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38"/>
  </p:notesMasterIdLst>
  <p:sldIdLst>
    <p:sldId id="256" r:id="rId2"/>
    <p:sldId id="264" r:id="rId3"/>
    <p:sldId id="307" r:id="rId4"/>
    <p:sldId id="320" r:id="rId5"/>
    <p:sldId id="265" r:id="rId6"/>
    <p:sldId id="308" r:id="rId7"/>
    <p:sldId id="266" r:id="rId8"/>
    <p:sldId id="267" r:id="rId9"/>
    <p:sldId id="268" r:id="rId10"/>
    <p:sldId id="309" r:id="rId11"/>
    <p:sldId id="321" r:id="rId12"/>
    <p:sldId id="287" r:id="rId13"/>
    <p:sldId id="313" r:id="rId14"/>
    <p:sldId id="310" r:id="rId15"/>
    <p:sldId id="263" r:id="rId16"/>
    <p:sldId id="323" r:id="rId17"/>
    <p:sldId id="261" r:id="rId18"/>
    <p:sldId id="322" r:id="rId19"/>
    <p:sldId id="271" r:id="rId20"/>
    <p:sldId id="325" r:id="rId21"/>
    <p:sldId id="296" r:id="rId22"/>
    <p:sldId id="288" r:id="rId23"/>
    <p:sldId id="283" r:id="rId24"/>
    <p:sldId id="324" r:id="rId25"/>
    <p:sldId id="289" r:id="rId26"/>
    <p:sldId id="290" r:id="rId27"/>
    <p:sldId id="272" r:id="rId28"/>
    <p:sldId id="297" r:id="rId29"/>
    <p:sldId id="327" r:id="rId30"/>
    <p:sldId id="298" r:id="rId31"/>
    <p:sldId id="262" r:id="rId32"/>
    <p:sldId id="326" r:id="rId33"/>
    <p:sldId id="270" r:id="rId34"/>
    <p:sldId id="328" r:id="rId35"/>
    <p:sldId id="269" r:id="rId36"/>
    <p:sldId id="273" r:id="rId37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>
        <p:scale>
          <a:sx n="66" d="100"/>
          <a:sy n="66" d="100"/>
        </p:scale>
        <p:origin x="-1494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6D416916-A9AF-456D-8E4B-C772FDCA5F66}" type="datetimeFigureOut">
              <a:rPr lang="ar-IQ" smtClean="0"/>
              <a:t>29/10/1438</a:t>
            </a:fld>
            <a:endParaRPr lang="ar-IQ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IQ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110B4BAD-B63A-45A7-9E07-2A5737EE406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7543791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C34CF-5C69-44E4-A22F-48F352497189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DF7CC-8B3D-42B3-B61C-9BA03B012B43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C34CF-5C69-44E4-A22F-48F352497189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DF7CC-8B3D-42B3-B61C-9BA03B012B43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C34CF-5C69-44E4-A22F-48F352497189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DF7CC-8B3D-42B3-B61C-9BA03B012B43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C34CF-5C69-44E4-A22F-48F352497189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DF7CC-8B3D-42B3-B61C-9BA03B012B43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C34CF-5C69-44E4-A22F-48F352497189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DF7CC-8B3D-42B3-B61C-9BA03B012B43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C34CF-5C69-44E4-A22F-48F352497189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DF7CC-8B3D-42B3-B61C-9BA03B012B43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C34CF-5C69-44E4-A22F-48F352497189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DF7CC-8B3D-42B3-B61C-9BA03B012B43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C34CF-5C69-44E4-A22F-48F352497189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DF7CC-8B3D-42B3-B61C-9BA03B012B43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C34CF-5C69-44E4-A22F-48F352497189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DF7CC-8B3D-42B3-B61C-9BA03B012B43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C34CF-5C69-44E4-A22F-48F352497189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DF7CC-8B3D-42B3-B61C-9BA03B012B43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C34CF-5C69-44E4-A22F-48F352497189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1DF7CC-8B3D-42B3-B61C-9BA03B012B43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7C34CF-5C69-44E4-A22F-48F352497189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1DF7CC-8B3D-42B3-B61C-9BA03B012B43}" type="slidenum">
              <a:rPr lang="ar-IQ" smtClean="0"/>
              <a:pPr/>
              <a:t>‹#›</a:t>
            </a:fld>
            <a:endParaRPr lang="ar-IQ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2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/>
          <a:lstStyle/>
          <a:p>
            <a:r>
              <a:rPr lang="en-US" dirty="0" smtClean="0"/>
              <a:t>Developmental Defects of Oral Mucosa</a:t>
            </a:r>
            <a:endParaRPr lang="ar-IQ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642918"/>
            <a:ext cx="7429552" cy="4438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0" y="5286388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400" b="1" dirty="0" smtClean="0"/>
              <a:t>White sponge </a:t>
            </a:r>
            <a:r>
              <a:rPr lang="en-US" sz="2400" b="1" dirty="0" err="1" smtClean="0"/>
              <a:t>naevus</a:t>
            </a:r>
            <a:r>
              <a:rPr lang="en-US" sz="2400" b="1" dirty="0" smtClean="0"/>
              <a:t>. The </a:t>
            </a:r>
            <a:r>
              <a:rPr lang="en-US" sz="2400" b="1" dirty="0" err="1" smtClean="0"/>
              <a:t>keratosis</a:t>
            </a:r>
            <a:r>
              <a:rPr lang="en-US" sz="2400" b="1" dirty="0" smtClean="0"/>
              <a:t> is irregular and folded and extends into areas which are not subject to friction.</a:t>
            </a:r>
            <a:endParaRPr lang="ar-IQ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White Sponge Nevus</a:t>
            </a:r>
          </a:p>
        </p:txBody>
      </p:sp>
      <p:pic>
        <p:nvPicPr>
          <p:cNvPr id="46085" name="Picture 5" descr="whitespongenevus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6100" y="1484313"/>
            <a:ext cx="4460875" cy="2957512"/>
          </a:xfrm>
          <a:prstGeom prst="rect">
            <a:avLst/>
          </a:prstGeom>
          <a:noFill/>
        </p:spPr>
      </p:pic>
      <p:pic>
        <p:nvPicPr>
          <p:cNvPr id="46087" name="Picture 7" descr="390085_308779179148593_100000495395656_1328848_591116404_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3284538"/>
            <a:ext cx="3854450" cy="2790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800" b="1" dirty="0" smtClean="0"/>
              <a:t>The </a:t>
            </a:r>
            <a:r>
              <a:rPr lang="en-US" sz="2800" b="1" dirty="0" err="1" smtClean="0"/>
              <a:t>Retrocuspid</a:t>
            </a:r>
            <a:r>
              <a:rPr lang="en-US" sz="2800" b="1" dirty="0" smtClean="0"/>
              <a:t> Papilla</a:t>
            </a:r>
          </a:p>
          <a:p>
            <a:pPr algn="just" rtl="0">
              <a:buFont typeface="Arial" pitchFamily="34" charset="0"/>
              <a:buChar char="•"/>
            </a:pPr>
            <a:r>
              <a:rPr lang="en-US" sz="2400" dirty="0" smtClean="0"/>
              <a:t>  </a:t>
            </a:r>
            <a:r>
              <a:rPr lang="en-US" sz="2400" b="1" dirty="0" smtClean="0"/>
              <a:t>Developmental lesion that occurs on the </a:t>
            </a:r>
            <a:r>
              <a:rPr lang="en-US" sz="2400" b="1" dirty="0" err="1" smtClean="0"/>
              <a:t>gingiva</a:t>
            </a:r>
            <a:r>
              <a:rPr lang="en-US" sz="2400" b="1" dirty="0" smtClean="0"/>
              <a:t> lingual to the </a:t>
            </a:r>
            <a:r>
              <a:rPr lang="en-US" sz="2400" b="1" dirty="0" err="1" smtClean="0"/>
              <a:t>mandibular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cuspid</a:t>
            </a:r>
            <a:r>
              <a:rPr lang="en-US" sz="2400" b="1" dirty="0" smtClean="0"/>
              <a:t>.</a:t>
            </a:r>
          </a:p>
          <a:p>
            <a:pPr algn="just" rtl="0">
              <a:buFont typeface="Arial" pitchFamily="34" charset="0"/>
              <a:buChar char="•"/>
            </a:pPr>
            <a:r>
              <a:rPr lang="en-US" sz="2400" b="1" dirty="0" smtClean="0"/>
              <a:t> It is frequently bilateral and typically appears as a small, pink papule.</a:t>
            </a:r>
          </a:p>
          <a:p>
            <a:pPr algn="just" rtl="0">
              <a:buFont typeface="Arial" pitchFamily="34" charset="0"/>
              <a:buChar char="•"/>
            </a:pPr>
            <a:r>
              <a:rPr lang="en-US" sz="2400" b="1" dirty="0" smtClean="0"/>
              <a:t> Quite common, in children and young adults</a:t>
            </a:r>
            <a:r>
              <a:rPr lang="en-US" sz="2400" dirty="0" smtClean="0"/>
              <a:t>. </a:t>
            </a:r>
          </a:p>
          <a:p>
            <a:pPr algn="just" rtl="0"/>
            <a:endParaRPr lang="en-US" sz="2400" dirty="0" smtClean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2143116"/>
            <a:ext cx="4648200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3"/>
          <p:cNvSpPr/>
          <p:nvPr/>
        </p:nvSpPr>
        <p:spPr>
          <a:xfrm>
            <a:off x="785786" y="5357826"/>
            <a:ext cx="78581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fr-FR" sz="2400" b="1" dirty="0" err="1" smtClean="0"/>
              <a:t>Retrocuspid</a:t>
            </a:r>
            <a:r>
              <a:rPr lang="fr-FR" sz="2400" b="1" dirty="0" smtClean="0"/>
              <a:t> </a:t>
            </a:r>
            <a:r>
              <a:rPr lang="fr-FR" sz="2400" b="1" dirty="0" err="1" smtClean="0"/>
              <a:t>papilla</a:t>
            </a:r>
            <a:r>
              <a:rPr lang="fr-FR" sz="2400" b="1" dirty="0" smtClean="0"/>
              <a:t>. </a:t>
            </a:r>
            <a:r>
              <a:rPr lang="fr-FR" sz="2400" b="1" dirty="0" err="1" smtClean="0"/>
              <a:t>Bilateral</a:t>
            </a:r>
            <a:r>
              <a:rPr lang="fr-FR" sz="2400" b="1" dirty="0" smtClean="0"/>
              <a:t> </a:t>
            </a:r>
            <a:r>
              <a:rPr lang="fr-FR" sz="2400" b="1" dirty="0" err="1" smtClean="0"/>
              <a:t>papular</a:t>
            </a:r>
            <a:r>
              <a:rPr lang="fr-FR" sz="2400" b="1" dirty="0" smtClean="0"/>
              <a:t> </a:t>
            </a:r>
            <a:r>
              <a:rPr lang="fr-FR" sz="2400" b="1" dirty="0" err="1" smtClean="0"/>
              <a:t>lesions</a:t>
            </a:r>
            <a:r>
              <a:rPr lang="fr-FR" sz="2400" b="1" dirty="0" smtClean="0"/>
              <a:t> on</a:t>
            </a:r>
          </a:p>
          <a:p>
            <a:pPr algn="l" rtl="0"/>
            <a:r>
              <a:rPr lang="en-US" sz="2400" b="1" dirty="0" smtClean="0"/>
              <a:t>the </a:t>
            </a:r>
            <a:r>
              <a:rPr lang="en-US" sz="2400" b="1" dirty="0" err="1" smtClean="0"/>
              <a:t>gingiva</a:t>
            </a:r>
            <a:r>
              <a:rPr lang="en-US" sz="2400" b="1" dirty="0" smtClean="0"/>
              <a:t> lingual to the </a:t>
            </a:r>
            <a:r>
              <a:rPr lang="en-US" sz="2400" b="1" dirty="0" err="1" smtClean="0"/>
              <a:t>mandibular</a:t>
            </a:r>
            <a:r>
              <a:rPr lang="en-US" sz="2400" b="1" dirty="0" smtClean="0"/>
              <a:t> canines </a:t>
            </a:r>
            <a:r>
              <a:rPr lang="en-US" sz="2400" b="1" i="1" dirty="0" smtClean="0"/>
              <a:t>(arrows).</a:t>
            </a:r>
            <a:endParaRPr lang="ar-IQ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0"/>
            <a:r>
              <a:rPr lang="en-US" sz="2800" b="1" dirty="0" smtClean="0"/>
              <a:t>Microscopic Examination</a:t>
            </a:r>
          </a:p>
          <a:p>
            <a:pPr algn="just" rtl="0">
              <a:buFont typeface="Arial" pitchFamily="34" charset="0"/>
              <a:buChar char="•"/>
            </a:pPr>
            <a:r>
              <a:rPr lang="en-US" sz="2400" b="1" dirty="0" smtClean="0"/>
              <a:t>Reveals a mass of vascular fibrous connective tissue, which is usually loosely arranged .</a:t>
            </a:r>
          </a:p>
          <a:p>
            <a:pPr algn="just" rtl="0">
              <a:buFont typeface="Arial" pitchFamily="34" charset="0"/>
              <a:buChar char="•"/>
            </a:pPr>
            <a:r>
              <a:rPr lang="en-US" sz="2400" b="1" dirty="0" smtClean="0"/>
              <a:t>The hallmark is the presence of numerous large, </a:t>
            </a:r>
            <a:r>
              <a:rPr lang="en-US" sz="2400" b="1" dirty="0" err="1" smtClean="0"/>
              <a:t>stellate</a:t>
            </a:r>
            <a:r>
              <a:rPr lang="en-US" sz="2400" b="1" dirty="0" smtClean="0"/>
              <a:t> fibroblasts</a:t>
            </a:r>
          </a:p>
          <a:p>
            <a:pPr algn="just" rtl="0"/>
            <a:r>
              <a:rPr lang="en-US" sz="2400" b="1" dirty="0" smtClean="0"/>
              <a:t>within the superficial connective tissue.</a:t>
            </a:r>
            <a:endParaRPr lang="ar-IQ" sz="2400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3790950" y="1223952"/>
            <a:ext cx="4648200" cy="605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3"/>
          <p:cNvSpPr/>
          <p:nvPr/>
        </p:nvSpPr>
        <p:spPr>
          <a:xfrm>
            <a:off x="0" y="3429000"/>
            <a:ext cx="314324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b="1" dirty="0" smtClean="0"/>
              <a:t>A, Low-power view</a:t>
            </a:r>
          </a:p>
          <a:p>
            <a:pPr algn="l" rtl="0"/>
            <a:r>
              <a:rPr lang="en-US" dirty="0" smtClean="0"/>
              <a:t>showing a nodular mass of </a:t>
            </a:r>
          </a:p>
          <a:p>
            <a:pPr algn="l" rtl="0"/>
            <a:r>
              <a:rPr lang="en-US" dirty="0" smtClean="0"/>
              <a:t>fibrous connective tissue covered by </a:t>
            </a:r>
            <a:r>
              <a:rPr lang="en-US" dirty="0" err="1" smtClean="0"/>
              <a:t>stratifi</a:t>
            </a:r>
            <a:r>
              <a:rPr lang="en-US" dirty="0" smtClean="0"/>
              <a:t> </a:t>
            </a:r>
            <a:r>
              <a:rPr lang="en-US" dirty="0" err="1" smtClean="0"/>
              <a:t>ed</a:t>
            </a:r>
            <a:r>
              <a:rPr lang="en-US" dirty="0" smtClean="0"/>
              <a:t> </a:t>
            </a:r>
            <a:r>
              <a:rPr lang="en-US" dirty="0" err="1" smtClean="0"/>
              <a:t>squamous</a:t>
            </a:r>
            <a:r>
              <a:rPr lang="en-US" dirty="0" smtClean="0"/>
              <a:t> epithelium.</a:t>
            </a:r>
          </a:p>
          <a:p>
            <a:pPr algn="l" rtl="0"/>
            <a:r>
              <a:rPr lang="en-US" dirty="0" smtClean="0"/>
              <a:t>. </a:t>
            </a:r>
            <a:r>
              <a:rPr lang="en-US" b="1" dirty="0" smtClean="0"/>
              <a:t>B, High-power view showing multiple large</a:t>
            </a:r>
          </a:p>
          <a:p>
            <a:pPr algn="l" rtl="0"/>
            <a:r>
              <a:rPr lang="en-US" dirty="0" err="1" smtClean="0"/>
              <a:t>stellate</a:t>
            </a:r>
            <a:r>
              <a:rPr lang="en-US" dirty="0" smtClean="0"/>
              <a:t>-shaped and multinucleated fibroblasts.</a:t>
            </a:r>
            <a:endParaRPr lang="ar-IQ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714348" y="3286124"/>
            <a:ext cx="802681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 smtClean="0"/>
              <a:t>Developmental Defects of Tongue </a:t>
            </a:r>
            <a:endParaRPr lang="ar-IQ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SOFT TISSUE ABNORMALITIESMacroglossia   Congenital      Down’s Syndrome      Beckwith-Wiedemann                       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4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Macroglossia</a:t>
            </a:r>
          </a:p>
        </p:txBody>
      </p:sp>
      <p:pic>
        <p:nvPicPr>
          <p:cNvPr id="61446" name="Picture 6" descr="6_4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1700213"/>
            <a:ext cx="3409950" cy="3451225"/>
          </a:xfrm>
          <a:prstGeom prst="rect">
            <a:avLst/>
          </a:prstGeom>
          <a:noFill/>
        </p:spPr>
      </p:pic>
      <p:pic>
        <p:nvPicPr>
          <p:cNvPr id="61449" name="Picture 9" descr="macroglossia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538" y="1738313"/>
            <a:ext cx="4032250" cy="3292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MICROGLOSSIA Uncommon  developmental  condition of unknown                           Dr. Ali Tahir  cause Tongue is smal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Microglossia</a:t>
            </a:r>
          </a:p>
        </p:txBody>
      </p:sp>
      <p:pic>
        <p:nvPicPr>
          <p:cNvPr id="57350" name="Picture 6" descr="ANd9GcTACEMERz-ItWJZ4iS_eVt7rDCvRwrGGX4rTQ6J8y7rwRyz7_isowa3qIQGmg"/>
          <p:cNvPicPr>
            <a:picLocks noChangeAspect="1" noChangeArrowheads="1"/>
          </p:cNvPicPr>
          <p:nvPr/>
        </p:nvPicPr>
        <p:blipFill>
          <a:blip r:embed="rId2">
            <a:lum bright="-6000" contrast="12000"/>
          </a:blip>
          <a:srcRect/>
          <a:stretch>
            <a:fillRect/>
          </a:stretch>
        </p:blipFill>
        <p:spPr bwMode="auto">
          <a:xfrm>
            <a:off x="468313" y="1484313"/>
            <a:ext cx="4470400" cy="2967037"/>
          </a:xfrm>
          <a:prstGeom prst="rect">
            <a:avLst/>
          </a:prstGeom>
          <a:noFill/>
        </p:spPr>
      </p:pic>
      <p:pic>
        <p:nvPicPr>
          <p:cNvPr id="57352" name="Picture 8" descr="microglossia1"/>
          <p:cNvPicPr>
            <a:picLocks noChangeAspect="1" noChangeArrowheads="1"/>
          </p:cNvPicPr>
          <p:nvPr/>
        </p:nvPicPr>
        <p:blipFill>
          <a:blip r:embed="rId3">
            <a:lum bright="-6000" contrast="6000"/>
          </a:blip>
          <a:srcRect/>
          <a:stretch>
            <a:fillRect/>
          </a:stretch>
        </p:blipFill>
        <p:spPr bwMode="auto">
          <a:xfrm>
            <a:off x="4211638" y="3284538"/>
            <a:ext cx="4591050" cy="3114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400" b="1" dirty="0" smtClean="0"/>
              <a:t>   </a:t>
            </a:r>
            <a:r>
              <a:rPr lang="en-US" sz="2800" b="1" dirty="0" smtClean="0"/>
              <a:t>HAIRY </a:t>
            </a:r>
            <a:r>
              <a:rPr lang="en-US" sz="2800" b="1" dirty="0"/>
              <a:t>TONGUE</a:t>
            </a:r>
          </a:p>
          <a:p>
            <a:pPr algn="just" rtl="0"/>
            <a:r>
              <a:rPr lang="en-US" sz="2400" b="1" dirty="0"/>
              <a:t>• Hairy tongue is an unusual </a:t>
            </a:r>
            <a:r>
              <a:rPr lang="en-US" sz="2400" b="1" dirty="0" smtClean="0"/>
              <a:t>condition. </a:t>
            </a:r>
            <a:r>
              <a:rPr lang="en-US" sz="2400" b="1" dirty="0"/>
              <a:t>which occurs </a:t>
            </a:r>
            <a:r>
              <a:rPr lang="en-US" sz="2400" b="1" dirty="0" smtClean="0"/>
              <a:t>due to </a:t>
            </a:r>
            <a:r>
              <a:rPr lang="en-US" sz="2400" b="1" dirty="0"/>
              <a:t>an increase in keratin production and hypertrophy of the </a:t>
            </a:r>
            <a:r>
              <a:rPr lang="en-US" sz="2400" b="1" dirty="0" err="1"/>
              <a:t>filliform</a:t>
            </a:r>
            <a:r>
              <a:rPr lang="en-US" sz="2400" b="1" dirty="0"/>
              <a:t> papilla of tongue along with loss of normal desquamation process. </a:t>
            </a:r>
            <a:endParaRPr lang="en-US" sz="2400" b="1" dirty="0" smtClean="0"/>
          </a:p>
          <a:p>
            <a:pPr algn="just" rtl="0"/>
            <a:endParaRPr lang="en-US" sz="2400" b="1" dirty="0" smtClean="0"/>
          </a:p>
          <a:p>
            <a:pPr algn="just" rtl="0">
              <a:buFont typeface="Arial" pitchFamily="34" charset="0"/>
              <a:buChar char="•"/>
            </a:pPr>
            <a:r>
              <a:rPr lang="en-US" sz="2400" b="1" dirty="0" smtClean="0"/>
              <a:t> The </a:t>
            </a:r>
            <a:r>
              <a:rPr lang="en-US" sz="2400" b="1" dirty="0"/>
              <a:t>abnormal hair–like growth of the papilla eventually leads </a:t>
            </a:r>
            <a:r>
              <a:rPr lang="en-US" sz="2400" b="1" dirty="0" smtClean="0"/>
              <a:t>to formation </a:t>
            </a:r>
            <a:r>
              <a:rPr lang="en-US" sz="2400" b="1" dirty="0"/>
              <a:t>of a pigmented, </a:t>
            </a:r>
            <a:r>
              <a:rPr lang="en-US" sz="2400" b="1" dirty="0" smtClean="0"/>
              <a:t>thick </a:t>
            </a:r>
            <a:r>
              <a:rPr lang="en-US" sz="2400" b="1" dirty="0"/>
              <a:t>tongue surface often heavily coated with bacteria and </a:t>
            </a:r>
            <a:r>
              <a:rPr lang="en-US" sz="2400" b="1" dirty="0" smtClean="0"/>
              <a:t>fungi.</a:t>
            </a:r>
          </a:p>
          <a:p>
            <a:pPr algn="l" rtl="0"/>
            <a:endParaRPr lang="en-US" sz="24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143248"/>
            <a:ext cx="3929090" cy="3305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600" y="3143248"/>
            <a:ext cx="4510118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SOFT TISSUE ABNORMALITIESFordyce Granules Multiple small yellowish maculo-papular structures                            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Hairy tongue</a:t>
            </a:r>
          </a:p>
        </p:txBody>
      </p:sp>
      <p:pic>
        <p:nvPicPr>
          <p:cNvPr id="69637" name="Picture 5" descr="hairy_tongu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9700" y="1557338"/>
            <a:ext cx="3617913" cy="4657725"/>
          </a:xfrm>
          <a:prstGeom prst="rect">
            <a:avLst/>
          </a:prstGeom>
          <a:noFill/>
        </p:spPr>
      </p:pic>
      <p:pic>
        <p:nvPicPr>
          <p:cNvPr id="69639" name="Picture 7" descr="ww5rn83"/>
          <p:cNvPicPr>
            <a:picLocks noChangeAspect="1" noChangeArrowheads="1"/>
          </p:cNvPicPr>
          <p:nvPr/>
        </p:nvPicPr>
        <p:blipFill>
          <a:blip r:embed="rId3"/>
          <a:srcRect b="6778"/>
          <a:stretch>
            <a:fillRect/>
          </a:stretch>
        </p:blipFill>
        <p:spPr bwMode="auto">
          <a:xfrm>
            <a:off x="1187450" y="1412875"/>
            <a:ext cx="3810000" cy="2663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357166"/>
            <a:ext cx="9144000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3200" b="1" dirty="0" smtClean="0"/>
              <a:t>The Most Etiological Factors</a:t>
            </a:r>
          </a:p>
          <a:p>
            <a:pPr algn="l" rtl="0"/>
            <a:endParaRPr lang="en-US" sz="2800" dirty="0" smtClean="0"/>
          </a:p>
          <a:p>
            <a:pPr algn="l" rtl="0">
              <a:buFont typeface="Arial" pitchFamily="34" charset="0"/>
              <a:buChar char="•"/>
            </a:pPr>
            <a:r>
              <a:rPr lang="en-US" sz="2800" dirty="0" smtClean="0"/>
              <a:t> Poor oral hygiene </a:t>
            </a:r>
          </a:p>
          <a:p>
            <a:pPr algn="l" rtl="0"/>
            <a:r>
              <a:rPr lang="en-US" sz="2800" dirty="0" smtClean="0"/>
              <a:t>• Fungal infections </a:t>
            </a:r>
          </a:p>
          <a:p>
            <a:pPr algn="l" rtl="0"/>
            <a:r>
              <a:rPr lang="en-US" sz="2800" dirty="0" smtClean="0"/>
              <a:t>• Prolonged use of antibiotics </a:t>
            </a:r>
          </a:p>
          <a:p>
            <a:pPr algn="l" rtl="0"/>
            <a:r>
              <a:rPr lang="en-US" sz="2800" dirty="0" smtClean="0"/>
              <a:t>• Heavy smoking </a:t>
            </a:r>
          </a:p>
          <a:p>
            <a:pPr algn="l" rtl="0"/>
            <a:r>
              <a:rPr lang="en-US" sz="2800" dirty="0" smtClean="0"/>
              <a:t>• Excessive use of antiseptic mouth washes </a:t>
            </a:r>
          </a:p>
          <a:p>
            <a:pPr algn="l" rtl="0"/>
            <a:r>
              <a:rPr lang="en-US" sz="2800" dirty="0" smtClean="0"/>
              <a:t>• Chronic illness </a:t>
            </a:r>
          </a:p>
          <a:p>
            <a:pPr algn="l" rtl="0"/>
            <a:r>
              <a:rPr lang="en-US" sz="2800" dirty="0" smtClean="0"/>
              <a:t>• Lack of tooth brushing and consumption of soft foods with little or no roughage.</a:t>
            </a:r>
            <a:endParaRPr lang="ar-IQ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285728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800" b="1" dirty="0" smtClean="0"/>
              <a:t>BLACK TONGUE</a:t>
            </a:r>
          </a:p>
          <a:p>
            <a:pPr algn="l" rtl="0"/>
            <a:r>
              <a:rPr lang="en-US" sz="2800" dirty="0" smtClean="0"/>
              <a:t>- Black dorsum of the tongue without overgrowth of papillae.</a:t>
            </a:r>
          </a:p>
          <a:p>
            <a:pPr algn="l" rtl="0"/>
            <a:r>
              <a:rPr lang="en-US" sz="2800" dirty="0" smtClean="0"/>
              <a:t>- Due to drugs(iron components)</a:t>
            </a:r>
          </a:p>
          <a:p>
            <a:pPr algn="l" rtl="0"/>
            <a:r>
              <a:rPr lang="en-US" sz="2800" dirty="0" smtClean="0"/>
              <a:t>- Sucking antiseptic lozenges (pigment producing bacteria) ,</a:t>
            </a:r>
            <a:r>
              <a:rPr lang="en-US" sz="2800" dirty="0" err="1" smtClean="0"/>
              <a:t>bacteroid</a:t>
            </a:r>
            <a:r>
              <a:rPr lang="en-US" sz="2800" dirty="0" smtClean="0"/>
              <a:t> strains.</a:t>
            </a:r>
          </a:p>
          <a:p>
            <a:pPr algn="l" rtl="0"/>
            <a:r>
              <a:rPr lang="en-US" sz="2800" dirty="0" smtClean="0"/>
              <a:t> </a:t>
            </a:r>
          </a:p>
        </p:txBody>
      </p:sp>
      <p:pic>
        <p:nvPicPr>
          <p:cNvPr id="47106" name="Picture 2" descr="نتيجة بحث الصور عن ‪black tongue‬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2643182"/>
            <a:ext cx="3714776" cy="39862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0"/>
            <a:r>
              <a:rPr lang="en-US" sz="2800" b="1" dirty="0" smtClean="0"/>
              <a:t>FISSURED TONGUE </a:t>
            </a:r>
          </a:p>
          <a:p>
            <a:pPr algn="just" rtl="0">
              <a:buFont typeface="Arial" pitchFamily="34" charset="0"/>
              <a:buChar char="•"/>
            </a:pPr>
            <a:r>
              <a:rPr lang="en-US" sz="2400" b="1" dirty="0" smtClean="0"/>
              <a:t>It is a relatively common condition that is characterized by the presence of numerous grooves, or fissures, on the dorsal tongue surface. </a:t>
            </a:r>
          </a:p>
          <a:p>
            <a:pPr algn="just" rtl="0">
              <a:buFont typeface="Arial" pitchFamily="34" charset="0"/>
              <a:buChar char="•"/>
            </a:pPr>
            <a:r>
              <a:rPr lang="en-US" sz="2400" b="1" dirty="0" smtClean="0"/>
              <a:t>The cause is uncertain, but heredity appears to play a significant</a:t>
            </a:r>
          </a:p>
          <a:p>
            <a:pPr algn="just" rtl="0"/>
            <a:r>
              <a:rPr lang="en-US" sz="2400" b="1" dirty="0" smtClean="0"/>
              <a:t>role.</a:t>
            </a:r>
          </a:p>
          <a:p>
            <a:pPr algn="just" rtl="0">
              <a:buFont typeface="Arial" pitchFamily="34" charset="0"/>
              <a:buChar char="•"/>
            </a:pPr>
            <a:r>
              <a:rPr lang="en-US" sz="2400" b="1" dirty="0" smtClean="0"/>
              <a:t> Aging or local environmental factors also may contribute to its</a:t>
            </a:r>
          </a:p>
          <a:p>
            <a:pPr algn="just" rtl="0"/>
            <a:r>
              <a:rPr lang="en-US" sz="2400" b="1" dirty="0" smtClean="0"/>
              <a:t>Development.</a:t>
            </a:r>
          </a:p>
          <a:p>
            <a:pPr algn="just" rtl="0">
              <a:buFont typeface="Arial" pitchFamily="34" charset="0"/>
              <a:buChar char="•"/>
            </a:pPr>
            <a:r>
              <a:rPr lang="en-US" sz="2400" b="1" dirty="0" smtClean="0"/>
              <a:t>May be a component of certain syndromes.</a:t>
            </a:r>
            <a:endParaRPr lang="ar-IQ" sz="24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00438"/>
            <a:ext cx="4357686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3500438"/>
            <a:ext cx="4714876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Fissural tongue</a:t>
            </a:r>
          </a:p>
        </p:txBody>
      </p:sp>
      <p:pic>
        <p:nvPicPr>
          <p:cNvPr id="67589" name="Picture 5" descr="Scrotal_Tongue37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1557338"/>
            <a:ext cx="4224337" cy="3168650"/>
          </a:xfrm>
          <a:prstGeom prst="rect">
            <a:avLst/>
          </a:prstGeom>
          <a:noFill/>
        </p:spPr>
      </p:pic>
      <p:pic>
        <p:nvPicPr>
          <p:cNvPr id="67591" name="Picture 7" descr="154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4663" y="3213100"/>
            <a:ext cx="4130675" cy="2774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800" b="1" dirty="0" smtClean="0"/>
              <a:t>FURRED TONGUE</a:t>
            </a:r>
          </a:p>
          <a:p>
            <a:pPr algn="l" rtl="0"/>
            <a:r>
              <a:rPr lang="en-US" sz="2800" dirty="0" smtClean="0"/>
              <a:t>Coated with desquamating cells and debris in 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800" dirty="0" smtClean="0"/>
              <a:t>Those who smoke heavily 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800" dirty="0" smtClean="0"/>
              <a:t>In many systemic upsets especially of gastrointestinal tract</a:t>
            </a:r>
          </a:p>
          <a:p>
            <a:pPr algn="l" rtl="0"/>
            <a:r>
              <a:rPr lang="en-US" sz="2800" dirty="0" smtClean="0"/>
              <a:t>Infection in which the mouth becomes dry and little food is taken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800" dirty="0" smtClean="0"/>
              <a:t>In childhood fever .</a:t>
            </a:r>
            <a:endParaRPr lang="ar-IQ" sz="2800" dirty="0"/>
          </a:p>
        </p:txBody>
      </p:sp>
      <p:pic>
        <p:nvPicPr>
          <p:cNvPr id="45058" name="Picture 2" descr="نتيجة بحث الصور عن ‪furred tongue‬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3071810"/>
            <a:ext cx="5229225" cy="37861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400" b="1" dirty="0" smtClean="0"/>
              <a:t>LINGUAL VARICOSITIES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They are abnormally dilated and tortuous veins. 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400" b="1" dirty="0" smtClean="0"/>
              <a:t> This suggests that their development may be an age-related degeneration, in which a loss of connective tissue tone supporting the vessels occurs. </a:t>
            </a:r>
          </a:p>
          <a:p>
            <a:pPr algn="l" rtl="0"/>
            <a:r>
              <a:rPr lang="en-US" sz="2400" b="1" dirty="0" smtClean="0"/>
              <a:t>TREATMENT No treatment is required for lingual </a:t>
            </a:r>
            <a:r>
              <a:rPr lang="en-US" sz="2400" b="1" dirty="0" err="1" smtClean="0"/>
              <a:t>varices</a:t>
            </a:r>
            <a:endParaRPr lang="ar-IQ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928934"/>
            <a:ext cx="4071966" cy="3352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2928934"/>
            <a:ext cx="4419630" cy="3352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b="1" i="1" dirty="0" smtClean="0"/>
              <a:t>  </a:t>
            </a:r>
            <a:r>
              <a:rPr lang="en-US" sz="2400" b="1" dirty="0" smtClean="0"/>
              <a:t>GEOGRAPHIC TONGUE</a:t>
            </a:r>
            <a:endParaRPr lang="en-US" sz="2400" b="1" dirty="0"/>
          </a:p>
          <a:p>
            <a:pPr algn="just" rtl="0"/>
            <a:r>
              <a:rPr lang="en-US" sz="2800" b="1" dirty="0"/>
              <a:t>• </a:t>
            </a:r>
            <a:r>
              <a:rPr lang="en-US" sz="2800" b="1" dirty="0" smtClean="0"/>
              <a:t>It is </a:t>
            </a:r>
            <a:r>
              <a:rPr lang="en-US" sz="2800" b="1" dirty="0"/>
              <a:t>the multifocal, patchy irregular areas of </a:t>
            </a:r>
            <a:r>
              <a:rPr lang="en-US" sz="2800" b="1" dirty="0" err="1"/>
              <a:t>depapillation</a:t>
            </a:r>
            <a:r>
              <a:rPr lang="en-US" sz="2800" b="1" dirty="0"/>
              <a:t> of tongue characterized by frequent remissions and recurrences. </a:t>
            </a:r>
            <a:endParaRPr lang="en-US" sz="2800" b="1" dirty="0" smtClean="0"/>
          </a:p>
          <a:p>
            <a:pPr algn="just" rtl="0">
              <a:buFont typeface="Arial" pitchFamily="34" charset="0"/>
              <a:buChar char="•"/>
            </a:pPr>
            <a:r>
              <a:rPr lang="en-US" sz="2800" b="1" dirty="0" smtClean="0"/>
              <a:t>The </a:t>
            </a:r>
            <a:r>
              <a:rPr lang="en-US" sz="2800" b="1" dirty="0"/>
              <a:t>exact etiology </a:t>
            </a:r>
            <a:r>
              <a:rPr lang="en-US" sz="2800" b="1" dirty="0" smtClean="0"/>
              <a:t>is </a:t>
            </a:r>
            <a:r>
              <a:rPr lang="en-US" sz="2800" b="1" dirty="0"/>
              <a:t>not known, however patients often have a positive family history of the similar problem for generations. </a:t>
            </a:r>
            <a:endParaRPr lang="en-US" sz="2800" b="1" dirty="0" smtClean="0"/>
          </a:p>
          <a:p>
            <a:pPr algn="just" rtl="0">
              <a:buFont typeface="Arial" pitchFamily="34" charset="0"/>
              <a:buChar char="•"/>
            </a:pPr>
            <a:r>
              <a:rPr lang="en-US" sz="2800" b="1" dirty="0" smtClean="0"/>
              <a:t>However</a:t>
            </a:r>
            <a:r>
              <a:rPr lang="en-US" sz="2800" b="1" dirty="0"/>
              <a:t>, </a:t>
            </a:r>
            <a:r>
              <a:rPr lang="en-US" sz="2800" b="1" dirty="0" smtClean="0"/>
              <a:t>emotional </a:t>
            </a:r>
            <a:r>
              <a:rPr lang="en-US" sz="2800" b="1" dirty="0"/>
              <a:t>stress, asthma, eczema and allergy may also precipitate this condition.</a:t>
            </a:r>
          </a:p>
          <a:p>
            <a:pPr algn="just" rtl="0"/>
            <a:endParaRPr lang="ar-IQ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3929066"/>
            <a:ext cx="4610100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0"/>
            <a:r>
              <a:rPr lang="en-US" sz="2800" b="1" dirty="0" smtClean="0"/>
              <a:t>Geographic tongue clinically presents multiple, irregular, well demarcated, smooth patchy </a:t>
            </a:r>
            <a:r>
              <a:rPr lang="en-US" sz="2800" b="1" dirty="0" err="1" smtClean="0"/>
              <a:t>erythematous</a:t>
            </a:r>
            <a:r>
              <a:rPr lang="en-US" sz="2800" b="1" dirty="0" smtClean="0"/>
              <a:t> areas on the dorsum of the tongue with desquamation of the </a:t>
            </a:r>
            <a:r>
              <a:rPr lang="en-US" sz="2800" b="1" dirty="0" err="1" smtClean="0"/>
              <a:t>filliform</a:t>
            </a:r>
            <a:r>
              <a:rPr lang="en-US" sz="2800" b="1" dirty="0" smtClean="0"/>
              <a:t> papilla. </a:t>
            </a:r>
          </a:p>
          <a:p>
            <a:pPr algn="just" rtl="0"/>
            <a:endParaRPr lang="en-US" sz="2800" b="1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71744"/>
            <a:ext cx="4572000" cy="364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2571744"/>
            <a:ext cx="4214842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2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Geographic tongue</a:t>
            </a:r>
          </a:p>
        </p:txBody>
      </p:sp>
      <p:pic>
        <p:nvPicPr>
          <p:cNvPr id="73734" name="Picture 6" descr="6271"/>
          <p:cNvPicPr>
            <a:picLocks noChangeAspect="1" noChangeArrowheads="1"/>
          </p:cNvPicPr>
          <p:nvPr/>
        </p:nvPicPr>
        <p:blipFill>
          <a:blip r:embed="rId2">
            <a:lum bright="-6000" contrast="6000"/>
          </a:blip>
          <a:srcRect/>
          <a:stretch>
            <a:fillRect/>
          </a:stretch>
        </p:blipFill>
        <p:spPr bwMode="auto">
          <a:xfrm>
            <a:off x="827088" y="1773238"/>
            <a:ext cx="3489325" cy="2878137"/>
          </a:xfrm>
          <a:prstGeom prst="rect">
            <a:avLst/>
          </a:prstGeom>
          <a:noFill/>
        </p:spPr>
      </p:pic>
      <p:pic>
        <p:nvPicPr>
          <p:cNvPr id="73736" name="Picture 8" descr="geographic_tongue28"/>
          <p:cNvPicPr>
            <a:picLocks noChangeAspect="1" noChangeArrowheads="1"/>
          </p:cNvPicPr>
          <p:nvPr/>
        </p:nvPicPr>
        <p:blipFill>
          <a:blip r:embed="rId3">
            <a:lum contrast="12000"/>
          </a:blip>
          <a:srcRect/>
          <a:stretch>
            <a:fillRect/>
          </a:stretch>
        </p:blipFill>
        <p:spPr bwMode="auto">
          <a:xfrm>
            <a:off x="4643438" y="1628775"/>
            <a:ext cx="3409950" cy="428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14488"/>
            <a:ext cx="4643437" cy="3367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714488"/>
            <a:ext cx="4429124" cy="3414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مستطيل 3"/>
          <p:cNvSpPr/>
          <p:nvPr/>
        </p:nvSpPr>
        <p:spPr>
          <a:xfrm>
            <a:off x="500034" y="5286388"/>
            <a:ext cx="39973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FORDYCE’S GRANULES in </a:t>
            </a:r>
            <a:r>
              <a:rPr lang="en-US" b="1" dirty="0" err="1" smtClean="0"/>
              <a:t>buccal</a:t>
            </a:r>
            <a:r>
              <a:rPr lang="en-US" b="1" dirty="0" smtClean="0"/>
              <a:t> mucosa</a:t>
            </a:r>
            <a:endParaRPr lang="ar-IQ" dirty="0"/>
          </a:p>
        </p:txBody>
      </p:sp>
      <p:sp>
        <p:nvSpPr>
          <p:cNvPr id="5" name="مستطيل 4"/>
          <p:cNvSpPr/>
          <p:nvPr/>
        </p:nvSpPr>
        <p:spPr>
          <a:xfrm>
            <a:off x="4919741" y="5357826"/>
            <a:ext cx="382470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/>
              <a:t>FORDYCE’S GRANULES in upper lip</a:t>
            </a:r>
            <a:endParaRPr lang="ar-IQ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428604"/>
            <a:ext cx="9144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0"/>
            <a:r>
              <a:rPr lang="en-US" sz="2800" b="1" dirty="0" smtClean="0"/>
              <a:t>TREATMENT</a:t>
            </a:r>
          </a:p>
          <a:p>
            <a:pPr algn="just" rtl="0">
              <a:buFont typeface="Arial" pitchFamily="34" charset="0"/>
              <a:buChar char="•"/>
            </a:pPr>
            <a:r>
              <a:rPr lang="en-US" sz="2800" b="1" dirty="0" smtClean="0"/>
              <a:t>There is no specific treatment for geographic tongue. </a:t>
            </a:r>
          </a:p>
          <a:p>
            <a:pPr algn="just" rtl="0"/>
            <a:endParaRPr lang="en-US" sz="2800" b="1" dirty="0" smtClean="0"/>
          </a:p>
          <a:p>
            <a:pPr algn="just" rtl="0">
              <a:buFont typeface="Arial" pitchFamily="34" charset="0"/>
              <a:buChar char="•"/>
            </a:pPr>
            <a:r>
              <a:rPr lang="en-US" sz="2800" b="1" dirty="0" smtClean="0"/>
              <a:t>Heavy doses of vitamins may produce some results in few cases. </a:t>
            </a:r>
          </a:p>
          <a:p>
            <a:pPr algn="just" rtl="0">
              <a:buFont typeface="Arial" pitchFamily="34" charset="0"/>
              <a:buChar char="•"/>
            </a:pPr>
            <a:endParaRPr lang="en-US" sz="2800" b="1" dirty="0" smtClean="0"/>
          </a:p>
          <a:p>
            <a:pPr algn="just" rtl="0">
              <a:buFont typeface="Arial" pitchFamily="34" charset="0"/>
              <a:buChar char="•"/>
            </a:pPr>
            <a:r>
              <a:rPr lang="en-US" sz="2800" b="1" dirty="0" smtClean="0"/>
              <a:t>Some times antihistaminic and local steroidal </a:t>
            </a:r>
            <a:r>
              <a:rPr lang="en-US" sz="2800" b="1" dirty="0" err="1" smtClean="0"/>
              <a:t>antinflammatory</a:t>
            </a:r>
            <a:r>
              <a:rPr lang="en-US" sz="2800" b="1" dirty="0" smtClean="0"/>
              <a:t> drugs are also used</a:t>
            </a:r>
            <a:endParaRPr lang="ar-IQ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ANKYLOGLOSSIA Developmental anomaly Lack of normal tongue  mobility because of                                 Dr. Ali T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Ankyloglossia</a:t>
            </a:r>
          </a:p>
        </p:txBody>
      </p:sp>
      <p:pic>
        <p:nvPicPr>
          <p:cNvPr id="71685" name="Picture 5" descr="Ankyloglossia__1_376_S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0425" y="3357563"/>
            <a:ext cx="3005138" cy="3005137"/>
          </a:xfrm>
          <a:prstGeom prst="rect">
            <a:avLst/>
          </a:prstGeom>
          <a:noFill/>
        </p:spPr>
      </p:pic>
      <p:pic>
        <p:nvPicPr>
          <p:cNvPr id="71687" name="Picture 7" descr="TONGUE_TIE_S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341438"/>
            <a:ext cx="2673350" cy="2673350"/>
          </a:xfrm>
          <a:prstGeom prst="rect">
            <a:avLst/>
          </a:prstGeom>
          <a:noFill/>
        </p:spPr>
      </p:pic>
      <p:pic>
        <p:nvPicPr>
          <p:cNvPr id="71689" name="Picture 9" descr="Ankyloglossia_2_SQ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19475" y="1844675"/>
            <a:ext cx="2943225" cy="2943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SOFT TISSUE ABNORMALITIESLingual Thyroid Nodule A submucosal nodule of  accessory thyroid tissue                        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8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Lingual thyroid nodule</a:t>
            </a:r>
          </a:p>
        </p:txBody>
      </p:sp>
      <p:pic>
        <p:nvPicPr>
          <p:cNvPr id="77830" name="Picture 6" descr="lingual_thyroid_gland_1_0903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1412875"/>
            <a:ext cx="4624388" cy="2624138"/>
          </a:xfrm>
          <a:prstGeom prst="rect">
            <a:avLst/>
          </a:prstGeom>
          <a:noFill/>
        </p:spPr>
      </p:pic>
      <p:pic>
        <p:nvPicPr>
          <p:cNvPr id="77832" name="Picture 8" descr="lingual_thyroid"/>
          <p:cNvPicPr>
            <a:picLocks noChangeAspect="1" noChangeArrowheads="1"/>
          </p:cNvPicPr>
          <p:nvPr/>
        </p:nvPicPr>
        <p:blipFill>
          <a:blip r:embed="rId3"/>
          <a:srcRect l="15111" t="18889" r="11806" b="11806"/>
          <a:stretch>
            <a:fillRect/>
          </a:stretch>
        </p:blipFill>
        <p:spPr bwMode="auto">
          <a:xfrm>
            <a:off x="5003800" y="3573463"/>
            <a:ext cx="3671888" cy="27860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 Clinical    Features     More common in females                                                                 Dr. Ali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0" y="0"/>
            <a:ext cx="9144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800" b="1" dirty="0"/>
              <a:t>CLEFT TONGUE </a:t>
            </a:r>
            <a:endParaRPr lang="en-US" sz="2800" b="1" dirty="0" smtClean="0"/>
          </a:p>
          <a:p>
            <a:pPr algn="l" rtl="0">
              <a:buFont typeface="Arial" pitchFamily="34" charset="0"/>
              <a:buChar char="•"/>
            </a:pPr>
            <a:r>
              <a:rPr lang="en-US" sz="2800" b="1" dirty="0" smtClean="0"/>
              <a:t>Developmental </a:t>
            </a:r>
            <a:r>
              <a:rPr lang="en-US" sz="2800" b="1" dirty="0"/>
              <a:t>disturbance may sometimes cause partial or complete cleft in the tongue. </a:t>
            </a:r>
            <a:endParaRPr lang="en-US" sz="2800" b="1" dirty="0" smtClean="0"/>
          </a:p>
          <a:p>
            <a:pPr algn="l" rtl="0">
              <a:buFont typeface="Arial" pitchFamily="34" charset="0"/>
              <a:buChar char="•"/>
            </a:pPr>
            <a:r>
              <a:rPr lang="en-US" sz="2800" b="1" dirty="0" smtClean="0"/>
              <a:t>However </a:t>
            </a:r>
            <a:r>
              <a:rPr lang="en-US" sz="2800" b="1" dirty="0"/>
              <a:t>a partially cleft tongue is more frequently </a:t>
            </a:r>
            <a:r>
              <a:rPr lang="en-US" sz="2800" b="1" dirty="0" smtClean="0"/>
              <a:t>encountered than complete cleft .</a:t>
            </a:r>
          </a:p>
          <a:p>
            <a:pPr algn="l" rtl="0">
              <a:buFont typeface="Arial" pitchFamily="34" charset="0"/>
              <a:buChar char="•"/>
            </a:pPr>
            <a:r>
              <a:rPr lang="en-US" sz="2800" b="1" dirty="0" smtClean="0"/>
              <a:t>Usually </a:t>
            </a:r>
            <a:r>
              <a:rPr lang="en-US" sz="2800" b="1" dirty="0"/>
              <a:t>develops due to partial or complete failure of union between the two lateral lingual swellings </a:t>
            </a:r>
            <a:r>
              <a:rPr lang="en-US" sz="2800" b="1" dirty="0" smtClean="0"/>
              <a:t>during embryogenesis</a:t>
            </a:r>
            <a:r>
              <a:rPr lang="en-US" sz="2800" b="1" dirty="0"/>
              <a:t>.</a:t>
            </a:r>
            <a:endParaRPr lang="ar-IQ" sz="28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00438"/>
            <a:ext cx="3214678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3500438"/>
            <a:ext cx="3000396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50" y="3500438"/>
            <a:ext cx="2786050" cy="3019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Fordyces`s granules</a:t>
            </a:r>
          </a:p>
        </p:txBody>
      </p:sp>
      <p:pic>
        <p:nvPicPr>
          <p:cNvPr id="44038" name="Picture 6" descr="Fordyce"/>
          <p:cNvPicPr>
            <a:picLocks noChangeAspect="1" noChangeArrowheads="1"/>
          </p:cNvPicPr>
          <p:nvPr/>
        </p:nvPicPr>
        <p:blipFill>
          <a:blip r:embed="rId2"/>
          <a:srcRect r="18204"/>
          <a:stretch>
            <a:fillRect/>
          </a:stretch>
        </p:blipFill>
        <p:spPr bwMode="auto">
          <a:xfrm>
            <a:off x="395288" y="2133600"/>
            <a:ext cx="3816350" cy="3109913"/>
          </a:xfrm>
          <a:prstGeom prst="rect">
            <a:avLst/>
          </a:prstGeom>
          <a:noFill/>
        </p:spPr>
      </p:pic>
      <p:pic>
        <p:nvPicPr>
          <p:cNvPr id="44040" name="Picture 8" descr="image-of-fordyce-spots-on-lip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6100" y="2060575"/>
            <a:ext cx="4275138" cy="3206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LEUKOEDEMA Accumulation    of fluid within spinous layer of  epithelial cells of buccal mucosa Clinical Features:      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142984"/>
            <a:ext cx="6215106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مستطيل 2"/>
          <p:cNvSpPr/>
          <p:nvPr/>
        </p:nvSpPr>
        <p:spPr>
          <a:xfrm>
            <a:off x="714348" y="5715016"/>
            <a:ext cx="84296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lang="en-US" sz="2400" b="1" dirty="0" err="1" smtClean="0"/>
              <a:t>Leukoedema</a:t>
            </a:r>
            <a:r>
              <a:rPr lang="en-US" sz="2400" b="1" dirty="0" smtClean="0"/>
              <a:t>. White, wrinkled appearance of the </a:t>
            </a:r>
            <a:r>
              <a:rPr lang="en-US" sz="2400" b="1" dirty="0" err="1" smtClean="0"/>
              <a:t>buccal</a:t>
            </a:r>
            <a:r>
              <a:rPr lang="en-US" sz="2400" b="1" dirty="0" smtClean="0"/>
              <a:t> mucosa.</a:t>
            </a:r>
            <a:endParaRPr lang="ar-IQ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LEUKOEDEMAHistopathology Mild degree of parakeratosis, acanthosis and  accumulation of fluid and glycogen results in    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r. Ali Tahir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SOFT TISSUE ABNORMALITIESWhite Sponge Nevus Autosomal dominant hereditary condition                                     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727</TotalTime>
  <Words>645</Words>
  <Application>Microsoft Office PowerPoint</Application>
  <PresentationFormat>On-screen Show (4:3)</PresentationFormat>
  <Paragraphs>80</Paragraphs>
  <Slides>36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سمة Office</vt:lpstr>
      <vt:lpstr>Developmental Defects of Oral Mucosa</vt:lpstr>
      <vt:lpstr>PowerPoint Presentation</vt:lpstr>
      <vt:lpstr>PowerPoint Presentation</vt:lpstr>
      <vt:lpstr>Fordyces`s granules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White Sponge Nevus</vt:lpstr>
      <vt:lpstr>PowerPoint Presentation</vt:lpstr>
      <vt:lpstr>PowerPoint Presentation</vt:lpstr>
      <vt:lpstr>PowerPoint Presentation</vt:lpstr>
      <vt:lpstr>PowerPoint Presentation</vt:lpstr>
      <vt:lpstr>Macroglossia</vt:lpstr>
      <vt:lpstr>PowerPoint Presentation</vt:lpstr>
      <vt:lpstr>Microglossia</vt:lpstr>
      <vt:lpstr>PowerPoint Presentation</vt:lpstr>
      <vt:lpstr>Hairy tongue</vt:lpstr>
      <vt:lpstr>PowerPoint Presentation</vt:lpstr>
      <vt:lpstr>PowerPoint Presentation</vt:lpstr>
      <vt:lpstr>PowerPoint Presentation</vt:lpstr>
      <vt:lpstr>Fissural tongue</vt:lpstr>
      <vt:lpstr>PowerPoint Presentation</vt:lpstr>
      <vt:lpstr>PowerPoint Presentation</vt:lpstr>
      <vt:lpstr>PowerPoint Presentation</vt:lpstr>
      <vt:lpstr>PowerPoint Presentation</vt:lpstr>
      <vt:lpstr>Geographic tongue</vt:lpstr>
      <vt:lpstr>PowerPoint Presentation</vt:lpstr>
      <vt:lpstr>PowerPoint Presentation</vt:lpstr>
      <vt:lpstr>Ankyloglossia</vt:lpstr>
      <vt:lpstr>PowerPoint Presentation</vt:lpstr>
      <vt:lpstr>Lingual thyroid nodule</vt:lpstr>
      <vt:lpstr>PowerPoint Presentation</vt:lpstr>
      <vt:lpstr>PowerPoint Presentation</vt:lpstr>
    </vt:vector>
  </TitlesOfParts>
  <Company>Shamfuture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Shamfuture</dc:creator>
  <cp:lastModifiedBy>user</cp:lastModifiedBy>
  <cp:revision>166</cp:revision>
  <dcterms:created xsi:type="dcterms:W3CDTF">2016-12-27T06:36:44Z</dcterms:created>
  <dcterms:modified xsi:type="dcterms:W3CDTF">2017-07-23T12:57:53Z</dcterms:modified>
</cp:coreProperties>
</file>