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7"/>
  </p:notesMasterIdLst>
  <p:sldIdLst>
    <p:sldId id="311" r:id="rId2"/>
    <p:sldId id="274" r:id="rId3"/>
    <p:sldId id="299" r:id="rId4"/>
    <p:sldId id="277" r:id="rId5"/>
    <p:sldId id="275" r:id="rId6"/>
    <p:sldId id="276" r:id="rId7"/>
    <p:sldId id="284" r:id="rId8"/>
    <p:sldId id="285" r:id="rId9"/>
    <p:sldId id="259" r:id="rId10"/>
    <p:sldId id="260" r:id="rId11"/>
    <p:sldId id="257" r:id="rId12"/>
    <p:sldId id="318" r:id="rId13"/>
    <p:sldId id="258" r:id="rId14"/>
    <p:sldId id="319" r:id="rId15"/>
    <p:sldId id="312" r:id="rId16"/>
    <p:sldId id="291" r:id="rId17"/>
    <p:sldId id="301" r:id="rId18"/>
    <p:sldId id="300" r:id="rId19"/>
    <p:sldId id="278" r:id="rId20"/>
    <p:sldId id="292" r:id="rId21"/>
    <p:sldId id="304" r:id="rId22"/>
    <p:sldId id="302" r:id="rId23"/>
    <p:sldId id="303" r:id="rId24"/>
    <p:sldId id="293" r:id="rId25"/>
    <p:sldId id="294" r:id="rId26"/>
    <p:sldId id="279" r:id="rId27"/>
    <p:sldId id="315" r:id="rId28"/>
    <p:sldId id="280" r:id="rId29"/>
    <p:sldId id="314" r:id="rId30"/>
    <p:sldId id="281" r:id="rId31"/>
    <p:sldId id="316" r:id="rId32"/>
    <p:sldId id="282" r:id="rId33"/>
    <p:sldId id="305" r:id="rId34"/>
    <p:sldId id="317" r:id="rId35"/>
    <p:sldId id="306" r:id="rId3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6" d="100"/>
          <a:sy n="66" d="100"/>
        </p:scale>
        <p:origin x="-149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D416916-A9AF-456D-8E4B-C772FDCA5F66}" type="datetimeFigureOut">
              <a:rPr lang="ar-IQ" smtClean="0"/>
              <a:t>29/10/1438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10B4BAD-B63A-45A7-9E07-2A5737EE406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54379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IQ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0B4BAD-B63A-45A7-9E07-2A5737EE406E}" type="slidenum">
              <a:rPr lang="ar-IQ" smtClean="0"/>
              <a:t>8</a:t>
            </a:fld>
            <a:endParaRPr lang="ar-IQ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571472" y="2143116"/>
            <a:ext cx="82867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en-US" sz="4400" dirty="0" smtClean="0"/>
              <a:t>Developmental Defects of the Lip and   Palate</a:t>
            </a:r>
            <a:endParaRPr lang="ar-IQ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r. Ali Tahir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SOFT TISSUE ABNORMALITIESCongenital Lip Pit Congenital invaginations of  lower lip                                   Dr.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Congenital lip pits </a:t>
            </a:r>
          </a:p>
        </p:txBody>
      </p:sp>
      <p:pic>
        <p:nvPicPr>
          <p:cNvPr id="20486" name="Picture 6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36838"/>
            <a:ext cx="3613150" cy="2235200"/>
          </a:xfrm>
          <a:prstGeom prst="rect">
            <a:avLst/>
          </a:prstGeom>
          <a:noFill/>
        </p:spPr>
      </p:pic>
      <p:pic>
        <p:nvPicPr>
          <p:cNvPr id="20488" name="Picture 8" descr="QWvgPvgfP-vrNVI6SWrFAw_m"/>
          <p:cNvPicPr>
            <a:picLocks noChangeAspect="1" noChangeArrowheads="1"/>
          </p:cNvPicPr>
          <p:nvPr/>
        </p:nvPicPr>
        <p:blipFill>
          <a:blip r:embed="rId3"/>
          <a:srcRect l="5579" t="7158" r="5127" b="6895"/>
          <a:stretch>
            <a:fillRect/>
          </a:stretch>
        </p:blipFill>
        <p:spPr bwMode="auto">
          <a:xfrm>
            <a:off x="900113" y="2276475"/>
            <a:ext cx="3455987" cy="2592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OMMISSURAL LIP PITS Small mucosal  invaginations at  corners of the mouth                           Dr. Ali Tahir Autos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Commissural lip pits</a:t>
            </a:r>
          </a:p>
        </p:txBody>
      </p:sp>
      <p:pic>
        <p:nvPicPr>
          <p:cNvPr id="22533" name="Picture 5" descr="Commissural_Pit-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482850"/>
            <a:ext cx="3457575" cy="2720975"/>
          </a:xfrm>
          <a:prstGeom prst="rect">
            <a:avLst/>
          </a:prstGeom>
          <a:noFill/>
        </p:spPr>
      </p:pic>
      <p:pic>
        <p:nvPicPr>
          <p:cNvPr id="22535" name="Picture 7" descr="mfc9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492375"/>
            <a:ext cx="3852862" cy="2697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5720" y="3214686"/>
            <a:ext cx="88582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4000" dirty="0" smtClean="0"/>
              <a:t>Developmental Defects of the Jaw Bones </a:t>
            </a:r>
            <a:endParaRPr lang="ar-IQ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335846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AGNATHIA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Absence of one of the jaws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Rare condition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Mostly occurs in mandible</a:t>
            </a:r>
          </a:p>
          <a:p>
            <a:pPr algn="l" rtl="0"/>
            <a:endParaRPr lang="en-US" sz="2400" b="1" dirty="0" smtClean="0"/>
          </a:p>
          <a:p>
            <a:pPr algn="l" rtl="0"/>
            <a:endParaRPr lang="en-US" sz="2400" b="1" dirty="0" smtClean="0"/>
          </a:p>
          <a:p>
            <a:pPr algn="l" rtl="0"/>
            <a:endParaRPr lang="ar-IQ" sz="2400" dirty="0"/>
          </a:p>
        </p:txBody>
      </p:sp>
      <p:sp>
        <p:nvSpPr>
          <p:cNvPr id="24578" name="AutoShape 2" descr="نتيجة بحث الصور عن ‪agnathia‬‏"/>
          <p:cNvSpPr>
            <a:spLocks noChangeAspect="1" noChangeArrowheads="1"/>
          </p:cNvSpPr>
          <p:nvPr/>
        </p:nvSpPr>
        <p:spPr bwMode="auto">
          <a:xfrm>
            <a:off x="8312150" y="-1462088"/>
            <a:ext cx="2238375" cy="3048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sp>
        <p:nvSpPr>
          <p:cNvPr id="24580" name="AutoShape 4" descr="نتيجة بحث الصور عن ‪agnathia‬‏"/>
          <p:cNvSpPr>
            <a:spLocks noChangeAspect="1" noChangeArrowheads="1"/>
          </p:cNvSpPr>
          <p:nvPr/>
        </p:nvSpPr>
        <p:spPr bwMode="auto">
          <a:xfrm>
            <a:off x="8312150" y="-1462088"/>
            <a:ext cx="2238375" cy="3048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pic>
        <p:nvPicPr>
          <p:cNvPr id="24582" name="Picture 6" descr="نتيجة بحث الصور عن ‪agnathia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500306"/>
            <a:ext cx="3643338" cy="3833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62150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MACROGNATHIA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Abnormally large jaw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Due to :</a:t>
            </a:r>
          </a:p>
          <a:p>
            <a:pPr algn="l" rtl="0"/>
            <a:r>
              <a:rPr lang="en-US" sz="2400" b="1" dirty="0" smtClean="0"/>
              <a:t>- Fibrous dysplasia</a:t>
            </a:r>
          </a:p>
          <a:p>
            <a:pPr algn="l" rtl="0"/>
            <a:r>
              <a:rPr lang="en-US" sz="2400" b="1" dirty="0" smtClean="0"/>
              <a:t>- Bone tumors </a:t>
            </a:r>
          </a:p>
          <a:p>
            <a:pPr algn="l" rtl="0"/>
            <a:r>
              <a:rPr lang="en-US" sz="2400" b="1" dirty="0" smtClean="0"/>
              <a:t>-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cysts</a:t>
            </a:r>
          </a:p>
          <a:p>
            <a:pPr algn="l" rtl="0"/>
            <a:r>
              <a:rPr lang="en-US" sz="2400" b="1" dirty="0" smtClean="0"/>
              <a:t>- Associated with </a:t>
            </a:r>
            <a:r>
              <a:rPr lang="en-US" sz="2400" b="1" dirty="0" err="1" smtClean="0"/>
              <a:t>acromegaly</a:t>
            </a:r>
            <a:r>
              <a:rPr lang="en-US" sz="2400" b="1" dirty="0" smtClean="0"/>
              <a:t> or </a:t>
            </a:r>
            <a:r>
              <a:rPr lang="en-US" sz="2400" b="1" dirty="0" err="1" smtClean="0"/>
              <a:t>pagets</a:t>
            </a:r>
            <a:r>
              <a:rPr lang="en-US" sz="2400" b="1" dirty="0" smtClean="0"/>
              <a:t> disease</a:t>
            </a:r>
          </a:p>
          <a:p>
            <a:pPr algn="l" rtl="0"/>
            <a:endParaRPr lang="en-US" sz="2400" b="1" dirty="0" smtClean="0"/>
          </a:p>
        </p:txBody>
      </p:sp>
      <p:pic>
        <p:nvPicPr>
          <p:cNvPr id="3" name="Picture 6" descr="IndianJOphthalmol_2011_59_6_517_86330_f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749550"/>
            <a:ext cx="5873750" cy="410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14290"/>
            <a:ext cx="671514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MICROGNATHIA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Abnormally small size of one of the jaws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May be associated with Pierre Robin syndrome</a:t>
            </a:r>
          </a:p>
        </p:txBody>
      </p:sp>
      <p:pic>
        <p:nvPicPr>
          <p:cNvPr id="3" name="Picture 6" descr="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71678"/>
            <a:ext cx="3457575" cy="3457575"/>
          </a:xfrm>
          <a:prstGeom prst="rect">
            <a:avLst/>
          </a:prstGeom>
          <a:noFill/>
        </p:spPr>
      </p:pic>
      <p:pic>
        <p:nvPicPr>
          <p:cNvPr id="5" name="Picture 5" descr="11216240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857364"/>
            <a:ext cx="3006725" cy="40084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err="1" smtClean="0"/>
              <a:t>coronoid</a:t>
            </a:r>
            <a:r>
              <a:rPr lang="en-US" sz="2800" b="1" dirty="0" smtClean="0"/>
              <a:t> Hyperplasia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 rare developmental anomaly that may result in limitation of </a:t>
            </a:r>
            <a:r>
              <a:rPr lang="en-US" sz="2400" b="1" dirty="0" err="1" smtClean="0"/>
              <a:t>mandibular</a:t>
            </a:r>
            <a:r>
              <a:rPr lang="en-US" sz="2400" b="1" dirty="0" smtClean="0"/>
              <a:t> movement.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cause of </a:t>
            </a:r>
            <a:r>
              <a:rPr lang="en-US" sz="2400" b="1" dirty="0" err="1" smtClean="0"/>
              <a:t>coronoid</a:t>
            </a:r>
            <a:r>
              <a:rPr lang="en-US" sz="2400" b="1" dirty="0" smtClean="0"/>
              <a:t> hyperplasia is unknown.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Because most cases have been seen in pubertal males, an endocrine influence has been suggested.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err="1" smtClean="0"/>
              <a:t>Coronoid</a:t>
            </a:r>
            <a:r>
              <a:rPr lang="en-US" sz="2400" b="1" dirty="0" smtClean="0"/>
              <a:t> hyperplasia may be unilateral or bilateral,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Unilateral enlargement of the </a:t>
            </a:r>
            <a:r>
              <a:rPr lang="en-US" sz="2400" b="1" dirty="0" err="1" smtClean="0"/>
              <a:t>coronoid</a:t>
            </a:r>
            <a:r>
              <a:rPr lang="en-US" sz="2400" b="1" dirty="0" smtClean="0"/>
              <a:t> process also can result from a</a:t>
            </a:r>
          </a:p>
          <a:p>
            <a:pPr algn="l" rtl="0"/>
            <a:r>
              <a:rPr lang="en-US" sz="2400" b="1" dirty="0" smtClean="0"/>
              <a:t>true tumor, such as an </a:t>
            </a:r>
            <a:r>
              <a:rPr lang="en-US" sz="2400" b="1" dirty="0" err="1" smtClean="0"/>
              <a:t>osteoma</a:t>
            </a:r>
            <a:r>
              <a:rPr lang="en-US" sz="2400" b="1" dirty="0" smtClean="0"/>
              <a:t> or </a:t>
            </a:r>
            <a:r>
              <a:rPr lang="en-US" sz="2400" b="1" dirty="0" err="1" smtClean="0"/>
              <a:t>osteochondroma</a:t>
            </a:r>
            <a:r>
              <a:rPr lang="en-US" sz="2400" b="1" dirty="0" smtClean="0"/>
              <a:t>,.</a:t>
            </a:r>
            <a:endParaRPr lang="ar-IQ" sz="2400" b="1" dirty="0"/>
          </a:p>
        </p:txBody>
      </p:sp>
      <p:pic>
        <p:nvPicPr>
          <p:cNvPr id="21506" name="Picture 2" descr="نتيجة بحث الصور عن ‪coronoid hyperplasia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429000"/>
            <a:ext cx="5229225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/>
              <a:t>OROFACIAL CLEFTS</a:t>
            </a:r>
          </a:p>
          <a:p>
            <a:pPr algn="l" rtl="0"/>
            <a:r>
              <a:rPr lang="en-US" sz="2400" dirty="0" smtClean="0"/>
              <a:t>• </a:t>
            </a:r>
            <a:r>
              <a:rPr lang="en-US" sz="2400" b="1" i="1" dirty="0" smtClean="0"/>
              <a:t>1-CLEFT LIP AND PALATE</a:t>
            </a:r>
          </a:p>
          <a:p>
            <a:pPr algn="l" rtl="0"/>
            <a:r>
              <a:rPr lang="en-US" sz="2400" b="1" i="1" dirty="0" smtClean="0"/>
              <a:t>Cleft </a:t>
            </a:r>
            <a:r>
              <a:rPr lang="en-US" sz="2400" b="1" i="1" dirty="0"/>
              <a:t>lip</a:t>
            </a:r>
            <a:r>
              <a:rPr lang="en-US" sz="2400" b="1" i="1" dirty="0" smtClean="0"/>
              <a:t>: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i="1" dirty="0" smtClean="0"/>
              <a:t> </a:t>
            </a:r>
            <a:r>
              <a:rPr lang="en-US" sz="2400" b="1" i="1" dirty="0"/>
              <a:t>It is a developmental anomaly characterized by a wedge-shaped defect in the lip, which results from failure of two parts of the lip to fuse together at the time of development. </a:t>
            </a:r>
            <a:endParaRPr lang="en-US" sz="2400" b="1" i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i="1" dirty="0" smtClean="0"/>
              <a:t>This </a:t>
            </a:r>
            <a:r>
              <a:rPr lang="en-US" sz="2400" b="1" i="1" dirty="0"/>
              <a:t>defect is more commonly seen in relation to the upper lip</a:t>
            </a:r>
            <a:r>
              <a:rPr lang="en-US" sz="2400" b="1" i="1" dirty="0" smtClean="0"/>
              <a:t>.</a:t>
            </a:r>
            <a:endParaRPr lang="en-US" sz="2400" b="1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714620"/>
            <a:ext cx="7143800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err="1" smtClean="0"/>
              <a:t>Condylar</a:t>
            </a:r>
            <a:r>
              <a:rPr lang="en-US" sz="3200" b="1" dirty="0" smtClean="0"/>
              <a:t> Hyperplasia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Excessive growth of one </a:t>
            </a:r>
            <a:r>
              <a:rPr lang="en-US" sz="2800" b="1" dirty="0" err="1" smtClean="0"/>
              <a:t>condyle</a:t>
            </a:r>
            <a:endParaRPr lang="en-US" sz="28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Unknown cause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Endocrine disturbances and trauma may be etiological factors</a:t>
            </a:r>
          </a:p>
          <a:p>
            <a:pPr algn="l" rtl="0"/>
            <a:endParaRPr lang="en-US" sz="2800" b="1" dirty="0" smtClean="0"/>
          </a:p>
          <a:p>
            <a:pPr algn="l" rtl="0"/>
            <a:endParaRPr lang="en-US" b="1" dirty="0" smtClean="0"/>
          </a:p>
          <a:p>
            <a:pPr algn="l" rtl="0"/>
            <a:endParaRPr lang="en-US" b="1" dirty="0" smtClean="0"/>
          </a:p>
          <a:p>
            <a:pPr algn="l" rtl="0"/>
            <a:endParaRPr lang="en-US" b="1" dirty="0" smtClean="0"/>
          </a:p>
          <a:p>
            <a:pPr algn="l" rtl="0"/>
            <a:endParaRPr lang="ar-IQ" dirty="0"/>
          </a:p>
        </p:txBody>
      </p:sp>
      <p:pic>
        <p:nvPicPr>
          <p:cNvPr id="12290" name="Picture 2" descr="نتيجة بحث الصور عن ‪condylar hyperplasia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4214810" cy="3524258"/>
          </a:xfrm>
          <a:prstGeom prst="rect">
            <a:avLst/>
          </a:prstGeom>
          <a:noFill/>
        </p:spPr>
      </p:pic>
      <p:sp>
        <p:nvSpPr>
          <p:cNvPr id="12292" name="AutoShape 4" descr="نتيجة بحث الصور عن ‪condylar hyperplasia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sp>
        <p:nvSpPr>
          <p:cNvPr id="12294" name="AutoShape 6" descr="نتيجة بحث الصور عن ‪condylar hyperplasia‬‏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857364"/>
            <a:ext cx="3810000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14290"/>
            <a:ext cx="9144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err="1" smtClean="0"/>
              <a:t>Hemifacial</a:t>
            </a:r>
            <a:r>
              <a:rPr lang="en-US" sz="3200" b="1" dirty="0" smtClean="0"/>
              <a:t> Hypertrophy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Unilateral enlargement of face as a result of increased neurovascular supply of to the affected side of the face resulting in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 symmetry  of the face , malocclusion, deviation f the affected side of face to unaffected one. </a:t>
            </a:r>
          </a:p>
          <a:p>
            <a:pPr algn="l" rtl="0"/>
            <a:endParaRPr lang="en-US" b="1" dirty="0" smtClean="0"/>
          </a:p>
        </p:txBody>
      </p:sp>
      <p:pic>
        <p:nvPicPr>
          <p:cNvPr id="3" name="Picture 5" descr="D:\Keerthilatha\Developmental abnormalities\Hemifacial hyperthophy\hemifacialhypertrophy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14620"/>
            <a:ext cx="39624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D:\Keerthilatha\Developmental abnormalities\Hemifacial hyperthophy\hemifacialhypertrophy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786058"/>
            <a:ext cx="3810000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err="1" smtClean="0"/>
              <a:t>Hemifacial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Atrofy</a:t>
            </a:r>
            <a:endParaRPr lang="en-US" sz="32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Unknown etiology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Atrophic changes affecting one side of the face.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Mouth and nose are deviated toward the defective side</a:t>
            </a:r>
          </a:p>
          <a:p>
            <a:pPr algn="l" rtl="0"/>
            <a:endParaRPr lang="en-US" b="1" dirty="0" smtClean="0"/>
          </a:p>
        </p:txBody>
      </p:sp>
      <p:pic>
        <p:nvPicPr>
          <p:cNvPr id="3" name="Picture 9" descr="D:\Keerthilatha\Developmental abnormalities\Hemi facial atrophy\hemifacialatrophy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214554"/>
            <a:ext cx="38100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STAFNE DEFECT (STAFNE BONE CYST;LINGUAL MANDIBULAR SALIVARYGLAND DEPRESSION)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Developmental concavity of the cortex of the mandible  in the molar area.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Formed around an accessory lateral lobe of </a:t>
            </a:r>
            <a:r>
              <a:rPr lang="en-US" sz="2400" b="1" dirty="0" err="1" smtClean="0"/>
              <a:t>submandibular</a:t>
            </a:r>
            <a:r>
              <a:rPr lang="en-US" sz="2400" b="1" dirty="0" smtClean="0"/>
              <a:t> gland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Radiographic appearance is of well circumscribed cystic lesion within the bone usually below the inferior alveolar canal.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err="1" smtClean="0"/>
              <a:t>Histologically</a:t>
            </a:r>
            <a:r>
              <a:rPr lang="en-US" sz="2400" b="1" dirty="0" smtClean="0"/>
              <a:t> normal salivary gland tissue suggesting that it is developmental defects </a:t>
            </a:r>
            <a:endParaRPr lang="ar-IQ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19525"/>
            <a:ext cx="4500562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838575"/>
            <a:ext cx="4429124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err="1" smtClean="0"/>
              <a:t>Mandibular</a:t>
            </a:r>
            <a:r>
              <a:rPr lang="en-US" sz="3200" b="1" dirty="0" smtClean="0"/>
              <a:t>  </a:t>
            </a:r>
            <a:r>
              <a:rPr lang="en-US" sz="3200" b="1" dirty="0" err="1" smtClean="0"/>
              <a:t>dysostosis</a:t>
            </a:r>
            <a:r>
              <a:rPr lang="en-US" sz="3200" b="1" dirty="0" smtClean="0"/>
              <a:t> (</a:t>
            </a:r>
            <a:r>
              <a:rPr lang="en-US" sz="3200" b="1" dirty="0" err="1" smtClean="0"/>
              <a:t>treacher</a:t>
            </a:r>
            <a:r>
              <a:rPr lang="en-US" sz="3200" b="1" dirty="0" smtClean="0"/>
              <a:t> –</a:t>
            </a:r>
            <a:r>
              <a:rPr lang="en-US" sz="3200" b="1" dirty="0" err="1" smtClean="0"/>
              <a:t>collins</a:t>
            </a:r>
            <a:r>
              <a:rPr lang="en-US" sz="3200" b="1" dirty="0" smtClean="0"/>
              <a:t> syndrome)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err="1" smtClean="0"/>
              <a:t>Autosomal</a:t>
            </a:r>
            <a:r>
              <a:rPr lang="en-US" sz="2400" b="1" dirty="0" smtClean="0"/>
              <a:t>  dominant disorder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err="1" smtClean="0"/>
              <a:t>Hypoplastic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zygoma</a:t>
            </a:r>
            <a:r>
              <a:rPr lang="en-US" sz="2400" b="1" dirty="0" smtClean="0"/>
              <a:t> resulting narrow face with depressed cheek..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Underdeveloped mandible with </a:t>
            </a:r>
            <a:r>
              <a:rPr lang="en-US" sz="2400" b="1" dirty="0" err="1" smtClean="0"/>
              <a:t>retruded</a:t>
            </a:r>
            <a:r>
              <a:rPr lang="en-US" sz="2400" b="1" dirty="0" smtClean="0"/>
              <a:t> chin and cleft palate may be seen.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6452" y="2566991"/>
            <a:ext cx="7067548" cy="429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0" y="3214686"/>
            <a:ext cx="200023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000" b="1" dirty="0" err="1" smtClean="0"/>
              <a:t>Mandibulofacial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dysostosis</a:t>
            </a:r>
            <a:r>
              <a:rPr lang="en-US" sz="2000" b="1" dirty="0" smtClean="0"/>
              <a:t>. Patient exhibits a </a:t>
            </a:r>
            <a:r>
              <a:rPr lang="en-US" sz="2000" b="1" dirty="0" err="1" smtClean="0"/>
              <a:t>hypoplastic</a:t>
            </a:r>
            <a:r>
              <a:rPr lang="en-US" sz="2000" b="1" dirty="0" smtClean="0"/>
              <a:t> mandible.</a:t>
            </a:r>
            <a:endParaRPr lang="ar-IQ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err="1" smtClean="0"/>
              <a:t>Cleidocranial</a:t>
            </a:r>
            <a:r>
              <a:rPr lang="en-US" sz="3200" b="1" dirty="0" smtClean="0"/>
              <a:t> dysplasia or </a:t>
            </a:r>
            <a:r>
              <a:rPr lang="en-US" sz="3200" b="1" dirty="0" err="1" smtClean="0"/>
              <a:t>dysostosis</a:t>
            </a:r>
            <a:endParaRPr lang="en-US" sz="3200" b="1" dirty="0" smtClean="0"/>
          </a:p>
          <a:p>
            <a:pPr algn="l" rtl="0">
              <a:buFontTx/>
              <a:buChar char="-"/>
            </a:pPr>
            <a:r>
              <a:rPr lang="en-US" sz="2400" b="1" dirty="0" smtClean="0"/>
              <a:t>Rare familial disorder </a:t>
            </a:r>
            <a:r>
              <a:rPr lang="en-US" sz="2400" b="1" dirty="0" err="1" smtClean="0"/>
              <a:t>characterised</a:t>
            </a:r>
            <a:r>
              <a:rPr lang="en-US" sz="2400" b="1" dirty="0" smtClean="0"/>
              <a:t> by defective  formation of clavicles</a:t>
            </a:r>
          </a:p>
          <a:p>
            <a:pPr algn="l" rtl="0">
              <a:buFontTx/>
              <a:buChar char="-"/>
            </a:pPr>
            <a:r>
              <a:rPr lang="en-US" sz="2400" b="1" dirty="0" smtClean="0"/>
              <a:t> sometimes </a:t>
            </a:r>
            <a:r>
              <a:rPr lang="en-US" sz="2400" b="1" dirty="0" err="1" smtClean="0"/>
              <a:t>retrusion</a:t>
            </a:r>
            <a:r>
              <a:rPr lang="en-US" sz="2400" b="1" dirty="0" smtClean="0"/>
              <a:t> of maxilla.</a:t>
            </a:r>
          </a:p>
          <a:p>
            <a:pPr algn="l" rtl="0">
              <a:buFontTx/>
              <a:buChar char="-"/>
            </a:pPr>
            <a:r>
              <a:rPr lang="en-US" sz="2400" b="1" dirty="0" smtClean="0"/>
              <a:t>Delayed eruption of permanent dentition </a:t>
            </a:r>
          </a:p>
          <a:p>
            <a:pPr algn="l" rtl="0">
              <a:buFontTx/>
              <a:buChar char="-"/>
            </a:pPr>
            <a:r>
              <a:rPr lang="en-US" sz="2400" b="1" dirty="0" smtClean="0"/>
              <a:t>Supernumerary teeth may be seen </a:t>
            </a:r>
            <a:r>
              <a:rPr lang="en-US" sz="2400" b="1" dirty="0" err="1" smtClean="0"/>
              <a:t>radigraphically</a:t>
            </a:r>
            <a:r>
              <a:rPr lang="en-US" sz="2400" b="1" dirty="0" smtClean="0"/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3810000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571745"/>
            <a:ext cx="5286380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err="1" smtClean="0"/>
              <a:t>Condylar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hypoplasia</a:t>
            </a:r>
            <a:r>
              <a:rPr lang="en-US" sz="2800" b="1" dirty="0" smtClean="0"/>
              <a:t>, or underdevelopment of the </a:t>
            </a:r>
            <a:r>
              <a:rPr lang="en-US" sz="2800" b="1" dirty="0" err="1" smtClean="0"/>
              <a:t>mandibular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condyle</a:t>
            </a:r>
            <a:r>
              <a:rPr lang="en-US" sz="2800" b="1" dirty="0" smtClean="0"/>
              <a:t>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Can be either congenital or acquired.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Congenital </a:t>
            </a:r>
            <a:r>
              <a:rPr lang="en-US" sz="2400" b="1" dirty="0" err="1" smtClean="0"/>
              <a:t>condylar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hypoplasia</a:t>
            </a:r>
            <a:r>
              <a:rPr lang="en-US" sz="2400" b="1" dirty="0" smtClean="0"/>
              <a:t> often is associated with head and neck syndromes, including </a:t>
            </a:r>
            <a:r>
              <a:rPr lang="en-US" sz="2400" b="1" dirty="0" err="1" smtClean="0"/>
              <a:t>mandibulofacial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dysostosis</a:t>
            </a:r>
            <a:r>
              <a:rPr lang="en-US" sz="2400" b="1" dirty="0" smtClean="0"/>
              <a:t> and </a:t>
            </a:r>
            <a:r>
              <a:rPr lang="en-US" sz="2400" b="1" dirty="0" err="1" smtClean="0"/>
              <a:t>hemifacial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microsomia</a:t>
            </a:r>
            <a:r>
              <a:rPr lang="en-US" sz="2400" b="1" dirty="0" smtClean="0"/>
              <a:t>. </a:t>
            </a:r>
          </a:p>
          <a:p>
            <a:pPr algn="l" rtl="0"/>
            <a:endParaRPr lang="en-US" sz="24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Acquired </a:t>
            </a:r>
            <a:r>
              <a:rPr lang="en-US" sz="2400" b="1" dirty="0" err="1" smtClean="0"/>
              <a:t>condylar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hypoplasia</a:t>
            </a:r>
            <a:r>
              <a:rPr lang="en-US" sz="2400" b="1" dirty="0" smtClean="0"/>
              <a:t> results from disturbances of the growth center of the developing </a:t>
            </a:r>
            <a:r>
              <a:rPr lang="en-US" sz="2400" b="1" dirty="0" err="1" smtClean="0"/>
              <a:t>condyle</a:t>
            </a:r>
            <a:r>
              <a:rPr lang="en-US" sz="2400" b="1" dirty="0" smtClean="0"/>
              <a:t>. </a:t>
            </a:r>
          </a:p>
          <a:p>
            <a:pPr algn="l" rtl="0"/>
            <a:r>
              <a:rPr lang="en-US" sz="2400" b="1" dirty="0" smtClean="0"/>
              <a:t>The most frequent cause is trauma to the </a:t>
            </a:r>
            <a:r>
              <a:rPr lang="en-US" sz="2400" b="1" dirty="0" err="1" smtClean="0"/>
              <a:t>condylar</a:t>
            </a:r>
            <a:r>
              <a:rPr lang="en-US" sz="2400" b="1" dirty="0" smtClean="0"/>
              <a:t> region during infancy or childhood. </a:t>
            </a:r>
          </a:p>
          <a:p>
            <a:pPr algn="l" rtl="0"/>
            <a:r>
              <a:rPr lang="en-US" sz="2400" b="1" dirty="0" smtClean="0"/>
              <a:t>Other causes include infections, radiation therapy, and rheumatoid</a:t>
            </a:r>
          </a:p>
          <a:p>
            <a:pPr algn="l" rtl="0"/>
            <a:r>
              <a:rPr lang="en-US" sz="2400" b="1" dirty="0" smtClean="0"/>
              <a:t> arthritis.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AutoShape 2" descr="نتيجة بحث الصور عن ‪condylar hypoplasia‬‏"/>
          <p:cNvSpPr>
            <a:spLocks noChangeAspect="1" noChangeArrowheads="1"/>
          </p:cNvSpPr>
          <p:nvPr/>
        </p:nvSpPr>
        <p:spPr bwMode="auto">
          <a:xfrm>
            <a:off x="8118475" y="-1881188"/>
            <a:ext cx="2686050" cy="3924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sp>
        <p:nvSpPr>
          <p:cNvPr id="6148" name="AutoShape 4" descr="نتيجة بحث الصور عن ‪condylar hypoplasia‬‏"/>
          <p:cNvSpPr>
            <a:spLocks noChangeAspect="1" noChangeArrowheads="1"/>
          </p:cNvSpPr>
          <p:nvPr/>
        </p:nvSpPr>
        <p:spPr bwMode="auto">
          <a:xfrm>
            <a:off x="8118475" y="-1881188"/>
            <a:ext cx="2590800" cy="3924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sp>
        <p:nvSpPr>
          <p:cNvPr id="6150" name="AutoShape 6" descr="نتيجة بحث الصور عن ‪condylar hypoplasia‬‏"/>
          <p:cNvSpPr>
            <a:spLocks noChangeAspect="1" noChangeArrowheads="1"/>
          </p:cNvSpPr>
          <p:nvPr/>
        </p:nvSpPr>
        <p:spPr bwMode="auto">
          <a:xfrm>
            <a:off x="-61913" y="-136525"/>
            <a:ext cx="6429376" cy="34194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sp>
        <p:nvSpPr>
          <p:cNvPr id="6152" name="AutoShape 8" descr="صورة ذات صلة"/>
          <p:cNvSpPr>
            <a:spLocks noChangeAspect="1" noChangeArrowheads="1"/>
          </p:cNvSpPr>
          <p:nvPr/>
        </p:nvSpPr>
        <p:spPr bwMode="auto">
          <a:xfrm>
            <a:off x="-61913" y="-136525"/>
            <a:ext cx="304801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sp>
        <p:nvSpPr>
          <p:cNvPr id="6154" name="AutoShape 10" descr="نتيجة بحث الصور عن ‪condylar hypoplasia‬‏"/>
          <p:cNvSpPr>
            <a:spLocks noChangeAspect="1" noChangeArrowheads="1"/>
          </p:cNvSpPr>
          <p:nvPr/>
        </p:nvSpPr>
        <p:spPr bwMode="auto">
          <a:xfrm>
            <a:off x="-61913" y="-136525"/>
            <a:ext cx="5143501" cy="3810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pic>
        <p:nvPicPr>
          <p:cNvPr id="6156" name="Picture 12" descr="نتيجة بحث الصور عن ‪condylar hypoplasia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5229225" cy="4214842"/>
          </a:xfrm>
          <a:prstGeom prst="rect">
            <a:avLst/>
          </a:prstGeom>
          <a:noFill/>
        </p:spPr>
      </p:pic>
      <p:sp>
        <p:nvSpPr>
          <p:cNvPr id="6158" name="AutoShape 14" descr="نتيجة بحث الصور عن ‪condylar hypoplasia‬‏"/>
          <p:cNvSpPr>
            <a:spLocks noChangeAspect="1" noChangeArrowheads="1"/>
          </p:cNvSpPr>
          <p:nvPr/>
        </p:nvSpPr>
        <p:spPr bwMode="auto">
          <a:xfrm>
            <a:off x="8118475" y="-1881188"/>
            <a:ext cx="2590800" cy="3924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sp>
        <p:nvSpPr>
          <p:cNvPr id="6160" name="AutoShape 16" descr="نتيجة بحث الصور عن ‪condylar hypoplasia‬‏"/>
          <p:cNvSpPr>
            <a:spLocks noChangeAspect="1" noChangeArrowheads="1"/>
          </p:cNvSpPr>
          <p:nvPr/>
        </p:nvSpPr>
        <p:spPr bwMode="auto">
          <a:xfrm>
            <a:off x="8118475" y="-1881188"/>
            <a:ext cx="2686050" cy="39243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IQ"/>
          </a:p>
        </p:txBody>
      </p:sp>
      <p:pic>
        <p:nvPicPr>
          <p:cNvPr id="6162" name="Picture 18" descr="صورة ذات صلة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2000240"/>
            <a:ext cx="2590800" cy="3924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Bifid </a:t>
            </a:r>
            <a:r>
              <a:rPr lang="en-US" sz="2800" b="1" dirty="0" err="1" smtClean="0"/>
              <a:t>condyle</a:t>
            </a:r>
            <a:r>
              <a:rPr lang="en-US" sz="2800" b="1" dirty="0" smtClean="0"/>
              <a:t>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It is a rare developmental anomaly characterized by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A double-headed </a:t>
            </a:r>
            <a:r>
              <a:rPr lang="en-US" sz="2400" b="1" dirty="0" err="1" smtClean="0"/>
              <a:t>mandibular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condyle</a:t>
            </a:r>
            <a:r>
              <a:rPr lang="en-US" sz="2400" b="1" dirty="0" smtClean="0"/>
              <a:t>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Most bifid </a:t>
            </a:r>
            <a:r>
              <a:rPr lang="en-US" sz="2400" b="1" dirty="0" err="1" smtClean="0"/>
              <a:t>condyles</a:t>
            </a:r>
            <a:r>
              <a:rPr lang="en-US" sz="2400" b="1" dirty="0" smtClean="0"/>
              <a:t> have a medial and lateral head divided by an </a:t>
            </a:r>
            <a:r>
              <a:rPr lang="en-US" sz="2400" b="1" dirty="0" err="1" smtClean="0"/>
              <a:t>anteroposterior</a:t>
            </a:r>
            <a:r>
              <a:rPr lang="en-US" sz="2400" b="1" dirty="0" smtClean="0"/>
              <a:t> groove.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Some </a:t>
            </a:r>
            <a:r>
              <a:rPr lang="en-US" sz="2400" b="1" dirty="0" err="1" smtClean="0"/>
              <a:t>condyles</a:t>
            </a:r>
            <a:r>
              <a:rPr lang="en-US" sz="2400" b="1" dirty="0" smtClean="0"/>
              <a:t> may be divided into an anterior and posterior head.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cause of bifid </a:t>
            </a:r>
            <a:r>
              <a:rPr lang="en-US" sz="2400" b="1" dirty="0" err="1" smtClean="0"/>
              <a:t>condyle</a:t>
            </a:r>
            <a:r>
              <a:rPr lang="en-US" sz="2400" b="1" dirty="0" smtClean="0"/>
              <a:t> is uncertain.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Anteroposterior</a:t>
            </a:r>
            <a:r>
              <a:rPr lang="en-US" sz="2400" b="1" dirty="0" smtClean="0"/>
              <a:t> bifid </a:t>
            </a:r>
            <a:r>
              <a:rPr lang="en-US" sz="2400" b="1" dirty="0" err="1" smtClean="0"/>
              <a:t>condyles</a:t>
            </a:r>
            <a:r>
              <a:rPr lang="en-US" sz="2400" b="1" dirty="0" smtClean="0"/>
              <a:t> may be of traumatic origin, such</a:t>
            </a:r>
          </a:p>
          <a:p>
            <a:pPr algn="l" rtl="0"/>
            <a:r>
              <a:rPr lang="en-US" sz="2400" b="1" dirty="0" smtClean="0"/>
              <a:t>as a childhood fracture.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err="1" smtClean="0"/>
              <a:t>Mediolaterally</a:t>
            </a:r>
            <a:r>
              <a:rPr lang="en-US" sz="2400" b="1" dirty="0" smtClean="0"/>
              <a:t> divided </a:t>
            </a:r>
            <a:r>
              <a:rPr lang="en-US" sz="2400" b="1" dirty="0" err="1" smtClean="0"/>
              <a:t>condyles</a:t>
            </a:r>
            <a:r>
              <a:rPr lang="en-US" sz="2400" b="1" dirty="0" smtClean="0"/>
              <a:t> may result from trauma, abnormal muscle attachment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857232"/>
            <a:ext cx="542928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1428728" y="5072074"/>
            <a:ext cx="73581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Bifid </a:t>
            </a:r>
            <a:r>
              <a:rPr lang="en-US" sz="2400" b="1" dirty="0" err="1" smtClean="0"/>
              <a:t>condyle</a:t>
            </a:r>
            <a:r>
              <a:rPr lang="en-US" sz="2400" b="1" dirty="0" smtClean="0"/>
              <a:t>. Radiograph of the </a:t>
            </a:r>
            <a:r>
              <a:rPr lang="en-US" sz="2400" b="1" dirty="0" err="1" smtClean="0"/>
              <a:t>mandibular</a:t>
            </a:r>
            <a:endParaRPr lang="en-US" sz="2400" b="1" dirty="0" smtClean="0"/>
          </a:p>
          <a:p>
            <a:pPr algn="l" rtl="0"/>
            <a:r>
              <a:rPr lang="en-US" sz="2400" b="1" dirty="0" err="1" smtClean="0"/>
              <a:t>condyle</a:t>
            </a:r>
            <a:r>
              <a:rPr lang="en-US" sz="2400" b="1" dirty="0" smtClean="0"/>
              <a:t> showing a double head (</a:t>
            </a:r>
            <a:r>
              <a:rPr lang="en-US" sz="2400" b="1" i="1" dirty="0" smtClean="0"/>
              <a:t>arrow).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CLEFT PALATE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It is a developmental defect of palate characterized by lack of complete fusion of two lateral halves of the palate resulting in a cleft.</a:t>
            </a:r>
          </a:p>
          <a:p>
            <a:pPr algn="just" rtl="0">
              <a:buFont typeface="Arial" pitchFamily="34" charset="0"/>
              <a:buChar char="•"/>
            </a:pPr>
            <a:endParaRPr lang="en-US" sz="800" b="1" dirty="0" smtClean="0"/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 Cleft in the palate leads to communication between oral and the nasal cavity.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71678"/>
            <a:ext cx="6715172" cy="4310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/>
              <a:t>Torus </a:t>
            </a:r>
            <a:r>
              <a:rPr lang="en-US" sz="3200" b="1" dirty="0" err="1" smtClean="0"/>
              <a:t>palatinus</a:t>
            </a:r>
            <a:endParaRPr lang="en-US" sz="32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Presents as a bony hard mass that arises along the midline suture of the hard palate</a:t>
            </a:r>
          </a:p>
          <a:p>
            <a:pPr algn="l" rtl="0"/>
            <a:endParaRPr lang="ar-IQ" sz="24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786058"/>
            <a:ext cx="714380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Torus Palatinus</a:t>
            </a:r>
          </a:p>
        </p:txBody>
      </p:sp>
      <p:pic>
        <p:nvPicPr>
          <p:cNvPr id="14342" name="Picture 6" descr="500221-fx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349500"/>
            <a:ext cx="3894137" cy="2600325"/>
          </a:xfrm>
          <a:prstGeom prst="rect">
            <a:avLst/>
          </a:prstGeom>
          <a:noFill/>
        </p:spPr>
      </p:pic>
      <p:pic>
        <p:nvPicPr>
          <p:cNvPr id="14344" name="Picture 8" descr="Torus_Palatinus_12272004__2__op_600x6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1700213"/>
            <a:ext cx="3522662" cy="35226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714356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</a:t>
            </a:r>
            <a:r>
              <a:rPr lang="en-US" sz="2400" b="1" dirty="0" err="1" smtClean="0"/>
              <a:t>Tori</a:t>
            </a:r>
            <a:r>
              <a:rPr lang="en-US" sz="2400" b="1" dirty="0" smtClean="0"/>
              <a:t> sometimes are classified according to their morphologic appearance:</a:t>
            </a:r>
          </a:p>
          <a:p>
            <a:pPr algn="l" rtl="0"/>
            <a:r>
              <a:rPr lang="en-US" sz="2400" b="1" dirty="0" smtClean="0"/>
              <a:t>   -The flat torus has a broad base and a slightly convex, smooth surface. It extends symmetrically onto both sides of the midline </a:t>
            </a:r>
            <a:r>
              <a:rPr lang="en-US" sz="2400" b="1" dirty="0" err="1" smtClean="0"/>
              <a:t>raphe</a:t>
            </a:r>
            <a:r>
              <a:rPr lang="en-US" sz="2400" b="1" dirty="0" smtClean="0"/>
              <a:t>.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-The spindle torus has a midline ridge along the palatal </a:t>
            </a:r>
            <a:r>
              <a:rPr lang="en-US" sz="2400" b="1" dirty="0" err="1" smtClean="0"/>
              <a:t>raphe</a:t>
            </a:r>
            <a:r>
              <a:rPr lang="en-US" sz="2400" b="1" dirty="0" smtClean="0"/>
              <a:t>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-The nodular torus arises as multiple protuberances, each with an individual base. </a:t>
            </a:r>
          </a:p>
          <a:p>
            <a:pPr algn="l" rtl="0"/>
            <a:endParaRPr lang="en-US" sz="2400" b="1" dirty="0" smtClean="0"/>
          </a:p>
          <a:p>
            <a:pPr algn="l" rtl="0"/>
            <a:r>
              <a:rPr lang="en-US" sz="2400" b="1" dirty="0" smtClean="0"/>
              <a:t>-The lobular torus is also a </a:t>
            </a:r>
            <a:r>
              <a:rPr lang="en-US" sz="2400" b="1" dirty="0" err="1" smtClean="0"/>
              <a:t>lobulated</a:t>
            </a:r>
            <a:r>
              <a:rPr lang="en-US" sz="2400" b="1" dirty="0" smtClean="0"/>
              <a:t> mass, but it rises from a single base. 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/>
              <a:t>Torus </a:t>
            </a:r>
            <a:r>
              <a:rPr lang="en-US" sz="3200" b="1" dirty="0" err="1" smtClean="0"/>
              <a:t>Mandibularis</a:t>
            </a:r>
            <a:r>
              <a:rPr lang="en-US" sz="3200" b="1" dirty="0" smtClean="0"/>
              <a:t>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It is an </a:t>
            </a:r>
            <a:r>
              <a:rPr lang="en-US" sz="2400" b="1" dirty="0" err="1" smtClean="0"/>
              <a:t>exostosis</a:t>
            </a:r>
            <a:r>
              <a:rPr lang="en-US" sz="2400" b="1" dirty="0" smtClean="0"/>
              <a:t> covered with normal mucosa that appears on the lingual surfaces of the mandible, usually in the area adjacent to the bicuspids 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 incidence of torus </a:t>
            </a:r>
            <a:r>
              <a:rPr lang="en-US" sz="2400" b="1" dirty="0" err="1" smtClean="0"/>
              <a:t>mandibularis</a:t>
            </a:r>
            <a:r>
              <a:rPr lang="en-US" sz="2400" b="1" dirty="0" smtClean="0"/>
              <a:t> is about 6%. Bilateral </a:t>
            </a:r>
            <a:r>
              <a:rPr lang="en-US" sz="2400" b="1" dirty="0" err="1" smtClean="0"/>
              <a:t>exostoses</a:t>
            </a:r>
            <a:r>
              <a:rPr lang="en-US" sz="2400" b="1" dirty="0" smtClean="0"/>
              <a:t> occur in 80% of the cases.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Clinically, it is an asymptomatic growth that varies in size and shape.</a:t>
            </a:r>
            <a:endParaRPr lang="ar-IQ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00372"/>
            <a:ext cx="4214842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071810"/>
            <a:ext cx="400052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Torus mandibularis</a:t>
            </a:r>
          </a:p>
        </p:txBody>
      </p:sp>
      <p:pic>
        <p:nvPicPr>
          <p:cNvPr id="16390" name="Picture 6" descr="torus_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276475"/>
            <a:ext cx="3457575" cy="2649538"/>
          </a:xfrm>
          <a:prstGeom prst="rect">
            <a:avLst/>
          </a:prstGeom>
          <a:noFill/>
        </p:spPr>
      </p:pic>
      <p:pic>
        <p:nvPicPr>
          <p:cNvPr id="16392" name="Picture 8" descr="Torus_Mandibularis_538_S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1989138"/>
            <a:ext cx="3235325" cy="3235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/>
              <a:t>Bony </a:t>
            </a:r>
            <a:r>
              <a:rPr lang="en-US" sz="3200" b="1" dirty="0" err="1" smtClean="0"/>
              <a:t>Exostoses</a:t>
            </a:r>
            <a:r>
              <a:rPr lang="en-US" sz="3200" b="1" dirty="0" smtClean="0"/>
              <a:t>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Multiple </a:t>
            </a:r>
            <a:r>
              <a:rPr lang="en-US" sz="2400" b="1" dirty="0" err="1" smtClean="0"/>
              <a:t>exostoses</a:t>
            </a:r>
            <a:r>
              <a:rPr lang="en-US" sz="2400" b="1" dirty="0" smtClean="0"/>
              <a:t> are rare and may occur on the </a:t>
            </a:r>
            <a:r>
              <a:rPr lang="en-US" sz="2400" b="1" dirty="0" err="1" smtClean="0"/>
              <a:t>buccal</a:t>
            </a:r>
            <a:r>
              <a:rPr lang="en-US" sz="2400" b="1" dirty="0" smtClean="0"/>
              <a:t> surface of the maxilla and the mandible.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Clinically, they appear as multiple asymptomatic small nodular, bony elevations below the </a:t>
            </a:r>
            <a:r>
              <a:rPr lang="en-US" sz="2400" b="1" dirty="0" err="1" smtClean="0"/>
              <a:t>muccolabial</a:t>
            </a:r>
            <a:r>
              <a:rPr lang="en-US" sz="2400" b="1" dirty="0" smtClean="0"/>
              <a:t> fold covered with normal mucosa.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The cause is unknown and the lesions are benign, requiring no therapy.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Problems may be encountered during denture preparation.</a:t>
            </a:r>
            <a:endParaRPr lang="ar-IQ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3315"/>
            <a:ext cx="407193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71950" y="3457575"/>
            <a:ext cx="49720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1429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/>
              <a:t>ETIOLOGY:</a:t>
            </a:r>
          </a:p>
          <a:p>
            <a:pPr algn="l" rtl="0"/>
            <a:r>
              <a:rPr lang="en-US" sz="2400" dirty="0"/>
              <a:t> Heredity.</a:t>
            </a:r>
          </a:p>
          <a:p>
            <a:pPr algn="l" rtl="0"/>
            <a:r>
              <a:rPr lang="en-US" sz="2400" dirty="0"/>
              <a:t> Environmental factors such as:</a:t>
            </a:r>
          </a:p>
          <a:p>
            <a:pPr algn="l" rtl="0"/>
            <a:r>
              <a:rPr lang="en-US" sz="2400" dirty="0"/>
              <a:t> </a:t>
            </a:r>
            <a:r>
              <a:rPr lang="en-US" sz="2400" dirty="0" err="1"/>
              <a:t>Insufficent</a:t>
            </a:r>
            <a:r>
              <a:rPr lang="en-US" sz="2400" dirty="0"/>
              <a:t> nutrition to pregnant women</a:t>
            </a:r>
          </a:p>
          <a:p>
            <a:pPr algn="l" rtl="0"/>
            <a:r>
              <a:rPr lang="en-US" sz="2400" dirty="0"/>
              <a:t> Defective vascular supply</a:t>
            </a:r>
          </a:p>
          <a:p>
            <a:pPr algn="l" rtl="0"/>
            <a:r>
              <a:rPr lang="en-US" sz="2400" dirty="0"/>
              <a:t> Size of the tongue prevent union of affected parts</a:t>
            </a:r>
          </a:p>
          <a:p>
            <a:pPr algn="l" rtl="0"/>
            <a:r>
              <a:rPr lang="en-US" sz="2400" dirty="0"/>
              <a:t> Infections , certain alcohol ,drugs and toxins</a:t>
            </a:r>
            <a:endParaRPr lang="ar-IQ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dirty="0"/>
              <a:t>Classification</a:t>
            </a:r>
          </a:p>
          <a:p>
            <a:pPr algn="l" rtl="0"/>
            <a:r>
              <a:rPr lang="en-US" sz="2400" dirty="0"/>
              <a:t>• </a:t>
            </a:r>
            <a:r>
              <a:rPr lang="en-US" sz="2400" b="1" i="1" dirty="0"/>
              <a:t>cleft lip </a:t>
            </a:r>
            <a:endParaRPr lang="en-US" sz="2400" b="1" i="1" dirty="0" smtClean="0"/>
          </a:p>
          <a:p>
            <a:pPr algn="l" rtl="0"/>
            <a:r>
              <a:rPr lang="en-US" sz="2400" b="1" i="1" dirty="0" smtClean="0"/>
              <a:t>• </a:t>
            </a:r>
            <a:r>
              <a:rPr lang="en-US" sz="2400" b="1" i="1" dirty="0"/>
              <a:t>Unilateral (usually on the left side), with or without an anterior alveolar ridge </a:t>
            </a:r>
            <a:r>
              <a:rPr lang="en-US" sz="2400" b="1" i="1" dirty="0" smtClean="0"/>
              <a:t>cleft</a:t>
            </a:r>
          </a:p>
          <a:p>
            <a:pPr algn="l" rtl="0"/>
            <a:r>
              <a:rPr lang="en-US" sz="2400" b="1" i="1" dirty="0" smtClean="0"/>
              <a:t> </a:t>
            </a:r>
            <a:r>
              <a:rPr lang="en-US" sz="2400" b="1" i="1" dirty="0"/>
              <a:t>• Bilateral, with or without alveolar ridge clefts, complete or </a:t>
            </a:r>
            <a:r>
              <a:rPr lang="en-US" sz="2400" b="1" i="1" dirty="0" smtClean="0"/>
              <a:t>incomplete</a:t>
            </a:r>
          </a:p>
          <a:p>
            <a:pPr algn="l" rtl="0"/>
            <a:endParaRPr lang="en-US" sz="2400" b="1" i="1" dirty="0" smtClean="0"/>
          </a:p>
          <a:p>
            <a:pPr algn="l" rtl="0"/>
            <a:r>
              <a:rPr lang="en-US" sz="2400" b="1" i="1" dirty="0" smtClean="0"/>
              <a:t> </a:t>
            </a:r>
            <a:r>
              <a:rPr lang="en-US" sz="2400" b="1" i="1" dirty="0"/>
              <a:t>Palatal clefts </a:t>
            </a:r>
            <a:endParaRPr lang="en-US" sz="2400" b="1" i="1" dirty="0" smtClean="0"/>
          </a:p>
          <a:p>
            <a:pPr algn="l" rtl="0"/>
            <a:r>
              <a:rPr lang="en-US" sz="2400" b="1" i="1" dirty="0" smtClean="0"/>
              <a:t>• </a:t>
            </a:r>
            <a:r>
              <a:rPr lang="en-US" sz="2400" b="1" i="1" dirty="0"/>
              <a:t>Bifid uvula </a:t>
            </a:r>
            <a:endParaRPr lang="en-US" sz="2400" b="1" i="1" dirty="0" smtClean="0"/>
          </a:p>
          <a:p>
            <a:pPr algn="l" rtl="0"/>
            <a:r>
              <a:rPr lang="en-US" sz="2400" b="1" i="1" dirty="0" smtClean="0"/>
              <a:t>• </a:t>
            </a:r>
            <a:r>
              <a:rPr lang="en-US" sz="2400" b="1" i="1" dirty="0"/>
              <a:t>Soft palate only </a:t>
            </a:r>
            <a:endParaRPr lang="en-US" sz="2400" b="1" i="1" dirty="0" smtClean="0"/>
          </a:p>
          <a:p>
            <a:pPr algn="l" rtl="0"/>
            <a:r>
              <a:rPr lang="en-US" sz="2400" b="1" i="1" dirty="0" smtClean="0"/>
              <a:t>• </a:t>
            </a:r>
            <a:r>
              <a:rPr lang="en-US" sz="2400" b="1" i="1" dirty="0"/>
              <a:t>Both hard and soft palate</a:t>
            </a:r>
            <a:endParaRPr lang="ar-IQ" sz="2400" dirty="0"/>
          </a:p>
        </p:txBody>
      </p:sp>
      <p:pic>
        <p:nvPicPr>
          <p:cNvPr id="3" name="Picture 6" descr="clip_image019_00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500438"/>
            <a:ext cx="4689475" cy="301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i="1" dirty="0"/>
              <a:t>Combined lip and palatal defects </a:t>
            </a:r>
            <a:endParaRPr lang="en-US" sz="2800" b="1" i="1" dirty="0" smtClean="0"/>
          </a:p>
          <a:p>
            <a:pPr algn="l" rtl="0"/>
            <a:r>
              <a:rPr lang="en-US" sz="2800" b="1" i="1" dirty="0" smtClean="0"/>
              <a:t>• </a:t>
            </a:r>
            <a:r>
              <a:rPr lang="en-US" sz="2800" b="1" i="1" dirty="0"/>
              <a:t>Unilateral, complete or </a:t>
            </a:r>
            <a:r>
              <a:rPr lang="en-US" sz="2800" b="1" i="1" dirty="0" smtClean="0"/>
              <a:t>incomplete</a:t>
            </a:r>
          </a:p>
          <a:p>
            <a:pPr algn="l" rtl="0"/>
            <a:r>
              <a:rPr lang="en-US" sz="2800" b="1" i="1" dirty="0" smtClean="0"/>
              <a:t> </a:t>
            </a:r>
            <a:r>
              <a:rPr lang="en-US" sz="2800" b="1" i="1" dirty="0"/>
              <a:t>• Cleft palate with bilateral cleft lip, complete or incomplete</a:t>
            </a:r>
            <a:endParaRPr lang="ar-IQ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643050"/>
            <a:ext cx="6286544" cy="471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 Oblique Facial Cleft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Extends from the upper lip to the eye. It is nearly always associated with CP.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Some of these clefts may represent failure of fusion of the lateral nasal process with the maxillary process.</a:t>
            </a:r>
            <a:endParaRPr lang="ar-IQ" sz="2400" b="1" dirty="0"/>
          </a:p>
        </p:txBody>
      </p:sp>
      <p:pic>
        <p:nvPicPr>
          <p:cNvPr id="30722" name="Picture 2" descr="نتيجة بحث الصور عن ‪oblique facial cleft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714620"/>
            <a:ext cx="3143272" cy="3000381"/>
          </a:xfrm>
          <a:prstGeom prst="rect">
            <a:avLst/>
          </a:prstGeom>
          <a:noFill/>
        </p:spPr>
      </p:pic>
      <p:pic>
        <p:nvPicPr>
          <p:cNvPr id="30724" name="Picture 4" descr="نتيجة بحث الصور عن ‪oblique facial cleft‬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14775" y="2143116"/>
            <a:ext cx="5229225" cy="3924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 Lateral Facial cleft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It is caused by lack of fusion of the maxillary and </a:t>
            </a:r>
            <a:r>
              <a:rPr lang="en-US" sz="2400" b="1" dirty="0" err="1" smtClean="0"/>
              <a:t>mandibular</a:t>
            </a:r>
            <a:r>
              <a:rPr lang="en-US" sz="2400" b="1" dirty="0" smtClean="0"/>
              <a:t> processes.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This cleft may be unilateral or bilateral.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Extending from the </a:t>
            </a:r>
            <a:r>
              <a:rPr lang="en-US" sz="2400" b="1" dirty="0" err="1" smtClean="0"/>
              <a:t>commissure</a:t>
            </a:r>
            <a:r>
              <a:rPr lang="en-US" sz="2400" b="1" dirty="0" smtClean="0"/>
              <a:t> toward the ear, resulting in </a:t>
            </a:r>
            <a:r>
              <a:rPr lang="en-US" sz="2400" b="1" dirty="0" err="1" smtClean="0"/>
              <a:t>macrostomia</a:t>
            </a:r>
            <a:r>
              <a:rPr lang="en-US" sz="2400" b="1" dirty="0" smtClean="0"/>
              <a:t>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May occur as an isolated defect, but more often it is associated with other disorders.</a:t>
            </a:r>
          </a:p>
        </p:txBody>
      </p:sp>
      <p:pic>
        <p:nvPicPr>
          <p:cNvPr id="29698" name="Picture 2" descr="نتيجة بحث الصور عن ‪lateral facial cleft‬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714620"/>
            <a:ext cx="5229225" cy="3924301"/>
          </a:xfrm>
          <a:prstGeom prst="rect">
            <a:avLst/>
          </a:prstGeom>
          <a:noFill/>
        </p:spPr>
      </p:pic>
      <p:pic>
        <p:nvPicPr>
          <p:cNvPr id="4" name="Picture 5" descr="Tessier-Facial-Clef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571876"/>
            <a:ext cx="3673475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OUBLE LIP Anomaly characterized by  horizontal fold of mucosal                                   Dr. Ali Tahir  tissue 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729</TotalTime>
  <Words>1070</Words>
  <Application>Microsoft Office PowerPoint</Application>
  <PresentationFormat>On-screen Show (4:3)</PresentationFormat>
  <Paragraphs>132</Paragraphs>
  <Slides>35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سمة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Congenital lip pits </vt:lpstr>
      <vt:lpstr>PowerPoint Presentation</vt:lpstr>
      <vt:lpstr>Commissural lip pits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Torus Palatinus</vt:lpstr>
      <vt:lpstr>PowerPoint Presentation</vt:lpstr>
      <vt:lpstr>PowerPoint Presentation</vt:lpstr>
      <vt:lpstr>Torus mandibularis</vt:lpstr>
      <vt:lpstr>PowerPoint Presentation</vt:lpstr>
    </vt:vector>
  </TitlesOfParts>
  <Company>Shamfuture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Shamfuture</dc:creator>
  <cp:lastModifiedBy>user</cp:lastModifiedBy>
  <cp:revision>167</cp:revision>
  <dcterms:created xsi:type="dcterms:W3CDTF">2016-12-27T06:36:44Z</dcterms:created>
  <dcterms:modified xsi:type="dcterms:W3CDTF">2017-07-23T12:59:40Z</dcterms:modified>
</cp:coreProperties>
</file>