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91" r:id="rId3"/>
    <p:sldId id="257" r:id="rId4"/>
    <p:sldId id="258" r:id="rId5"/>
    <p:sldId id="259" r:id="rId6"/>
    <p:sldId id="260" r:id="rId7"/>
    <p:sldId id="292" r:id="rId8"/>
    <p:sldId id="261" r:id="rId9"/>
    <p:sldId id="262" r:id="rId10"/>
    <p:sldId id="263" r:id="rId11"/>
    <p:sldId id="293" r:id="rId12"/>
    <p:sldId id="264" r:id="rId13"/>
    <p:sldId id="265" r:id="rId14"/>
    <p:sldId id="266" r:id="rId15"/>
    <p:sldId id="268" r:id="rId16"/>
    <p:sldId id="294" r:id="rId17"/>
    <p:sldId id="295" r:id="rId18"/>
    <p:sldId id="269" r:id="rId19"/>
    <p:sldId id="270" r:id="rId20"/>
    <p:sldId id="271" r:id="rId21"/>
    <p:sldId id="296" r:id="rId22"/>
    <p:sldId id="272" r:id="rId23"/>
    <p:sldId id="273" r:id="rId24"/>
    <p:sldId id="274" r:id="rId25"/>
    <p:sldId id="275" r:id="rId26"/>
    <p:sldId id="297" r:id="rId27"/>
    <p:sldId id="276" r:id="rId28"/>
  </p:sldIdLst>
  <p:sldSz cx="9144000" cy="6858000" type="screen4x3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>
        <p:scale>
          <a:sx n="76" d="100"/>
          <a:sy n="76" d="100"/>
        </p:scale>
        <p:origin x="648" y="2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IQ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AF54C-8D87-4F78-9208-6554E965D5F6}" type="datetimeFigureOut">
              <a:rPr lang="ar-IQ" smtClean="0"/>
              <a:pPr/>
              <a:t>29/10/1438</a:t>
            </a:fld>
            <a:endParaRPr lang="ar-IQ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864E4-8764-47D7-822C-76511C451D58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AF54C-8D87-4F78-9208-6554E965D5F6}" type="datetimeFigureOut">
              <a:rPr lang="ar-IQ" smtClean="0"/>
              <a:pPr/>
              <a:t>29/10/1438</a:t>
            </a:fld>
            <a:endParaRPr lang="ar-IQ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864E4-8764-47D7-822C-76511C451D58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AF54C-8D87-4F78-9208-6554E965D5F6}" type="datetimeFigureOut">
              <a:rPr lang="ar-IQ" smtClean="0"/>
              <a:pPr/>
              <a:t>29/10/1438</a:t>
            </a:fld>
            <a:endParaRPr lang="ar-IQ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864E4-8764-47D7-822C-76511C451D58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AF54C-8D87-4F78-9208-6554E965D5F6}" type="datetimeFigureOut">
              <a:rPr lang="ar-IQ" smtClean="0"/>
              <a:pPr/>
              <a:t>29/10/1438</a:t>
            </a:fld>
            <a:endParaRPr lang="ar-IQ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864E4-8764-47D7-822C-76511C451D58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AF54C-8D87-4F78-9208-6554E965D5F6}" type="datetimeFigureOut">
              <a:rPr lang="ar-IQ" smtClean="0"/>
              <a:pPr/>
              <a:t>29/10/1438</a:t>
            </a:fld>
            <a:endParaRPr lang="ar-IQ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864E4-8764-47D7-822C-76511C451D58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AF54C-8D87-4F78-9208-6554E965D5F6}" type="datetimeFigureOut">
              <a:rPr lang="ar-IQ" smtClean="0"/>
              <a:pPr/>
              <a:t>29/10/1438</a:t>
            </a:fld>
            <a:endParaRPr lang="ar-IQ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864E4-8764-47D7-822C-76511C451D58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AF54C-8D87-4F78-9208-6554E965D5F6}" type="datetimeFigureOut">
              <a:rPr lang="ar-IQ" smtClean="0"/>
              <a:pPr/>
              <a:t>29/10/1438</a:t>
            </a:fld>
            <a:endParaRPr lang="ar-IQ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864E4-8764-47D7-822C-76511C451D58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AF54C-8D87-4F78-9208-6554E965D5F6}" type="datetimeFigureOut">
              <a:rPr lang="ar-IQ" smtClean="0"/>
              <a:pPr/>
              <a:t>29/10/1438</a:t>
            </a:fld>
            <a:endParaRPr lang="ar-IQ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864E4-8764-47D7-822C-76511C451D58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AF54C-8D87-4F78-9208-6554E965D5F6}" type="datetimeFigureOut">
              <a:rPr lang="ar-IQ" smtClean="0"/>
              <a:pPr/>
              <a:t>29/10/1438</a:t>
            </a:fld>
            <a:endParaRPr lang="ar-IQ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864E4-8764-47D7-822C-76511C451D58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AF54C-8D87-4F78-9208-6554E965D5F6}" type="datetimeFigureOut">
              <a:rPr lang="ar-IQ" smtClean="0"/>
              <a:pPr/>
              <a:t>29/10/1438</a:t>
            </a:fld>
            <a:endParaRPr lang="ar-IQ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864E4-8764-47D7-822C-76511C451D58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IQ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AF54C-8D87-4F78-9208-6554E965D5F6}" type="datetimeFigureOut">
              <a:rPr lang="ar-IQ" smtClean="0"/>
              <a:pPr/>
              <a:t>29/10/1438</a:t>
            </a:fld>
            <a:endParaRPr lang="ar-IQ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864E4-8764-47D7-822C-76511C451D58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BAF54C-8D87-4F78-9208-6554E965D5F6}" type="datetimeFigureOut">
              <a:rPr lang="ar-IQ" smtClean="0"/>
              <a:pPr/>
              <a:t>29/10/1438</a:t>
            </a:fld>
            <a:endParaRPr lang="ar-IQ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IQ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E864E4-8764-47D7-822C-76511C451D58}" type="slidenum">
              <a:rPr lang="ar-IQ" smtClean="0"/>
              <a:pPr/>
              <a:t>‹#›</a:t>
            </a:fld>
            <a:endParaRPr lang="ar-IQ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IQ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rtl="0"/>
            <a:r>
              <a:rPr lang="en-US" sz="6000" b="1" dirty="0" smtClean="0">
                <a:solidFill>
                  <a:schemeClr val="tx2"/>
                </a:solidFill>
              </a:rPr>
              <a:t>Diseases of the Pulp</a:t>
            </a:r>
            <a:endParaRPr lang="ar-IQ" sz="60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0"/>
            <a:ext cx="91440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3200" dirty="0"/>
              <a:t>However, the dental pulp exists in a very confined area.</a:t>
            </a:r>
          </a:p>
          <a:p>
            <a:pPr algn="l" rtl="0"/>
            <a:r>
              <a:rPr lang="en-US" sz="3200" dirty="0"/>
              <a:t> If the inflammatory process continued for an extended period of time can lead to increased pulp injury or even death of the pulp</a:t>
            </a:r>
            <a:r>
              <a:rPr lang="en-US" sz="3200" dirty="0" smtClean="0"/>
              <a:t>.</a:t>
            </a:r>
          </a:p>
          <a:p>
            <a:pPr algn="l" rtl="0"/>
            <a:endParaRPr lang="en-US" sz="3200" dirty="0"/>
          </a:p>
          <a:p>
            <a:pPr algn="l" rtl="0"/>
            <a:r>
              <a:rPr lang="en-US" sz="3200" dirty="0"/>
              <a:t> </a:t>
            </a:r>
            <a:r>
              <a:rPr lang="en-US" sz="3200" dirty="0" smtClean="0"/>
              <a:t>previous </a:t>
            </a:r>
            <a:r>
              <a:rPr lang="en-US" sz="3200" dirty="0"/>
              <a:t>studies recognize that the associated increased vascular </a:t>
            </a:r>
            <a:r>
              <a:rPr lang="en-US" sz="3200" dirty="0" err="1"/>
              <a:t>pulpal</a:t>
            </a:r>
            <a:r>
              <a:rPr lang="en-US" sz="3200" dirty="0"/>
              <a:t> pressures could compress venous return and lead to (self strangulation) and pulp necrosis</a:t>
            </a:r>
            <a:r>
              <a:rPr lang="en-US" sz="3200" dirty="0" smtClean="0"/>
              <a:t>.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0"/>
            <a:ext cx="91440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fr-FR" sz="3200" b="1" dirty="0" smtClean="0">
                <a:solidFill>
                  <a:schemeClr val="accent1">
                    <a:lumMod val="50000"/>
                  </a:schemeClr>
                </a:solidFill>
              </a:rPr>
              <a:t>1-</a:t>
            </a:r>
            <a:r>
              <a:rPr lang="fr-FR" sz="3200" b="1" dirty="0" err="1" smtClean="0">
                <a:solidFill>
                  <a:schemeClr val="accent1">
                    <a:lumMod val="50000"/>
                  </a:schemeClr>
                </a:solidFill>
              </a:rPr>
              <a:t>Reversible</a:t>
            </a:r>
            <a:r>
              <a:rPr lang="fr-FR" sz="3200" b="1" dirty="0" smtClean="0">
                <a:solidFill>
                  <a:schemeClr val="accent1">
                    <a:lumMod val="50000"/>
                  </a:schemeClr>
                </a:solidFill>
              </a:rPr>
              <a:t> pulpites (focal réversible </a:t>
            </a:r>
            <a:r>
              <a:rPr lang="fr-FR" sz="3200" b="1" dirty="0" err="1" smtClean="0">
                <a:solidFill>
                  <a:schemeClr val="accent1">
                    <a:lumMod val="50000"/>
                  </a:schemeClr>
                </a:solidFill>
              </a:rPr>
              <a:t>pulpitis</a:t>
            </a:r>
            <a:r>
              <a:rPr lang="fr-FR" sz="3200" b="1" dirty="0" smtClean="0">
                <a:solidFill>
                  <a:schemeClr val="accent1">
                    <a:lumMod val="50000"/>
                  </a:schemeClr>
                </a:solidFill>
              </a:rPr>
              <a:t>)</a:t>
            </a:r>
          </a:p>
          <a:p>
            <a:pPr algn="l" rtl="0"/>
            <a:endParaRPr lang="fr-FR" sz="32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l" rtl="0"/>
            <a:r>
              <a:rPr lang="en-US" sz="3200" dirty="0" smtClean="0"/>
              <a:t> The pulp is capable of recovery if the irritating factors subside or removed.</a:t>
            </a:r>
          </a:p>
          <a:p>
            <a:pPr algn="l" rtl="0"/>
            <a:r>
              <a:rPr lang="en-US" sz="3200" dirty="0" smtClean="0"/>
              <a:t> The symptoms </a:t>
            </a:r>
          </a:p>
          <a:p>
            <a:pPr algn="l" rtl="0">
              <a:buFont typeface="Arial" pitchFamily="34" charset="0"/>
              <a:buChar char="•"/>
            </a:pPr>
            <a:r>
              <a:rPr lang="en-US" sz="3200" dirty="0" err="1" smtClean="0"/>
              <a:t>Vasodilation</a:t>
            </a:r>
            <a:r>
              <a:rPr lang="en-US" sz="3200" dirty="0" smtClean="0"/>
              <a:t>.</a:t>
            </a:r>
          </a:p>
          <a:p>
            <a:pPr algn="l" rtl="0">
              <a:buFont typeface="Arial" pitchFamily="34" charset="0"/>
              <a:buChar char="•"/>
            </a:pPr>
            <a:r>
              <a:rPr lang="en-US" sz="3200" dirty="0" smtClean="0"/>
              <a:t> Transudation.</a:t>
            </a:r>
          </a:p>
          <a:p>
            <a:pPr algn="l" rtl="0">
              <a:buFont typeface="Arial" pitchFamily="34" charset="0"/>
              <a:buChar char="•"/>
            </a:pPr>
            <a:r>
              <a:rPr lang="en-US" sz="3200" dirty="0" smtClean="0"/>
              <a:t>A slight infiltrate of acute inflammatory cells.</a:t>
            </a:r>
          </a:p>
          <a:p>
            <a:pPr algn="l" rtl="0"/>
            <a:endParaRPr lang="en-US" sz="3200" dirty="0" smtClean="0"/>
          </a:p>
          <a:p>
            <a:pPr algn="l" rtl="0"/>
            <a:r>
              <a:rPr lang="en-US" sz="3200" dirty="0" smtClean="0"/>
              <a:t> Tertiary dentin may be noted in the adjacent wall.</a:t>
            </a:r>
            <a:endParaRPr lang="ar-IQ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642918"/>
            <a:ext cx="7429552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714356"/>
            <a:ext cx="7572428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67225" y="1357298"/>
            <a:ext cx="4676775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357298"/>
            <a:ext cx="4429123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مستطيل 3"/>
          <p:cNvSpPr/>
          <p:nvPr/>
        </p:nvSpPr>
        <p:spPr>
          <a:xfrm>
            <a:off x="0" y="5572140"/>
            <a:ext cx="9144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3200" b="1" i="1" dirty="0" smtClean="0"/>
              <a:t>Reversible </a:t>
            </a:r>
            <a:r>
              <a:rPr lang="en-US" sz="3200" b="1" i="1" dirty="0" err="1" smtClean="0"/>
              <a:t>pulpitis</a:t>
            </a:r>
            <a:r>
              <a:rPr lang="en-US" sz="3200" b="1" i="1" dirty="0" smtClean="0"/>
              <a:t>. Dental pulp exhibiting hyperemia and edema</a:t>
            </a:r>
            <a:endParaRPr lang="ar-IQ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0"/>
            <a:ext cx="914400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3200" b="1" i="1" dirty="0">
                <a:solidFill>
                  <a:schemeClr val="accent1">
                    <a:lumMod val="75000"/>
                  </a:schemeClr>
                </a:solidFill>
              </a:rPr>
              <a:t>Clinically</a:t>
            </a:r>
          </a:p>
          <a:p>
            <a:pPr algn="l" rtl="0"/>
            <a:r>
              <a:rPr lang="en-US" sz="2800" dirty="0"/>
              <a:t> </a:t>
            </a:r>
            <a:r>
              <a:rPr lang="en-US" sz="2800" b="1" i="1" dirty="0"/>
              <a:t>The pain is mild-moderate in intensity </a:t>
            </a:r>
            <a:r>
              <a:rPr lang="en-US" sz="2800" b="1" i="1" dirty="0" smtClean="0"/>
              <a:t>.</a:t>
            </a:r>
            <a:endParaRPr lang="en-US" sz="2800" b="1" i="1" dirty="0"/>
          </a:p>
          <a:p>
            <a:pPr algn="l" rtl="0"/>
            <a:r>
              <a:rPr lang="en-US" sz="2800" dirty="0"/>
              <a:t> </a:t>
            </a:r>
            <a:r>
              <a:rPr lang="en-US" sz="2800" b="1" i="1" dirty="0"/>
              <a:t>the pain generally remains for 5-10 minutes </a:t>
            </a:r>
            <a:r>
              <a:rPr lang="en-US" sz="2800" b="1" i="1" dirty="0" smtClean="0"/>
              <a:t>.</a:t>
            </a:r>
            <a:endParaRPr lang="en-US" sz="2800" b="1" i="1" dirty="0"/>
          </a:p>
          <a:p>
            <a:pPr algn="l" rtl="0"/>
            <a:r>
              <a:rPr lang="en-US" sz="2800" dirty="0"/>
              <a:t> </a:t>
            </a:r>
            <a:r>
              <a:rPr lang="en-US" sz="2800" b="1" i="1" dirty="0"/>
              <a:t>The tooth remains symptomless until it is stimulated again.</a:t>
            </a:r>
          </a:p>
          <a:p>
            <a:pPr algn="l" rtl="0"/>
            <a:r>
              <a:rPr lang="en-US" sz="2800" dirty="0"/>
              <a:t> </a:t>
            </a:r>
            <a:r>
              <a:rPr lang="en-US" sz="2800" b="1" i="1" dirty="0"/>
              <a:t>The pain is mostly provoked by cold, although hot, sweet, or sour food may also cause pain.</a:t>
            </a:r>
          </a:p>
          <a:p>
            <a:pPr algn="l" rtl="0"/>
            <a:r>
              <a:rPr lang="en-US" sz="2800" dirty="0"/>
              <a:t> </a:t>
            </a:r>
            <a:r>
              <a:rPr lang="en-US" sz="2800" b="1" i="1" dirty="0"/>
              <a:t>The tooth responds to electric pulp testing at lower levels of current than normal tooth.</a:t>
            </a:r>
          </a:p>
          <a:p>
            <a:pPr algn="l" rtl="0"/>
            <a:r>
              <a:rPr lang="en-US" sz="2800" dirty="0"/>
              <a:t> </a:t>
            </a:r>
            <a:r>
              <a:rPr lang="en-US" sz="2800" b="1" i="1" dirty="0"/>
              <a:t>Percussion and mobility tests are negative.</a:t>
            </a:r>
          </a:p>
          <a:p>
            <a:pPr algn="l" rtl="0"/>
            <a:r>
              <a:rPr lang="en-US" sz="2800" dirty="0"/>
              <a:t> </a:t>
            </a:r>
            <a:r>
              <a:rPr lang="en-US" sz="2800" b="1" i="1" dirty="0"/>
              <a:t>If the tooth is treated, the condition is reversible and the pulp will heal.</a:t>
            </a:r>
          </a:p>
          <a:p>
            <a:pPr algn="l" rtl="0"/>
            <a:r>
              <a:rPr lang="en-US" sz="2800" dirty="0"/>
              <a:t> </a:t>
            </a:r>
            <a:r>
              <a:rPr lang="en-US" sz="2800" b="1" i="1" dirty="0"/>
              <a:t>if </a:t>
            </a:r>
            <a:r>
              <a:rPr lang="en-US" sz="2800" b="1" i="1" dirty="0" err="1"/>
              <a:t>pulpitis</a:t>
            </a:r>
            <a:r>
              <a:rPr lang="en-US" sz="2800" b="1" i="1" dirty="0"/>
              <a:t> is allowed to progress, then irreversible pulp damage will occur</a:t>
            </a:r>
            <a:r>
              <a:rPr lang="en-US" sz="2800" b="1" i="1" dirty="0" smtClean="0"/>
              <a:t>.</a:t>
            </a:r>
            <a:endParaRPr lang="en-US" sz="28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0"/>
            <a:ext cx="9144000" cy="66171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3200" b="1" i="1" dirty="0" smtClean="0">
                <a:solidFill>
                  <a:schemeClr val="accent1">
                    <a:lumMod val="75000"/>
                  </a:schemeClr>
                </a:solidFill>
              </a:rPr>
              <a:t>2-Irreversible </a:t>
            </a:r>
            <a:r>
              <a:rPr lang="en-US" sz="3200" b="1" i="1" dirty="0" err="1" smtClean="0">
                <a:solidFill>
                  <a:schemeClr val="accent1">
                    <a:lumMod val="75000"/>
                  </a:schemeClr>
                </a:solidFill>
              </a:rPr>
              <a:t>pulpitis</a:t>
            </a:r>
            <a:endParaRPr lang="en-US" sz="3200" b="1" i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l" rtl="0"/>
            <a:r>
              <a:rPr lang="en-US" sz="2800" dirty="0" smtClean="0"/>
              <a:t> </a:t>
            </a:r>
            <a:r>
              <a:rPr lang="en-US" sz="2800" b="1" i="1" dirty="0" smtClean="0"/>
              <a:t>The patient with early irreversible </a:t>
            </a:r>
            <a:r>
              <a:rPr lang="en-US" sz="2800" b="1" i="1" dirty="0" err="1" smtClean="0"/>
              <a:t>pulpitis</a:t>
            </a:r>
            <a:r>
              <a:rPr lang="en-US" sz="2800" b="1" i="1" dirty="0" smtClean="0"/>
              <a:t> presented with sharp, sever pain on thermal stimulation.</a:t>
            </a:r>
          </a:p>
          <a:p>
            <a:pPr algn="l" rtl="0"/>
            <a:endParaRPr lang="en-US" sz="1400" b="1" i="1" dirty="0" smtClean="0"/>
          </a:p>
          <a:p>
            <a:pPr algn="l" rtl="0"/>
            <a:r>
              <a:rPr lang="en-US" sz="2800" dirty="0" smtClean="0"/>
              <a:t> </a:t>
            </a:r>
            <a:r>
              <a:rPr lang="en-US" sz="2800" b="1" i="1" dirty="0" smtClean="0"/>
              <a:t>Continues for hours after removal of the stimulus.</a:t>
            </a:r>
          </a:p>
          <a:p>
            <a:pPr algn="l" rtl="0"/>
            <a:endParaRPr lang="en-US" sz="1400" b="1" i="1" dirty="0" smtClean="0"/>
          </a:p>
          <a:p>
            <a:pPr algn="l" rtl="0"/>
            <a:r>
              <a:rPr lang="en-US" sz="2800" dirty="0" smtClean="0"/>
              <a:t> </a:t>
            </a:r>
            <a:r>
              <a:rPr lang="en-US" sz="2800" b="1" i="1" dirty="0" smtClean="0"/>
              <a:t>Cold is the most uncomfortable, although heat or sweet </a:t>
            </a:r>
          </a:p>
          <a:p>
            <a:pPr algn="l" rtl="0"/>
            <a:r>
              <a:rPr lang="en-US" sz="2800" b="1" i="1" dirty="0" smtClean="0"/>
              <a:t>and acidic food can cause pain.</a:t>
            </a:r>
          </a:p>
          <a:p>
            <a:pPr algn="l" rtl="0"/>
            <a:endParaRPr lang="en-US" sz="1400" b="1" i="1" dirty="0" smtClean="0"/>
          </a:p>
          <a:p>
            <a:pPr algn="l" rtl="0"/>
            <a:r>
              <a:rPr lang="en-US" sz="2800" dirty="0" smtClean="0"/>
              <a:t> </a:t>
            </a:r>
            <a:r>
              <a:rPr lang="en-US" sz="2800" b="1" i="1" dirty="0" smtClean="0"/>
              <a:t>The pain may be spontaneous or continuous and may be exacerbated when the patient lies down.</a:t>
            </a:r>
          </a:p>
          <a:p>
            <a:pPr algn="l" rtl="0"/>
            <a:endParaRPr lang="en-US" sz="1400" b="1" i="1" dirty="0" smtClean="0"/>
          </a:p>
          <a:p>
            <a:pPr algn="l" rtl="0"/>
            <a:r>
              <a:rPr lang="en-US" sz="2800" dirty="0" smtClean="0"/>
              <a:t> </a:t>
            </a:r>
            <a:r>
              <a:rPr lang="en-US" sz="2800" b="1" i="1" dirty="0" smtClean="0"/>
              <a:t>The tooth responds to electric pulp testing at lower levels of current.</a:t>
            </a:r>
          </a:p>
          <a:p>
            <a:pPr algn="l" rtl="0"/>
            <a:endParaRPr lang="en-US" sz="2800" b="1" i="1" dirty="0" smtClean="0"/>
          </a:p>
          <a:p>
            <a:pPr algn="l" rtl="0"/>
            <a:r>
              <a:rPr lang="en-US" sz="2800" b="1" i="1" dirty="0" smtClean="0"/>
              <a:t> At this stage (early) , the pain often can be localized easily to the individual affected tooth.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0"/>
            <a:ext cx="91440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2800" dirty="0" smtClean="0"/>
              <a:t> </a:t>
            </a:r>
            <a:r>
              <a:rPr lang="en-US" sz="2800" b="1" i="1" dirty="0" smtClean="0"/>
              <a:t>With time the patient discomfort is increasing and can no more be able to identify the offending tooth</a:t>
            </a:r>
          </a:p>
          <a:p>
            <a:pPr algn="l" rtl="0"/>
            <a:endParaRPr lang="en-US" sz="2800" b="1" i="1" dirty="0" smtClean="0"/>
          </a:p>
          <a:p>
            <a:pPr algn="l" rtl="0"/>
            <a:r>
              <a:rPr lang="en-US" sz="2800" dirty="0" smtClean="0"/>
              <a:t> </a:t>
            </a:r>
            <a:r>
              <a:rPr lang="en-US" sz="2800" b="1" i="1" dirty="0" smtClean="0"/>
              <a:t>In the later stages of irreversible </a:t>
            </a:r>
            <a:r>
              <a:rPr lang="en-US" sz="2800" b="1" i="1" dirty="0" err="1" smtClean="0"/>
              <a:t>pulpitis</a:t>
            </a:r>
            <a:r>
              <a:rPr lang="en-US" sz="2800" b="1" i="1" dirty="0" smtClean="0"/>
              <a:t>:</a:t>
            </a:r>
          </a:p>
          <a:p>
            <a:pPr algn="l" rtl="0">
              <a:buFont typeface="Arial" pitchFamily="34" charset="0"/>
              <a:buChar char="•"/>
            </a:pPr>
            <a:r>
              <a:rPr lang="en-US" sz="2800" b="1" i="1" dirty="0" smtClean="0"/>
              <a:t>the Pain increases in intensity.</a:t>
            </a:r>
          </a:p>
          <a:p>
            <a:pPr algn="l" rtl="0">
              <a:buFont typeface="Arial" pitchFamily="34" charset="0"/>
              <a:buChar char="•"/>
            </a:pPr>
            <a:r>
              <a:rPr lang="en-US" sz="2800" b="1" i="1" dirty="0" smtClean="0"/>
              <a:t> experienced as throbbing.</a:t>
            </a:r>
          </a:p>
          <a:p>
            <a:pPr algn="l" rtl="0">
              <a:buFont typeface="Arial" pitchFamily="34" charset="0"/>
              <a:buChar char="•"/>
            </a:pPr>
            <a:r>
              <a:rPr lang="en-US" sz="2800" b="1" i="1" dirty="0" smtClean="0"/>
              <a:t>keeps the patient awake at night.</a:t>
            </a:r>
          </a:p>
          <a:p>
            <a:pPr algn="l" rtl="0"/>
            <a:endParaRPr lang="en-US" sz="2800" b="1" i="1" dirty="0" smtClean="0"/>
          </a:p>
          <a:p>
            <a:pPr algn="l" rtl="0"/>
            <a:r>
              <a:rPr lang="en-US" sz="2800" dirty="0" smtClean="0"/>
              <a:t> </a:t>
            </a:r>
            <a:r>
              <a:rPr lang="en-US" sz="2800" b="1" i="1" dirty="0" smtClean="0"/>
              <a:t>At this point heat increases the pain, while cold may produce relief.</a:t>
            </a:r>
          </a:p>
          <a:p>
            <a:pPr algn="l" rtl="0"/>
            <a:endParaRPr lang="en-US" sz="2800" b="1" i="1" dirty="0" smtClean="0"/>
          </a:p>
          <a:p>
            <a:pPr algn="l" rtl="0"/>
            <a:r>
              <a:rPr lang="en-US" sz="2800" dirty="0" smtClean="0"/>
              <a:t> </a:t>
            </a:r>
            <a:r>
              <a:rPr lang="en-US" sz="2800" b="1" i="1" dirty="0" smtClean="0"/>
              <a:t>The tooth responds to electric pulp testing at higher levels of current or demonstrates no response. </a:t>
            </a:r>
          </a:p>
          <a:p>
            <a:pPr algn="l" rtl="0"/>
            <a:endParaRPr lang="en-US" sz="2800" b="1" i="1" dirty="0" smtClean="0"/>
          </a:p>
          <a:p>
            <a:pPr algn="l" rtl="0"/>
            <a:r>
              <a:rPr lang="en-US" sz="2800" b="1" i="1" dirty="0" smtClean="0"/>
              <a:t>Mobility and sensitivity to percussion are negative.</a:t>
            </a:r>
            <a:endParaRPr lang="ar-IQ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714356"/>
            <a:ext cx="7500990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0"/>
            <a:ext cx="914400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3200" b="1" i="1" dirty="0" err="1">
                <a:solidFill>
                  <a:schemeClr val="accent1">
                    <a:lumMod val="75000"/>
                  </a:schemeClr>
                </a:solidFill>
              </a:rPr>
              <a:t>Histopathological</a:t>
            </a:r>
            <a:r>
              <a:rPr lang="en-US" sz="3200" b="1" i="1" dirty="0">
                <a:solidFill>
                  <a:schemeClr val="accent1">
                    <a:lumMod val="75000"/>
                  </a:schemeClr>
                </a:solidFill>
              </a:rPr>
              <a:t> features of irreversible </a:t>
            </a:r>
            <a:r>
              <a:rPr lang="en-US" sz="3200" b="1" i="1" dirty="0" err="1" smtClean="0">
                <a:solidFill>
                  <a:schemeClr val="accent1">
                    <a:lumMod val="75000"/>
                  </a:schemeClr>
                </a:solidFill>
              </a:rPr>
              <a:t>pulpitis</a:t>
            </a:r>
            <a:endParaRPr lang="en-US" sz="3200" b="1" i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l" rtl="0"/>
            <a:endParaRPr lang="en-US" sz="3200" b="1" i="1" dirty="0">
              <a:solidFill>
                <a:schemeClr val="accent1">
                  <a:lumMod val="75000"/>
                </a:schemeClr>
              </a:solidFill>
            </a:endParaRPr>
          </a:p>
          <a:p>
            <a:pPr algn="l" rtl="0"/>
            <a:r>
              <a:rPr lang="en-US" sz="3200" dirty="0"/>
              <a:t> </a:t>
            </a:r>
            <a:r>
              <a:rPr lang="en-US" sz="3200" b="1" i="1" dirty="0" smtClean="0"/>
              <a:t>Often </a:t>
            </a:r>
            <a:r>
              <a:rPr lang="en-US" sz="3200" b="1" i="1" dirty="0"/>
              <a:t>demonstrates congestion of the </a:t>
            </a:r>
            <a:r>
              <a:rPr lang="en-US" sz="3200" b="1" i="1" dirty="0" err="1"/>
              <a:t>venules</a:t>
            </a:r>
            <a:r>
              <a:rPr lang="en-US" sz="3200" b="1" i="1" dirty="0"/>
              <a:t> that results in focal necrosis</a:t>
            </a:r>
            <a:r>
              <a:rPr lang="en-US" sz="3200" b="1" i="1" dirty="0" smtClean="0"/>
              <a:t>.</a:t>
            </a:r>
          </a:p>
          <a:p>
            <a:pPr algn="l" rtl="0"/>
            <a:endParaRPr lang="en-US" sz="3200" b="1" i="1" dirty="0"/>
          </a:p>
          <a:p>
            <a:pPr algn="l" rtl="0"/>
            <a:r>
              <a:rPr lang="en-US" sz="3200" dirty="0"/>
              <a:t> </a:t>
            </a:r>
            <a:r>
              <a:rPr lang="en-US" sz="3200" b="1" i="1" dirty="0"/>
              <a:t>This necrotic zone contains </a:t>
            </a:r>
            <a:r>
              <a:rPr lang="en-US" sz="3200" b="1" i="1" dirty="0" err="1">
                <a:solidFill>
                  <a:srgbClr val="C00000"/>
                </a:solidFill>
              </a:rPr>
              <a:t>polymorphonuclear</a:t>
            </a:r>
            <a:r>
              <a:rPr lang="en-US" sz="3200" b="1" i="1" dirty="0">
                <a:solidFill>
                  <a:srgbClr val="C00000"/>
                </a:solidFill>
              </a:rPr>
              <a:t> leukocytes</a:t>
            </a:r>
            <a:r>
              <a:rPr lang="en-US" sz="3200" b="1" i="1" dirty="0"/>
              <a:t> and </a:t>
            </a:r>
            <a:r>
              <a:rPr lang="en-US" sz="3200" b="1" i="1" dirty="0" err="1">
                <a:solidFill>
                  <a:srgbClr val="C00000"/>
                </a:solidFill>
              </a:rPr>
              <a:t>histiocytes</a:t>
            </a:r>
            <a:r>
              <a:rPr lang="en-US" sz="3200" b="1" i="1" dirty="0" smtClean="0">
                <a:solidFill>
                  <a:srgbClr val="C00000"/>
                </a:solidFill>
              </a:rPr>
              <a:t>.</a:t>
            </a:r>
          </a:p>
          <a:p>
            <a:pPr algn="l" rtl="0"/>
            <a:endParaRPr lang="en-US" sz="3200" b="1" i="1" dirty="0"/>
          </a:p>
          <a:p>
            <a:pPr algn="l" rtl="0"/>
            <a:r>
              <a:rPr lang="en-US" sz="3200" dirty="0"/>
              <a:t> </a:t>
            </a:r>
            <a:r>
              <a:rPr lang="en-US" sz="3200" b="1" i="1" dirty="0"/>
              <a:t>The surrounding pulp exhibits </a:t>
            </a:r>
            <a:r>
              <a:rPr lang="en-US" sz="3200" b="1" i="1" dirty="0">
                <a:solidFill>
                  <a:srgbClr val="C00000"/>
                </a:solidFill>
              </a:rPr>
              <a:t>fibrosis</a:t>
            </a:r>
            <a:r>
              <a:rPr lang="en-US" sz="3200" b="1" i="1" dirty="0"/>
              <a:t> and a mixture of </a:t>
            </a:r>
            <a:r>
              <a:rPr lang="en-US" sz="3200" b="1" i="1" dirty="0">
                <a:solidFill>
                  <a:srgbClr val="C00000"/>
                </a:solidFill>
              </a:rPr>
              <a:t>plasma cells</a:t>
            </a:r>
            <a:r>
              <a:rPr lang="en-US" sz="3200" b="1" i="1" dirty="0"/>
              <a:t>, </a:t>
            </a:r>
            <a:r>
              <a:rPr lang="en-US" sz="3200" b="1" i="1" dirty="0">
                <a:solidFill>
                  <a:srgbClr val="C00000"/>
                </a:solidFill>
              </a:rPr>
              <a:t>lymphocytes</a:t>
            </a:r>
            <a:r>
              <a:rPr lang="en-US" sz="3200" b="1" i="1" dirty="0"/>
              <a:t> and </a:t>
            </a:r>
            <a:r>
              <a:rPr lang="en-US" sz="3200" b="1" i="1" dirty="0" err="1">
                <a:solidFill>
                  <a:srgbClr val="C00000"/>
                </a:solidFill>
              </a:rPr>
              <a:t>histeocytes</a:t>
            </a:r>
            <a:r>
              <a:rPr lang="en-US" sz="3200" b="1" i="1" dirty="0"/>
              <a:t>.</a:t>
            </a:r>
            <a:endParaRPr lang="ar-IQ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071538" y="0"/>
            <a:ext cx="7498080" cy="1143000"/>
          </a:xfrm>
        </p:spPr>
        <p:txBody>
          <a:bodyPr/>
          <a:lstStyle/>
          <a:p>
            <a:r>
              <a:rPr lang="en-US" dirty="0" smtClean="0"/>
              <a:t>PULP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71472" y="1000108"/>
            <a:ext cx="8572528" cy="4800600"/>
          </a:xfrm>
        </p:spPr>
        <p:txBody>
          <a:bodyPr>
            <a:normAutofit/>
          </a:bodyPr>
          <a:lstStyle/>
          <a:p>
            <a:pPr algn="just" rtl="0"/>
            <a:r>
              <a:rPr lang="en-US" dirty="0">
                <a:solidFill>
                  <a:schemeClr val="tx1"/>
                </a:solidFill>
              </a:rPr>
              <a:t>The dental pulp </a:t>
            </a:r>
            <a:r>
              <a:rPr lang="en-US" dirty="0" smtClean="0">
                <a:solidFill>
                  <a:schemeClr val="tx1"/>
                </a:solidFill>
              </a:rPr>
              <a:t>is a delicate soft </a:t>
            </a:r>
            <a:r>
              <a:rPr lang="en-US" dirty="0">
                <a:solidFill>
                  <a:schemeClr val="tx1"/>
                </a:solidFill>
              </a:rPr>
              <a:t>connective </a:t>
            </a:r>
            <a:r>
              <a:rPr lang="en-US" dirty="0" smtClean="0">
                <a:solidFill>
                  <a:schemeClr val="tx1"/>
                </a:solidFill>
              </a:rPr>
              <a:t>tissue interspersed with tiny blood vesels,lymphatics ,myelinated &amp; unmyelinated nerves &amp; undifferentiated connective tissue cells </a:t>
            </a:r>
            <a:r>
              <a:rPr lang="en-US" dirty="0">
                <a:solidFill>
                  <a:schemeClr val="tx1"/>
                </a:solidFill>
              </a:rPr>
              <a:t>that supports </a:t>
            </a:r>
            <a:r>
              <a:rPr lang="en-US" dirty="0" smtClean="0">
                <a:solidFill>
                  <a:schemeClr val="tx1"/>
                </a:solidFill>
              </a:rPr>
              <a:t>the dentin.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C0F582-8F6D-4D70-A112-F9DB4EE0D5E4}" type="slidenum">
              <a:rPr lang="en-US" smtClean="0"/>
              <a:pPr/>
              <a:t>2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4942" y="3200400"/>
            <a:ext cx="3657600" cy="36576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12631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3429000"/>
            <a:ext cx="571504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5984" y="1"/>
            <a:ext cx="5724526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214290"/>
            <a:ext cx="7358114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0" y="5500702"/>
            <a:ext cx="9144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2800" b="1" i="1" dirty="0" smtClean="0"/>
              <a:t>irreversible </a:t>
            </a:r>
            <a:r>
              <a:rPr lang="en-US" sz="2800" b="1" i="1" dirty="0"/>
              <a:t>pulpits. The dental pulp exhibits an area of fibrosis and chronic inflammation peripheral to the zone of abscess formation.</a:t>
            </a:r>
            <a:endParaRPr lang="ar-IQ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285728"/>
            <a:ext cx="6596067" cy="4752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4810" y="4286257"/>
            <a:ext cx="4071966" cy="2571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0" y="0"/>
            <a:ext cx="91440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2800" b="1" i="1" dirty="0"/>
              <a:t>Chronic </a:t>
            </a:r>
            <a:r>
              <a:rPr lang="en-US" sz="2800" b="1" i="1" dirty="0" err="1"/>
              <a:t>pulpitis</a:t>
            </a:r>
            <a:endParaRPr lang="en-US" sz="2800" b="1" i="1" dirty="0"/>
          </a:p>
          <a:p>
            <a:pPr algn="l" rtl="0"/>
            <a:r>
              <a:rPr lang="en-US" sz="2800" dirty="0"/>
              <a:t> </a:t>
            </a:r>
            <a:r>
              <a:rPr lang="en-US" sz="2800" b="1" i="1" dirty="0" smtClean="0"/>
              <a:t>An </a:t>
            </a:r>
            <a:r>
              <a:rPr lang="en-US" sz="2800" b="1" i="1" dirty="0"/>
              <a:t>inflammatory reaction that results from </a:t>
            </a:r>
            <a:endParaRPr lang="en-US" sz="2800" b="1" i="1" dirty="0" smtClean="0"/>
          </a:p>
          <a:p>
            <a:pPr algn="l" rtl="0">
              <a:buFont typeface="Arial" pitchFamily="34" charset="0"/>
              <a:buChar char="•"/>
            </a:pPr>
            <a:r>
              <a:rPr lang="en-US" sz="2800" b="1" i="1" dirty="0" smtClean="0"/>
              <a:t>long </a:t>
            </a:r>
            <a:r>
              <a:rPr lang="en-US" sz="2800" b="1" i="1" dirty="0"/>
              <a:t>term low grade </a:t>
            </a:r>
            <a:r>
              <a:rPr lang="en-US" sz="2800" b="1" i="1" dirty="0" smtClean="0"/>
              <a:t>injury.</a:t>
            </a:r>
          </a:p>
          <a:p>
            <a:pPr algn="l" rtl="0">
              <a:buFont typeface="Arial" pitchFamily="34" charset="0"/>
              <a:buChar char="•"/>
            </a:pPr>
            <a:r>
              <a:rPr lang="en-US" sz="2800" b="1" i="1" dirty="0" smtClean="0"/>
              <a:t> </a:t>
            </a:r>
            <a:r>
              <a:rPr lang="en-US" sz="2800" b="1" i="1" dirty="0"/>
              <a:t>or occasionally from quiescence of an acute </a:t>
            </a:r>
            <a:r>
              <a:rPr lang="en-US" sz="2800" b="1" i="1" dirty="0" smtClean="0"/>
              <a:t>process.</a:t>
            </a:r>
          </a:p>
          <a:p>
            <a:pPr algn="l" rtl="0"/>
            <a:endParaRPr lang="en-US" sz="1400" b="1" i="1" dirty="0" smtClean="0"/>
          </a:p>
          <a:p>
            <a:pPr algn="l" rtl="0"/>
            <a:r>
              <a:rPr lang="en-US" sz="2800" b="1" i="1" dirty="0" smtClean="0"/>
              <a:t> </a:t>
            </a:r>
            <a:r>
              <a:rPr lang="en-US" sz="2800" b="1" i="1" dirty="0"/>
              <a:t>symptoms, characteristically mild and often intermittent, appear over an extended period.</a:t>
            </a:r>
          </a:p>
          <a:p>
            <a:pPr algn="l" rtl="0"/>
            <a:r>
              <a:rPr lang="en-US" sz="2800" dirty="0"/>
              <a:t> </a:t>
            </a:r>
            <a:r>
              <a:rPr lang="en-US" sz="2800" b="1" i="1" dirty="0"/>
              <a:t>A dull pain may be the presenting complaint, or the patient may have no symptoms</a:t>
            </a:r>
            <a:r>
              <a:rPr lang="en-US" sz="2800" b="1" i="1" dirty="0" smtClean="0"/>
              <a:t>.</a:t>
            </a:r>
          </a:p>
          <a:p>
            <a:pPr algn="l" rtl="0"/>
            <a:endParaRPr lang="en-US" sz="1400" b="1" i="1" dirty="0" smtClean="0"/>
          </a:p>
          <a:p>
            <a:pPr algn="l" rtl="0"/>
            <a:r>
              <a:rPr lang="en-US" sz="2800" b="1" i="1" dirty="0" smtClean="0"/>
              <a:t> </a:t>
            </a:r>
            <a:r>
              <a:rPr lang="en-US" sz="2800" b="1" i="1" dirty="0"/>
              <a:t>As the pulp becomes necrotic, responses to thermal and electric stimuli are reduced.</a:t>
            </a:r>
            <a:endParaRPr lang="ar-IQ" sz="28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642918"/>
            <a:ext cx="7358114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58847"/>
            <a:ext cx="9144000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</a:rPr>
              <a:t>Histopathological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</a:rPr>
              <a:t>Features</a:t>
            </a:r>
          </a:p>
          <a:p>
            <a:pPr algn="l" rtl="0"/>
            <a:endParaRPr lang="en-US" sz="1400" b="1" dirty="0">
              <a:solidFill>
                <a:schemeClr val="accent1">
                  <a:lumMod val="50000"/>
                </a:schemeClr>
              </a:solidFill>
            </a:endParaRPr>
          </a:p>
          <a:p>
            <a:pPr algn="l" rtl="0"/>
            <a:r>
              <a:rPr lang="en-US" sz="2800" dirty="0"/>
              <a:t> Lymphocytes, plasma cells and fibrosis appear in the chronically inflamed pulp. </a:t>
            </a:r>
            <a:endParaRPr lang="en-US" sz="2800" dirty="0" smtClean="0"/>
          </a:p>
          <a:p>
            <a:pPr algn="l" rtl="0"/>
            <a:endParaRPr lang="en-US" sz="1400" dirty="0" smtClean="0"/>
          </a:p>
          <a:p>
            <a:pPr algn="l" rtl="0"/>
            <a:r>
              <a:rPr lang="en-US" sz="2800" dirty="0" smtClean="0"/>
              <a:t>If </a:t>
            </a:r>
            <a:r>
              <a:rPr lang="en-US" sz="2800" dirty="0"/>
              <a:t>there is an acute exacerbation of chronic process, </a:t>
            </a:r>
            <a:r>
              <a:rPr lang="en-US" sz="2800" dirty="0" err="1"/>
              <a:t>neutrophils</a:t>
            </a:r>
            <a:r>
              <a:rPr lang="en-US" sz="2800" dirty="0"/>
              <a:t> will be seen</a:t>
            </a:r>
            <a:r>
              <a:rPr lang="en-US" sz="2800" dirty="0" smtClean="0"/>
              <a:t>.</a:t>
            </a:r>
            <a:endParaRPr lang="en-US" sz="280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0"/>
            <a:ext cx="91440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2800" b="1" i="1" dirty="0" smtClean="0"/>
              <a:t>3-Chronic </a:t>
            </a:r>
            <a:r>
              <a:rPr lang="en-US" sz="2800" b="1" i="1" dirty="0" err="1" smtClean="0"/>
              <a:t>hyperplastic</a:t>
            </a:r>
            <a:r>
              <a:rPr lang="en-US" sz="2800" b="1" i="1" dirty="0" smtClean="0"/>
              <a:t> </a:t>
            </a:r>
            <a:r>
              <a:rPr lang="en-US" sz="2800" b="1" i="1" dirty="0" err="1" smtClean="0"/>
              <a:t>pulpitis</a:t>
            </a:r>
            <a:endParaRPr lang="en-US" sz="2800" b="1" i="1" dirty="0" smtClean="0"/>
          </a:p>
          <a:p>
            <a:pPr algn="l" rtl="0"/>
            <a:r>
              <a:rPr lang="en-US" sz="2800" dirty="0" smtClean="0"/>
              <a:t> </a:t>
            </a:r>
            <a:r>
              <a:rPr lang="en-US" sz="2800" b="1" i="1" dirty="0" smtClean="0"/>
              <a:t>A unique pattern of </a:t>
            </a:r>
            <a:r>
              <a:rPr lang="en-US" sz="2800" b="1" i="1" dirty="0" err="1" smtClean="0"/>
              <a:t>pulpal</a:t>
            </a:r>
            <a:r>
              <a:rPr lang="en-US" sz="2800" b="1" i="1" dirty="0" smtClean="0"/>
              <a:t> inflammation.</a:t>
            </a:r>
          </a:p>
          <a:p>
            <a:pPr algn="l" rtl="0"/>
            <a:r>
              <a:rPr lang="en-US" sz="2800" dirty="0" smtClean="0"/>
              <a:t> </a:t>
            </a:r>
            <a:r>
              <a:rPr lang="en-US" sz="2800" b="1" i="1" dirty="0" smtClean="0"/>
              <a:t>Occurs in children and young adults</a:t>
            </a:r>
          </a:p>
          <a:p>
            <a:pPr algn="l" rtl="0"/>
            <a:r>
              <a:rPr lang="en-US" sz="2800" dirty="0" smtClean="0"/>
              <a:t> </a:t>
            </a:r>
            <a:r>
              <a:rPr lang="en-US" sz="2800" b="1" i="1" dirty="0" smtClean="0"/>
              <a:t>Occurs frequently in the deciduous or permanent molars.</a:t>
            </a:r>
          </a:p>
          <a:p>
            <a:pPr algn="l" rtl="0"/>
            <a:endParaRPr lang="en-US" sz="2800" b="1" i="1" dirty="0" smtClean="0"/>
          </a:p>
          <a:p>
            <a:pPr algn="l" rtl="0"/>
            <a:r>
              <a:rPr lang="en-US" sz="2800" dirty="0" smtClean="0"/>
              <a:t> </a:t>
            </a:r>
            <a:r>
              <a:rPr lang="en-US" sz="2800" b="1" i="1" dirty="0" smtClean="0"/>
              <a:t>Mechanical irritation and bacterial result in a level of chronic inflammation that produces </a:t>
            </a:r>
            <a:r>
              <a:rPr lang="en-US" sz="2800" b="1" i="1" dirty="0" err="1" smtClean="0"/>
              <a:t>hyperplastic</a:t>
            </a:r>
            <a:r>
              <a:rPr lang="en-US" sz="2800" b="1" i="1" dirty="0" smtClean="0"/>
              <a:t> granulation tissue that extrudes from pulp chamber and often fills the associated dentinal defect.</a:t>
            </a:r>
          </a:p>
          <a:p>
            <a:pPr algn="l" rtl="0"/>
            <a:endParaRPr lang="en-US" sz="2800" b="1" i="1" dirty="0" smtClean="0"/>
          </a:p>
          <a:p>
            <a:pPr algn="l" rtl="0"/>
            <a:r>
              <a:rPr lang="en-US" sz="2800" dirty="0" smtClean="0"/>
              <a:t> </a:t>
            </a:r>
            <a:r>
              <a:rPr lang="en-US" sz="2800" b="1" i="1" dirty="0" smtClean="0"/>
              <a:t>The apex may be open and reduces the chance of pulp necrosis secondary to venous compression. </a:t>
            </a:r>
          </a:p>
          <a:p>
            <a:pPr algn="l" rtl="0"/>
            <a:endParaRPr lang="en-US" sz="2800" b="1" i="1" dirty="0" smtClean="0"/>
          </a:p>
          <a:p>
            <a:pPr algn="l" rtl="0"/>
            <a:r>
              <a:rPr lang="en-US" sz="2800" b="1" i="1" dirty="0" smtClean="0"/>
              <a:t>The tooth is asymptomatic except for a feeling of pressure on mastication.</a:t>
            </a:r>
            <a:endParaRPr lang="ar-IQ" sz="280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285728"/>
            <a:ext cx="7858180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142852"/>
            <a:ext cx="9144000" cy="6678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3200" dirty="0" smtClean="0"/>
              <a:t>like other connective tissues throughout the body, it reacts to noxious stimuli by an inflammatory response. </a:t>
            </a:r>
          </a:p>
          <a:p>
            <a:pPr algn="l" rtl="0"/>
            <a:endParaRPr lang="en-US" sz="1200" dirty="0" smtClean="0"/>
          </a:p>
          <a:p>
            <a:pPr algn="l" rtl="0"/>
            <a:r>
              <a:rPr lang="en-US" sz="3200" dirty="0" smtClean="0"/>
              <a:t>This </a:t>
            </a:r>
            <a:r>
              <a:rPr lang="en-US" sz="3200" dirty="0"/>
              <a:t>response is not significantly different from that seen in other </a:t>
            </a:r>
            <a:r>
              <a:rPr lang="en-US" sz="3200" dirty="0" smtClean="0"/>
              <a:t>tissues.</a:t>
            </a:r>
          </a:p>
          <a:p>
            <a:pPr algn="l" rtl="0"/>
            <a:endParaRPr lang="en-US" sz="3200" dirty="0" smtClean="0"/>
          </a:p>
          <a:p>
            <a:pPr algn="l" rtl="0"/>
            <a:r>
              <a:rPr lang="en-US" sz="3200" dirty="0" smtClean="0"/>
              <a:t> </a:t>
            </a:r>
            <a:r>
              <a:rPr lang="en-US" sz="3200" dirty="0"/>
              <a:t>T</a:t>
            </a:r>
            <a:r>
              <a:rPr lang="en-US" sz="3200" dirty="0" smtClean="0"/>
              <a:t>he </a:t>
            </a:r>
            <a:r>
              <a:rPr lang="en-US" sz="3200" dirty="0"/>
              <a:t>final result can be different because of certain anatomical features of the pulp which includes</a:t>
            </a:r>
            <a:r>
              <a:rPr lang="en-US" sz="3200" dirty="0" smtClean="0"/>
              <a:t>:-</a:t>
            </a:r>
          </a:p>
          <a:p>
            <a:pPr algn="l" rtl="0"/>
            <a:endParaRPr lang="en-US" sz="3200" dirty="0"/>
          </a:p>
          <a:p>
            <a:pPr algn="l" rtl="0"/>
            <a:r>
              <a:rPr lang="en-US" sz="3200" dirty="0"/>
              <a:t> </a:t>
            </a:r>
            <a:r>
              <a:rPr lang="en-US" sz="3200" i="1" dirty="0" smtClean="0"/>
              <a:t>1-there is no excessive swelling of the tissue.</a:t>
            </a:r>
          </a:p>
          <a:p>
            <a:pPr algn="l" rtl="0"/>
            <a:endParaRPr lang="en-US" sz="3200" i="1" dirty="0"/>
          </a:p>
          <a:p>
            <a:pPr algn="l" rtl="0"/>
            <a:r>
              <a:rPr lang="en-US" sz="3200" dirty="0"/>
              <a:t> </a:t>
            </a:r>
            <a:r>
              <a:rPr lang="en-US" sz="3200" i="1" dirty="0" smtClean="0"/>
              <a:t>2-there is no extensive </a:t>
            </a:r>
            <a:r>
              <a:rPr lang="en-US" sz="3200" i="1" dirty="0"/>
              <a:t>collateral blood supply to the inflamed part.</a:t>
            </a:r>
            <a:endParaRPr lang="ar-IQ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7" y="571480"/>
            <a:ext cx="7072362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214290"/>
            <a:ext cx="9144000" cy="6309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3600" b="1" dirty="0">
                <a:solidFill>
                  <a:schemeClr val="accent1">
                    <a:lumMod val="50000"/>
                  </a:schemeClr>
                </a:solidFill>
              </a:rPr>
              <a:t>Causes of </a:t>
            </a:r>
            <a:r>
              <a:rPr lang="en-US" sz="3600" b="1" dirty="0" err="1">
                <a:solidFill>
                  <a:schemeClr val="accent1">
                    <a:lumMod val="50000"/>
                  </a:schemeClr>
                </a:solidFill>
              </a:rPr>
              <a:t>pulpitis</a:t>
            </a:r>
            <a:r>
              <a:rPr lang="en-US" sz="3600" b="1" dirty="0">
                <a:solidFill>
                  <a:schemeClr val="accent1">
                    <a:lumMod val="50000"/>
                  </a:schemeClr>
                </a:solidFill>
              </a:rPr>
              <a:t>:-</a:t>
            </a:r>
          </a:p>
          <a:p>
            <a:pPr algn="l" rtl="0"/>
            <a:r>
              <a:rPr lang="en-US" sz="3200" dirty="0"/>
              <a:t>1-Bacterial-caries in crown, periodontal pockets.</a:t>
            </a:r>
          </a:p>
          <a:p>
            <a:pPr algn="l" rtl="0"/>
            <a:r>
              <a:rPr lang="en-US" sz="3200" dirty="0"/>
              <a:t>2-Traumatic-crown fractures, root fractures, </a:t>
            </a:r>
            <a:r>
              <a:rPr lang="en-US" sz="3200" dirty="0" err="1"/>
              <a:t>bruxism</a:t>
            </a:r>
            <a:r>
              <a:rPr lang="en-US" sz="3200" dirty="0"/>
              <a:t>, abrasion.</a:t>
            </a:r>
          </a:p>
          <a:p>
            <a:pPr algn="l" rtl="0"/>
            <a:r>
              <a:rPr lang="en-US" sz="3200" dirty="0"/>
              <a:t>3-Iatrogenic -</a:t>
            </a:r>
            <a:r>
              <a:rPr lang="en-US" sz="3200" dirty="0" smtClean="0"/>
              <a:t>chemical-thermal.</a:t>
            </a:r>
          </a:p>
          <a:p>
            <a:pPr algn="l" rtl="0"/>
            <a:r>
              <a:rPr lang="en-US" sz="3200" dirty="0" smtClean="0"/>
              <a:t>Heat </a:t>
            </a:r>
            <a:r>
              <a:rPr lang="en-US" sz="3200" dirty="0"/>
              <a:t>generation, depth of preparation, dehydration of tubules, pulp exposure, and filling materials</a:t>
            </a:r>
            <a:r>
              <a:rPr lang="en-US" sz="3200" dirty="0" smtClean="0"/>
              <a:t>.</a:t>
            </a:r>
          </a:p>
          <a:p>
            <a:pPr algn="l" rtl="0"/>
            <a:endParaRPr lang="en-US" sz="3200" dirty="0" smtClean="0"/>
          </a:p>
          <a:p>
            <a:pPr algn="l" rtl="0"/>
            <a:endParaRPr lang="en-US" sz="800" dirty="0"/>
          </a:p>
          <a:p>
            <a:pPr algn="l" rtl="0"/>
            <a:r>
              <a:rPr lang="en-US" sz="3200" dirty="0" smtClean="0"/>
              <a:t>The bacterial </a:t>
            </a:r>
            <a:r>
              <a:rPr lang="en-US" sz="3200" dirty="0"/>
              <a:t>effects are the most important. </a:t>
            </a:r>
            <a:endParaRPr lang="en-US" sz="3200" dirty="0" smtClean="0"/>
          </a:p>
          <a:p>
            <a:pPr algn="l" rtl="0"/>
            <a:endParaRPr lang="en-US" sz="800" dirty="0" smtClean="0"/>
          </a:p>
          <a:p>
            <a:pPr algn="l" rtl="0"/>
            <a:r>
              <a:rPr lang="en-US" sz="3200" dirty="0" smtClean="0"/>
              <a:t>Bacteria </a:t>
            </a:r>
            <a:r>
              <a:rPr lang="en-US" sz="3200" dirty="0"/>
              <a:t>can damage the pulp through </a:t>
            </a:r>
            <a:r>
              <a:rPr lang="en-US" sz="3200" dirty="0">
                <a:solidFill>
                  <a:srgbClr val="FF0000"/>
                </a:solidFill>
              </a:rPr>
              <a:t>toxins</a:t>
            </a:r>
            <a:r>
              <a:rPr lang="en-US" sz="3200" dirty="0"/>
              <a:t> or directly after </a:t>
            </a:r>
            <a:r>
              <a:rPr lang="en-US" sz="3200" dirty="0">
                <a:solidFill>
                  <a:srgbClr val="FF0000"/>
                </a:solidFill>
              </a:rPr>
              <a:t>extension from caries </a:t>
            </a:r>
            <a:r>
              <a:rPr lang="en-US" sz="3200" dirty="0"/>
              <a:t>or </a:t>
            </a:r>
            <a:r>
              <a:rPr lang="en-US" sz="3200" dirty="0">
                <a:solidFill>
                  <a:srgbClr val="FF0000"/>
                </a:solidFill>
              </a:rPr>
              <a:t>transportation via the </a:t>
            </a:r>
            <a:r>
              <a:rPr lang="en-US" sz="3200" dirty="0" err="1">
                <a:solidFill>
                  <a:srgbClr val="FF0000"/>
                </a:solidFill>
              </a:rPr>
              <a:t>vassels</a:t>
            </a:r>
            <a:r>
              <a:rPr lang="en-US" sz="3200" dirty="0">
                <a:solidFill>
                  <a:srgbClr val="FF0000"/>
                </a:solidFill>
              </a:rPr>
              <a:t>.</a:t>
            </a:r>
            <a:endParaRPr lang="ar-IQ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58847"/>
            <a:ext cx="914400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</a:rPr>
              <a:t>Barotrauma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</a:rPr>
              <a:t> (</a:t>
            </a:r>
            <a:r>
              <a:rPr lang="en-US" sz="3200" b="1" dirty="0" err="1">
                <a:solidFill>
                  <a:schemeClr val="accent1">
                    <a:lumMod val="50000"/>
                  </a:schemeClr>
                </a:solidFill>
              </a:rPr>
              <a:t>aerodontalgia</a:t>
            </a:r>
            <a:r>
              <a:rPr lang="en-US" sz="3200" b="1" dirty="0">
                <a:solidFill>
                  <a:schemeClr val="accent1">
                    <a:lumMod val="50000"/>
                  </a:schemeClr>
                </a:solidFill>
              </a:rPr>
              <a:t>)</a:t>
            </a:r>
          </a:p>
          <a:p>
            <a:pPr algn="l" rtl="0"/>
            <a:r>
              <a:rPr lang="en-US" sz="3200" dirty="0"/>
              <a:t> Dental pain has been described by air crew flying at high altitudes in unpressurized aircraft</a:t>
            </a:r>
            <a:r>
              <a:rPr lang="en-US" sz="3200" dirty="0" smtClean="0"/>
              <a:t>.</a:t>
            </a:r>
          </a:p>
          <a:p>
            <a:pPr algn="l" rtl="0"/>
            <a:endParaRPr lang="en-US" sz="3200" dirty="0"/>
          </a:p>
          <a:p>
            <a:pPr algn="l" rtl="0"/>
            <a:r>
              <a:rPr lang="en-US" sz="3200" dirty="0"/>
              <a:t> And in divers subjected to too rapid decompression following deep sea diving</a:t>
            </a:r>
            <a:r>
              <a:rPr lang="en-US" sz="3200" dirty="0" smtClean="0"/>
              <a:t>.</a:t>
            </a:r>
          </a:p>
          <a:p>
            <a:pPr algn="l" rtl="0"/>
            <a:endParaRPr lang="en-US" sz="3200" dirty="0"/>
          </a:p>
          <a:p>
            <a:pPr algn="l" rtl="0"/>
            <a:r>
              <a:rPr lang="en-US" sz="3200" dirty="0"/>
              <a:t> This pain has been attributed to the formation of nitrogen bubbles in the pulp tissues or vessels, similar to the decompression syndrome elsewhere in the </a:t>
            </a:r>
            <a:r>
              <a:rPr lang="en-US" sz="3200" dirty="0" smtClean="0"/>
              <a:t>body.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0"/>
            <a:ext cx="91440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3200" b="1" dirty="0" err="1" smtClean="0">
                <a:solidFill>
                  <a:schemeClr val="accent1">
                    <a:lumMod val="50000"/>
                  </a:schemeClr>
                </a:solidFill>
              </a:rPr>
              <a:t>Pulpitis</a:t>
            </a:r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</a:rPr>
              <a:t> can be classified as</a:t>
            </a:r>
          </a:p>
          <a:p>
            <a:pPr algn="l" rtl="0"/>
            <a:r>
              <a:rPr lang="en-US" sz="3200" dirty="0" smtClean="0"/>
              <a:t> Acute or chronic</a:t>
            </a:r>
          </a:p>
          <a:p>
            <a:pPr algn="l" rtl="0"/>
            <a:r>
              <a:rPr lang="en-US" sz="3200" dirty="0" smtClean="0"/>
              <a:t> Subtotal or generalized</a:t>
            </a:r>
          </a:p>
          <a:p>
            <a:pPr algn="l" rtl="0"/>
            <a:r>
              <a:rPr lang="en-US" sz="3200" dirty="0" smtClean="0"/>
              <a:t> Infected or sterile</a:t>
            </a:r>
          </a:p>
          <a:p>
            <a:pPr algn="l" rtl="0"/>
            <a:endParaRPr lang="en-US" sz="3200" dirty="0" smtClean="0"/>
          </a:p>
          <a:p>
            <a:pPr algn="l" rtl="0"/>
            <a:r>
              <a:rPr lang="en-US" sz="3200" dirty="0" smtClean="0"/>
              <a:t> Reversible pulpits </a:t>
            </a:r>
          </a:p>
          <a:p>
            <a:pPr algn="l" rtl="0"/>
            <a:r>
              <a:rPr lang="en-US" sz="3200" dirty="0" smtClean="0"/>
              <a:t>Returning to a normal state of health if the noxious stimuli are removed.</a:t>
            </a:r>
          </a:p>
          <a:p>
            <a:pPr algn="l" rtl="0"/>
            <a:endParaRPr lang="en-US" sz="3200" dirty="0" smtClean="0"/>
          </a:p>
          <a:p>
            <a:pPr algn="l" rtl="0"/>
            <a:r>
              <a:rPr lang="en-US" sz="3200" dirty="0" smtClean="0"/>
              <a:t> Irreversible </a:t>
            </a:r>
            <a:r>
              <a:rPr lang="en-US" sz="3200" dirty="0" err="1" smtClean="0"/>
              <a:t>pulpitis</a:t>
            </a:r>
            <a:r>
              <a:rPr lang="en-US" sz="3200" dirty="0" smtClean="0"/>
              <a:t> </a:t>
            </a:r>
          </a:p>
          <a:p>
            <a:pPr algn="l" rtl="0"/>
            <a:r>
              <a:rPr lang="en-US" sz="3200" dirty="0" smtClean="0"/>
              <a:t>The dental pulp has been damaged beyond the point of recovery</a:t>
            </a:r>
            <a:endParaRPr lang="ar-IQ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7675" y="628650"/>
            <a:ext cx="8248650" cy="560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857232"/>
            <a:ext cx="91440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0"/>
            <a:r>
              <a:rPr lang="en-US" sz="3200" dirty="0"/>
              <a:t>When external stimuli reach a noxious level, cellular damage occur and inflammatory mediators (histamine, </a:t>
            </a:r>
            <a:r>
              <a:rPr lang="en-US" sz="3200" dirty="0" err="1"/>
              <a:t>bradykinin</a:t>
            </a:r>
            <a:r>
              <a:rPr lang="en-US" sz="3200" dirty="0"/>
              <a:t>, and prostaglandins) are released. </a:t>
            </a:r>
            <a:endParaRPr lang="en-US" sz="3200" dirty="0" smtClean="0"/>
          </a:p>
          <a:p>
            <a:pPr algn="just" rtl="0"/>
            <a:endParaRPr lang="en-US" sz="3200" dirty="0" smtClean="0"/>
          </a:p>
          <a:p>
            <a:pPr algn="l" rtl="0"/>
            <a:r>
              <a:rPr lang="en-US" sz="3200" dirty="0" smtClean="0"/>
              <a:t>These </a:t>
            </a:r>
            <a:r>
              <a:rPr lang="en-US" sz="3200" dirty="0"/>
              <a:t>mediators cause </a:t>
            </a:r>
            <a:r>
              <a:rPr lang="en-US" sz="3200" dirty="0" err="1"/>
              <a:t>vasodilation</a:t>
            </a:r>
            <a:r>
              <a:rPr lang="en-US" sz="3200" dirty="0"/>
              <a:t>, increased blood flow, and vascular leakage with edema</a:t>
            </a:r>
            <a:r>
              <a:rPr lang="en-US" sz="3200" dirty="0" smtClean="0"/>
              <a:t>.</a:t>
            </a:r>
          </a:p>
          <a:p>
            <a:pPr algn="l" rtl="0"/>
            <a:endParaRPr lang="en-US" sz="3200" dirty="0"/>
          </a:p>
          <a:p>
            <a:pPr algn="l" rtl="0"/>
            <a:r>
              <a:rPr lang="en-US" sz="3200" dirty="0"/>
              <a:t> Normally this should promote healing through removal of inflammatory mediators.</a:t>
            </a:r>
            <a:endParaRPr lang="ar-IQ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306</TotalTime>
  <Words>1018</Words>
  <Application>Microsoft Office PowerPoint</Application>
  <PresentationFormat>On-screen Show (4:3)</PresentationFormat>
  <Paragraphs>124</Paragraphs>
  <Slides>27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سمة Office</vt:lpstr>
      <vt:lpstr>Diseases of the Pulp</vt:lpstr>
      <vt:lpstr>PULP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Shamfuture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Diseases of the Pulp</dc:title>
  <dc:creator>Shamfuture</dc:creator>
  <cp:lastModifiedBy>user</cp:lastModifiedBy>
  <cp:revision>75</cp:revision>
  <dcterms:created xsi:type="dcterms:W3CDTF">2016-10-28T21:08:02Z</dcterms:created>
  <dcterms:modified xsi:type="dcterms:W3CDTF">2017-07-23T13:06:06Z</dcterms:modified>
</cp:coreProperties>
</file>