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98" r:id="rId2"/>
    <p:sldId id="278" r:id="rId3"/>
    <p:sldId id="299" r:id="rId4"/>
    <p:sldId id="300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302" r:id="rId13"/>
    <p:sldId id="301" r:id="rId14"/>
    <p:sldId id="303" r:id="rId15"/>
    <p:sldId id="288" r:id="rId16"/>
    <p:sldId id="286" r:id="rId17"/>
    <p:sldId id="305" r:id="rId18"/>
    <p:sldId id="307" r:id="rId19"/>
    <p:sldId id="289" r:id="rId20"/>
    <p:sldId id="287" r:id="rId21"/>
    <p:sldId id="306" r:id="rId22"/>
    <p:sldId id="290" r:id="rId23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76" d="100"/>
          <a:sy n="76" d="100"/>
        </p:scale>
        <p:origin x="648" y="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892971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i="1" dirty="0" err="1">
                <a:solidFill>
                  <a:schemeClr val="accent1">
                    <a:lumMod val="50000"/>
                  </a:schemeClr>
                </a:solidFill>
              </a:rPr>
              <a:t>Histopathological</a:t>
            </a:r>
            <a:r>
              <a:rPr lang="en-US" sz="2800" b="1" i="1" dirty="0">
                <a:solidFill>
                  <a:schemeClr val="accent1">
                    <a:lumMod val="50000"/>
                  </a:schemeClr>
                </a:solidFill>
              </a:rPr>
              <a:t> features of chronic </a:t>
            </a:r>
            <a:r>
              <a:rPr lang="en-US" sz="2800" b="1" i="1" dirty="0" err="1">
                <a:solidFill>
                  <a:schemeClr val="accent1">
                    <a:lumMod val="50000"/>
                  </a:schemeClr>
                </a:solidFill>
              </a:rPr>
              <a:t>hyperplastic</a:t>
            </a:r>
            <a:r>
              <a:rPr lang="en-US" sz="2800" b="1" i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800" b="1" i="1" dirty="0" err="1" smtClean="0">
                <a:solidFill>
                  <a:schemeClr val="accent1">
                    <a:lumMod val="50000"/>
                  </a:schemeClr>
                </a:solidFill>
              </a:rPr>
              <a:t>pulpitis</a:t>
            </a:r>
            <a:endParaRPr lang="en-US" sz="2800" b="1" i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l" rtl="0"/>
            <a:endParaRPr lang="en-US" sz="280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algn="l" rtl="0"/>
            <a:r>
              <a:rPr lang="en-US" sz="2800" dirty="0"/>
              <a:t> </a:t>
            </a:r>
            <a:r>
              <a:rPr lang="en-US" sz="2800" b="1" i="1" dirty="0"/>
              <a:t>This demonstrates a cap of sub acutely inflamed granulation tissue that fills the entire space of the original pulp </a:t>
            </a:r>
            <a:r>
              <a:rPr lang="en-US" sz="2800" b="1" i="1" dirty="0" smtClean="0"/>
              <a:t>chamber</a:t>
            </a:r>
          </a:p>
          <a:p>
            <a:pPr algn="l" rtl="0"/>
            <a:endParaRPr lang="en-US" sz="2800" b="1" i="1" dirty="0" smtClean="0"/>
          </a:p>
          <a:p>
            <a:pPr algn="l" rtl="0"/>
            <a:r>
              <a:rPr lang="en-US" sz="2800" b="1" i="1" dirty="0" smtClean="0"/>
              <a:t>The surface of the polyp may or may not be covered with stratified </a:t>
            </a:r>
            <a:r>
              <a:rPr lang="en-US" sz="2800" b="1" i="1" dirty="0" err="1" smtClean="0"/>
              <a:t>squamous</a:t>
            </a:r>
            <a:r>
              <a:rPr lang="en-US" sz="2800" b="1" i="1" dirty="0" smtClean="0"/>
              <a:t> epithelium, which migrates from the adjacent </a:t>
            </a:r>
            <a:r>
              <a:rPr lang="en-US" sz="2800" b="1" i="1" dirty="0" err="1" smtClean="0"/>
              <a:t>gingiva</a:t>
            </a:r>
            <a:r>
              <a:rPr lang="en-US" sz="2800" b="1" i="1" dirty="0" smtClean="0"/>
              <a:t> or arise from sloughed epithelium within the oral fluids.</a:t>
            </a:r>
          </a:p>
          <a:p>
            <a:pPr algn="l" rtl="0"/>
            <a:endParaRPr lang="en-US" sz="2800" b="1" i="1" dirty="0" smtClean="0"/>
          </a:p>
          <a:p>
            <a:pPr algn="l" rtl="0"/>
            <a:r>
              <a:rPr lang="en-US" sz="2800" dirty="0" smtClean="0"/>
              <a:t> </a:t>
            </a:r>
            <a:r>
              <a:rPr lang="en-US" sz="2800" b="1" i="1" dirty="0" smtClean="0"/>
              <a:t>The deeper pulp tissue within the canals typically demonstrate fibrosis and chronic inflammation.</a:t>
            </a:r>
            <a:endParaRPr lang="ar-IQ" sz="2800" dirty="0" smtClean="0"/>
          </a:p>
          <a:p>
            <a:pPr algn="l" rtl="0"/>
            <a:r>
              <a:rPr lang="en-US" sz="2800" b="1" i="1" dirty="0" smtClean="0"/>
              <a:t>.</a:t>
            </a:r>
            <a:endParaRPr lang="ar-IQ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20781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</a:rPr>
              <a:t>Vitality test</a:t>
            </a:r>
            <a:endParaRPr lang="ar-IQ" sz="3200" dirty="0">
              <a:solidFill>
                <a:srgbClr val="C00000"/>
              </a:solidFill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4000528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785794"/>
            <a:ext cx="5072066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مستطيل 4"/>
          <p:cNvSpPr/>
          <p:nvPr/>
        </p:nvSpPr>
        <p:spPr>
          <a:xfrm>
            <a:off x="0" y="6286520"/>
            <a:ext cx="41322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/>
            <a:r>
              <a:rPr lang="en-US" sz="3200" dirty="0" smtClean="0"/>
              <a:t>Cold test: Ethyl chloride</a:t>
            </a:r>
            <a:endParaRPr lang="en-US" sz="3200" dirty="0"/>
          </a:p>
        </p:txBody>
      </p:sp>
      <p:sp>
        <p:nvSpPr>
          <p:cNvPr id="6" name="مستطيل 5"/>
          <p:cNvSpPr/>
          <p:nvPr/>
        </p:nvSpPr>
        <p:spPr>
          <a:xfrm>
            <a:off x="4929190" y="6273225"/>
            <a:ext cx="32531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Electrical pulp test</a:t>
            </a:r>
            <a:endParaRPr lang="ar-IQ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714356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0"/>
            <a:r>
              <a:rPr lang="en-US" sz="2800" dirty="0" smtClean="0"/>
              <a:t> </a:t>
            </a:r>
            <a:r>
              <a:rPr lang="en-US" sz="2800" b="1" i="1" dirty="0"/>
              <a:t>Numerous disorders have been reported to mimic </a:t>
            </a:r>
            <a:r>
              <a:rPr lang="en-US" sz="2800" b="1" i="1" dirty="0" err="1"/>
              <a:t>pulpalgia</a:t>
            </a:r>
            <a:r>
              <a:rPr lang="en-US" sz="2800" b="1" i="1" dirty="0"/>
              <a:t>, e.g. </a:t>
            </a:r>
            <a:r>
              <a:rPr lang="en-US" sz="2800" b="1" i="1" dirty="0" err="1"/>
              <a:t>migrain</a:t>
            </a:r>
            <a:r>
              <a:rPr lang="en-US" sz="2800" b="1" i="1" dirty="0"/>
              <a:t>, headache, and </a:t>
            </a:r>
            <a:r>
              <a:rPr lang="en-US" sz="2800" b="1" i="1" dirty="0" err="1"/>
              <a:t>myofacial</a:t>
            </a:r>
            <a:r>
              <a:rPr lang="en-US" sz="2800" b="1" i="1" dirty="0"/>
              <a:t> pain </a:t>
            </a:r>
            <a:r>
              <a:rPr lang="en-US" sz="2800" b="1" i="1" dirty="0" smtClean="0"/>
              <a:t>.</a:t>
            </a:r>
          </a:p>
          <a:p>
            <a:pPr algn="just" rtl="0"/>
            <a:endParaRPr lang="en-US" sz="2800" b="1" i="1" dirty="0"/>
          </a:p>
          <a:p>
            <a:pPr algn="just" rtl="0"/>
            <a:r>
              <a:rPr lang="en-US" sz="2800" dirty="0"/>
              <a:t> </a:t>
            </a:r>
            <a:r>
              <a:rPr lang="en-US" sz="2800" b="1" i="1" dirty="0"/>
              <a:t>If these conditions are not considered then the results would </a:t>
            </a:r>
            <a:r>
              <a:rPr lang="en-US" sz="2800" b="1" i="1" dirty="0" smtClean="0"/>
              <a:t>be: </a:t>
            </a:r>
          </a:p>
          <a:p>
            <a:pPr algn="just" rtl="0"/>
            <a:endParaRPr lang="en-US" sz="2800" b="1" i="1" dirty="0" smtClean="0"/>
          </a:p>
          <a:p>
            <a:pPr algn="just" rtl="0"/>
            <a:r>
              <a:rPr lang="en-US" sz="2800" b="1" i="1" dirty="0" smtClean="0"/>
              <a:t>Sequential </a:t>
            </a:r>
            <a:r>
              <a:rPr lang="en-US" sz="2800" b="1" i="1" dirty="0"/>
              <a:t>extractions or endodontic treatment which is all not needed and inappropriate</a:t>
            </a:r>
            <a:r>
              <a:rPr lang="en-US" sz="2800" b="1" i="1" dirty="0" smtClean="0"/>
              <a:t>.</a:t>
            </a:r>
          </a:p>
          <a:p>
            <a:pPr algn="just" rtl="0"/>
            <a:endParaRPr lang="en-US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0"/>
            <a:r>
              <a:rPr lang="en-US" sz="3200" b="1" i="1" dirty="0" smtClean="0">
                <a:solidFill>
                  <a:schemeClr val="accent1"/>
                </a:solidFill>
              </a:rPr>
              <a:t>Treatment and prognosis</a:t>
            </a:r>
          </a:p>
          <a:p>
            <a:pPr algn="just" rtl="0"/>
            <a:endParaRPr lang="en-US" sz="3200" b="1" i="1" dirty="0" smtClean="0">
              <a:solidFill>
                <a:schemeClr val="accent1"/>
              </a:solidFill>
            </a:endParaRPr>
          </a:p>
          <a:p>
            <a:pPr algn="just" rtl="0"/>
            <a:r>
              <a:rPr lang="en-US" sz="2800" dirty="0" smtClean="0"/>
              <a:t> </a:t>
            </a:r>
            <a:r>
              <a:rPr lang="en-US" sz="2800" b="1" i="1" dirty="0" smtClean="0"/>
              <a:t>Reversible </a:t>
            </a:r>
            <a:r>
              <a:rPr lang="en-US" sz="2800" b="1" i="1" dirty="0" err="1" smtClean="0"/>
              <a:t>pulpitis</a:t>
            </a:r>
            <a:endParaRPr lang="en-US" sz="2800" b="1" i="1" dirty="0" smtClean="0"/>
          </a:p>
          <a:p>
            <a:pPr algn="just" rtl="0"/>
            <a:r>
              <a:rPr lang="en-US" sz="2800" b="1" i="1" dirty="0" smtClean="0"/>
              <a:t>-- Removal and elimination of the cause, on occasion analgesics are required.</a:t>
            </a:r>
          </a:p>
          <a:p>
            <a:pPr algn="just" rtl="0"/>
            <a:r>
              <a:rPr lang="en-US" sz="2800" dirty="0" smtClean="0"/>
              <a:t>--  </a:t>
            </a:r>
            <a:r>
              <a:rPr lang="en-US" sz="2800" b="1" i="1" dirty="0" smtClean="0"/>
              <a:t>Prognosis is good if action taken early. </a:t>
            </a:r>
          </a:p>
          <a:p>
            <a:pPr algn="just" rtl="0"/>
            <a:r>
              <a:rPr lang="en-US" sz="2800" b="1" i="1" dirty="0" smtClean="0"/>
              <a:t>-- Pulp testing is essential periodically to ensure that irreversible damage has not occurred.</a:t>
            </a:r>
          </a:p>
          <a:p>
            <a:pPr algn="just" rtl="0"/>
            <a:endParaRPr lang="en-US" sz="2800" b="1" i="1" dirty="0" smtClean="0"/>
          </a:p>
          <a:p>
            <a:pPr algn="just" rtl="0"/>
            <a:r>
              <a:rPr lang="en-US" sz="2800" dirty="0" smtClean="0"/>
              <a:t> </a:t>
            </a:r>
            <a:r>
              <a:rPr lang="en-US" sz="2800" b="1" i="1" dirty="0" smtClean="0"/>
              <a:t>Irreversible </a:t>
            </a:r>
            <a:r>
              <a:rPr lang="en-US" sz="2800" b="1" i="1" dirty="0" err="1" smtClean="0"/>
              <a:t>pulpitis</a:t>
            </a:r>
            <a:endParaRPr lang="en-US" sz="2800" b="1" i="1" dirty="0" smtClean="0"/>
          </a:p>
          <a:p>
            <a:pPr algn="just" rtl="0"/>
            <a:r>
              <a:rPr lang="en-US" sz="2800" b="1" i="1" dirty="0" smtClean="0"/>
              <a:t> Acute, chronic, chronic </a:t>
            </a:r>
            <a:r>
              <a:rPr lang="en-US" sz="2800" b="1" i="1" dirty="0" err="1" smtClean="0"/>
              <a:t>hyperplastic</a:t>
            </a:r>
            <a:r>
              <a:rPr lang="en-US" sz="2800" b="1" i="1" dirty="0" smtClean="0"/>
              <a:t> are treated by endodontic treatment or extraction.</a:t>
            </a:r>
            <a:endParaRPr lang="en-US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142852"/>
            <a:ext cx="91440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dirty="0" smtClean="0">
                <a:solidFill>
                  <a:schemeClr val="accent1"/>
                </a:solidFill>
              </a:rPr>
              <a:t>Pulp calcification</a:t>
            </a:r>
          </a:p>
          <a:p>
            <a:pPr algn="l" rtl="0"/>
            <a:endParaRPr lang="en-US" sz="1200" b="1" dirty="0" smtClean="0">
              <a:solidFill>
                <a:schemeClr val="accent1"/>
              </a:solidFill>
            </a:endParaRPr>
          </a:p>
          <a:p>
            <a:pPr algn="l" rtl="0">
              <a:buFont typeface="Arial" pitchFamily="34" charset="0"/>
              <a:buChar char="•"/>
            </a:pPr>
            <a:r>
              <a:rPr lang="en-US" sz="3200" b="1" i="1" dirty="0" smtClean="0"/>
              <a:t>Pulp stones (or </a:t>
            </a:r>
            <a:r>
              <a:rPr lang="en-US" sz="3200" b="1" i="1" dirty="0" err="1" smtClean="0"/>
              <a:t>denticles</a:t>
            </a:r>
            <a:r>
              <a:rPr lang="en-US" sz="3200" b="1" i="1" dirty="0" smtClean="0"/>
              <a:t>) are calcified bodies with an organic matrix .</a:t>
            </a:r>
          </a:p>
          <a:p>
            <a:pPr algn="l" rtl="0"/>
            <a:endParaRPr lang="en-US" sz="1200" b="1" i="1" dirty="0" smtClean="0"/>
          </a:p>
          <a:p>
            <a:pPr algn="l" rtl="0">
              <a:buFont typeface="Arial" pitchFamily="34" charset="0"/>
              <a:buChar char="•"/>
            </a:pPr>
            <a:r>
              <a:rPr lang="en-US" sz="3200" b="1" i="1" dirty="0" smtClean="0"/>
              <a:t> Occur most frequently in the coronal pulp.</a:t>
            </a:r>
          </a:p>
          <a:p>
            <a:pPr algn="l" rtl="0"/>
            <a:endParaRPr lang="en-US" sz="1200" b="1" i="1" dirty="0" smtClean="0"/>
          </a:p>
          <a:p>
            <a:pPr algn="l" rtl="0">
              <a:buFont typeface="Arial" pitchFamily="34" charset="0"/>
              <a:buChar char="•"/>
            </a:pPr>
            <a:r>
              <a:rPr lang="en-US" sz="3200" b="1" i="1" dirty="0" smtClean="0"/>
              <a:t> True pulp stones contain tubules (scanty and irregular).may have an outer layer of </a:t>
            </a:r>
            <a:r>
              <a:rPr lang="en-US" sz="3200" b="1" i="1" dirty="0" err="1" smtClean="0"/>
              <a:t>predentine</a:t>
            </a:r>
            <a:r>
              <a:rPr lang="en-US" sz="3200" b="1" i="1" dirty="0" smtClean="0"/>
              <a:t> and adjacent </a:t>
            </a:r>
            <a:r>
              <a:rPr lang="en-US" sz="3200" b="1" i="1" dirty="0" err="1" smtClean="0"/>
              <a:t>odontoblasts</a:t>
            </a:r>
            <a:r>
              <a:rPr lang="en-US" sz="3200" b="1" i="1" dirty="0" smtClean="0"/>
              <a:t>.</a:t>
            </a:r>
            <a:endParaRPr lang="ar-IQ" sz="3200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643314"/>
            <a:ext cx="4572000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14818"/>
            <a:ext cx="3786214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613" y="533400"/>
            <a:ext cx="7724775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71480"/>
            <a:ext cx="7429552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i="1" dirty="0"/>
              <a:t>False pulp stones are composed of concentric layers of calcified material with no tubular structure</a:t>
            </a:r>
            <a:r>
              <a:rPr lang="en-US" sz="3200" b="1" i="1" dirty="0" smtClean="0"/>
              <a:t>.</a:t>
            </a:r>
          </a:p>
          <a:p>
            <a:pPr algn="l" rtl="0"/>
            <a:endParaRPr lang="en-US" sz="1200" b="1" i="1" dirty="0"/>
          </a:p>
          <a:p>
            <a:pPr algn="l" rtl="0"/>
            <a:r>
              <a:rPr lang="en-US" sz="3200" dirty="0"/>
              <a:t> </a:t>
            </a:r>
            <a:r>
              <a:rPr lang="en-US" sz="3200" b="1" i="1" dirty="0"/>
              <a:t>According to their location in the pulp, stones may be described as free, adherent, or interstitial</a:t>
            </a:r>
            <a:r>
              <a:rPr lang="en-US" sz="3200" b="1" i="1" dirty="0" smtClean="0"/>
              <a:t>.</a:t>
            </a:r>
          </a:p>
          <a:p>
            <a:pPr algn="l" rtl="0"/>
            <a:endParaRPr lang="en-US" sz="1200" b="1" i="1" dirty="0"/>
          </a:p>
          <a:p>
            <a:pPr algn="l" rtl="0"/>
            <a:r>
              <a:rPr lang="en-US" sz="3200" dirty="0"/>
              <a:t> </a:t>
            </a:r>
            <a:r>
              <a:rPr lang="en-US" sz="3200" b="1" i="1" dirty="0"/>
              <a:t>pulp stones increases in number and size with age and are apparently more numerous after operative procedures on the tooth</a:t>
            </a:r>
            <a:r>
              <a:rPr lang="en-US" sz="3200" b="1" i="1" dirty="0" smtClean="0"/>
              <a:t>.</a:t>
            </a:r>
          </a:p>
          <a:p>
            <a:pPr algn="l" rtl="0"/>
            <a:endParaRPr lang="en-US" sz="1200" b="1" i="1" dirty="0"/>
          </a:p>
          <a:p>
            <a:pPr algn="l" rtl="0"/>
            <a:r>
              <a:rPr lang="en-US" sz="3200" dirty="0"/>
              <a:t> </a:t>
            </a:r>
            <a:r>
              <a:rPr lang="en-US" sz="3200" b="1" i="1" dirty="0"/>
              <a:t>when large they may be recognized on radiographs</a:t>
            </a:r>
            <a:r>
              <a:rPr lang="en-US" sz="3200" b="1" i="1" dirty="0" smtClean="0"/>
              <a:t>.</a:t>
            </a:r>
          </a:p>
          <a:p>
            <a:pPr algn="l" rtl="0"/>
            <a:endParaRPr lang="en-US" sz="1200" b="1" i="1" dirty="0"/>
          </a:p>
          <a:p>
            <a:pPr algn="l" rtl="0"/>
            <a:r>
              <a:rPr lang="en-US" sz="3200" dirty="0"/>
              <a:t> </a:t>
            </a:r>
            <a:r>
              <a:rPr lang="en-US" sz="3200" b="1" i="1" dirty="0"/>
              <a:t>They do not cause symptoms. Although neuralgic pain has sometimes been attributed to their presence.</a:t>
            </a:r>
            <a:endParaRPr lang="ar-IQ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785794"/>
            <a:ext cx="735811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 smtClean="0">
                <a:solidFill>
                  <a:schemeClr val="tx2"/>
                </a:solidFill>
              </a:rPr>
              <a:t>Diffuse linear calcifications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800" dirty="0" smtClean="0"/>
              <a:t>Consist entirely of </a:t>
            </a:r>
            <a:r>
              <a:rPr lang="en-US" sz="2800" dirty="0" err="1" smtClean="0"/>
              <a:t>fine,fibrillar</a:t>
            </a:r>
            <a:r>
              <a:rPr lang="en-US" sz="2800" dirty="0" smtClean="0"/>
              <a:t>, and irregular calcifications that develop in the pulp chambers and canals 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800" dirty="0" smtClean="0"/>
              <a:t>This material often is deposited in a linear fashion along the course of a blood vessel or nerve.</a:t>
            </a:r>
            <a:endParaRPr lang="ar-IQ" sz="2800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214554"/>
            <a:ext cx="700092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i="1" dirty="0">
                <a:solidFill>
                  <a:schemeClr val="tx2"/>
                </a:solidFill>
              </a:rPr>
              <a:t>Dystrophic calcifications </a:t>
            </a:r>
            <a:endParaRPr lang="en-US" sz="2800" b="1" i="1" dirty="0" smtClean="0">
              <a:solidFill>
                <a:schemeClr val="tx2"/>
              </a:solidFill>
            </a:endParaRPr>
          </a:p>
          <a:p>
            <a:pPr algn="l" rtl="0"/>
            <a:r>
              <a:rPr lang="en-US" sz="2800" b="1" i="1" dirty="0" smtClean="0"/>
              <a:t>Granules </a:t>
            </a:r>
            <a:r>
              <a:rPr lang="en-US" sz="2800" b="1" i="1" dirty="0"/>
              <a:t>of amorphous </a:t>
            </a:r>
            <a:r>
              <a:rPr lang="en-US" sz="2800" b="1" i="1" dirty="0" err="1"/>
              <a:t>calcific</a:t>
            </a:r>
            <a:r>
              <a:rPr lang="en-US" sz="2800" b="1" i="1" dirty="0"/>
              <a:t> material which may be scattered along collagen fibers or aggregated into larger masses</a:t>
            </a:r>
            <a:r>
              <a:rPr lang="en-US" sz="2800" b="1" i="1" dirty="0" smtClean="0"/>
              <a:t>.</a:t>
            </a:r>
          </a:p>
          <a:p>
            <a:pPr algn="l" rtl="0"/>
            <a:endParaRPr lang="en-US" sz="1200" b="1" i="1" dirty="0"/>
          </a:p>
          <a:p>
            <a:pPr algn="l" rtl="0"/>
            <a:r>
              <a:rPr lang="en-US" sz="2800" dirty="0"/>
              <a:t> </a:t>
            </a:r>
            <a:r>
              <a:rPr lang="en-US" sz="2800" b="1" i="1" dirty="0"/>
              <a:t>They are most commonly found in the root canals</a:t>
            </a:r>
            <a:r>
              <a:rPr lang="en-US" sz="2800" b="1" i="1" dirty="0" smtClean="0"/>
              <a:t>.</a:t>
            </a:r>
          </a:p>
          <a:p>
            <a:pPr algn="l" rtl="0"/>
            <a:endParaRPr lang="en-US" sz="1200" b="1" i="1" dirty="0"/>
          </a:p>
          <a:p>
            <a:pPr algn="l" rtl="0"/>
            <a:r>
              <a:rPr lang="en-US" sz="2800" dirty="0"/>
              <a:t> </a:t>
            </a:r>
            <a:r>
              <a:rPr lang="en-US" sz="2800" b="1" i="1" dirty="0"/>
              <a:t>Dystrophic calcifications and pulp stones may obstruct endodontic therapy</a:t>
            </a:r>
            <a:r>
              <a:rPr lang="en-US" sz="2800" b="1" i="1" dirty="0" smtClean="0"/>
              <a:t>.</a:t>
            </a:r>
          </a:p>
          <a:p>
            <a:pPr algn="l" rtl="0"/>
            <a:endParaRPr lang="en-US" sz="1200" b="1" i="1" dirty="0"/>
          </a:p>
          <a:p>
            <a:pPr algn="l" rtl="0"/>
            <a:r>
              <a:rPr lang="en-US" sz="2800" dirty="0"/>
              <a:t> </a:t>
            </a:r>
            <a:r>
              <a:rPr lang="en-US" sz="2800" b="1" i="1" dirty="0"/>
              <a:t>Pulp calcification may follow traumatic injury to the apical blood vessels which is not sufficient to cause pulp necrosis</a:t>
            </a:r>
            <a:r>
              <a:rPr lang="en-US" sz="2800" b="1" i="1" dirty="0" smtClean="0"/>
              <a:t>.</a:t>
            </a:r>
          </a:p>
          <a:p>
            <a:pPr algn="l" rtl="0"/>
            <a:endParaRPr lang="en-US" sz="1200" b="1" i="1" dirty="0"/>
          </a:p>
          <a:p>
            <a:pPr algn="l" rtl="0"/>
            <a:r>
              <a:rPr lang="en-US" sz="2800" dirty="0"/>
              <a:t> </a:t>
            </a:r>
            <a:r>
              <a:rPr lang="en-US" sz="2800" b="1" i="1" dirty="0"/>
              <a:t>Large quantities of irregular dentine form in the pulp chamber and root canals which become obliterated. Pulp obliteration is also seen in </a:t>
            </a:r>
            <a:r>
              <a:rPr lang="en-US" sz="2800" b="1" i="1" dirty="0" err="1"/>
              <a:t>dentinogenesis</a:t>
            </a:r>
            <a:r>
              <a:rPr lang="en-US" sz="2800" b="1" i="1" dirty="0"/>
              <a:t> imperfect and dentinal dysplasia.</a:t>
            </a:r>
          </a:p>
          <a:p>
            <a:pPr algn="l" rtl="0"/>
            <a:endParaRPr lang="en-US" sz="2800" b="1" i="1" dirty="0"/>
          </a:p>
          <a:p>
            <a:pPr algn="l" rtl="0"/>
            <a:endParaRPr lang="ar-IQ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71480"/>
            <a:ext cx="7643866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714356"/>
            <a:ext cx="764386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285728"/>
            <a:ext cx="9144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i="1" dirty="0" smtClean="0">
                <a:solidFill>
                  <a:schemeClr val="tx2"/>
                </a:solidFill>
              </a:rPr>
              <a:t>Age changes in the pulp</a:t>
            </a:r>
          </a:p>
          <a:p>
            <a:pPr algn="l" rtl="0"/>
            <a:endParaRPr lang="en-US" sz="2800" b="1" i="1" dirty="0" smtClean="0">
              <a:solidFill>
                <a:schemeClr val="tx2"/>
              </a:solidFill>
            </a:endParaRPr>
          </a:p>
          <a:p>
            <a:pPr algn="l" rtl="0"/>
            <a:r>
              <a:rPr lang="en-US" sz="2800" dirty="0" smtClean="0"/>
              <a:t> </a:t>
            </a:r>
            <a:r>
              <a:rPr lang="en-US" sz="2800" b="1" i="1" dirty="0" smtClean="0"/>
              <a:t>The volume of the pulp gradually decreases with the age due to the continued production of secondary dentine.</a:t>
            </a:r>
          </a:p>
          <a:p>
            <a:pPr algn="l" rtl="0"/>
            <a:endParaRPr lang="en-US" sz="2800" b="1" i="1" dirty="0" smtClean="0"/>
          </a:p>
          <a:p>
            <a:pPr algn="l" rtl="0"/>
            <a:r>
              <a:rPr lang="en-US" sz="2800" b="1" i="1" dirty="0" smtClean="0"/>
              <a:t> Decreased </a:t>
            </a:r>
            <a:r>
              <a:rPr lang="en-US" sz="2800" b="1" i="1" dirty="0" err="1" smtClean="0"/>
              <a:t>vascularity</a:t>
            </a:r>
            <a:r>
              <a:rPr lang="en-US" sz="2800" b="1" i="1" dirty="0" smtClean="0"/>
              <a:t>, reduction in </a:t>
            </a:r>
            <a:r>
              <a:rPr lang="en-US" sz="2800" b="1" i="1" dirty="0" err="1" smtClean="0"/>
              <a:t>cellularity</a:t>
            </a:r>
            <a:r>
              <a:rPr lang="en-US" sz="2800" b="1" i="1" dirty="0" smtClean="0"/>
              <a:t> and increase in collagen fiber content have been reported.</a:t>
            </a:r>
          </a:p>
          <a:p>
            <a:pPr algn="l" rtl="0"/>
            <a:endParaRPr lang="en-US" sz="2800" b="1" i="1" dirty="0" smtClean="0"/>
          </a:p>
          <a:p>
            <a:pPr algn="l" rtl="0"/>
            <a:r>
              <a:rPr lang="en-US" sz="2800" b="1" i="1" dirty="0" smtClean="0"/>
              <a:t>These changes may impair the response of the tissue to injury and its healing potential.</a:t>
            </a:r>
          </a:p>
          <a:p>
            <a:pPr algn="l" rtl="0"/>
            <a:endParaRPr lang="en-US" sz="2800" b="1" i="1" dirty="0" smtClean="0"/>
          </a:p>
          <a:p>
            <a:pPr algn="l" rtl="0"/>
            <a:r>
              <a:rPr lang="en-US" sz="2800" dirty="0" smtClean="0"/>
              <a:t> </a:t>
            </a:r>
            <a:r>
              <a:rPr lang="en-US" sz="2800" b="1" i="1" dirty="0" smtClean="0"/>
              <a:t>It is generally accepted that the prevalence of the pulp stones and diffuse calcification increase .</a:t>
            </a:r>
            <a:endParaRPr lang="ar-IQ" sz="2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357166"/>
            <a:ext cx="65151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0" y="5000636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/>
              <a:t>Physiologic secondary dentin. Primary dentin and physiologic secondary dent in are separated by a distinct line of demarcation </a:t>
            </a:r>
            <a:r>
              <a:rPr lang="en-US" sz="2400" b="1" i="1" dirty="0" smtClean="0"/>
              <a:t>(arrow).</a:t>
            </a:r>
            <a:endParaRPr lang="ar-IQ" sz="24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71480"/>
            <a:ext cx="7915275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642918"/>
            <a:ext cx="7929618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3214687"/>
            <a:ext cx="5357850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0"/>
            <a:ext cx="5214974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0"/>
            <a:ext cx="621510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3429000"/>
            <a:ext cx="621510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357166"/>
            <a:ext cx="914400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i="1" dirty="0">
                <a:solidFill>
                  <a:schemeClr val="accent1">
                    <a:lumMod val="50000"/>
                  </a:schemeClr>
                </a:solidFill>
              </a:rPr>
              <a:t>Pulp </a:t>
            </a:r>
            <a:r>
              <a:rPr lang="en-US" sz="3200" b="1" i="1" dirty="0" smtClean="0">
                <a:solidFill>
                  <a:schemeClr val="accent1">
                    <a:lumMod val="50000"/>
                  </a:schemeClr>
                </a:solidFill>
              </a:rPr>
              <a:t>Necrosis</a:t>
            </a:r>
            <a:endParaRPr lang="en-US" sz="3200" b="1" i="1" dirty="0">
              <a:solidFill>
                <a:schemeClr val="accent1">
                  <a:lumMod val="50000"/>
                </a:schemeClr>
              </a:solidFill>
            </a:endParaRPr>
          </a:p>
          <a:p>
            <a:pPr algn="l" rtl="0"/>
            <a:r>
              <a:rPr lang="en-US" sz="2800" dirty="0"/>
              <a:t> </a:t>
            </a:r>
            <a:r>
              <a:rPr lang="en-US" sz="2800" dirty="0" smtClean="0"/>
              <a:t>May follow </a:t>
            </a:r>
            <a:r>
              <a:rPr lang="en-US" sz="2800" dirty="0"/>
              <a:t>either </a:t>
            </a:r>
            <a:r>
              <a:rPr lang="en-US" sz="2800" dirty="0" err="1"/>
              <a:t>pulpitis</a:t>
            </a:r>
            <a:r>
              <a:rPr lang="en-US" sz="2800" dirty="0"/>
              <a:t> or a traumatic injury to the apical blood </a:t>
            </a:r>
            <a:r>
              <a:rPr lang="en-US" sz="2800" dirty="0" smtClean="0"/>
              <a:t>vessels.</a:t>
            </a:r>
          </a:p>
          <a:p>
            <a:pPr algn="l" rtl="0"/>
            <a:endParaRPr lang="en-US" sz="2800" dirty="0"/>
          </a:p>
          <a:p>
            <a:pPr algn="l" rtl="0"/>
            <a:r>
              <a:rPr lang="en-US" sz="2800" dirty="0"/>
              <a:t> A </a:t>
            </a:r>
            <a:r>
              <a:rPr lang="en-US" sz="2800" dirty="0" err="1"/>
              <a:t>coagulative</a:t>
            </a:r>
            <a:r>
              <a:rPr lang="en-US" sz="2800" dirty="0"/>
              <a:t> type of necrosis is seen after ischemia, trauma and the patient usually has no symptoms</a:t>
            </a:r>
            <a:r>
              <a:rPr lang="en-US" sz="2800" dirty="0" smtClean="0"/>
              <a:t>.</a:t>
            </a:r>
          </a:p>
          <a:p>
            <a:pPr algn="l" rtl="0"/>
            <a:endParaRPr lang="en-US" sz="2800" dirty="0"/>
          </a:p>
          <a:p>
            <a:pPr algn="l" rtl="0"/>
            <a:r>
              <a:rPr lang="en-US" sz="2800" dirty="0"/>
              <a:t> If the necrosis follows </a:t>
            </a:r>
            <a:r>
              <a:rPr lang="en-US" sz="2800" dirty="0" err="1"/>
              <a:t>pulpitis</a:t>
            </a:r>
            <a:r>
              <a:rPr lang="en-US" sz="2800" dirty="0"/>
              <a:t> </a:t>
            </a:r>
            <a:r>
              <a:rPr lang="en-US" sz="2800" dirty="0" smtClean="0"/>
              <a:t>may </a:t>
            </a:r>
            <a:r>
              <a:rPr lang="en-US" sz="2800" dirty="0"/>
              <a:t>lead to </a:t>
            </a:r>
            <a:r>
              <a:rPr lang="en-US" sz="2800" dirty="0" err="1"/>
              <a:t>liquefactive</a:t>
            </a:r>
            <a:r>
              <a:rPr lang="en-US" sz="2800" dirty="0"/>
              <a:t> type of necrosis </a:t>
            </a:r>
            <a:r>
              <a:rPr lang="en-US" sz="2800" dirty="0" smtClean="0"/>
              <a:t>:</a:t>
            </a:r>
          </a:p>
          <a:p>
            <a:pPr algn="l" rtl="0">
              <a:buFontTx/>
              <a:buChar char="-"/>
            </a:pPr>
            <a:r>
              <a:rPr lang="en-US" sz="2800" dirty="0" smtClean="0"/>
              <a:t> Which </a:t>
            </a:r>
            <a:r>
              <a:rPr lang="en-US" sz="2800" dirty="0"/>
              <a:t>may become infected by bacteria from </a:t>
            </a:r>
            <a:r>
              <a:rPr lang="en-US" sz="2800" dirty="0" smtClean="0"/>
              <a:t>caries.</a:t>
            </a:r>
          </a:p>
          <a:p>
            <a:pPr algn="l" rtl="0">
              <a:buFontTx/>
              <a:buChar char="-"/>
            </a:pPr>
            <a:r>
              <a:rPr lang="en-US" sz="2800" dirty="0" smtClean="0"/>
              <a:t> This </a:t>
            </a:r>
            <a:r>
              <a:rPr lang="en-US" sz="2800" dirty="0"/>
              <a:t>type is usually associated with foul </a:t>
            </a:r>
            <a:r>
              <a:rPr lang="en-US" sz="2800" dirty="0" err="1"/>
              <a:t>odour</a:t>
            </a:r>
            <a:r>
              <a:rPr lang="en-US" sz="2800" dirty="0"/>
              <a:t> when opened with endodontic treatment.</a:t>
            </a:r>
            <a:endParaRPr lang="ar-IQ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00042"/>
            <a:ext cx="771530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i="1" dirty="0">
                <a:solidFill>
                  <a:schemeClr val="accent1">
                    <a:lumMod val="50000"/>
                  </a:schemeClr>
                </a:solidFill>
              </a:rPr>
              <a:t>Diagnosis of pulp pain</a:t>
            </a:r>
          </a:p>
          <a:p>
            <a:pPr algn="l" rtl="0"/>
            <a:r>
              <a:rPr lang="en-US" sz="3200" dirty="0"/>
              <a:t> The diagnostic procedure that are commonly used to assess the status of a symptomatic tooth and pulp are as follows</a:t>
            </a:r>
            <a:r>
              <a:rPr lang="en-US" sz="3200" dirty="0" smtClean="0"/>
              <a:t>:</a:t>
            </a:r>
          </a:p>
          <a:p>
            <a:pPr algn="l" rtl="0"/>
            <a:endParaRPr lang="en-US" sz="3200" dirty="0"/>
          </a:p>
          <a:p>
            <a:pPr algn="l" rtl="0"/>
            <a:r>
              <a:rPr lang="en-US" sz="3200" dirty="0" smtClean="0"/>
              <a:t>1-History </a:t>
            </a:r>
            <a:r>
              <a:rPr lang="en-US" sz="3200" dirty="0"/>
              <a:t>and nature of pain.</a:t>
            </a:r>
          </a:p>
          <a:p>
            <a:pPr algn="l" rtl="0"/>
            <a:r>
              <a:rPr lang="en-US" sz="3200" dirty="0" smtClean="0"/>
              <a:t>2-Visual </a:t>
            </a:r>
            <a:r>
              <a:rPr lang="en-US" sz="3200" dirty="0"/>
              <a:t>clinical examination.</a:t>
            </a:r>
          </a:p>
          <a:p>
            <a:pPr algn="l" rtl="0"/>
            <a:r>
              <a:rPr lang="en-US" sz="3200" dirty="0" smtClean="0"/>
              <a:t>3-Reaction </a:t>
            </a:r>
            <a:r>
              <a:rPr lang="en-US" sz="3200" dirty="0"/>
              <a:t>to thermal changes.</a:t>
            </a:r>
          </a:p>
          <a:p>
            <a:pPr algn="l" rtl="0"/>
            <a:r>
              <a:rPr lang="en-US" sz="3200" dirty="0" smtClean="0"/>
              <a:t>4-Reaction </a:t>
            </a:r>
            <a:r>
              <a:rPr lang="en-US" sz="3200" dirty="0"/>
              <a:t>to electric stimulation.</a:t>
            </a:r>
          </a:p>
          <a:p>
            <a:pPr algn="l" rtl="0"/>
            <a:r>
              <a:rPr lang="en-US" sz="3200" dirty="0" smtClean="0"/>
              <a:t>5-Reaction </a:t>
            </a:r>
            <a:r>
              <a:rPr lang="en-US" sz="3200" dirty="0"/>
              <a:t>to tooth percussion.</a:t>
            </a:r>
          </a:p>
          <a:p>
            <a:pPr algn="l" rtl="0"/>
            <a:r>
              <a:rPr lang="en-US" sz="3200" dirty="0" smtClean="0"/>
              <a:t>6-Radiographic </a:t>
            </a:r>
            <a:r>
              <a:rPr lang="en-US" sz="3200" dirty="0"/>
              <a:t>examination.</a:t>
            </a:r>
          </a:p>
          <a:p>
            <a:pPr algn="l" rtl="0"/>
            <a:r>
              <a:rPr lang="en-US" sz="3200" dirty="0" smtClean="0"/>
              <a:t>7-Palpation </a:t>
            </a:r>
            <a:r>
              <a:rPr lang="en-US" sz="3200" dirty="0"/>
              <a:t>of the surrounding area.</a:t>
            </a:r>
            <a:endParaRPr lang="ar-IQ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</TotalTime>
  <Words>692</Words>
  <Application>Microsoft Office PowerPoint</Application>
  <PresentationFormat>On-screen Show (4:3)</PresentationFormat>
  <Paragraphs>82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سمة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Shamfuture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Diseases of the Pulp</dc:title>
  <dc:creator>Shamfuture</dc:creator>
  <cp:lastModifiedBy>user</cp:lastModifiedBy>
  <cp:revision>74</cp:revision>
  <dcterms:created xsi:type="dcterms:W3CDTF">2016-10-28T21:08:02Z</dcterms:created>
  <dcterms:modified xsi:type="dcterms:W3CDTF">2017-07-23T13:05:06Z</dcterms:modified>
</cp:coreProperties>
</file>