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76" r:id="rId17"/>
    <p:sldId id="271" r:id="rId18"/>
    <p:sldId id="277" r:id="rId19"/>
    <p:sldId id="272" r:id="rId20"/>
    <p:sldId id="273" r:id="rId21"/>
    <p:sldId id="274" r:id="rId22"/>
    <p:sldId id="278" r:id="rId23"/>
    <p:sldId id="279" r:id="rId24"/>
    <p:sldId id="280" r:id="rId25"/>
    <p:sldId id="281" r:id="rId26"/>
    <p:sldId id="283" r:id="rId27"/>
    <p:sldId id="282" r:id="rId28"/>
    <p:sldId id="285" r:id="rId29"/>
    <p:sldId id="286" r:id="rId30"/>
    <p:sldId id="288" r:id="rId31"/>
    <p:sldId id="287" r:id="rId3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>
        <p:scale>
          <a:sx n="63" d="100"/>
          <a:sy n="63" d="100"/>
        </p:scale>
        <p:origin x="-1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IQ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IQ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C1CEB6-95B1-4DAD-8DD2-E3BD0AB873AC}" type="datetimeFigureOut">
              <a:rPr lang="ar-IQ" smtClean="0"/>
              <a:pPr/>
              <a:t>29/10/1438</a:t>
            </a:fld>
            <a:endParaRPr lang="ar-IQ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E3669-3F21-423F-9659-968AC1A5D254}" type="slidenum">
              <a:rPr lang="ar-IQ" smtClean="0"/>
              <a:pPr/>
              <a:t>‹#›</a:t>
            </a:fld>
            <a:endParaRPr lang="ar-IQ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6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Radiographically These lesions usually  give MULTILOCLATION  (boney compartments)  appear as “SOAP  BUBBLE” or “HONEY  C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meloblastomaHoney comb appearance                        Dr. Ali Tahir. M.Phil Oral Pathology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ISTOPATHOLOGYIt has following histological variants Folicular ameloblastoma Plexiform ameloblastom Basal ameloblastom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ollicular variant Islands or follicles of epithelial cells composed  centrally of loosely arranged stellate cells with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ollicular variant         Dr. Ali Tahir. M.Phil Oral Pathology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28" y="6927"/>
            <a:ext cx="91509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2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914400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360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lexiform variant Long anastomosing cords  or large sheets of  odontogenic epithelium  which may lack reverse  polarizat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70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67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Acanthomatous variant When extensive  squamous metaplasia  often associated with  keratin formation  occurs in the centr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0" y="1357298"/>
            <a:ext cx="4643438" cy="2286016"/>
          </a:xfrm>
        </p:spPr>
        <p:txBody>
          <a:bodyPr/>
          <a:lstStyle/>
          <a:p>
            <a:pPr algn="l" rtl="0"/>
            <a:r>
              <a:rPr lang="en-US" sz="2400" b="1" dirty="0" smtClean="0"/>
              <a:t>The most common neoplasm of the jaws is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and it is unique to the jaws.</a:t>
            </a:r>
            <a:endParaRPr lang="en-US" sz="2400" b="1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74394" y="1261366"/>
            <a:ext cx="3877216" cy="2610214"/>
          </a:xfrm>
          <a:ln w="127000" cap="sq">
            <a:solidFill>
              <a:srgbClr val="000000"/>
            </a:solidFill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4109" y="4026795"/>
            <a:ext cx="3895725" cy="2590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esmoplastic ameloblastoma Small islands and cords of  odontogenic epithelium in  a densely collagenized  stroma More co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ranular Cell Variant Shows cells with  abundant cystoplasm  filled with eosinophilic  granules Clinically aggressive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UNICYSTIC AMELOBLASTOMA A biological subtype of ameloblastoma that is    predominantly cystic has been referred to as the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Radiographically Well demarcated unilocular lesion May be corticated Impacted tooth may be present Roots may be displ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686800" cy="838200"/>
          </a:xfrm>
        </p:spPr>
        <p:txBody>
          <a:bodyPr/>
          <a:lstStyle/>
          <a:p>
            <a:r>
              <a:rPr lang="en-US" i="1" dirty="0" err="1" smtClean="0">
                <a:solidFill>
                  <a:srgbClr val="00B050"/>
                </a:solidFill>
              </a:rPr>
              <a:t>Radiographically</a:t>
            </a:r>
            <a:endParaRPr lang="en-US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54163"/>
            <a:ext cx="8991600" cy="1874838"/>
          </a:xfrm>
        </p:spPr>
        <p:txBody>
          <a:bodyPr/>
          <a:lstStyle/>
          <a:p>
            <a:pPr lvl="0" algn="l" rtl="0" fontAlgn="base"/>
            <a:r>
              <a:rPr lang="en-US" sz="2800" i="1" dirty="0" smtClean="0"/>
              <a:t>Typically appears as circumscribed </a:t>
            </a:r>
            <a:r>
              <a:rPr lang="en-US" sz="2800" i="1" dirty="0" err="1"/>
              <a:t>Unilocular</a:t>
            </a:r>
            <a:r>
              <a:rPr lang="en-US" sz="2800" i="1" dirty="0"/>
              <a:t> </a:t>
            </a:r>
            <a:r>
              <a:rPr lang="en-US" sz="2800" i="1" dirty="0" smtClean="0"/>
              <a:t>radiolucency that surrounds the crown of </a:t>
            </a:r>
            <a:r>
              <a:rPr lang="en-US" sz="2800" i="1" dirty="0" err="1" smtClean="0"/>
              <a:t>unerupted</a:t>
            </a:r>
            <a:r>
              <a:rPr lang="en-US" sz="2800" i="1" dirty="0" smtClean="0"/>
              <a:t> mandibular third molar. </a:t>
            </a:r>
          </a:p>
          <a:p>
            <a:pPr algn="l" rtl="0">
              <a:buNone/>
            </a:pPr>
            <a:endParaRPr lang="en-US" dirty="0"/>
          </a:p>
        </p:txBody>
      </p:sp>
      <p:pic>
        <p:nvPicPr>
          <p:cNvPr id="2050" name="Picture 2" descr="C:\Users\mohamed\Documents\aa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868680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830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mohamed\Downloads\unicystic ameloblastom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63569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istology Dense uniform fibrous connective tissue Fluid filled lumen Lining made up of hyperchromatic, palisaded basal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50371"/>
            <a:ext cx="8686800" cy="838200"/>
          </a:xfrm>
        </p:spPr>
        <p:txBody>
          <a:bodyPr/>
          <a:lstStyle/>
          <a:p>
            <a:r>
              <a:rPr lang="en-US" b="1" i="1" dirty="0">
                <a:solidFill>
                  <a:srgbClr val="00B050"/>
                </a:solidFill>
              </a:rPr>
              <a:t>Histopathology:</a:t>
            </a:r>
            <a:endParaRPr lang="en-US" i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00108"/>
            <a:ext cx="4419600" cy="5151438"/>
          </a:xfrm>
        </p:spPr>
        <p:txBody>
          <a:bodyPr>
            <a:noAutofit/>
          </a:bodyPr>
          <a:lstStyle/>
          <a:p>
            <a:pPr algn="just" rtl="0"/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The lesion composed of island of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epith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. which may be follicular or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plexiform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 within the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epith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. lining of the cystic wall</a:t>
            </a:r>
            <a:r>
              <a:rPr lang="en-US" sz="2400" b="1" i="1" dirty="0" smtClean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.</a:t>
            </a:r>
          </a:p>
          <a:p>
            <a:pPr algn="just" rtl="0"/>
            <a:endParaRPr lang="en-US" sz="2400" b="1" i="1" dirty="0">
              <a:solidFill>
                <a:schemeClr val="tx1"/>
              </a:solidFill>
              <a:latin typeface="Kokila" pitchFamily="34" charset="0"/>
              <a:cs typeface="Kokila" pitchFamily="34" charset="0"/>
            </a:endParaRPr>
          </a:p>
          <a:p>
            <a:pPr algn="just" rtl="0"/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Some lesions will contain areas in which the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epith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. Is thickened with papillary projections extending into the lumen, this called “intraluminal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unicystic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ameloblastoma</a:t>
            </a:r>
            <a:r>
              <a:rPr lang="en-US" sz="2400" b="1" i="1" dirty="0" smtClean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”</a:t>
            </a:r>
          </a:p>
          <a:p>
            <a:pPr algn="just" rtl="0"/>
            <a:endParaRPr lang="en-US" sz="2400" b="1" i="1" dirty="0">
              <a:solidFill>
                <a:schemeClr val="tx1"/>
              </a:solidFill>
              <a:latin typeface="Kokila" pitchFamily="34" charset="0"/>
              <a:cs typeface="Kokila" pitchFamily="34" charset="0"/>
            </a:endParaRPr>
          </a:p>
          <a:p>
            <a:pPr algn="just" rtl="0"/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When the thickened lining penetrates the adjacent capsular tissue, it’s termed “mural </a:t>
            </a:r>
            <a:r>
              <a:rPr lang="en-US" sz="2400" b="1" i="1" dirty="0" err="1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unicystic</a:t>
            </a:r>
            <a:r>
              <a:rPr lang="en-US" sz="2400" b="1" i="1" dirty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 </a:t>
            </a:r>
            <a:r>
              <a:rPr lang="en-US" sz="2400" b="1" i="1" dirty="0" err="1" smtClean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ameloblastoma</a:t>
            </a:r>
            <a:r>
              <a:rPr lang="en-US" sz="2400" b="1" i="1" dirty="0" smtClean="0">
                <a:solidFill>
                  <a:schemeClr val="tx1"/>
                </a:solidFill>
                <a:latin typeface="Kokila" pitchFamily="34" charset="0"/>
                <a:cs typeface="Kokila" pitchFamily="34" charset="0"/>
              </a:rPr>
              <a:t>.</a:t>
            </a:r>
          </a:p>
          <a:p>
            <a:pPr algn="just" rtl="0"/>
            <a:endParaRPr lang="en-US" sz="2400" b="1" dirty="0">
              <a:solidFill>
                <a:schemeClr val="tx1"/>
              </a:solidFill>
              <a:latin typeface="Kokila" pitchFamily="34" charset="0"/>
              <a:cs typeface="Kokila" pitchFamily="34" charset="0"/>
            </a:endParaRPr>
          </a:p>
          <a:p>
            <a:pPr marL="0" indent="0" algn="just" rtl="0">
              <a:buNone/>
            </a:pPr>
            <a:endParaRPr lang="en-US" sz="2400" b="1" dirty="0">
              <a:solidFill>
                <a:schemeClr val="tx1"/>
              </a:solidFill>
              <a:latin typeface="Kokila" pitchFamily="34" charset="0"/>
              <a:cs typeface="Kokila" pitchFamily="34" charset="0"/>
            </a:endParaRPr>
          </a:p>
          <a:p>
            <a:pPr algn="l" rtl="0"/>
            <a:endParaRPr lang="en-US" sz="2400" dirty="0">
              <a:solidFill>
                <a:schemeClr val="tx1"/>
              </a:solidFill>
              <a:latin typeface="Kokila" pitchFamily="34" charset="0"/>
              <a:cs typeface="Kokila" pitchFamily="34" charset="0"/>
            </a:endParaRPr>
          </a:p>
        </p:txBody>
      </p:sp>
      <p:pic>
        <p:nvPicPr>
          <p:cNvPr id="5" name="Content Placeholder 3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1" y="1066800"/>
            <a:ext cx="441960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22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eripheral Ameloblastoma These tumors are extraosseous and therefore occupy  the lamina propria underneath the surface ep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linical Features Patient Age: Wide age    range but most occur    during middle-age   Location: Posterior    gingival/a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914400"/>
          </a:xfrm>
        </p:spPr>
        <p:txBody>
          <a:bodyPr/>
          <a:lstStyle/>
          <a:p>
            <a:r>
              <a:rPr lang="en-GB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Classification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57232"/>
            <a:ext cx="8991600" cy="5715000"/>
          </a:xfrm>
        </p:spPr>
        <p:txBody>
          <a:bodyPr>
            <a:normAutofit fontScale="55000" lnSpcReduction="20000"/>
          </a:bodyPr>
          <a:lstStyle/>
          <a:p>
            <a:pPr marL="0" indent="0" algn="l" rtl="0">
              <a:buNone/>
            </a:pPr>
            <a:r>
              <a:rPr lang="en-US" sz="4400" b="1" i="1" dirty="0"/>
              <a:t>I</a:t>
            </a:r>
            <a:r>
              <a:rPr lang="en-US" sz="4400" b="1" i="1" dirty="0" smtClean="0"/>
              <a:t> . Benign  epithelial </a:t>
            </a:r>
            <a:r>
              <a:rPr lang="en-US" sz="4400" b="1" i="1" dirty="0" err="1" smtClean="0"/>
              <a:t>odontogenic</a:t>
            </a:r>
            <a:r>
              <a:rPr lang="en-US" sz="4400" b="1" i="1" dirty="0" smtClean="0"/>
              <a:t>  Tumors </a:t>
            </a:r>
          </a:p>
          <a:p>
            <a:pPr marL="0" indent="0" algn="l" rtl="0">
              <a:buNone/>
            </a:pPr>
            <a:r>
              <a:rPr lang="en-US" i="1" dirty="0" smtClean="0"/>
              <a:t> 1. </a:t>
            </a:r>
            <a:r>
              <a:rPr lang="en-US" sz="3800" i="1" dirty="0" err="1"/>
              <a:t>Ameloblastoma</a:t>
            </a:r>
            <a:r>
              <a:rPr lang="en-US" sz="3800" i="1" dirty="0"/>
              <a:t> </a:t>
            </a:r>
            <a:endParaRPr lang="en-US" sz="3800" i="1" dirty="0" smtClean="0"/>
          </a:p>
          <a:p>
            <a:pPr marL="0" indent="0" algn="l" rtl="0">
              <a:buNone/>
            </a:pPr>
            <a:r>
              <a:rPr lang="en-US" sz="3800" i="1" dirty="0" smtClean="0"/>
              <a:t>2. </a:t>
            </a:r>
            <a:r>
              <a:rPr lang="en-US" sz="3800" i="1" dirty="0"/>
              <a:t>Calcifying epithelial </a:t>
            </a:r>
            <a:r>
              <a:rPr lang="en-US" sz="3800" i="1" dirty="0" err="1"/>
              <a:t>odontogenic</a:t>
            </a:r>
            <a:r>
              <a:rPr lang="en-US" sz="3800" i="1" dirty="0"/>
              <a:t> </a:t>
            </a:r>
            <a:r>
              <a:rPr lang="en-US" sz="3800" i="1" dirty="0" smtClean="0"/>
              <a:t>tumor</a:t>
            </a:r>
          </a:p>
          <a:p>
            <a:pPr marL="0" indent="0" algn="l" rtl="0">
              <a:buNone/>
            </a:pPr>
            <a:r>
              <a:rPr lang="en-US" sz="3800" i="1" dirty="0" smtClean="0"/>
              <a:t> 3. </a:t>
            </a:r>
            <a:r>
              <a:rPr lang="en-US" sz="3800" i="1" dirty="0" err="1" smtClean="0"/>
              <a:t>adenomatoid</a:t>
            </a:r>
            <a:r>
              <a:rPr lang="en-US" sz="3800" i="1" dirty="0" smtClean="0"/>
              <a:t> </a:t>
            </a:r>
            <a:r>
              <a:rPr lang="en-US" sz="3800" i="1" dirty="0" err="1" smtClean="0"/>
              <a:t>odontogenic</a:t>
            </a:r>
            <a:r>
              <a:rPr lang="en-US" sz="3800" i="1" dirty="0" smtClean="0"/>
              <a:t> tumor</a:t>
            </a:r>
          </a:p>
          <a:p>
            <a:pPr marL="0" indent="0" algn="l" rtl="0">
              <a:buNone/>
            </a:pPr>
            <a:r>
              <a:rPr lang="en-US" sz="3800" i="1" dirty="0"/>
              <a:t> </a:t>
            </a:r>
            <a:r>
              <a:rPr lang="en-US" sz="3800" i="1" dirty="0" smtClean="0"/>
              <a:t>4. Calcifying </a:t>
            </a:r>
            <a:r>
              <a:rPr lang="en-US" sz="3800" i="1" dirty="0" err="1" smtClean="0"/>
              <a:t>odontogenic</a:t>
            </a:r>
            <a:r>
              <a:rPr lang="en-US" sz="3800" i="1" dirty="0" smtClean="0"/>
              <a:t> cyst</a:t>
            </a:r>
          </a:p>
          <a:p>
            <a:pPr marL="0" indent="0" algn="l" rtl="0">
              <a:buNone/>
            </a:pPr>
            <a:r>
              <a:rPr lang="en-US" sz="4400" b="1" i="1" dirty="0" smtClean="0"/>
              <a:t>II . Benign mixed </a:t>
            </a:r>
            <a:r>
              <a:rPr lang="en-US" sz="4400" b="1" i="1" dirty="0" err="1"/>
              <a:t>odontogenic</a:t>
            </a:r>
            <a:r>
              <a:rPr lang="en-US" sz="4400" b="1" i="1" dirty="0"/>
              <a:t> </a:t>
            </a:r>
            <a:r>
              <a:rPr lang="en-US" sz="4400" b="1" i="1" dirty="0" smtClean="0"/>
              <a:t>tumors</a:t>
            </a:r>
          </a:p>
          <a:p>
            <a:pPr marL="0" indent="0" algn="l" rtl="0">
              <a:buNone/>
            </a:pPr>
            <a:r>
              <a:rPr lang="en-US" i="1" dirty="0" smtClean="0"/>
              <a:t> </a:t>
            </a:r>
            <a:r>
              <a:rPr lang="en-US" sz="3800" i="1" dirty="0" smtClean="0"/>
              <a:t>1. </a:t>
            </a:r>
            <a:r>
              <a:rPr lang="en-US" sz="3800" i="1" dirty="0" err="1"/>
              <a:t>Ameloblastic</a:t>
            </a:r>
            <a:r>
              <a:rPr lang="en-US" sz="3800" i="1" dirty="0"/>
              <a:t> </a:t>
            </a:r>
            <a:r>
              <a:rPr lang="en-US" sz="3800" i="1" dirty="0" smtClean="0"/>
              <a:t>fibroma</a:t>
            </a:r>
          </a:p>
          <a:p>
            <a:pPr marL="0" indent="0" algn="l" rtl="0">
              <a:buNone/>
            </a:pPr>
            <a:r>
              <a:rPr lang="en-US" sz="3800" i="1" dirty="0" smtClean="0"/>
              <a:t> 2. </a:t>
            </a:r>
            <a:r>
              <a:rPr lang="en-US" sz="3800" i="1" dirty="0" err="1"/>
              <a:t>Ameloblastic</a:t>
            </a:r>
            <a:r>
              <a:rPr lang="en-US" sz="3800" i="1" dirty="0"/>
              <a:t> fibro-</a:t>
            </a:r>
            <a:r>
              <a:rPr lang="en-US" sz="3800" i="1" dirty="0" err="1"/>
              <a:t>odontoma</a:t>
            </a:r>
            <a:r>
              <a:rPr lang="en-US" sz="3800" i="1" dirty="0"/>
              <a:t> </a:t>
            </a:r>
            <a:endParaRPr lang="en-US" sz="3800" i="1" dirty="0" smtClean="0"/>
          </a:p>
          <a:p>
            <a:pPr marL="0" indent="0" algn="l" rtl="0">
              <a:buNone/>
            </a:pPr>
            <a:r>
              <a:rPr lang="en-US" sz="3800" i="1" dirty="0" smtClean="0"/>
              <a:t>3. </a:t>
            </a:r>
            <a:r>
              <a:rPr lang="en-US" sz="3800" i="1" dirty="0" err="1" smtClean="0"/>
              <a:t>Odontoameloblastoma</a:t>
            </a:r>
            <a:r>
              <a:rPr lang="en-US" sz="3800" i="1" dirty="0" smtClean="0"/>
              <a:t> </a:t>
            </a:r>
          </a:p>
          <a:p>
            <a:pPr marL="0" indent="0" algn="l" rtl="0">
              <a:buNone/>
            </a:pPr>
            <a:r>
              <a:rPr lang="en-US" sz="3800" i="1" dirty="0" smtClean="0"/>
              <a:t>4. </a:t>
            </a:r>
            <a:r>
              <a:rPr lang="en-US" sz="3800" i="1" dirty="0" err="1" smtClean="0"/>
              <a:t>Odontoma</a:t>
            </a:r>
            <a:endParaRPr lang="en-US" sz="3800" i="1" dirty="0" smtClean="0"/>
          </a:p>
          <a:p>
            <a:pPr marL="0" indent="0" algn="l" rtl="0">
              <a:buNone/>
            </a:pPr>
            <a:r>
              <a:rPr lang="en-US" sz="3800" i="1" dirty="0" smtClean="0"/>
              <a:t>          •Compound composite</a:t>
            </a:r>
          </a:p>
          <a:p>
            <a:pPr marL="0" indent="0" algn="l" rtl="0">
              <a:buNone/>
            </a:pPr>
            <a:r>
              <a:rPr lang="en-US" sz="3800" i="1" dirty="0"/>
              <a:t> </a:t>
            </a:r>
            <a:r>
              <a:rPr lang="en-US" sz="3800" i="1" dirty="0" smtClean="0"/>
              <a:t>         </a:t>
            </a:r>
            <a:r>
              <a:rPr lang="en-US" sz="3800" i="1" dirty="0"/>
              <a:t>•Complex </a:t>
            </a:r>
            <a:r>
              <a:rPr lang="en-US" sz="3800" i="1" dirty="0" smtClean="0"/>
              <a:t>composite</a:t>
            </a:r>
          </a:p>
          <a:p>
            <a:pPr marL="0" indent="0" algn="l" rtl="0">
              <a:buNone/>
            </a:pPr>
            <a:r>
              <a:rPr lang="en-US" sz="4400" b="1" i="1" dirty="0" smtClean="0"/>
              <a:t>III . Benign </a:t>
            </a:r>
            <a:r>
              <a:rPr lang="en-US" sz="4400" b="1" i="1" dirty="0" err="1" smtClean="0"/>
              <a:t>mesenchymal</a:t>
            </a:r>
            <a:r>
              <a:rPr lang="en-US" sz="4400" b="1" i="1" dirty="0" smtClean="0"/>
              <a:t> </a:t>
            </a:r>
            <a:r>
              <a:rPr lang="en-US" sz="4400" b="1" i="1" dirty="0" err="1" smtClean="0"/>
              <a:t>odontogenic</a:t>
            </a:r>
            <a:r>
              <a:rPr lang="en-US" sz="4400" b="1" i="1" dirty="0" smtClean="0"/>
              <a:t> tumors</a:t>
            </a:r>
          </a:p>
          <a:p>
            <a:pPr marL="0" indent="0" algn="l" rtl="0">
              <a:buNone/>
            </a:pPr>
            <a:r>
              <a:rPr lang="en-US" sz="4400" i="1" dirty="0" smtClean="0"/>
              <a:t>1. </a:t>
            </a:r>
            <a:r>
              <a:rPr lang="en-US" sz="4400" i="1" dirty="0" err="1" smtClean="0"/>
              <a:t>Odontogenic</a:t>
            </a:r>
            <a:r>
              <a:rPr lang="en-US" sz="4400" i="1" dirty="0" smtClean="0"/>
              <a:t> </a:t>
            </a:r>
            <a:r>
              <a:rPr lang="en-US" sz="4400" i="1" dirty="0"/>
              <a:t>fibroma </a:t>
            </a:r>
            <a:endParaRPr lang="en-US" sz="4400" i="1" dirty="0" smtClean="0"/>
          </a:p>
          <a:p>
            <a:pPr marL="0" indent="0" algn="l" rtl="0">
              <a:buNone/>
            </a:pPr>
            <a:r>
              <a:rPr lang="en-US" sz="4400" i="1" dirty="0" smtClean="0"/>
              <a:t>2. </a:t>
            </a:r>
            <a:r>
              <a:rPr lang="en-US" sz="4400" i="1" dirty="0" err="1" smtClean="0"/>
              <a:t>Odontogenic</a:t>
            </a:r>
            <a:r>
              <a:rPr lang="en-US" sz="4400" i="1" dirty="0" smtClean="0"/>
              <a:t> </a:t>
            </a:r>
            <a:r>
              <a:rPr lang="en-US" sz="4400" i="1" dirty="0" err="1" smtClean="0"/>
              <a:t>myxoma</a:t>
            </a:r>
            <a:endParaRPr lang="en-US" sz="4400" i="1" dirty="0" smtClean="0"/>
          </a:p>
          <a:p>
            <a:pPr marL="0" indent="0" algn="l" rtl="0">
              <a:buNone/>
            </a:pPr>
            <a:r>
              <a:rPr lang="en-US" sz="4400" i="1" dirty="0" smtClean="0"/>
              <a:t>3. </a:t>
            </a:r>
            <a:r>
              <a:rPr lang="en-US" sz="4400" i="1" dirty="0" err="1"/>
              <a:t>Cementoblastoma</a:t>
            </a:r>
            <a:endParaRPr lang="en-US" sz="4400" i="1" dirty="0"/>
          </a:p>
          <a:p>
            <a:pPr algn="l" rtl="0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400185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32" y="857232"/>
            <a:ext cx="5500726" cy="55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83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Peripheral Ameloblastoma Radiographically:    A few cases have shown superficial erosion of alveolar     bone Histologi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/>
              <a:t>Ameloblastoma</a:t>
            </a:r>
            <a:endParaRPr lang="en-US" i="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1346200"/>
            <a:ext cx="4541838" cy="193992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 rtl="0"/>
            <a:r>
              <a:rPr lang="en-US" sz="2400" b="1" dirty="0" smtClean="0"/>
              <a:t>It is a benign locally aggressive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tumor arises from </a:t>
            </a:r>
            <a:r>
              <a:rPr lang="en-US" sz="2400" b="1" dirty="0" err="1" smtClean="0"/>
              <a:t>odontogenic</a:t>
            </a:r>
            <a:r>
              <a:rPr lang="en-US" sz="2400" b="1" dirty="0" smtClean="0"/>
              <a:t> epithelium </a:t>
            </a:r>
            <a:endParaRPr lang="en-US" sz="2400" dirty="0" smtClean="0"/>
          </a:p>
          <a:p>
            <a:pPr algn="l" rtl="0"/>
            <a:endParaRPr lang="en-US" dirty="0"/>
          </a:p>
        </p:txBody>
      </p:sp>
      <p:pic>
        <p:nvPicPr>
          <p:cNvPr id="5" name="Picture 3" descr="Bell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46638" y="1674253"/>
            <a:ext cx="3810000" cy="3799267"/>
          </a:xfrm>
          <a:prstGeom prst="rect">
            <a:avLst/>
          </a:prstGeom>
          <a:ln w="127000" cap="sq">
            <a:solidFill>
              <a:schemeClr val="tx2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ectangle 5"/>
          <p:cNvSpPr/>
          <p:nvPr/>
        </p:nvSpPr>
        <p:spPr bwMode="auto">
          <a:xfrm>
            <a:off x="759855" y="3387144"/>
            <a:ext cx="2550016" cy="65682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Enamel organ </a:t>
            </a:r>
          </a:p>
        </p:txBody>
      </p:sp>
      <p:sp>
        <p:nvSpPr>
          <p:cNvPr id="7" name="Right Arrow 6"/>
          <p:cNvSpPr/>
          <p:nvPr/>
        </p:nvSpPr>
        <p:spPr bwMode="auto">
          <a:xfrm>
            <a:off x="3335628" y="3580327"/>
            <a:ext cx="2614411" cy="18030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 bwMode="auto">
          <a:xfrm>
            <a:off x="528034" y="4559121"/>
            <a:ext cx="3760631" cy="528034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1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75000"/>
                  </a:schemeClr>
                </a:solidFill>
                <a:effectLst/>
                <a:latin typeface="Times New Roman" pitchFamily="18" charset="0"/>
              </a:rPr>
              <a:t>The cause unknown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POSSIBLE EPITHELIAL SOURCES OF       AMELOBLASTOMA           Cystic lining of odontogenic                       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58246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YPES OF AMELOBLASTOMAIt may present clinico-radiographically as:-1. Central (Intraosseous)     I.     Conventional, solid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ulticystic                                    Unicystic                                              Peripheral         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35857"/>
            <a:ext cx="8686800" cy="838200"/>
          </a:xfrm>
        </p:spPr>
        <p:txBody>
          <a:bodyPr>
            <a:noAutofit/>
          </a:bodyPr>
          <a:lstStyle/>
          <a:p>
            <a:r>
              <a:rPr lang="ar-IQ" sz="2800" b="1" i="1" dirty="0" smtClean="0"/>
              <a:t>  </a:t>
            </a:r>
            <a:r>
              <a:rPr lang="en-US" sz="2800" b="1" i="1" dirty="0" err="1" smtClean="0"/>
              <a:t>Multicystic</a:t>
            </a:r>
            <a:r>
              <a:rPr lang="en-US" sz="2800" b="1" i="1" dirty="0" smtClean="0"/>
              <a:t> </a:t>
            </a:r>
            <a:r>
              <a:rPr lang="en-US" sz="2800" b="1" i="1" dirty="0" err="1"/>
              <a:t>Ameloblastoma</a:t>
            </a:r>
            <a:r>
              <a:rPr lang="en-US" sz="2000" b="1" i="1" u="sng" dirty="0"/>
              <a:t/>
            </a:r>
            <a:br>
              <a:rPr lang="en-US" sz="2000" b="1" i="1" u="sng" dirty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6248400" cy="4525963"/>
          </a:xfrm>
        </p:spPr>
        <p:txBody>
          <a:bodyPr>
            <a:noAutofit/>
          </a:bodyPr>
          <a:lstStyle/>
          <a:p>
            <a:pPr marL="0" indent="0" algn="l" rtl="0">
              <a:lnSpc>
                <a:spcPct val="90000"/>
              </a:lnSpc>
              <a:buNone/>
            </a:pPr>
            <a:r>
              <a:rPr lang="en-US" sz="2800" i="1" dirty="0" smtClean="0"/>
              <a:t>    Clinically</a:t>
            </a:r>
            <a:endParaRPr lang="en-US" sz="2800" i="1" dirty="0"/>
          </a:p>
          <a:p>
            <a:pPr algn="just" rtl="0">
              <a:lnSpc>
                <a:spcPct val="90000"/>
              </a:lnSpc>
            </a:pPr>
            <a:endParaRPr lang="en-US" sz="2000" i="1" dirty="0" smtClean="0">
              <a:solidFill>
                <a:schemeClr val="tx1"/>
              </a:solidFill>
            </a:endParaRPr>
          </a:p>
          <a:p>
            <a:pPr algn="just" rtl="0">
              <a:lnSpc>
                <a:spcPct val="90000"/>
              </a:lnSpc>
            </a:pPr>
            <a:r>
              <a:rPr lang="en-US" sz="2400" i="1" dirty="0" smtClean="0">
                <a:solidFill>
                  <a:schemeClr val="tx1"/>
                </a:solidFill>
              </a:rPr>
              <a:t>is </a:t>
            </a:r>
            <a:r>
              <a:rPr lang="en-US" sz="2400" i="1" dirty="0">
                <a:solidFill>
                  <a:schemeClr val="tx1"/>
                </a:solidFill>
              </a:rPr>
              <a:t>the most common form of this lesion, nearly occur in patients </a:t>
            </a:r>
            <a:r>
              <a:rPr lang="en-US" sz="2400" i="1" dirty="0">
                <a:solidFill>
                  <a:srgbClr val="FF0000"/>
                </a:solidFill>
              </a:rPr>
              <a:t>over 25 years of age</a:t>
            </a:r>
            <a:r>
              <a:rPr lang="en-US" sz="2400" i="1" dirty="0">
                <a:solidFill>
                  <a:schemeClr val="tx1"/>
                </a:solidFill>
              </a:rPr>
              <a:t>.  </a:t>
            </a:r>
            <a:r>
              <a:rPr lang="en-US" sz="2400" i="1" dirty="0" smtClean="0">
                <a:solidFill>
                  <a:schemeClr val="tx1"/>
                </a:solidFill>
              </a:rPr>
              <a:t>With </a:t>
            </a:r>
            <a:r>
              <a:rPr lang="en-US" sz="2400" i="1" dirty="0" smtClean="0">
                <a:solidFill>
                  <a:srgbClr val="FF0000"/>
                </a:solidFill>
              </a:rPr>
              <a:t>no</a:t>
            </a:r>
            <a:r>
              <a:rPr lang="en-US" sz="2400" i="1" dirty="0" smtClean="0">
                <a:solidFill>
                  <a:schemeClr val="tx1"/>
                </a:solidFill>
              </a:rPr>
              <a:t> sex predilection</a:t>
            </a:r>
            <a:endParaRPr lang="en-US" sz="2400" i="1" dirty="0" smtClean="0"/>
          </a:p>
          <a:p>
            <a:pPr algn="just" rtl="0">
              <a:lnSpc>
                <a:spcPct val="90000"/>
              </a:lnSpc>
            </a:pPr>
            <a:r>
              <a:rPr lang="en-US" sz="2400" i="1" dirty="0" smtClean="0"/>
              <a:t>The </a:t>
            </a:r>
            <a:r>
              <a:rPr lang="en-US" sz="2400" i="1" dirty="0"/>
              <a:t>lesion may cause extensive deformities of the </a:t>
            </a:r>
            <a:r>
              <a:rPr lang="en-US" sz="2400" i="1" dirty="0" err="1"/>
              <a:t>mand</a:t>
            </a:r>
            <a:r>
              <a:rPr lang="en-US" sz="2400" i="1" dirty="0"/>
              <a:t>. &amp; </a:t>
            </a:r>
            <a:r>
              <a:rPr lang="en-US" sz="2400" i="1" dirty="0" smtClean="0"/>
              <a:t>max.</a:t>
            </a:r>
          </a:p>
          <a:p>
            <a:pPr algn="just" rtl="0">
              <a:lnSpc>
                <a:spcPct val="90000"/>
              </a:lnSpc>
            </a:pPr>
            <a:r>
              <a:rPr lang="en-US" sz="2400" i="1" dirty="0" smtClean="0"/>
              <a:t>It </a:t>
            </a:r>
            <a:r>
              <a:rPr lang="en-US" sz="2400" i="1" dirty="0"/>
              <a:t>is most commonly located in the </a:t>
            </a:r>
            <a:r>
              <a:rPr lang="en-US" sz="2400" i="1" dirty="0" err="1" smtClean="0"/>
              <a:t>mand</a:t>
            </a:r>
            <a:r>
              <a:rPr lang="en-US" sz="2400" i="1" dirty="0"/>
              <a:t> </a:t>
            </a:r>
            <a:r>
              <a:rPr lang="en-US" sz="2400" i="1" dirty="0" smtClean="0"/>
              <a:t>, </a:t>
            </a:r>
            <a:r>
              <a:rPr lang="en-US" sz="2400" i="1" dirty="0"/>
              <a:t>with </a:t>
            </a:r>
            <a:r>
              <a:rPr lang="en-US" sz="2400" i="1" dirty="0" smtClean="0"/>
              <a:t>75% </a:t>
            </a:r>
            <a:r>
              <a:rPr lang="en-US" sz="2400" i="1" dirty="0"/>
              <a:t>occurring in the molar &amp; ascending ramus area</a:t>
            </a:r>
            <a:r>
              <a:rPr lang="en-US" sz="2400" i="1" dirty="0" smtClean="0"/>
              <a:t>.</a:t>
            </a:r>
          </a:p>
          <a:p>
            <a:pPr algn="just" rtl="0">
              <a:lnSpc>
                <a:spcPct val="90000"/>
              </a:lnSpc>
            </a:pPr>
            <a:r>
              <a:rPr lang="en-US" sz="2400" i="1" dirty="0" smtClean="0"/>
              <a:t>The </a:t>
            </a:r>
            <a:r>
              <a:rPr lang="en-US" sz="2400" i="1" dirty="0"/>
              <a:t>tumor is slowly growing, locally aggressive, allows time for </a:t>
            </a:r>
            <a:r>
              <a:rPr lang="en-US" sz="2400" i="1" dirty="0" err="1"/>
              <a:t>periosteum</a:t>
            </a:r>
            <a:r>
              <a:rPr lang="en-US" sz="2400" i="1" dirty="0"/>
              <a:t> to produce a thin shell of bone </a:t>
            </a:r>
            <a:r>
              <a:rPr lang="en-US" sz="2400" i="1" dirty="0" smtClean="0"/>
              <a:t>which cracks </a:t>
            </a:r>
            <a:r>
              <a:rPr lang="en-US" sz="2400" i="1" dirty="0"/>
              <a:t>easily when palpated </a:t>
            </a:r>
            <a:endParaRPr lang="en-US" sz="2400" i="1" dirty="0" smtClean="0"/>
          </a:p>
          <a:p>
            <a:pPr marL="0" indent="0" algn="just" rtl="0">
              <a:lnSpc>
                <a:spcPct val="90000"/>
              </a:lnSpc>
              <a:buNone/>
            </a:pPr>
            <a:r>
              <a:rPr lang="en-US" sz="2400" i="1" dirty="0"/>
              <a:t> </a:t>
            </a:r>
            <a:r>
              <a:rPr lang="en-US" sz="2400" i="1" dirty="0" smtClean="0"/>
              <a:t>     </a:t>
            </a:r>
            <a:r>
              <a:rPr lang="en-US" sz="2400" i="1" dirty="0"/>
              <a:t>known as </a:t>
            </a:r>
            <a:r>
              <a:rPr lang="en-US" sz="2400" i="1" dirty="0">
                <a:solidFill>
                  <a:srgbClr val="0070C0"/>
                </a:solidFill>
              </a:rPr>
              <a:t>( eggshell cracking).</a:t>
            </a:r>
          </a:p>
          <a:p>
            <a:pPr algn="l" rtl="0"/>
            <a:endParaRPr lang="en-US" sz="2000" dirty="0"/>
          </a:p>
        </p:txBody>
      </p:sp>
      <p:pic>
        <p:nvPicPr>
          <p:cNvPr id="2050" name="Picture 2" descr="C:\Users\mohamed\Downloads\220px-Ameloblastoma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944864"/>
            <a:ext cx="2895599" cy="283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ohamed\Downloads\intracranial-extension-of-giant-multicystic-maxillomandibular-ameloblastoma-a-case-report.article-g01.n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066800"/>
            <a:ext cx="2895598" cy="2871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2201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0022_0"/>
          <p:cNvPicPr>
            <a:picLocks noChangeAspect="1" noChangeArrowheads="1"/>
          </p:cNvPicPr>
          <p:nvPr/>
        </p:nvPicPr>
        <p:blipFill>
          <a:blip r:embed="rId2"/>
          <a:srcRect l="9166" t="15115" r="10001" b="3728"/>
          <a:stretch>
            <a:fillRect/>
          </a:stretch>
        </p:blipFill>
        <p:spPr bwMode="auto">
          <a:xfrm>
            <a:off x="1357290" y="857232"/>
            <a:ext cx="6786610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292</Words>
  <Application>Microsoft Office PowerPoint</Application>
  <PresentationFormat>On-screen Show (4:3)</PresentationFormat>
  <Paragraphs>39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سمة Office</vt:lpstr>
      <vt:lpstr>PowerPoint Presentation</vt:lpstr>
      <vt:lpstr>PowerPoint Presentation</vt:lpstr>
      <vt:lpstr>Classification</vt:lpstr>
      <vt:lpstr>Ameloblastoma</vt:lpstr>
      <vt:lpstr>PowerPoint Presentation</vt:lpstr>
      <vt:lpstr>PowerPoint Presentation</vt:lpstr>
      <vt:lpstr>PowerPoint Presentation</vt:lpstr>
      <vt:lpstr>  Multicystic Ameloblastoma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Radiographically</vt:lpstr>
      <vt:lpstr>PowerPoint Presentation</vt:lpstr>
      <vt:lpstr>PowerPoint Presentation</vt:lpstr>
      <vt:lpstr>Histopathology:</vt:lpstr>
      <vt:lpstr>PowerPoint Presentation</vt:lpstr>
      <vt:lpstr>PowerPoint Presentation</vt:lpstr>
      <vt:lpstr>PowerPoint Presentation</vt:lpstr>
      <vt:lpstr>PowerPoint Presentation</vt:lpstr>
    </vt:vector>
  </TitlesOfParts>
  <Company>Shamfuture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Shamfuture</dc:creator>
  <cp:lastModifiedBy>user</cp:lastModifiedBy>
  <cp:revision>77</cp:revision>
  <dcterms:created xsi:type="dcterms:W3CDTF">2017-02-27T13:17:00Z</dcterms:created>
  <dcterms:modified xsi:type="dcterms:W3CDTF">2017-07-23T13:08:24Z</dcterms:modified>
</cp:coreProperties>
</file>