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89" r:id="rId2"/>
    <p:sldId id="290" r:id="rId3"/>
    <p:sldId id="291" r:id="rId4"/>
    <p:sldId id="292" r:id="rId5"/>
    <p:sldId id="293" r:id="rId6"/>
    <p:sldId id="294" r:id="rId7"/>
    <p:sldId id="295" r:id="rId8"/>
    <p:sldId id="296" r:id="rId9"/>
    <p:sldId id="298" r:id="rId10"/>
    <p:sldId id="297" r:id="rId11"/>
    <p:sldId id="299" r:id="rId12"/>
    <p:sldId id="300" r:id="rId13"/>
    <p:sldId id="313" r:id="rId14"/>
    <p:sldId id="316" r:id="rId15"/>
    <p:sldId id="314" r:id="rId16"/>
    <p:sldId id="315" r:id="rId17"/>
    <p:sldId id="317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63" d="100"/>
          <a:sy n="63" d="100"/>
        </p:scale>
        <p:origin x="-1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686800" cy="838200"/>
          </a:xfrm>
        </p:spPr>
        <p:txBody>
          <a:bodyPr/>
          <a:lstStyle/>
          <a:p>
            <a:r>
              <a:rPr lang="ar-IQ" b="1" i="1" dirty="0" smtClean="0">
                <a:solidFill>
                  <a:srgbClr val="FF0000"/>
                </a:solidFill>
              </a:rPr>
              <a:t>      </a:t>
            </a:r>
            <a:r>
              <a:rPr lang="en-US" b="1" i="1" dirty="0" smtClean="0">
                <a:solidFill>
                  <a:srgbClr val="00B050"/>
                </a:solidFill>
              </a:rPr>
              <a:t>Treatment</a:t>
            </a:r>
            <a:endParaRPr lang="en-US" b="1" i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686800" cy="4576778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algn="l" rtl="0"/>
            <a:r>
              <a:rPr lang="en-US" i="1" dirty="0" smtClean="0">
                <a:solidFill>
                  <a:schemeClr val="tx1"/>
                </a:solidFill>
              </a:rPr>
              <a:t>Treatment  </a:t>
            </a:r>
            <a:r>
              <a:rPr lang="en-US" i="1" dirty="0">
                <a:solidFill>
                  <a:schemeClr val="tx1"/>
                </a:solidFill>
              </a:rPr>
              <a:t>range from simple </a:t>
            </a:r>
            <a:r>
              <a:rPr lang="en-US" i="1" dirty="0" err="1">
                <a:solidFill>
                  <a:schemeClr val="tx1"/>
                </a:solidFill>
              </a:rPr>
              <a:t>enucleation</a:t>
            </a:r>
            <a:r>
              <a:rPr lang="en-US" i="1" dirty="0">
                <a:solidFill>
                  <a:schemeClr val="tx1"/>
                </a:solidFill>
              </a:rPr>
              <a:t> and </a:t>
            </a:r>
            <a:r>
              <a:rPr lang="en-US" i="1" dirty="0" err="1" smtClean="0">
                <a:solidFill>
                  <a:schemeClr val="tx1"/>
                </a:solidFill>
              </a:rPr>
              <a:t>curretage</a:t>
            </a:r>
            <a:r>
              <a:rPr lang="en-US" i="1" dirty="0" smtClean="0">
                <a:solidFill>
                  <a:schemeClr val="tx1"/>
                </a:solidFill>
              </a:rPr>
              <a:t>  </a:t>
            </a:r>
            <a:r>
              <a:rPr lang="en-US" i="1" dirty="0">
                <a:solidFill>
                  <a:schemeClr val="tx1"/>
                </a:solidFill>
              </a:rPr>
              <a:t>to block resection</a:t>
            </a:r>
            <a:r>
              <a:rPr lang="en-US" i="1" dirty="0" smtClean="0">
                <a:solidFill>
                  <a:schemeClr val="tx1"/>
                </a:solidFill>
              </a:rPr>
              <a:t>.</a:t>
            </a:r>
            <a:endParaRPr lang="en-US" i="1" dirty="0">
              <a:solidFill>
                <a:schemeClr val="tx1"/>
              </a:solidFill>
            </a:endParaRPr>
          </a:p>
          <a:p>
            <a:pPr algn="l" rtl="0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28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0898"/>
          </a:xfrm>
        </p:spPr>
        <p:txBody>
          <a:bodyPr>
            <a:normAutofit fontScale="90000"/>
          </a:bodyPr>
          <a:lstStyle/>
          <a:p>
            <a:r>
              <a:rPr lang="en-US" i="0" dirty="0" err="1" smtClean="0"/>
              <a:t>Adenomatoid</a:t>
            </a:r>
            <a:r>
              <a:rPr lang="en-US" i="0" dirty="0" smtClean="0"/>
              <a:t> tumor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034" y="785794"/>
            <a:ext cx="4040188" cy="639762"/>
          </a:xfrm>
        </p:spPr>
        <p:txBody>
          <a:bodyPr/>
          <a:lstStyle/>
          <a:p>
            <a:pPr algn="l" rtl="0"/>
            <a:r>
              <a:rPr lang="en-US" u="sng" dirty="0" smtClean="0">
                <a:solidFill>
                  <a:schemeClr val="tx2"/>
                </a:solidFill>
              </a:rPr>
              <a:t>Radiography:</a:t>
            </a:r>
            <a:endParaRPr lang="en-US" u="sng" dirty="0">
              <a:solidFill>
                <a:schemeClr val="tx2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5720" y="1571612"/>
            <a:ext cx="4243589" cy="185621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 rtl="0"/>
            <a:r>
              <a:rPr lang="en-US" b="1" dirty="0" smtClean="0"/>
              <a:t>AOTs typically appear as </a:t>
            </a:r>
            <a:r>
              <a:rPr lang="en-US" b="1" dirty="0" err="1" smtClean="0"/>
              <a:t>pericoronal</a:t>
            </a:r>
            <a:r>
              <a:rPr lang="en-US" b="1" dirty="0" smtClean="0"/>
              <a:t> </a:t>
            </a:r>
            <a:r>
              <a:rPr lang="en-US" b="1" dirty="0" err="1" smtClean="0"/>
              <a:t>radiolucencies</a:t>
            </a:r>
            <a:r>
              <a:rPr lang="en-US" b="1" dirty="0" smtClean="0"/>
              <a:t>, which may have </a:t>
            </a:r>
            <a:r>
              <a:rPr lang="en-US" b="1" dirty="0" err="1" smtClean="0"/>
              <a:t>radiopaque</a:t>
            </a:r>
            <a:r>
              <a:rPr lang="en-US" b="1" dirty="0" smtClean="0"/>
              <a:t> material (“snowflake” calcifications) within the </a:t>
            </a:r>
            <a:r>
              <a:rPr lang="en-US" b="1" dirty="0" err="1" smtClean="0"/>
              <a:t>lucency</a:t>
            </a:r>
            <a:endParaRPr lang="en-US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0118_0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32608" y="1234721"/>
            <a:ext cx="3618964" cy="541716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مستطيل 7"/>
          <p:cNvSpPr/>
          <p:nvPr/>
        </p:nvSpPr>
        <p:spPr>
          <a:xfrm>
            <a:off x="0" y="3929066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/>
            <a:r>
              <a:rPr lang="en-US" sz="2400" b="1" dirty="0" smtClean="0"/>
              <a:t>lesion appears as a well-circumscribed </a:t>
            </a:r>
            <a:r>
              <a:rPr lang="en-US" sz="2400" b="1" dirty="0" err="1" smtClean="0"/>
              <a:t>unilocular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radiolucency</a:t>
            </a:r>
            <a:r>
              <a:rPr lang="en-US" sz="2400" b="1" dirty="0" smtClean="0"/>
              <a:t> that involves the crown of an erupted tooth, frequently a </a:t>
            </a:r>
            <a:r>
              <a:rPr lang="en-US" sz="2400" b="1" dirty="0" err="1" smtClean="0"/>
              <a:t>canine.radiolucency</a:t>
            </a:r>
            <a:r>
              <a:rPr lang="en-US" sz="2400" b="1" dirty="0" smtClean="0"/>
              <a:t> extend beyond the </a:t>
            </a:r>
            <a:r>
              <a:rPr lang="en-US" sz="2400" b="1" dirty="0" err="1" smtClean="0"/>
              <a:t>cemento</a:t>
            </a:r>
            <a:r>
              <a:rPr lang="en-US" sz="2400" b="1" dirty="0" smtClean="0"/>
              <a:t>-enamel  junction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Adenomatoid</a:t>
            </a:r>
            <a:r>
              <a:rPr lang="en-US" i="0" dirty="0" smtClean="0"/>
              <a:t> tumor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7037" y="1299990"/>
            <a:ext cx="4541570" cy="290625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l" rtl="0"/>
            <a:r>
              <a:rPr lang="en-US" sz="2000" b="1" u="sng" dirty="0" smtClean="0"/>
              <a:t>Histopathology:</a:t>
            </a:r>
          </a:p>
          <a:p>
            <a:pPr algn="l" rtl="0"/>
            <a:r>
              <a:rPr lang="en-US" sz="1600" b="1" dirty="0" smtClean="0"/>
              <a:t>Sheets or islands  of epithelial cells arrange  around </a:t>
            </a:r>
            <a:r>
              <a:rPr lang="en-US" sz="1600" b="1" dirty="0" err="1" smtClean="0"/>
              <a:t>microcyst</a:t>
            </a:r>
            <a:r>
              <a:rPr lang="en-US" sz="1600" b="1" dirty="0" smtClean="0"/>
              <a:t> ( Ducts or </a:t>
            </a:r>
            <a:r>
              <a:rPr lang="en-US" sz="1600" b="1" dirty="0" err="1" smtClean="0"/>
              <a:t>ductules</a:t>
            </a:r>
            <a:r>
              <a:rPr lang="en-US" sz="1600" b="1" dirty="0" smtClean="0"/>
              <a:t> </a:t>
            </a:r>
            <a:r>
              <a:rPr lang="en-US" sz="1800" b="1" dirty="0" smtClean="0"/>
              <a:t>) .</a:t>
            </a:r>
          </a:p>
          <a:p>
            <a:pPr algn="l" rtl="0"/>
            <a:r>
              <a:rPr lang="en-US" sz="1600" b="1" dirty="0" smtClean="0"/>
              <a:t>Surrounded by thin vascularized </a:t>
            </a:r>
            <a:r>
              <a:rPr lang="en-US" sz="1600" b="1" dirty="0" err="1" smtClean="0"/>
              <a:t>stroma</a:t>
            </a:r>
            <a:r>
              <a:rPr lang="en-US" sz="1600" b="1" dirty="0" smtClean="0"/>
              <a:t> </a:t>
            </a:r>
            <a:r>
              <a:rPr lang="en-US" sz="1800" b="1" dirty="0" smtClean="0"/>
              <a:t>.</a:t>
            </a:r>
          </a:p>
          <a:p>
            <a:pPr algn="l" rtl="0"/>
            <a:r>
              <a:rPr lang="en-US" sz="1600" b="1" dirty="0" smtClean="0"/>
              <a:t>The </a:t>
            </a:r>
            <a:r>
              <a:rPr lang="en-US" sz="1600" b="1" dirty="0" err="1" smtClean="0"/>
              <a:t>ductules</a:t>
            </a:r>
            <a:r>
              <a:rPr lang="en-US" sz="1600" b="1" dirty="0" smtClean="0"/>
              <a:t> bordered by </a:t>
            </a:r>
            <a:r>
              <a:rPr lang="en-US" sz="1600" b="1" dirty="0" err="1" smtClean="0"/>
              <a:t>ameloblast</a:t>
            </a:r>
            <a:r>
              <a:rPr lang="en-US" sz="1600" b="1" dirty="0" smtClean="0"/>
              <a:t> like cells .</a:t>
            </a:r>
          </a:p>
          <a:p>
            <a:pPr algn="l" rtl="0"/>
            <a:r>
              <a:rPr lang="en-US" sz="1600" b="1" dirty="0" smtClean="0"/>
              <a:t>The lumen filled by homogenous </a:t>
            </a:r>
            <a:r>
              <a:rPr lang="en-US" sz="1600" b="1" dirty="0" err="1" smtClean="0"/>
              <a:t>eosinophilic</a:t>
            </a:r>
            <a:r>
              <a:rPr lang="en-US" sz="1600" b="1" dirty="0" smtClean="0"/>
              <a:t> material .</a:t>
            </a:r>
          </a:p>
          <a:p>
            <a:pPr algn="l" rtl="0"/>
            <a:r>
              <a:rPr lang="en-US" sz="1600" b="1" dirty="0" smtClean="0"/>
              <a:t>Small foci of calcification .</a:t>
            </a:r>
          </a:p>
          <a:p>
            <a:pPr algn="l" rtl="0"/>
            <a:endParaRPr lang="en-US" sz="1600" b="1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75348" y="1428268"/>
            <a:ext cx="3538146" cy="2086113"/>
          </a:xfrm>
          <a:prstGeom prst="rect">
            <a:avLst/>
          </a:prstGeom>
          <a:ln w="127000" cap="sq">
            <a:solidFill>
              <a:schemeClr val="tx2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66063" y="4043189"/>
            <a:ext cx="3525397" cy="2561423"/>
          </a:xfrm>
          <a:prstGeom prst="rect">
            <a:avLst/>
          </a:prstGeom>
          <a:ln w="127000" cap="sq">
            <a:solidFill>
              <a:schemeClr val="tx2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2197" y="4421136"/>
            <a:ext cx="3877938" cy="2100849"/>
          </a:xfrm>
          <a:prstGeom prst="rect">
            <a:avLst/>
          </a:prstGeom>
          <a:ln w="127000" cap="sq">
            <a:solidFill>
              <a:schemeClr val="tx2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xfrm>
            <a:off x="431800" y="228600"/>
            <a:ext cx="8686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ar-IQ" b="1" dirty="0" smtClean="0">
                <a:solidFill>
                  <a:srgbClr val="FF0000"/>
                </a:solidFill>
              </a:rPr>
              <a:t> </a:t>
            </a:r>
            <a:r>
              <a:rPr lang="ar-IQ" b="1" dirty="0" smtClean="0">
                <a:solidFill>
                  <a:srgbClr val="7030A0"/>
                </a:solidFill>
              </a:rPr>
              <a:t>    </a:t>
            </a:r>
            <a:r>
              <a:rPr lang="en-US" b="1" i="1" dirty="0" smtClean="0">
                <a:solidFill>
                  <a:srgbClr val="FF0000"/>
                </a:solidFill>
              </a:rPr>
              <a:t>Treatment</a:t>
            </a:r>
            <a:r>
              <a:rPr lang="en-US" b="1" i="1" dirty="0" smtClean="0">
                <a:solidFill>
                  <a:srgbClr val="7030A0"/>
                </a:solidFill>
              </a:rPr>
              <a:t> </a:t>
            </a:r>
            <a:endParaRPr lang="en-US" i="1" dirty="0">
              <a:solidFill>
                <a:srgbClr val="7030A0"/>
              </a:solidFill>
            </a:endParaRPr>
          </a:p>
        </p:txBody>
      </p:sp>
      <p:sp>
        <p:nvSpPr>
          <p:cNvPr id="5" name="Content Placeholder 2"/>
          <p:cNvSpPr txBox="1">
            <a:spLocks noGrp="1"/>
          </p:cNvSpPr>
          <p:nvPr>
            <p:ph idx="1"/>
          </p:nvPr>
        </p:nvSpPr>
        <p:spPr>
          <a:xfrm>
            <a:off x="304800" y="928670"/>
            <a:ext cx="8839200" cy="317023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400" i="1" dirty="0" smtClean="0">
              <a:solidFill>
                <a:srgbClr val="FFFF00"/>
              </a:solidFill>
            </a:endParaRPr>
          </a:p>
          <a:p>
            <a:r>
              <a:rPr lang="en-US" sz="2400" i="1" dirty="0" smtClean="0">
                <a:solidFill>
                  <a:schemeClr val="tx1"/>
                </a:solidFill>
              </a:rPr>
              <a:t>Histologically, the </a:t>
            </a:r>
            <a:r>
              <a:rPr lang="en-US" sz="2400" i="1" dirty="0" err="1" smtClean="0">
                <a:solidFill>
                  <a:schemeClr val="tx1"/>
                </a:solidFill>
              </a:rPr>
              <a:t>adenomatoid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odontogenic</a:t>
            </a:r>
            <a:r>
              <a:rPr lang="en-US" sz="2400" i="1" dirty="0" smtClean="0">
                <a:solidFill>
                  <a:schemeClr val="tx1"/>
                </a:solidFill>
              </a:rPr>
              <a:t> tumor is a well-defined lesion that is usually surrounded by a thick fibrous capsule</a:t>
            </a:r>
            <a:endParaRPr lang="en-US" sz="2400" b="1" i="1" dirty="0" smtClean="0">
              <a:solidFill>
                <a:schemeClr val="tx1"/>
              </a:solidFill>
            </a:endParaRPr>
          </a:p>
          <a:p>
            <a:endParaRPr lang="en-US" sz="2400" b="1" i="1" dirty="0" smtClean="0">
              <a:solidFill>
                <a:schemeClr val="tx1"/>
              </a:solidFill>
            </a:endParaRPr>
          </a:p>
          <a:p>
            <a:r>
              <a:rPr lang="en-US" sz="2400" i="1" dirty="0" smtClean="0">
                <a:solidFill>
                  <a:schemeClr val="tx1"/>
                </a:solidFill>
              </a:rPr>
              <a:t>Owing to this lesion being encapsulated, it separates easily from the surrounding </a:t>
            </a:r>
            <a:r>
              <a:rPr lang="en-US" sz="2400" i="1" dirty="0" err="1" smtClean="0">
                <a:solidFill>
                  <a:schemeClr val="tx1"/>
                </a:solidFill>
              </a:rPr>
              <a:t>bone.As</a:t>
            </a:r>
            <a:r>
              <a:rPr lang="en-US" sz="2400" i="1" dirty="0" smtClean="0">
                <a:solidFill>
                  <a:schemeClr val="tx1"/>
                </a:solidFill>
              </a:rPr>
              <a:t> such, an </a:t>
            </a:r>
            <a:r>
              <a:rPr lang="en-US" sz="2400" i="1" dirty="0" err="1" smtClean="0">
                <a:solidFill>
                  <a:schemeClr val="tx1"/>
                </a:solidFill>
              </a:rPr>
              <a:t>enucleation</a:t>
            </a:r>
            <a:r>
              <a:rPr lang="en-US" sz="2400" i="1" dirty="0" smtClean="0">
                <a:solidFill>
                  <a:schemeClr val="tx1"/>
                </a:solidFill>
              </a:rPr>
              <a:t> and curettage surgery is curative </a:t>
            </a:r>
            <a:endParaRPr lang="en-US" sz="2400" i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mohamed\Documents\Imag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886200"/>
            <a:ext cx="5638800" cy="303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5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142852"/>
            <a:ext cx="91440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dirty="0" smtClean="0"/>
              <a:t>Calcifying </a:t>
            </a:r>
            <a:r>
              <a:rPr lang="en-US" sz="3200" b="1" dirty="0" err="1" smtClean="0"/>
              <a:t>odontogenic</a:t>
            </a:r>
            <a:r>
              <a:rPr lang="en-US" sz="3200" b="1" dirty="0" smtClean="0"/>
              <a:t> cyst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Uncommon 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Developed from </a:t>
            </a:r>
            <a:r>
              <a:rPr lang="en-US" sz="2400" b="1" dirty="0" err="1" smtClean="0"/>
              <a:t>odontogenic</a:t>
            </a:r>
            <a:r>
              <a:rPr lang="en-US" sz="2400" b="1" dirty="0" smtClean="0"/>
              <a:t> epithelial remnants  within </a:t>
            </a:r>
            <a:r>
              <a:rPr lang="en-US" sz="2400" b="1" dirty="0" err="1" smtClean="0"/>
              <a:t>gingiva</a:t>
            </a:r>
            <a:r>
              <a:rPr lang="en-US" sz="2400" b="1" dirty="0" smtClean="0"/>
              <a:t>, mandible, or maxilla.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Affect young patients 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More in females.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Mostly seen in maxilla.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The central (</a:t>
            </a:r>
            <a:r>
              <a:rPr lang="en-US" sz="2400" b="1" dirty="0" err="1" smtClean="0"/>
              <a:t>intraosseous</a:t>
            </a:r>
            <a:r>
              <a:rPr lang="en-US" sz="2400" b="1" dirty="0" smtClean="0"/>
              <a:t> ) lesions cause painless expansion of the </a:t>
            </a:r>
            <a:r>
              <a:rPr lang="en-US" sz="2400" b="1" dirty="0" err="1" smtClean="0"/>
              <a:t>buccal</a:t>
            </a:r>
            <a:r>
              <a:rPr lang="en-US" sz="2400" b="1" dirty="0" smtClean="0"/>
              <a:t> and lingual </a:t>
            </a:r>
            <a:r>
              <a:rPr lang="en-US" sz="2400" b="1" dirty="0" err="1" smtClean="0"/>
              <a:t>cortics</a:t>
            </a:r>
            <a:r>
              <a:rPr lang="en-US" sz="2400" b="1" dirty="0" smtClean="0"/>
              <a:t>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Rarely, peripheral (</a:t>
            </a:r>
            <a:r>
              <a:rPr lang="en-US" sz="2400" b="1" dirty="0" err="1" smtClean="0"/>
              <a:t>extraosseous</a:t>
            </a:r>
            <a:r>
              <a:rPr lang="en-US" sz="2400" b="1" dirty="0" smtClean="0"/>
              <a:t> ) mass presence</a:t>
            </a:r>
            <a:endParaRPr lang="ar-IQ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6727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3429001"/>
            <a:ext cx="4648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 err="1" smtClean="0"/>
              <a:t>Radiographically</a:t>
            </a:r>
            <a:endParaRPr lang="en-US" sz="2400" b="1" dirty="0" smtClean="0"/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err="1" smtClean="0"/>
              <a:t>Unilocular</a:t>
            </a:r>
            <a:r>
              <a:rPr lang="en-US" sz="2400" b="1" dirty="0" smtClean="0"/>
              <a:t> or </a:t>
            </a:r>
            <a:r>
              <a:rPr lang="en-US" sz="2400" b="1" dirty="0" err="1" smtClean="0"/>
              <a:t>multilocular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radiolucency</a:t>
            </a:r>
            <a:r>
              <a:rPr lang="en-US" sz="2400" b="1" dirty="0" smtClean="0"/>
              <a:t> with well demarcated margins.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 May be associated with crown of </a:t>
            </a:r>
            <a:r>
              <a:rPr lang="en-US" sz="2400" b="1" dirty="0" err="1" smtClean="0"/>
              <a:t>unerupted</a:t>
            </a:r>
            <a:r>
              <a:rPr lang="en-US" sz="2400" b="1" dirty="0" smtClean="0"/>
              <a:t> tooth.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Scattered irregular sized calcifications may be seen within the </a:t>
            </a:r>
            <a:r>
              <a:rPr lang="en-US" sz="2400" b="1" dirty="0" err="1" smtClean="0"/>
              <a:t>radiolucency</a:t>
            </a:r>
            <a:r>
              <a:rPr lang="en-US" sz="2400" b="1" dirty="0" smtClean="0"/>
              <a:t>.</a:t>
            </a:r>
          </a:p>
          <a:p>
            <a:pPr algn="l" rtl="0">
              <a:buFont typeface="Arial" pitchFamily="34" charset="0"/>
              <a:buChar char="•"/>
            </a:pPr>
            <a:endParaRPr lang="ar-IQ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71744"/>
            <a:ext cx="48768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000240"/>
            <a:ext cx="3810000" cy="3852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4"/>
          <p:cNvSpPr/>
          <p:nvPr/>
        </p:nvSpPr>
        <p:spPr>
          <a:xfrm>
            <a:off x="4643438" y="5842337"/>
            <a:ext cx="45005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000" b="1" dirty="0" smtClean="0"/>
              <a:t>Calcifying </a:t>
            </a:r>
            <a:r>
              <a:rPr lang="en-US" sz="2000" b="1" dirty="0" err="1" smtClean="0"/>
              <a:t>odontogenic</a:t>
            </a:r>
            <a:r>
              <a:rPr lang="en-US" sz="2000" b="1" dirty="0" smtClean="0"/>
              <a:t> cyst. Maxillary</a:t>
            </a:r>
          </a:p>
          <a:p>
            <a:pPr algn="l" rtl="0"/>
            <a:r>
              <a:rPr lang="en-US" sz="2000" dirty="0" smtClean="0"/>
              <a:t>radiolucent lesion containing </a:t>
            </a:r>
            <a:r>
              <a:rPr lang="en-US" sz="2000" dirty="0" err="1" smtClean="0"/>
              <a:t>calcifi</a:t>
            </a:r>
            <a:r>
              <a:rPr lang="en-US" sz="2000" dirty="0" smtClean="0"/>
              <a:t> </a:t>
            </a:r>
            <a:r>
              <a:rPr lang="en-US" sz="2000" dirty="0" err="1" smtClean="0"/>
              <a:t>ed</a:t>
            </a:r>
            <a:r>
              <a:rPr lang="en-US" sz="2000" dirty="0" smtClean="0"/>
              <a:t> structures.</a:t>
            </a:r>
            <a:endParaRPr lang="ar-IQ" sz="2000" dirty="0"/>
          </a:p>
        </p:txBody>
      </p:sp>
      <p:sp>
        <p:nvSpPr>
          <p:cNvPr id="6" name="مستطيل 5"/>
          <p:cNvSpPr/>
          <p:nvPr/>
        </p:nvSpPr>
        <p:spPr>
          <a:xfrm>
            <a:off x="0" y="6000768"/>
            <a:ext cx="46140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large </a:t>
            </a:r>
            <a:r>
              <a:rPr lang="en-US" sz="2000" dirty="0" err="1" smtClean="0"/>
              <a:t>radiolucency</a:t>
            </a:r>
            <a:r>
              <a:rPr lang="en-US" sz="2000" dirty="0" smtClean="0"/>
              <a:t> in the posterior maxilla.</a:t>
            </a:r>
            <a:endParaRPr lang="ar-IQ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-35349" y="285728"/>
            <a:ext cx="9179349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A well-defined cystic lesion is found with a fibrous capsule and a lining of </a:t>
            </a:r>
            <a:r>
              <a:rPr lang="en-US" sz="2400" b="1" dirty="0" err="1" smtClean="0"/>
              <a:t>odontogenic</a:t>
            </a:r>
            <a:r>
              <a:rPr lang="en-US" sz="2400" b="1" dirty="0" smtClean="0"/>
              <a:t> epithelium.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In some cases, the epithelial lining proliferates into the lumen so that the lumen is largely filled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The epithelial lining similar to that of </a:t>
            </a:r>
            <a:r>
              <a:rPr lang="en-US" sz="2400" b="1" dirty="0" err="1" smtClean="0"/>
              <a:t>ameloplastoma</a:t>
            </a:r>
            <a:r>
              <a:rPr lang="en-US" sz="2400" b="1" dirty="0" smtClean="0"/>
              <a:t> composed of outer layer of </a:t>
            </a:r>
            <a:r>
              <a:rPr lang="en-US" sz="2400" b="1" dirty="0" err="1" smtClean="0"/>
              <a:t>palisaded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columer</a:t>
            </a:r>
            <a:r>
              <a:rPr lang="en-US" sz="2400" b="1" dirty="0" smtClean="0"/>
              <a:t> basal cell and inner layer of </a:t>
            </a:r>
            <a:r>
              <a:rPr lang="en-US" sz="2400" b="1" dirty="0" err="1" smtClean="0"/>
              <a:t>stellate</a:t>
            </a:r>
            <a:r>
              <a:rPr lang="en-US" sz="2400" b="1" dirty="0" smtClean="0"/>
              <a:t> reticulum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Presence of ghost cells (enlarged </a:t>
            </a:r>
            <a:r>
              <a:rPr lang="en-US" sz="2400" b="1" dirty="0" err="1" smtClean="0"/>
              <a:t>eosinophilic</a:t>
            </a:r>
            <a:r>
              <a:rPr lang="en-US" sz="2400" b="1" dirty="0" smtClean="0"/>
              <a:t> cells without visible nuclei) within the </a:t>
            </a:r>
            <a:r>
              <a:rPr lang="en-US" sz="2400" b="1" dirty="0" err="1" smtClean="0"/>
              <a:t>stellate</a:t>
            </a:r>
            <a:r>
              <a:rPr lang="en-US" sz="2400" b="1" dirty="0" smtClean="0"/>
              <a:t> reticulum –like area.</a:t>
            </a:r>
          </a:p>
          <a:p>
            <a:endParaRPr lang="en-US" sz="2400" b="1" dirty="0" smtClean="0"/>
          </a:p>
          <a:p>
            <a:pPr algn="l" rtl="0"/>
            <a:endParaRPr lang="ar-IQ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642918"/>
            <a:ext cx="778674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0" y="528834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0"/>
            <a:r>
              <a:rPr lang="en-US" sz="2400" b="1" dirty="0" smtClean="0"/>
              <a:t>Calcifying </a:t>
            </a:r>
            <a:r>
              <a:rPr lang="en-US" sz="2400" b="1" dirty="0" err="1" smtClean="0"/>
              <a:t>odontogenic</a:t>
            </a:r>
            <a:r>
              <a:rPr lang="en-US" sz="2400" b="1" dirty="0" smtClean="0"/>
              <a:t> cyst. The cyst lining</a:t>
            </a:r>
          </a:p>
          <a:p>
            <a:pPr algn="just" rtl="0"/>
            <a:r>
              <a:rPr lang="en-US" sz="2400" dirty="0" smtClean="0"/>
              <a:t>shows </a:t>
            </a:r>
            <a:r>
              <a:rPr lang="en-US" sz="2400" dirty="0" err="1" smtClean="0"/>
              <a:t>ameloblastoma</a:t>
            </a:r>
            <a:r>
              <a:rPr lang="en-US" sz="2400" dirty="0" smtClean="0"/>
              <a:t>-like epithelial cells, with a columnar</a:t>
            </a:r>
          </a:p>
          <a:p>
            <a:pPr algn="just" rtl="0"/>
            <a:r>
              <a:rPr lang="en-US" sz="2400" dirty="0" smtClean="0"/>
              <a:t>basal layer. Large </a:t>
            </a:r>
            <a:r>
              <a:rPr lang="en-US" sz="2400" dirty="0" err="1" smtClean="0"/>
              <a:t>eosinophilic</a:t>
            </a:r>
            <a:r>
              <a:rPr lang="en-US" sz="2400" dirty="0" smtClean="0"/>
              <a:t> ghost cells are present within</a:t>
            </a:r>
          </a:p>
          <a:p>
            <a:pPr algn="just" rtl="0"/>
            <a:r>
              <a:rPr lang="en-US" sz="2400" dirty="0" smtClean="0"/>
              <a:t>the epithelial lining.</a:t>
            </a:r>
            <a:endParaRPr lang="ar-IQ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1500174"/>
            <a:ext cx="8229600" cy="1143000"/>
          </a:xfrm>
        </p:spPr>
        <p:txBody>
          <a:bodyPr/>
          <a:lstStyle/>
          <a:p>
            <a:r>
              <a:rPr lang="en-US" i="0" dirty="0" err="1" smtClean="0"/>
              <a:t>Ameloblastic</a:t>
            </a:r>
            <a:r>
              <a:rPr lang="en-US" i="0" dirty="0" smtClean="0"/>
              <a:t> </a:t>
            </a:r>
            <a:r>
              <a:rPr lang="en-US" i="0" dirty="0" err="1" smtClean="0"/>
              <a:t>fibroma</a:t>
            </a:r>
            <a:endParaRPr lang="en-US" i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57290" y="2857496"/>
            <a:ext cx="6858048" cy="338034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 algn="l" rtl="0"/>
            <a:r>
              <a:rPr lang="en-US" sz="2400" b="1" dirty="0" smtClean="0"/>
              <a:t>Rare biphasic tumor, because the epithelial and </a:t>
            </a:r>
            <a:r>
              <a:rPr lang="en-US" sz="2400" b="1" dirty="0" err="1" smtClean="0"/>
              <a:t>mesenchymal</a:t>
            </a:r>
            <a:r>
              <a:rPr lang="en-US" sz="2400" b="1" dirty="0" smtClean="0"/>
              <a:t> components are part of the </a:t>
            </a:r>
            <a:r>
              <a:rPr lang="en-US" sz="2400" b="1" dirty="0" err="1" smtClean="0"/>
              <a:t>neoplastic</a:t>
            </a:r>
            <a:r>
              <a:rPr lang="en-US" sz="2400" b="1" dirty="0" smtClean="0"/>
              <a:t> process.</a:t>
            </a:r>
          </a:p>
          <a:p>
            <a:pPr lvl="0" algn="l" rtl="0"/>
            <a:r>
              <a:rPr lang="en-US" sz="2400" b="1" dirty="0" smtClean="0"/>
              <a:t>Resembles dental papillae</a:t>
            </a:r>
          </a:p>
          <a:p>
            <a:pPr algn="l" rtl="0"/>
            <a:endParaRPr lang="en-US" dirty="0"/>
          </a:p>
        </p:txBody>
      </p:sp>
      <p:sp>
        <p:nvSpPr>
          <p:cNvPr id="4" name="مستطيل 3"/>
          <p:cNvSpPr/>
          <p:nvPr/>
        </p:nvSpPr>
        <p:spPr>
          <a:xfrm>
            <a:off x="428596" y="785794"/>
            <a:ext cx="67304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i="1" dirty="0" smtClean="0"/>
              <a:t>Benign mixed </a:t>
            </a:r>
            <a:r>
              <a:rPr lang="en-US" sz="3600" b="1" i="1" dirty="0" err="1" smtClean="0"/>
              <a:t>odontogenic</a:t>
            </a:r>
            <a:r>
              <a:rPr lang="en-US" sz="3600" b="1" i="1" dirty="0" smtClean="0"/>
              <a:t> tumors</a:t>
            </a:r>
            <a:endParaRPr lang="ar-IQ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7037" y="1346200"/>
            <a:ext cx="4247993" cy="372587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 rtl="0"/>
            <a:r>
              <a:rPr lang="en-US" sz="2400" b="1" u="sng" dirty="0" smtClean="0"/>
              <a:t>Clinical feature:</a:t>
            </a:r>
          </a:p>
          <a:p>
            <a:pPr algn="l" rtl="0"/>
            <a:r>
              <a:rPr lang="en-US" sz="2400" b="1" dirty="0" smtClean="0"/>
              <a:t>Young adult and children.</a:t>
            </a:r>
          </a:p>
          <a:p>
            <a:pPr algn="l" rtl="0"/>
            <a:r>
              <a:rPr lang="en-US" sz="2400" b="1" dirty="0" smtClean="0"/>
              <a:t>70% in mandible </a:t>
            </a:r>
          </a:p>
          <a:p>
            <a:pPr algn="l" rtl="0"/>
            <a:r>
              <a:rPr lang="en-US" sz="2400" b="1" dirty="0" smtClean="0"/>
              <a:t>frequently located at </a:t>
            </a:r>
            <a:r>
              <a:rPr lang="en-US" sz="2400" b="1" dirty="0" err="1" smtClean="0"/>
              <a:t>mandibular</a:t>
            </a:r>
            <a:r>
              <a:rPr lang="en-US" sz="2400" b="1" dirty="0" smtClean="0"/>
              <a:t> molar area, often over an </a:t>
            </a:r>
            <a:r>
              <a:rPr lang="en-US" sz="2400" b="1" dirty="0" err="1" smtClean="0"/>
              <a:t>unerupted</a:t>
            </a:r>
            <a:r>
              <a:rPr lang="en-US" sz="2400" b="1" dirty="0" smtClean="0"/>
              <a:t> tooth</a:t>
            </a:r>
          </a:p>
          <a:p>
            <a:pPr algn="l" rtl="0"/>
            <a:endParaRPr lang="en-US" sz="1800" b="1" u="sng" dirty="0"/>
          </a:p>
        </p:txBody>
      </p:sp>
      <p:pic>
        <p:nvPicPr>
          <p:cNvPr id="5" name="Picture 2" descr="0089_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2676" t="3334" b="5556"/>
          <a:stretch>
            <a:fillRect/>
          </a:stretch>
        </p:blipFill>
        <p:spPr bwMode="auto">
          <a:xfrm>
            <a:off x="5307857" y="1346200"/>
            <a:ext cx="2887562" cy="41148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0" dirty="0" smtClean="0"/>
              <a:t>Calcifying epithelial </a:t>
            </a:r>
            <a:r>
              <a:rPr lang="en-US" i="0" dirty="0" err="1" smtClean="0"/>
              <a:t>odontogenic</a:t>
            </a:r>
            <a:r>
              <a:rPr lang="en-US" i="0" dirty="0" smtClean="0"/>
              <a:t> tumor </a:t>
            </a:r>
            <a:endParaRPr lang="en-US" i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28736"/>
            <a:ext cx="4376782" cy="378621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 algn="l" rtl="0"/>
            <a:r>
              <a:rPr lang="en-US" sz="2400" b="1" dirty="0" smtClean="0"/>
              <a:t>Benign , locally aggressive tumor originated from the  rest of dental lamina and/or REE .</a:t>
            </a:r>
          </a:p>
          <a:p>
            <a:pPr lvl="0" algn="l" rtl="0"/>
            <a:r>
              <a:rPr lang="en-US" sz="2400" b="1" dirty="0" smtClean="0"/>
              <a:t>Rare tumor ( Less than 1%) ,could be mistaken with poorly differentiated </a:t>
            </a:r>
            <a:r>
              <a:rPr lang="en-US" sz="2400" b="1" dirty="0" err="1" smtClean="0"/>
              <a:t>squamous</a:t>
            </a:r>
            <a:r>
              <a:rPr lang="en-US" sz="2400" b="1" dirty="0" smtClean="0"/>
              <a:t> cell carcinoma </a:t>
            </a:r>
          </a:p>
          <a:p>
            <a:pPr algn="l" rtl="0"/>
            <a:endParaRPr lang="en-US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93920" y="1341120"/>
            <a:ext cx="4008120" cy="2499360"/>
          </a:xfr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6892" y="3970910"/>
            <a:ext cx="4077324" cy="258603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9878" y="1391920"/>
            <a:ext cx="4114800" cy="503747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 rtl="0" eaLnBrk="1" hangingPunct="1">
              <a:defRPr/>
            </a:pPr>
            <a:r>
              <a:rPr lang="en-US" sz="2400" b="1" u="sng" dirty="0" smtClean="0"/>
              <a:t>Radiography: </a:t>
            </a:r>
          </a:p>
          <a:p>
            <a:pPr algn="l" rtl="0" eaLnBrk="1" hangingPunct="1">
              <a:defRPr/>
            </a:pPr>
            <a:r>
              <a:rPr lang="en-US" sz="2400" b="1" dirty="0" smtClean="0"/>
              <a:t>Generally, these lesions appear as either a </a:t>
            </a:r>
            <a:r>
              <a:rPr lang="en-US" sz="2400" b="1" dirty="0" err="1" smtClean="0"/>
              <a:t>unilocular</a:t>
            </a:r>
            <a:r>
              <a:rPr lang="en-US" sz="2400" b="1" dirty="0" smtClean="0"/>
              <a:t> or </a:t>
            </a:r>
            <a:r>
              <a:rPr lang="en-US" sz="2400" b="1" dirty="0" err="1" smtClean="0"/>
              <a:t>multilocular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radiolucency</a:t>
            </a:r>
            <a:r>
              <a:rPr lang="en-US" sz="2400" b="1" dirty="0" smtClean="0"/>
              <a:t>.</a:t>
            </a:r>
          </a:p>
          <a:p>
            <a:pPr algn="l" rtl="0" eaLnBrk="1" hangingPunct="1">
              <a:defRPr/>
            </a:pPr>
            <a:r>
              <a:rPr lang="en-US" sz="2400" b="1" dirty="0" smtClean="0"/>
              <a:t>They tend to be well-defined and may have a sclerotic border. </a:t>
            </a:r>
          </a:p>
          <a:p>
            <a:pPr algn="l" rtl="0" eaLnBrk="1" hangingPunct="1">
              <a:defRPr/>
            </a:pPr>
            <a:r>
              <a:rPr lang="en-US" sz="2400" b="1" dirty="0" smtClean="0"/>
              <a:t>Approximately, 50 % are associated with an </a:t>
            </a:r>
            <a:r>
              <a:rPr lang="en-US" sz="2400" b="1" dirty="0" err="1" smtClean="0"/>
              <a:t>unerupted</a:t>
            </a:r>
            <a:r>
              <a:rPr lang="en-US" sz="2400" b="1" dirty="0" smtClean="0"/>
              <a:t> tooth.</a:t>
            </a:r>
            <a:endParaRPr lang="en-US" sz="2400" b="1" dirty="0"/>
          </a:p>
        </p:txBody>
      </p:sp>
      <p:pic>
        <p:nvPicPr>
          <p:cNvPr id="5" name="Picture 2" descr="0090_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bright="-6000"/>
          </a:blip>
          <a:srcRect l="6667" t="1021" r="2499" b="2271"/>
          <a:stretch>
            <a:fillRect/>
          </a:stretch>
        </p:blipFill>
        <p:spPr bwMode="auto">
          <a:xfrm>
            <a:off x="4714876" y="785794"/>
            <a:ext cx="4114800" cy="297992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Picture 2" descr="0087_0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l="9166" t="12561" r="3334"/>
          <a:stretch>
            <a:fillRect/>
          </a:stretch>
        </p:blipFill>
        <p:spPr bwMode="auto">
          <a:xfrm>
            <a:off x="4663440" y="4254749"/>
            <a:ext cx="4206239" cy="232463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338" y="552451"/>
            <a:ext cx="8394700" cy="470898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Ameloplastic</a:t>
            </a:r>
            <a:r>
              <a:rPr lang="en-US" i="0" dirty="0" smtClean="0"/>
              <a:t> </a:t>
            </a:r>
            <a:r>
              <a:rPr lang="en-US" i="0" dirty="0" err="1" smtClean="0"/>
              <a:t>fibroma</a:t>
            </a:r>
            <a:endParaRPr lang="en-US" i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52578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 rtl="0"/>
            <a:r>
              <a:rPr lang="en-US" sz="2400" b="1" u="sng" dirty="0" smtClean="0">
                <a:solidFill>
                  <a:schemeClr val="bg2">
                    <a:lumMod val="75000"/>
                  </a:schemeClr>
                </a:solidFill>
              </a:rPr>
              <a:t>Histopathology :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</a:p>
          <a:p>
            <a:pPr lvl="0" algn="l" rtl="0"/>
            <a:r>
              <a:rPr lang="en-US" sz="2400" b="1" dirty="0" smtClean="0"/>
              <a:t>Microscopically characterize by thin strand and cords of </a:t>
            </a:r>
            <a:r>
              <a:rPr lang="en-US" sz="2400" b="1" dirty="0" err="1" smtClean="0"/>
              <a:t>odontogenic</a:t>
            </a:r>
            <a:r>
              <a:rPr lang="en-US" sz="2400" b="1" dirty="0" smtClean="0"/>
              <a:t> epithelium that resemble dental lamina at the cap and bell stages of early </a:t>
            </a:r>
            <a:r>
              <a:rPr lang="en-US" sz="2400" b="1" dirty="0" err="1" smtClean="0"/>
              <a:t>odontogenesis</a:t>
            </a:r>
            <a:r>
              <a:rPr lang="en-US" sz="2400" b="1" dirty="0" smtClean="0"/>
              <a:t>.</a:t>
            </a:r>
          </a:p>
          <a:p>
            <a:pPr lvl="0" algn="l" rtl="0"/>
            <a:r>
              <a:rPr lang="en-US" sz="2400" b="1" dirty="0" smtClean="0"/>
              <a:t>The background compose of loose but cellular </a:t>
            </a:r>
            <a:r>
              <a:rPr lang="en-US" sz="2400" b="1" dirty="0" err="1" smtClean="0"/>
              <a:t>fibromyxoid</a:t>
            </a:r>
            <a:r>
              <a:rPr lang="en-US" sz="2400" b="1" dirty="0" smtClean="0"/>
              <a:t> connective tissue wildly separated by fibroblast, which resemble the immature dental papillae.</a:t>
            </a:r>
          </a:p>
          <a:p>
            <a:pPr algn="l" rtl="0"/>
            <a:endParaRPr lang="en-US" dirty="0"/>
          </a:p>
        </p:txBody>
      </p:sp>
      <p:pic>
        <p:nvPicPr>
          <p:cNvPr id="5" name="Picture 2" descr="0092_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3334" t="3773" r="3334" b="2525"/>
          <a:stretch>
            <a:fillRect/>
          </a:stretch>
        </p:blipFill>
        <p:spPr bwMode="auto">
          <a:xfrm>
            <a:off x="4906850" y="1202314"/>
            <a:ext cx="3824913" cy="256005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Picture 2" descr="0093_0"/>
          <p:cNvPicPr>
            <a:picLocks noChangeAspect="1" noChangeArrowheads="1"/>
          </p:cNvPicPr>
          <p:nvPr/>
        </p:nvPicPr>
        <p:blipFill>
          <a:blip r:embed="rId3"/>
          <a:srcRect l="1666" t="3334" r="2499" b="3334"/>
          <a:stretch>
            <a:fillRect/>
          </a:stretch>
        </p:blipFill>
        <p:spPr bwMode="auto">
          <a:xfrm>
            <a:off x="4842456" y="3931275"/>
            <a:ext cx="3889420" cy="268524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28660" y="0"/>
            <a:ext cx="8229600" cy="1143000"/>
          </a:xfrm>
        </p:spPr>
        <p:txBody>
          <a:bodyPr/>
          <a:lstStyle/>
          <a:p>
            <a:r>
              <a:rPr lang="en-US" i="0" dirty="0" err="1" smtClean="0"/>
              <a:t>Odontomas</a:t>
            </a:r>
            <a:r>
              <a:rPr lang="en-US" i="0" dirty="0" smtClean="0"/>
              <a:t> </a:t>
            </a:r>
            <a:endParaRPr lang="en-US" i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080" y="1346200"/>
            <a:ext cx="4419600" cy="103124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l" rtl="0"/>
            <a:r>
              <a:rPr lang="en-US" sz="2000" b="1" dirty="0" err="1" smtClean="0"/>
              <a:t>Odontomas</a:t>
            </a:r>
            <a:r>
              <a:rPr lang="en-US" sz="2000" b="1" dirty="0" smtClean="0"/>
              <a:t> are developmental malformation ( </a:t>
            </a:r>
            <a:r>
              <a:rPr lang="en-US" sz="2000" b="1" dirty="0" err="1" smtClean="0"/>
              <a:t>hamartoma</a:t>
            </a:r>
            <a:r>
              <a:rPr lang="en-US" sz="2000" b="1" dirty="0" smtClean="0"/>
              <a:t>) of dental tissue, it is not </a:t>
            </a:r>
            <a:r>
              <a:rPr lang="en-US" sz="2000" b="1" dirty="0" err="1" smtClean="0"/>
              <a:t>neoplasim</a:t>
            </a:r>
            <a:endParaRPr 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59080" y="4038600"/>
            <a:ext cx="4175760" cy="2554545"/>
          </a:xfrm>
          <a:prstGeom prst="rect">
            <a:avLst/>
          </a:prstGeom>
          <a:solidFill>
            <a:schemeClr val="tx1"/>
          </a:solidFill>
        </p:spPr>
        <p:txBody>
          <a:bodyPr wrap="square" rtlCol="1">
            <a:spAutoFit/>
          </a:bodyPr>
          <a:lstStyle/>
          <a:p>
            <a:pPr marL="800100" lvl="1" indent="-342900" algn="l" rtl="0" eaLnBrk="1" hangingPunct="1">
              <a:buFont typeface="+mj-lt"/>
              <a:buAutoNum type="arabicPeriod"/>
              <a:defRPr/>
            </a:pPr>
            <a:r>
              <a:rPr lang="en-US" sz="2000" b="1" u="sng" dirty="0" smtClean="0">
                <a:solidFill>
                  <a:schemeClr val="bg2">
                    <a:lumMod val="75000"/>
                  </a:schemeClr>
                </a:solidFill>
              </a:rPr>
              <a:t>Compound:</a:t>
            </a:r>
            <a:r>
              <a:rPr lang="en-US" sz="2000" b="1" dirty="0" smtClean="0">
                <a:solidFill>
                  <a:schemeClr val="bg2">
                    <a:lumMod val="75000"/>
                  </a:schemeClr>
                </a:solidFill>
              </a:rPr>
              <a:t> Composed of multiple small tooth-like structures.</a:t>
            </a:r>
          </a:p>
          <a:p>
            <a:pPr marL="800100" lvl="1" indent="-342900" algn="l" rtl="0" eaLnBrk="1" hangingPunct="1">
              <a:buFont typeface="+mj-lt"/>
              <a:buAutoNum type="arabicPeriod"/>
              <a:defRPr/>
            </a:pPr>
            <a:r>
              <a:rPr lang="en-US" sz="2000" b="1" u="sng" dirty="0" smtClean="0">
                <a:solidFill>
                  <a:schemeClr val="bg2">
                    <a:lumMod val="75000"/>
                  </a:schemeClr>
                </a:solidFill>
              </a:rPr>
              <a:t>Complex:  </a:t>
            </a:r>
            <a:r>
              <a:rPr lang="en-US" sz="2000" b="1" dirty="0" smtClean="0">
                <a:solidFill>
                  <a:schemeClr val="bg2">
                    <a:lumMod val="75000"/>
                  </a:schemeClr>
                </a:solidFill>
              </a:rPr>
              <a:t>composed of a conglomerate mass of enamel and dentin, which bears no anatomic resemblance to a tooth</a:t>
            </a:r>
            <a:endParaRPr 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861560" y="1008449"/>
            <a:ext cx="3993198" cy="265670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1560" y="3916680"/>
            <a:ext cx="4023360" cy="275844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ctangle 7"/>
          <p:cNvSpPr/>
          <p:nvPr/>
        </p:nvSpPr>
        <p:spPr bwMode="auto">
          <a:xfrm>
            <a:off x="4373880" y="3261360"/>
            <a:ext cx="1706880" cy="39624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Compound 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4343400" y="3977640"/>
            <a:ext cx="1798320" cy="42672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Complex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714544" y="0"/>
            <a:ext cx="8229600" cy="1143000"/>
          </a:xfrm>
        </p:spPr>
        <p:txBody>
          <a:bodyPr/>
          <a:lstStyle/>
          <a:p>
            <a:r>
              <a:rPr lang="en-US" i="0" dirty="0" err="1" smtClean="0"/>
              <a:t>Odontomas</a:t>
            </a:r>
            <a:endParaRPr lang="en-US" i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282" y="1000108"/>
            <a:ext cx="4038600" cy="557216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l" rtl="0"/>
            <a:r>
              <a:rPr lang="en-US" sz="2400" b="1" u="sng" dirty="0" smtClean="0"/>
              <a:t>Clinical feature :</a:t>
            </a:r>
          </a:p>
          <a:p>
            <a:pPr algn="l" rtl="0"/>
            <a:r>
              <a:rPr lang="en-US" sz="2400" b="1" dirty="0" smtClean="0"/>
              <a:t>70% of </a:t>
            </a:r>
            <a:r>
              <a:rPr lang="en-US" sz="2400" b="1" dirty="0" err="1" smtClean="0"/>
              <a:t>odontogenic</a:t>
            </a:r>
            <a:r>
              <a:rPr lang="en-US" sz="2400" b="1" dirty="0" smtClean="0"/>
              <a:t> tumor </a:t>
            </a:r>
            <a:r>
              <a:rPr lang="en-US" sz="2400" dirty="0" smtClean="0"/>
              <a:t> .</a:t>
            </a:r>
          </a:p>
          <a:p>
            <a:pPr algn="l" rtl="0"/>
            <a:r>
              <a:rPr lang="en-US" sz="2400" b="1" dirty="0" smtClean="0"/>
              <a:t>More common in the maxilla.</a:t>
            </a:r>
          </a:p>
          <a:p>
            <a:pPr algn="l" rtl="0"/>
            <a:r>
              <a:rPr lang="en-US" sz="2400" b="1" dirty="0" smtClean="0"/>
              <a:t>The compound type is more often in the anterior maxilla .</a:t>
            </a:r>
          </a:p>
          <a:p>
            <a:pPr algn="l" rtl="0"/>
            <a:r>
              <a:rPr lang="en-US" sz="2400" b="1" dirty="0" smtClean="0"/>
              <a:t>complex type occurs more often in the posterior regions of either jaw.</a:t>
            </a:r>
          </a:p>
          <a:p>
            <a:pPr algn="l" rtl="0" eaLnBrk="1" hangingPunct="1">
              <a:defRPr/>
            </a:pPr>
            <a:r>
              <a:rPr lang="en-US" sz="2400" b="1" dirty="0" smtClean="0"/>
              <a:t>Most </a:t>
            </a:r>
            <a:r>
              <a:rPr lang="en-US" sz="2400" b="1" dirty="0" err="1" smtClean="0"/>
              <a:t>odontomas</a:t>
            </a:r>
            <a:r>
              <a:rPr lang="en-US" sz="2400" b="1" dirty="0" smtClean="0"/>
              <a:t> are small and do not exceed the size of a normal tooth in the region.</a:t>
            </a:r>
          </a:p>
          <a:p>
            <a:pPr algn="l" rtl="0"/>
            <a:endParaRPr lang="en-US" sz="2400" b="1" dirty="0" smtClean="0"/>
          </a:p>
          <a:p>
            <a:pPr algn="l" rtl="0"/>
            <a:endParaRPr lang="en-US" sz="2000" dirty="0" smtClean="0"/>
          </a:p>
          <a:p>
            <a:pPr algn="l" rtl="0"/>
            <a:endParaRPr lang="en-US" sz="2000" dirty="0"/>
          </a:p>
        </p:txBody>
      </p:sp>
      <p:pic>
        <p:nvPicPr>
          <p:cNvPr id="5" name="Picture 2" descr="0143_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12000"/>
            <a:grayscl/>
          </a:blip>
          <a:srcRect/>
          <a:stretch>
            <a:fillRect/>
          </a:stretch>
        </p:blipFill>
        <p:spPr bwMode="auto">
          <a:xfrm>
            <a:off x="4643438" y="3413205"/>
            <a:ext cx="4328478" cy="344479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Picture 2" descr="C:\Users\mohamed\Desktop\محمد\السمنار\odontom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0"/>
            <a:ext cx="3657600" cy="3143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251" y="152400"/>
            <a:ext cx="7772400" cy="838200"/>
          </a:xfrm>
        </p:spPr>
        <p:txBody>
          <a:bodyPr/>
          <a:lstStyle/>
          <a:p>
            <a:r>
              <a:rPr lang="ar-IQ" dirty="0" smtClean="0">
                <a:solidFill>
                  <a:srgbClr val="FFFF00"/>
                </a:solidFill>
              </a:rPr>
              <a:t>         </a:t>
            </a:r>
            <a:r>
              <a:rPr lang="en-US" i="1" dirty="0" smtClean="0"/>
              <a:t>Compound </a:t>
            </a:r>
            <a:r>
              <a:rPr lang="en-US" i="1" dirty="0" err="1" smtClean="0"/>
              <a:t>odontoma</a:t>
            </a:r>
            <a:r>
              <a:rPr lang="en-US" i="1" dirty="0" smtClean="0"/>
              <a:t> </a:t>
            </a:r>
            <a:endParaRPr lang="en-US" i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554162"/>
            <a:ext cx="4572000" cy="4525963"/>
          </a:xfrm>
        </p:spPr>
        <p:txBody>
          <a:bodyPr/>
          <a:lstStyle/>
          <a:p>
            <a:pPr algn="l" rtl="0"/>
            <a:r>
              <a:rPr lang="en-US" sz="2400" i="1" dirty="0"/>
              <a:t>many small </a:t>
            </a:r>
            <a:r>
              <a:rPr lang="en-US" sz="2400" i="1" dirty="0" smtClean="0"/>
              <a:t>teeth</a:t>
            </a:r>
          </a:p>
          <a:p>
            <a:pPr algn="l" rtl="0"/>
            <a:endParaRPr lang="en-US" sz="2400" i="1" dirty="0"/>
          </a:p>
          <a:p>
            <a:pPr algn="l" rtl="0"/>
            <a:r>
              <a:rPr lang="en-US" sz="2400" i="1" dirty="0" smtClean="0"/>
              <a:t> </a:t>
            </a:r>
            <a:r>
              <a:rPr lang="en-US" sz="2400" i="1" dirty="0"/>
              <a:t>Most common sites are anterior </a:t>
            </a:r>
            <a:r>
              <a:rPr lang="en-US" sz="2400" i="1" dirty="0" smtClean="0"/>
              <a:t>maxilla</a:t>
            </a:r>
          </a:p>
          <a:p>
            <a:pPr algn="l" rtl="0"/>
            <a:endParaRPr lang="en-US" dirty="0"/>
          </a:p>
        </p:txBody>
      </p:sp>
      <p:pic>
        <p:nvPicPr>
          <p:cNvPr id="5123" name="Picture 3" descr="C:\Users\mohamed\Desktop\محمد\السمنار\odontoma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559837"/>
            <a:ext cx="34290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mohamed\Desktop\محمد\السمنار\odontoma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26" y="4543425"/>
            <a:ext cx="3438525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mohamed\Desktop\محمد\السمنار\c odontom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143000"/>
            <a:ext cx="3581400" cy="336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319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86800" cy="838200"/>
          </a:xfrm>
        </p:spPr>
        <p:txBody>
          <a:bodyPr/>
          <a:lstStyle/>
          <a:p>
            <a:pPr algn="l" rtl="0"/>
            <a:r>
              <a:rPr lang="ar-IQ" i="1" dirty="0" smtClean="0">
                <a:solidFill>
                  <a:srgbClr val="FFFF00"/>
                </a:solidFill>
              </a:rPr>
              <a:t>           </a:t>
            </a:r>
            <a:r>
              <a:rPr lang="en-US" i="1" dirty="0" smtClean="0"/>
              <a:t>Complex </a:t>
            </a:r>
            <a:r>
              <a:rPr lang="en-US" i="1" dirty="0" err="1" smtClean="0"/>
              <a:t>odontoma</a:t>
            </a:r>
            <a:r>
              <a:rPr lang="en-US" i="1" dirty="0" smtClean="0"/>
              <a:t> 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28670"/>
            <a:ext cx="5334000" cy="2484437"/>
          </a:xfrm>
        </p:spPr>
        <p:txBody>
          <a:bodyPr/>
          <a:lstStyle/>
          <a:p>
            <a:pPr algn="l" rtl="0"/>
            <a:r>
              <a:rPr lang="en-US" sz="2400" i="1" dirty="0"/>
              <a:t>disordered mass of dental hard </a:t>
            </a:r>
            <a:r>
              <a:rPr lang="en-US" sz="2400" i="1" dirty="0" smtClean="0"/>
              <a:t>tissue</a:t>
            </a:r>
          </a:p>
          <a:p>
            <a:pPr algn="l" rtl="0"/>
            <a:endParaRPr lang="en-US" sz="2400" i="1" dirty="0"/>
          </a:p>
          <a:p>
            <a:pPr algn="l" rtl="0"/>
            <a:r>
              <a:rPr lang="en-US" sz="2400" i="1" dirty="0"/>
              <a:t> Most </a:t>
            </a:r>
            <a:r>
              <a:rPr lang="en-US" sz="2400" i="1" dirty="0" smtClean="0"/>
              <a:t>common site are  </a:t>
            </a:r>
            <a:r>
              <a:rPr lang="en-US" sz="2400" i="1" dirty="0"/>
              <a:t>posterior </a:t>
            </a:r>
            <a:r>
              <a:rPr lang="en-US" sz="2400" i="1" dirty="0" smtClean="0"/>
              <a:t>mandible or maxilla </a:t>
            </a:r>
            <a:endParaRPr lang="en-US" sz="2400" i="1" dirty="0"/>
          </a:p>
          <a:p>
            <a:pPr algn="l" rtl="0"/>
            <a:endParaRPr lang="en-US" dirty="0"/>
          </a:p>
          <a:p>
            <a:pPr algn="l" rtl="0"/>
            <a:endParaRPr lang="en-US" dirty="0" smtClean="0"/>
          </a:p>
          <a:p>
            <a:pPr algn="l" rtl="0"/>
            <a:endParaRPr lang="en-US" dirty="0"/>
          </a:p>
          <a:p>
            <a:pPr algn="l" rtl="0"/>
            <a:endParaRPr lang="en-US" dirty="0"/>
          </a:p>
        </p:txBody>
      </p:sp>
      <p:pic>
        <p:nvPicPr>
          <p:cNvPr id="1027" name="Picture 3" descr="C:\Users\mohamed\Desktop\محمد\السمنار\complex odontom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775" y="1143000"/>
            <a:ext cx="3705225" cy="3157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mohamed\Documents\gg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43182"/>
            <a:ext cx="5357818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مستطيل 5"/>
          <p:cNvSpPr/>
          <p:nvPr/>
        </p:nvSpPr>
        <p:spPr>
          <a:xfrm>
            <a:off x="0" y="5143512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i="1" dirty="0" smtClean="0">
                <a:solidFill>
                  <a:srgbClr val="7030A0"/>
                </a:solidFill>
              </a:rPr>
              <a:t>Treatment  ;</a:t>
            </a:r>
            <a:endParaRPr lang="en-US" sz="2400" b="1" i="1" dirty="0" smtClean="0">
              <a:solidFill>
                <a:srgbClr val="FFFF00"/>
              </a:solidFill>
            </a:endParaRPr>
          </a:p>
          <a:p>
            <a:pPr algn="l" rtl="0">
              <a:buFont typeface="Arial" pitchFamily="34" charset="0"/>
              <a:buChar char="•"/>
            </a:pPr>
            <a:r>
              <a:rPr lang="en-US" sz="2400" b="1" i="1" dirty="0" err="1" smtClean="0">
                <a:solidFill>
                  <a:srgbClr val="FF0000"/>
                </a:solidFill>
              </a:rPr>
              <a:t>Odontomas</a:t>
            </a:r>
            <a:r>
              <a:rPr lang="en-US" sz="2400" b="1" i="1" dirty="0" smtClean="0">
                <a:solidFill>
                  <a:srgbClr val="FF0000"/>
                </a:solidFill>
              </a:rPr>
              <a:t> are treated with simple </a:t>
            </a:r>
            <a:r>
              <a:rPr lang="en-US" sz="2400" b="1" i="1" dirty="0" err="1" smtClean="0">
                <a:solidFill>
                  <a:srgbClr val="FF0000"/>
                </a:solidFill>
              </a:rPr>
              <a:t>enucleation</a:t>
            </a:r>
            <a:r>
              <a:rPr lang="en-US" sz="2400" b="1" i="1" dirty="0" smtClean="0">
                <a:solidFill>
                  <a:srgbClr val="FF0000"/>
                </a:solidFill>
              </a:rPr>
              <a:t> and curettage 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i="1" dirty="0" smtClean="0">
                <a:solidFill>
                  <a:srgbClr val="FF0000"/>
                </a:solidFill>
              </a:rPr>
              <a:t>Not  known to recur .</a:t>
            </a:r>
            <a:endParaRPr lang="en-US" sz="2400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76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42974" y="0"/>
            <a:ext cx="8229600" cy="1143000"/>
          </a:xfrm>
        </p:spPr>
        <p:txBody>
          <a:bodyPr/>
          <a:lstStyle/>
          <a:p>
            <a:r>
              <a:rPr lang="en-US" i="0" dirty="0" err="1" smtClean="0"/>
              <a:t>Odontomas</a:t>
            </a:r>
            <a:r>
              <a:rPr lang="en-US" i="0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7038" y="1346200"/>
            <a:ext cx="4114800" cy="462788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l" rtl="0" eaLnBrk="1" hangingPunct="1">
              <a:defRPr/>
            </a:pPr>
            <a:r>
              <a:rPr lang="en-US" sz="2400" b="1" u="sng" dirty="0" smtClean="0"/>
              <a:t>Histopathology: </a:t>
            </a:r>
          </a:p>
          <a:p>
            <a:pPr algn="l" rtl="0" eaLnBrk="1" hangingPunct="1">
              <a:defRPr/>
            </a:pPr>
            <a:r>
              <a:rPr lang="en-US" sz="2000" b="1" dirty="0" smtClean="0"/>
              <a:t>The compound </a:t>
            </a:r>
            <a:r>
              <a:rPr lang="en-US" sz="2000" b="1" dirty="0" err="1" smtClean="0"/>
              <a:t>odontoma</a:t>
            </a:r>
            <a:r>
              <a:rPr lang="en-US" sz="2000" b="1" dirty="0" smtClean="0"/>
              <a:t> is composed of enamel, dentin and </a:t>
            </a:r>
            <a:r>
              <a:rPr lang="en-US" sz="2000" b="1" dirty="0" err="1" smtClean="0"/>
              <a:t>cementum</a:t>
            </a:r>
            <a:r>
              <a:rPr lang="en-US" sz="2000" b="1" dirty="0" smtClean="0"/>
              <a:t> arrange in recognizable tooth forms; some enamel matrix may be retained in immature and </a:t>
            </a:r>
            <a:r>
              <a:rPr lang="en-US" sz="2000" b="1" dirty="0" err="1" smtClean="0"/>
              <a:t>hypomineralized</a:t>
            </a:r>
            <a:r>
              <a:rPr lang="en-US" sz="2000" b="1" dirty="0" smtClean="0"/>
              <a:t> specimens.</a:t>
            </a:r>
          </a:p>
          <a:p>
            <a:pPr algn="l" rtl="0" eaLnBrk="1" hangingPunct="1">
              <a:defRPr/>
            </a:pPr>
            <a:r>
              <a:rPr lang="en-US" sz="2000" b="1" dirty="0" smtClean="0"/>
              <a:t>The complex </a:t>
            </a:r>
            <a:r>
              <a:rPr lang="en-US" sz="2000" b="1" dirty="0" err="1" smtClean="0"/>
              <a:t>odontoma</a:t>
            </a:r>
            <a:r>
              <a:rPr lang="en-US" sz="2000" b="1" dirty="0" smtClean="0"/>
              <a:t> is composed of enamel, dentin and </a:t>
            </a:r>
            <a:r>
              <a:rPr lang="en-US" sz="2000" b="1" dirty="0" err="1" smtClean="0"/>
              <a:t>cementum</a:t>
            </a:r>
            <a:r>
              <a:rPr lang="en-US" sz="2000" b="1" dirty="0" smtClean="0"/>
              <a:t> but these tissues are arranged in a random manner that bears no morphological resemblance to a tooth.</a:t>
            </a:r>
          </a:p>
          <a:p>
            <a:pPr algn="l" rtl="0"/>
            <a:endParaRPr lang="en-US" sz="2000" b="1" dirty="0"/>
          </a:p>
        </p:txBody>
      </p:sp>
      <p:pic>
        <p:nvPicPr>
          <p:cNvPr id="5" name="Picture 2" descr="0141_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1666" t="2124" r="2499" b="5782"/>
          <a:stretch>
            <a:fillRect/>
          </a:stretch>
        </p:blipFill>
        <p:spPr bwMode="auto">
          <a:xfrm>
            <a:off x="4633278" y="1072287"/>
            <a:ext cx="4114800" cy="26814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Picture 2" descr="0145_0"/>
          <p:cNvPicPr>
            <a:picLocks noChangeAspect="1" noChangeArrowheads="1"/>
          </p:cNvPicPr>
          <p:nvPr/>
        </p:nvPicPr>
        <p:blipFill>
          <a:blip r:embed="rId3"/>
          <a:srcRect l="3334" t="2124" r="1666" b="2098"/>
          <a:stretch>
            <a:fillRect/>
          </a:stretch>
        </p:blipFill>
        <p:spPr bwMode="auto">
          <a:xfrm>
            <a:off x="4632960" y="3794760"/>
            <a:ext cx="4099560" cy="284988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ctangle 6"/>
          <p:cNvSpPr/>
          <p:nvPr/>
        </p:nvSpPr>
        <p:spPr bwMode="auto">
          <a:xfrm>
            <a:off x="4648200" y="3322320"/>
            <a:ext cx="1661160" cy="4572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Compound 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632960" y="6156960"/>
            <a:ext cx="1630680" cy="50292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Complex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28736"/>
            <a:ext cx="4857784" cy="1143000"/>
          </a:xfrm>
        </p:spPr>
        <p:txBody>
          <a:bodyPr>
            <a:normAutofit fontScale="90000"/>
          </a:bodyPr>
          <a:lstStyle/>
          <a:p>
            <a:r>
              <a:rPr lang="en-US" i="0" dirty="0" err="1" smtClean="0"/>
              <a:t>Odontogenic</a:t>
            </a:r>
            <a:r>
              <a:rPr lang="en-US" i="0" dirty="0" smtClean="0"/>
              <a:t> </a:t>
            </a:r>
            <a:r>
              <a:rPr lang="en-US" i="0" dirty="0" err="1" smtClean="0"/>
              <a:t>fibroma</a:t>
            </a:r>
            <a:r>
              <a:rPr lang="en-US" i="0" dirty="0" smtClean="0"/>
              <a:t> </a:t>
            </a:r>
            <a:endParaRPr lang="en-US" i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282" y="2857496"/>
            <a:ext cx="4297139" cy="222124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l" rtl="0"/>
            <a:r>
              <a:rPr lang="en-US" sz="2000" b="1" dirty="0" smtClean="0"/>
              <a:t>Benign neoplasm derived from connective tissue of </a:t>
            </a:r>
            <a:r>
              <a:rPr lang="en-US" sz="2000" b="1" dirty="0" err="1" smtClean="0"/>
              <a:t>odontogenic</a:t>
            </a:r>
            <a:r>
              <a:rPr lang="en-US" sz="2000" b="1" dirty="0" smtClean="0"/>
              <a:t>  origin containing widely scattered islands and strands of embryonic </a:t>
            </a:r>
            <a:r>
              <a:rPr lang="en-US" sz="2000" b="1" dirty="0" err="1" smtClean="0"/>
              <a:t>odontogenic</a:t>
            </a:r>
            <a:r>
              <a:rPr lang="en-US" sz="2000" b="1" dirty="0" smtClean="0"/>
              <a:t> epithelium and calcification.</a:t>
            </a:r>
            <a:endParaRPr 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5357826"/>
            <a:ext cx="4262907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1">
            <a:spAutoFit/>
          </a:bodyPr>
          <a:lstStyle/>
          <a:p>
            <a:pPr algn="l" rtl="0"/>
            <a:r>
              <a:rPr lang="en-US" b="1" u="sng" dirty="0" smtClean="0">
                <a:solidFill>
                  <a:schemeClr val="bg2">
                    <a:lumMod val="75000"/>
                  </a:schemeClr>
                </a:solidFill>
              </a:rPr>
              <a:t>Two types: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1800" b="1" dirty="0" smtClean="0">
                <a:solidFill>
                  <a:schemeClr val="bg2">
                    <a:lumMod val="75000"/>
                  </a:schemeClr>
                </a:solidFill>
              </a:rPr>
              <a:t>Central ( </a:t>
            </a:r>
            <a:r>
              <a:rPr lang="en-US" sz="1800" b="1" dirty="0" err="1" smtClean="0">
                <a:solidFill>
                  <a:schemeClr val="bg2">
                    <a:lumMod val="75000"/>
                  </a:schemeClr>
                </a:solidFill>
              </a:rPr>
              <a:t>Intraosseous</a:t>
            </a:r>
            <a:r>
              <a:rPr lang="en-US" sz="1800" b="1" dirty="0" smtClean="0"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en-US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1800" b="1" dirty="0" smtClean="0">
                <a:solidFill>
                  <a:schemeClr val="bg2">
                    <a:lumMod val="75000"/>
                  </a:schemeClr>
                </a:solidFill>
              </a:rPr>
              <a:t>type  </a:t>
            </a:r>
            <a:r>
              <a:rPr lang="en-US" sz="1800" b="1" dirty="0" err="1" smtClean="0">
                <a:solidFill>
                  <a:schemeClr val="bg2">
                    <a:lumMod val="75000"/>
                  </a:schemeClr>
                </a:solidFill>
              </a:rPr>
              <a:t>odontogenic</a:t>
            </a:r>
            <a:r>
              <a:rPr lang="en-US" sz="18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bg2">
                    <a:lumMod val="75000"/>
                  </a:schemeClr>
                </a:solidFill>
              </a:rPr>
              <a:t>fibroma</a:t>
            </a:r>
            <a:r>
              <a:rPr lang="en-US" sz="1800" b="1" dirty="0" smtClean="0">
                <a:solidFill>
                  <a:schemeClr val="bg2">
                    <a:lumMod val="75000"/>
                  </a:schemeClr>
                </a:solidFill>
              </a:rPr>
              <a:t> .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1800" b="1" dirty="0" smtClean="0">
                <a:solidFill>
                  <a:schemeClr val="bg2">
                    <a:lumMod val="75000"/>
                  </a:schemeClr>
                </a:solidFill>
              </a:rPr>
              <a:t>Peripheral </a:t>
            </a:r>
            <a:r>
              <a:rPr lang="en-US" sz="1800" b="1" dirty="0" err="1" smtClean="0">
                <a:solidFill>
                  <a:schemeClr val="bg2">
                    <a:lumMod val="75000"/>
                  </a:schemeClr>
                </a:solidFill>
              </a:rPr>
              <a:t>odontogenic</a:t>
            </a:r>
            <a:r>
              <a:rPr lang="en-US" sz="18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bg2">
                    <a:lumMod val="75000"/>
                  </a:schemeClr>
                </a:solidFill>
              </a:rPr>
              <a:t>fibroma</a:t>
            </a:r>
            <a:r>
              <a:rPr lang="en-US" sz="1800" b="1" dirty="0" smtClean="0">
                <a:solidFill>
                  <a:schemeClr val="bg2">
                    <a:lumMod val="75000"/>
                  </a:schemeClr>
                </a:solidFill>
              </a:rPr>
              <a:t> .</a:t>
            </a:r>
            <a:endParaRPr lang="en-US" sz="18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6" name="Picture 2" descr="0166_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t="3334" r="3334"/>
          <a:stretch>
            <a:fillRect/>
          </a:stretch>
        </p:blipFill>
        <p:spPr bwMode="auto">
          <a:xfrm>
            <a:off x="4694238" y="1352282"/>
            <a:ext cx="4114800" cy="344863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ctangle 6"/>
          <p:cNvSpPr/>
          <p:nvPr/>
        </p:nvSpPr>
        <p:spPr bwMode="auto">
          <a:xfrm>
            <a:off x="4983480" y="5501640"/>
            <a:ext cx="3810000" cy="50292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Peripheral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odontomas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Up Arrow 7"/>
          <p:cNvSpPr/>
          <p:nvPr/>
        </p:nvSpPr>
        <p:spPr bwMode="auto">
          <a:xfrm>
            <a:off x="6858000" y="3596640"/>
            <a:ext cx="182880" cy="1844040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28596" y="428604"/>
            <a:ext cx="73098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 smtClean="0"/>
              <a:t>Benign </a:t>
            </a:r>
            <a:r>
              <a:rPr lang="en-US" sz="3200" b="1" i="1" dirty="0" err="1" smtClean="0"/>
              <a:t>mesenchymal</a:t>
            </a:r>
            <a:r>
              <a:rPr lang="en-US" sz="3200" b="1" i="1" dirty="0" smtClean="0"/>
              <a:t> </a:t>
            </a:r>
            <a:r>
              <a:rPr lang="en-US" sz="3200" b="1" i="1" dirty="0" err="1" smtClean="0"/>
              <a:t>odontogenic</a:t>
            </a:r>
            <a:r>
              <a:rPr lang="en-US" sz="3200" b="1" i="1" dirty="0" smtClean="0"/>
              <a:t> tumors</a:t>
            </a:r>
            <a:endParaRPr lang="ar-IQ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Odontogenic</a:t>
            </a:r>
            <a:r>
              <a:rPr lang="en-US" i="0" dirty="0" smtClean="0"/>
              <a:t> </a:t>
            </a:r>
            <a:r>
              <a:rPr lang="en-US" i="0" dirty="0" err="1" smtClean="0"/>
              <a:t>fibroma</a:t>
            </a:r>
            <a:endParaRPr lang="en-US" i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7038" y="1346200"/>
            <a:ext cx="4114800" cy="526066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l" rtl="0" eaLnBrk="1" hangingPunct="1">
              <a:defRPr/>
            </a:pPr>
            <a:r>
              <a:rPr lang="en-US" sz="2000" b="1" dirty="0" smtClean="0"/>
              <a:t>Uncommon </a:t>
            </a:r>
          </a:p>
          <a:p>
            <a:pPr algn="l" rtl="0" eaLnBrk="1" hangingPunct="1">
              <a:defRPr/>
            </a:pPr>
            <a:r>
              <a:rPr lang="en-US" sz="2000" b="1" dirty="0" smtClean="0"/>
              <a:t>Patient age ranged from 9-80 years old with a mean of 40 years.</a:t>
            </a:r>
          </a:p>
          <a:p>
            <a:pPr algn="l" rtl="0" eaLnBrk="1" hangingPunct="1">
              <a:defRPr/>
            </a:pPr>
            <a:r>
              <a:rPr lang="en-US" sz="2000" b="1" dirty="0" smtClean="0"/>
              <a:t>More common in Female</a:t>
            </a:r>
          </a:p>
          <a:p>
            <a:pPr algn="l" rtl="0" eaLnBrk="1" hangingPunct="1">
              <a:defRPr/>
            </a:pPr>
            <a:r>
              <a:rPr lang="en-US" sz="2000" b="1" dirty="0" smtClean="0"/>
              <a:t>60 % in the maxilla ,anterior to the first molar.  </a:t>
            </a:r>
          </a:p>
          <a:p>
            <a:pPr algn="l" rtl="0" eaLnBrk="1" hangingPunct="1">
              <a:defRPr/>
            </a:pPr>
            <a:r>
              <a:rPr lang="en-US" sz="2000" b="1" dirty="0" smtClean="0"/>
              <a:t>In the mandible, 50 % occur in the posterior jaw.</a:t>
            </a:r>
          </a:p>
          <a:p>
            <a:pPr algn="l" rtl="0" eaLnBrk="1" hangingPunct="1">
              <a:defRPr/>
            </a:pPr>
            <a:r>
              <a:rPr lang="en-US" sz="2000" b="1" dirty="0" smtClean="0"/>
              <a:t>Small  lesion usually asymptomatic.</a:t>
            </a:r>
          </a:p>
          <a:p>
            <a:pPr algn="l" rtl="0" eaLnBrk="1" hangingPunct="1">
              <a:defRPr/>
            </a:pPr>
            <a:r>
              <a:rPr lang="en-US" sz="2000" b="1" dirty="0" smtClean="0"/>
              <a:t>The larger associated with localized bony expansion or with the loosening of adjacent teeth</a:t>
            </a:r>
          </a:p>
          <a:p>
            <a:pPr algn="l" rtl="0"/>
            <a:endParaRPr lang="en-US" dirty="0"/>
          </a:p>
        </p:txBody>
      </p:sp>
      <p:pic>
        <p:nvPicPr>
          <p:cNvPr id="5" name="Picture 2" descr="0154_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6000"/>
            <a:grayscl/>
          </a:blip>
          <a:srcRect l="13333" t="17778" r="9166" b="2222"/>
          <a:stretch>
            <a:fillRect/>
          </a:stretch>
        </p:blipFill>
        <p:spPr bwMode="auto">
          <a:xfrm>
            <a:off x="4797268" y="1301163"/>
            <a:ext cx="4114800" cy="301326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Odontogenic</a:t>
            </a:r>
            <a:r>
              <a:rPr lang="en-US" i="0" dirty="0" smtClean="0"/>
              <a:t> </a:t>
            </a:r>
            <a:r>
              <a:rPr lang="en-US" i="0" dirty="0" err="1" smtClean="0"/>
              <a:t>fibroma</a:t>
            </a:r>
            <a:r>
              <a:rPr lang="en-US" i="0" dirty="0" smtClean="0"/>
              <a:t>. </a:t>
            </a:r>
            <a:endParaRPr lang="en-US" i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l" rtl="0"/>
            <a:r>
              <a:rPr lang="en-US" sz="2400" b="1" u="sng" dirty="0" smtClean="0"/>
              <a:t>Histopathology: </a:t>
            </a:r>
          </a:p>
          <a:p>
            <a:pPr algn="l" rtl="0" eaLnBrk="1" hangingPunct="1">
              <a:defRPr/>
            </a:pPr>
            <a:r>
              <a:rPr lang="en-US" sz="2400" b="1" dirty="0" smtClean="0"/>
              <a:t>The </a:t>
            </a:r>
            <a:r>
              <a:rPr lang="en-US" sz="2400" b="1" u="sng" dirty="0" err="1" smtClean="0"/>
              <a:t>odontogenic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fibroma</a:t>
            </a:r>
            <a:r>
              <a:rPr lang="en-US" sz="2400" b="1" dirty="0" smtClean="0"/>
              <a:t> appears as a fairly cellular fibrous connective tissue with collagen fibers arranged in interlacing bundles.  </a:t>
            </a:r>
          </a:p>
          <a:p>
            <a:pPr algn="l" rtl="0" eaLnBrk="1" hangingPunct="1">
              <a:buNone/>
              <a:defRPr/>
            </a:pPr>
            <a:endParaRPr lang="en-US" sz="1800" b="1" dirty="0" smtClean="0"/>
          </a:p>
          <a:p>
            <a:pPr algn="l" rtl="0"/>
            <a:endParaRPr lang="en-US" b="1" u="sng" dirty="0"/>
          </a:p>
        </p:txBody>
      </p:sp>
      <p:pic>
        <p:nvPicPr>
          <p:cNvPr id="5" name="Picture 2" descr="0155_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t="3279"/>
          <a:stretch>
            <a:fillRect/>
          </a:stretch>
        </p:blipFill>
        <p:spPr bwMode="auto">
          <a:xfrm>
            <a:off x="4745754" y="1206241"/>
            <a:ext cx="4114800" cy="269470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Picture 2" descr="0157_0"/>
          <p:cNvPicPr>
            <a:picLocks noChangeAspect="1" noChangeArrowheads="1"/>
          </p:cNvPicPr>
          <p:nvPr/>
        </p:nvPicPr>
        <p:blipFill>
          <a:blip r:embed="rId3"/>
          <a:srcRect l="2499" t="2171" r="1666" b="2197"/>
          <a:stretch>
            <a:fillRect/>
          </a:stretch>
        </p:blipFill>
        <p:spPr bwMode="auto">
          <a:xfrm>
            <a:off x="4786648" y="4031087"/>
            <a:ext cx="4099775" cy="263372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852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i="0" dirty="0" smtClean="0"/>
              <a:t>Calcifying epithelial </a:t>
            </a:r>
            <a:r>
              <a:rPr lang="en-US" i="0" dirty="0" err="1" smtClean="0"/>
              <a:t>odontogenic</a:t>
            </a:r>
            <a:r>
              <a:rPr lang="en-US" i="0" dirty="0" smtClean="0"/>
              <a:t> tumor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7038" y="928670"/>
            <a:ext cx="4114800" cy="571504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l" rtl="0"/>
            <a:r>
              <a:rPr lang="en-US" sz="2400" b="1" u="sng" dirty="0" smtClean="0"/>
              <a:t>Clinically : </a:t>
            </a:r>
          </a:p>
          <a:p>
            <a:pPr lvl="0" algn="l" rtl="0"/>
            <a:r>
              <a:rPr lang="en-US" sz="2400" b="1" dirty="0" smtClean="0"/>
              <a:t>Affect adult ,40 years.</a:t>
            </a:r>
          </a:p>
          <a:p>
            <a:pPr lvl="0" algn="l" rtl="0"/>
            <a:r>
              <a:rPr lang="en-US" sz="2400" b="1" dirty="0" smtClean="0"/>
              <a:t>More common in the mandible</a:t>
            </a:r>
          </a:p>
          <a:p>
            <a:pPr lvl="0" algn="l" rtl="0"/>
            <a:r>
              <a:rPr lang="en-US" sz="2400" b="1" dirty="0" smtClean="0"/>
              <a:t>Molar and premolar region </a:t>
            </a:r>
          </a:p>
          <a:p>
            <a:pPr lvl="0" algn="l" rtl="0"/>
            <a:r>
              <a:rPr lang="en-US" sz="2400" b="1" dirty="0" smtClean="0"/>
              <a:t>crown of the </a:t>
            </a:r>
            <a:r>
              <a:rPr lang="en-US" sz="2400" b="1" dirty="0" err="1" smtClean="0"/>
              <a:t>unerupted</a:t>
            </a:r>
            <a:r>
              <a:rPr lang="en-US" sz="2400" b="1" dirty="0" smtClean="0"/>
              <a:t> teeth.</a:t>
            </a:r>
          </a:p>
          <a:p>
            <a:pPr lvl="0" algn="l" rtl="0"/>
            <a:r>
              <a:rPr lang="en-US" sz="2400" b="1" dirty="0" smtClean="0"/>
              <a:t>Either central or peripheral</a:t>
            </a:r>
          </a:p>
          <a:p>
            <a:pPr lvl="0" algn="l" rtl="0"/>
            <a:r>
              <a:rPr lang="en-US" sz="2400" b="1" dirty="0" err="1" smtClean="0"/>
              <a:t>Intraosseous</a:t>
            </a:r>
            <a:r>
              <a:rPr lang="en-US" sz="2400" b="1" dirty="0" smtClean="0"/>
              <a:t> lesion mainly produce slowly growing painless mass at the mandible.</a:t>
            </a:r>
          </a:p>
          <a:p>
            <a:pPr lvl="0" algn="l" rtl="0"/>
            <a:r>
              <a:rPr lang="en-US" sz="2400" b="1" dirty="0" smtClean="0"/>
              <a:t>Nasal obstruction is some time present in the maxillary lesion.</a:t>
            </a:r>
          </a:p>
          <a:p>
            <a:pPr lvl="0" algn="l" rtl="0"/>
            <a:r>
              <a:rPr lang="en-US" sz="2400" b="1" dirty="0" smtClean="0"/>
              <a:t>Peripheral ( </a:t>
            </a:r>
            <a:r>
              <a:rPr lang="en-US" sz="2400" b="1" dirty="0" err="1" smtClean="0"/>
              <a:t>Extraosseous</a:t>
            </a:r>
            <a:r>
              <a:rPr lang="en-US" sz="2400" b="1" dirty="0" smtClean="0"/>
              <a:t>) is most commonly present in the anterior part of the mouth .</a:t>
            </a:r>
          </a:p>
          <a:p>
            <a:pPr algn="l" rtl="0"/>
            <a:endParaRPr lang="en-US" sz="1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786058"/>
            <a:ext cx="3771900" cy="24574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57222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i="0" dirty="0" smtClean="0"/>
              <a:t>Calcifying epithelial </a:t>
            </a:r>
            <a:r>
              <a:rPr lang="en-US" i="0" dirty="0" err="1" smtClean="0"/>
              <a:t>odontogenic</a:t>
            </a:r>
            <a:r>
              <a:rPr lang="en-US" i="0" dirty="0" smtClean="0"/>
              <a:t> tumor </a:t>
            </a:r>
            <a:endParaRPr lang="en-US" i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7038" y="1313149"/>
            <a:ext cx="4343266" cy="4114800"/>
          </a:xfrm>
        </p:spPr>
        <p:txBody>
          <a:bodyPr/>
          <a:lstStyle/>
          <a:p>
            <a:pPr algn="l" rtl="0"/>
            <a:r>
              <a:rPr lang="en-US" b="1" u="sng" dirty="0" smtClean="0"/>
              <a:t>Radiograph: </a:t>
            </a:r>
          </a:p>
          <a:p>
            <a:pPr algn="l" rtl="0">
              <a:buNone/>
            </a:pPr>
            <a:r>
              <a:rPr lang="en-US" sz="2000" b="1" dirty="0" smtClean="0"/>
              <a:t>   </a:t>
            </a:r>
            <a:r>
              <a:rPr lang="en-US" sz="2400" b="1" dirty="0" smtClean="0"/>
              <a:t>The lesion appears as radiolucent area with poorly defined margin with fine flecks of radio-opacities (due to calcification).</a:t>
            </a:r>
            <a:endParaRPr lang="en-US" sz="2400" b="1" dirty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69456" y="3944785"/>
            <a:ext cx="3396689" cy="2555166"/>
          </a:xfrm>
          <a:prstGeom prst="rect">
            <a:avLst/>
          </a:prstGeom>
          <a:ln w="127000" cap="sq">
            <a:solidFill>
              <a:schemeClr val="tx2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8664" y="1299990"/>
            <a:ext cx="3413985" cy="2571617"/>
          </a:xfrm>
          <a:prstGeom prst="rect">
            <a:avLst/>
          </a:prstGeom>
          <a:ln w="127000" cap="sq">
            <a:solidFill>
              <a:schemeClr val="tx2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ctangle 6"/>
          <p:cNvSpPr/>
          <p:nvPr/>
        </p:nvSpPr>
        <p:spPr bwMode="auto">
          <a:xfrm>
            <a:off x="561860" y="5310132"/>
            <a:ext cx="3316077" cy="60592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Impacted tooth</a:t>
            </a:r>
            <a:r>
              <a:rPr kumimoji="0" lang="en-US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and flicks of calcification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Right Arrow 7"/>
          <p:cNvSpPr/>
          <p:nvPr/>
        </p:nvSpPr>
        <p:spPr bwMode="auto">
          <a:xfrm>
            <a:off x="3988106" y="5585552"/>
            <a:ext cx="2655065" cy="16525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86800" cy="838200"/>
          </a:xfrm>
        </p:spPr>
        <p:txBody>
          <a:bodyPr/>
          <a:lstStyle/>
          <a:p>
            <a:r>
              <a:rPr lang="en-US" i="1" dirty="0" smtClean="0">
                <a:solidFill>
                  <a:srgbClr val="00B050"/>
                </a:solidFill>
              </a:rPr>
              <a:t>Histopathology</a:t>
            </a:r>
            <a:endParaRPr lang="en-US" i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5029200" cy="5021261"/>
          </a:xfrm>
        </p:spPr>
        <p:txBody>
          <a:bodyPr>
            <a:noAutofit/>
          </a:bodyPr>
          <a:lstStyle/>
          <a:p>
            <a:pPr algn="l" rtl="0"/>
            <a:r>
              <a:rPr lang="en-US" sz="2400" i="1" dirty="0"/>
              <a:t>the </a:t>
            </a:r>
            <a:r>
              <a:rPr lang="en-US" sz="2400" i="1" dirty="0" err="1"/>
              <a:t>Pindborg</a:t>
            </a:r>
            <a:r>
              <a:rPr lang="en-US" sz="2400" i="1" dirty="0"/>
              <a:t> tumor is quite unique</a:t>
            </a:r>
            <a:r>
              <a:rPr lang="en-US" sz="2400" i="1" dirty="0" smtClean="0"/>
              <a:t>.</a:t>
            </a:r>
          </a:p>
          <a:p>
            <a:pPr algn="l" rtl="0"/>
            <a:endParaRPr lang="en-US" sz="2400" i="1" dirty="0"/>
          </a:p>
          <a:p>
            <a:pPr algn="l" rtl="0"/>
            <a:r>
              <a:rPr lang="en-US" sz="2400" i="1" dirty="0"/>
              <a:t>islands, strands, or sheets of epithelial cells in a fibrous </a:t>
            </a:r>
            <a:r>
              <a:rPr lang="en-US" sz="2400" i="1" dirty="0" err="1"/>
              <a:t>stroma</a:t>
            </a:r>
            <a:r>
              <a:rPr lang="en-US" sz="2400" i="1" dirty="0"/>
              <a:t> </a:t>
            </a:r>
            <a:r>
              <a:rPr lang="en-US" sz="2400" i="1" dirty="0" smtClean="0"/>
              <a:t>.</a:t>
            </a:r>
          </a:p>
          <a:p>
            <a:pPr algn="l" rtl="0"/>
            <a:endParaRPr lang="en-US" sz="2400" i="1" dirty="0"/>
          </a:p>
          <a:p>
            <a:pPr algn="l" rtl="0"/>
            <a:r>
              <a:rPr lang="en-US" sz="2400" i="1" dirty="0"/>
              <a:t> Large areas of amorphous </a:t>
            </a:r>
            <a:r>
              <a:rPr lang="en-US" sz="2400" i="1" dirty="0" err="1"/>
              <a:t>eosinophilic</a:t>
            </a:r>
            <a:r>
              <a:rPr lang="en-US" sz="2400" i="1" dirty="0"/>
              <a:t> </a:t>
            </a:r>
            <a:r>
              <a:rPr lang="en-US" sz="2400" i="1" dirty="0" err="1"/>
              <a:t>hyalinized</a:t>
            </a:r>
            <a:r>
              <a:rPr lang="en-US" sz="2400" i="1" dirty="0"/>
              <a:t> (amyloid-like) material are also present</a:t>
            </a:r>
            <a:r>
              <a:rPr lang="en-US" sz="2400" i="1" dirty="0" smtClean="0"/>
              <a:t>.</a:t>
            </a:r>
            <a:endParaRPr lang="en-US" sz="2400" i="1" dirty="0"/>
          </a:p>
          <a:p>
            <a:pPr algn="l" rtl="0"/>
            <a:r>
              <a:rPr lang="en-US" sz="2400" i="1" dirty="0"/>
              <a:t> Calcifications, which are a distinctive feature of the tumor, develop within the amyloid-like material </a:t>
            </a:r>
            <a:r>
              <a:rPr lang="en-US" sz="2400" i="1" dirty="0" smtClean="0"/>
              <a:t>.</a:t>
            </a:r>
            <a:endParaRPr lang="en-US" sz="2400" i="1" dirty="0">
              <a:solidFill>
                <a:srgbClr val="00B0F0"/>
              </a:solidFill>
            </a:endParaRPr>
          </a:p>
        </p:txBody>
      </p:sp>
      <p:pic>
        <p:nvPicPr>
          <p:cNvPr id="1026" name="Picture 2" descr="C:\Users\mohamed\Documents\c e o 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354136"/>
            <a:ext cx="3962400" cy="526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74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20" y="1357298"/>
            <a:ext cx="4038600" cy="452596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 rtl="0"/>
            <a:r>
              <a:rPr lang="en-US" sz="2400" b="1" u="sng" dirty="0" smtClean="0">
                <a:solidFill>
                  <a:schemeClr val="tx2"/>
                </a:solidFill>
              </a:rPr>
              <a:t>Treatment: </a:t>
            </a:r>
          </a:p>
          <a:p>
            <a:pPr algn="l" rtl="0" eaLnBrk="1" hangingPunct="1">
              <a:defRPr/>
            </a:pPr>
            <a:r>
              <a:rPr lang="en-US" sz="2400" b="1" dirty="0" smtClean="0"/>
              <a:t>Conservative local resection is the treatment of choice as these lesions are typically less aggressive than the </a:t>
            </a:r>
            <a:r>
              <a:rPr lang="en-US" sz="2400" b="1" dirty="0" err="1" smtClean="0"/>
              <a:t>ameloblastoma</a:t>
            </a:r>
            <a:r>
              <a:rPr lang="en-US" sz="2400" b="1" dirty="0" smtClean="0"/>
              <a:t>.</a:t>
            </a:r>
          </a:p>
          <a:p>
            <a:pPr algn="l" rtl="0" eaLnBrk="1" hangingPunct="1">
              <a:defRPr/>
            </a:pPr>
            <a:r>
              <a:rPr lang="en-US" sz="2400" b="1" dirty="0" smtClean="0"/>
              <a:t>With this treatment the recurrence rate is approximately 15 % and the overall prognosis is good</a:t>
            </a:r>
            <a:endParaRPr lang="en-US" sz="2400" b="1" u="sng" dirty="0">
              <a:solidFill>
                <a:schemeClr val="tx2"/>
              </a:solidFill>
            </a:endParaRPr>
          </a:p>
        </p:txBody>
      </p:sp>
      <p:pic>
        <p:nvPicPr>
          <p:cNvPr id="5" name="Picture 2" descr="0062_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4167" t="3682" r="4167" b="2463"/>
          <a:stretch>
            <a:fillRect/>
          </a:stretch>
        </p:blipFill>
        <p:spPr bwMode="auto">
          <a:xfrm>
            <a:off x="4694238" y="1558344"/>
            <a:ext cx="4114800" cy="4572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Adenomatoid</a:t>
            </a:r>
            <a:r>
              <a:rPr lang="en-US" i="0" dirty="0" smtClean="0"/>
              <a:t> tumor </a:t>
            </a:r>
            <a:endParaRPr lang="en-US" i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7037" y="1346200"/>
            <a:ext cx="4299509" cy="214397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 rtl="0"/>
            <a:r>
              <a:rPr lang="en-US" sz="2400" b="1" dirty="0" smtClean="0"/>
              <a:t>Uncommon benign tumor, originated from reduced enamel epithelium during enamel development</a:t>
            </a:r>
            <a:endParaRPr lang="en-US" sz="2400" b="1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99732" y="1300765"/>
            <a:ext cx="4112448" cy="436593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ctangle 9"/>
          <p:cNvSpPr/>
          <p:nvPr/>
        </p:nvSpPr>
        <p:spPr bwMode="auto">
          <a:xfrm>
            <a:off x="1094704" y="4443211"/>
            <a:ext cx="2975020" cy="59242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REE</a:t>
            </a:r>
          </a:p>
        </p:txBody>
      </p:sp>
      <p:sp>
        <p:nvSpPr>
          <p:cNvPr id="11" name="Bent-Up Arrow 10"/>
          <p:cNvSpPr/>
          <p:nvPr/>
        </p:nvSpPr>
        <p:spPr bwMode="auto">
          <a:xfrm>
            <a:off x="4108361" y="4365938"/>
            <a:ext cx="2215166" cy="450761"/>
          </a:xfrm>
          <a:prstGeom prst="bent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25003" y="3644721"/>
            <a:ext cx="4185634" cy="605307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</a:rPr>
              <a:t>3-7% of all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</a:rPr>
              <a:t>odontogenic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</a:rPr>
              <a:t> tumors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/>
          <a:lstStyle/>
          <a:p>
            <a:r>
              <a:rPr lang="en-US" i="0" dirty="0" err="1" smtClean="0"/>
              <a:t>Adenomatoid</a:t>
            </a:r>
            <a:r>
              <a:rPr lang="en-US" i="0" dirty="0" smtClean="0"/>
              <a:t> tumor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7038" y="1346199"/>
            <a:ext cx="4114800" cy="524778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 rtl="0"/>
            <a:r>
              <a:rPr lang="en-US" sz="2000" b="1" u="sng" dirty="0" smtClean="0"/>
              <a:t>Clinical feature : </a:t>
            </a:r>
          </a:p>
          <a:p>
            <a:pPr algn="l" rtl="0"/>
            <a:r>
              <a:rPr lang="en-US" sz="2000" b="1" dirty="0" smtClean="0"/>
              <a:t>Associated with an impacted.</a:t>
            </a:r>
          </a:p>
          <a:p>
            <a:pPr algn="l" rtl="0"/>
            <a:r>
              <a:rPr lang="en-US" sz="2000" b="1" dirty="0" smtClean="0"/>
              <a:t>Asymptomatic </a:t>
            </a:r>
          </a:p>
          <a:p>
            <a:pPr algn="l" rtl="0"/>
            <a:r>
              <a:rPr lang="en-US" sz="2000" b="1" dirty="0" smtClean="0"/>
              <a:t>Late adolescent or young adulthood .</a:t>
            </a:r>
          </a:p>
          <a:p>
            <a:pPr algn="l" rtl="0"/>
            <a:r>
              <a:rPr lang="en-US" sz="2000" b="1" dirty="0" smtClean="0"/>
              <a:t>Female .</a:t>
            </a:r>
          </a:p>
          <a:p>
            <a:pPr algn="l" rtl="0"/>
            <a:r>
              <a:rPr lang="en-US" sz="2000" b="1" dirty="0" smtClean="0"/>
              <a:t>65% in the maxilla</a:t>
            </a:r>
          </a:p>
          <a:p>
            <a:pPr algn="l" rtl="0"/>
            <a:r>
              <a:rPr lang="en-US" sz="2000" b="1" dirty="0" smtClean="0"/>
              <a:t>75% associated with impacted teeth </a:t>
            </a:r>
          </a:p>
          <a:p>
            <a:pPr algn="l" rtl="0"/>
            <a:r>
              <a:rPr lang="en-US" sz="2000" b="1" dirty="0" smtClean="0"/>
              <a:t>Small slow growing mass on the anterior maxilla, rarely premolar</a:t>
            </a:r>
          </a:p>
          <a:p>
            <a:pPr algn="l" rtl="0"/>
            <a:r>
              <a:rPr lang="en-US" sz="2000" b="1" dirty="0" smtClean="0"/>
              <a:t>Cause an elevation of the upper lip.</a:t>
            </a:r>
          </a:p>
          <a:p>
            <a:pPr algn="l" rtl="0"/>
            <a:r>
              <a:rPr lang="en-US" sz="2000" b="1" dirty="0" smtClean="0"/>
              <a:t>Pain and tooth placement. </a:t>
            </a:r>
          </a:p>
          <a:p>
            <a:pPr algn="l" rtl="0"/>
            <a:r>
              <a:rPr lang="en-US" sz="2000" b="1" dirty="0" smtClean="0"/>
              <a:t>Rarely extra-osseous (Gingival)  </a:t>
            </a:r>
            <a:endParaRPr lang="en-US" sz="2000" b="1" dirty="0"/>
          </a:p>
        </p:txBody>
      </p:sp>
      <p:pic>
        <p:nvPicPr>
          <p:cNvPr id="5" name="Content Placeholder 4" descr="Adenomatoid odontogenic tumur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91293" y="3438194"/>
            <a:ext cx="2975164" cy="2499897"/>
          </a:xfrm>
          <a:prstGeom prst="rect">
            <a:avLst/>
          </a:prstGeom>
          <a:ln w="127000" cap="sq">
            <a:solidFill>
              <a:schemeClr val="tx2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ctangle 5"/>
          <p:cNvSpPr/>
          <p:nvPr/>
        </p:nvSpPr>
        <p:spPr bwMode="auto">
          <a:xfrm>
            <a:off x="4638101" y="6103344"/>
            <a:ext cx="4362679" cy="44067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Radiolucent area surrounding impacted</a:t>
            </a:r>
            <a:r>
              <a:rPr kumimoji="0" lang="en-US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tooth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Up Arrow 6"/>
          <p:cNvSpPr/>
          <p:nvPr/>
        </p:nvSpPr>
        <p:spPr bwMode="auto">
          <a:xfrm>
            <a:off x="6874527" y="5221995"/>
            <a:ext cx="99152" cy="837282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8509" y="1158149"/>
            <a:ext cx="3695627" cy="2135894"/>
          </a:xfrm>
          <a:prstGeom prst="rect">
            <a:avLst/>
          </a:prstGeom>
          <a:ln w="127000" cap="sq">
            <a:solidFill>
              <a:schemeClr val="tx2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0116_0"/>
          <p:cNvPicPr>
            <a:picLocks noChangeAspect="1" noChangeArrowheads="1"/>
          </p:cNvPicPr>
          <p:nvPr/>
        </p:nvPicPr>
        <p:blipFill>
          <a:blip r:embed="rId2"/>
          <a:srcRect l="5833" t="4764" r="7500" b="4764"/>
          <a:stretch>
            <a:fillRect/>
          </a:stretch>
        </p:blipFill>
        <p:spPr bwMode="auto">
          <a:xfrm>
            <a:off x="928662" y="785794"/>
            <a:ext cx="7006107" cy="5254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1165</Words>
  <Application>Microsoft Office PowerPoint</Application>
  <PresentationFormat>On-screen Show (4:3)</PresentationFormat>
  <Paragraphs>153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سمة Office</vt:lpstr>
      <vt:lpstr>      Treatment</vt:lpstr>
      <vt:lpstr>Calcifying epithelial odontogenic tumor </vt:lpstr>
      <vt:lpstr>Calcifying epithelial odontogenic tumor </vt:lpstr>
      <vt:lpstr>Calcifying epithelial odontogenic tumor </vt:lpstr>
      <vt:lpstr>Histopathology</vt:lpstr>
      <vt:lpstr>PowerPoint Presentation</vt:lpstr>
      <vt:lpstr>Adenomatoid tumor </vt:lpstr>
      <vt:lpstr>Adenomatoid tumor </vt:lpstr>
      <vt:lpstr>PowerPoint Presentation</vt:lpstr>
      <vt:lpstr>Adenomatoid tumor </vt:lpstr>
      <vt:lpstr>Adenomatoid tumor </vt:lpstr>
      <vt:lpstr>     Treatment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Ameloblastic fibroma</vt:lpstr>
      <vt:lpstr>PowerPoint Presentation</vt:lpstr>
      <vt:lpstr>PowerPoint Presentation</vt:lpstr>
      <vt:lpstr>Ameloplastic fibroma</vt:lpstr>
      <vt:lpstr>Odontomas </vt:lpstr>
      <vt:lpstr>Odontomas</vt:lpstr>
      <vt:lpstr>         Compound odontoma </vt:lpstr>
      <vt:lpstr>           Complex odontoma </vt:lpstr>
      <vt:lpstr>Odontomas </vt:lpstr>
      <vt:lpstr>Odontogenic fibroma </vt:lpstr>
      <vt:lpstr>Odontogenic fibroma</vt:lpstr>
      <vt:lpstr>Odontogenic fibroma. </vt:lpstr>
    </vt:vector>
  </TitlesOfParts>
  <Company>Shamfuture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Shamfuture</dc:creator>
  <cp:lastModifiedBy>user</cp:lastModifiedBy>
  <cp:revision>78</cp:revision>
  <dcterms:created xsi:type="dcterms:W3CDTF">2017-02-27T13:17:00Z</dcterms:created>
  <dcterms:modified xsi:type="dcterms:W3CDTF">2017-07-23T13:09:20Z</dcterms:modified>
</cp:coreProperties>
</file>