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304" r:id="rId2"/>
    <p:sldId id="256" r:id="rId3"/>
    <p:sldId id="257" r:id="rId4"/>
    <p:sldId id="258" r:id="rId5"/>
    <p:sldId id="259" r:id="rId6"/>
    <p:sldId id="305" r:id="rId7"/>
    <p:sldId id="306" r:id="rId8"/>
    <p:sldId id="307" r:id="rId9"/>
    <p:sldId id="308" r:id="rId10"/>
    <p:sldId id="263" r:id="rId11"/>
    <p:sldId id="264" r:id="rId12"/>
    <p:sldId id="309" r:id="rId13"/>
    <p:sldId id="265" r:id="rId14"/>
    <p:sldId id="267" r:id="rId15"/>
    <p:sldId id="268" r:id="rId16"/>
    <p:sldId id="310" r:id="rId17"/>
    <p:sldId id="270" r:id="rId18"/>
    <p:sldId id="272" r:id="rId19"/>
    <p:sldId id="273" r:id="rId20"/>
    <p:sldId id="274" r:id="rId21"/>
    <p:sldId id="311" r:id="rId22"/>
    <p:sldId id="275" r:id="rId23"/>
    <p:sldId id="278" r:id="rId24"/>
    <p:sldId id="279" r:id="rId25"/>
    <p:sldId id="312" r:id="rId26"/>
    <p:sldId id="281" r:id="rId27"/>
    <p:sldId id="283" r:id="rId28"/>
    <p:sldId id="313" r:id="rId29"/>
    <p:sldId id="284" r:id="rId30"/>
    <p:sldId id="285" r:id="rId31"/>
    <p:sldId id="314" r:id="rId32"/>
    <p:sldId id="282" r:id="rId33"/>
    <p:sldId id="287" r:id="rId34"/>
    <p:sldId id="288" r:id="rId35"/>
    <p:sldId id="315" r:id="rId36"/>
    <p:sldId id="290" r:id="rId37"/>
    <p:sldId id="292" r:id="rId38"/>
    <p:sldId id="316" r:id="rId39"/>
    <p:sldId id="294" r:id="rId40"/>
    <p:sldId id="317" r:id="rId41"/>
    <p:sldId id="296" r:id="rId42"/>
    <p:sldId id="297" r:id="rId43"/>
    <p:sldId id="318" r:id="rId44"/>
    <p:sldId id="298" r:id="rId45"/>
    <p:sldId id="299" r:id="rId46"/>
    <p:sldId id="300" r:id="rId47"/>
    <p:sldId id="319" r:id="rId48"/>
    <p:sldId id="321" r:id="rId49"/>
    <p:sldId id="301" r:id="rId50"/>
    <p:sldId id="322" r:id="rId51"/>
    <p:sldId id="302" r:id="rId52"/>
    <p:sldId id="303" r:id="rId53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84412" autoAdjust="0"/>
    <p:restoredTop sz="94624" autoAdjust="0"/>
  </p:normalViewPr>
  <p:slideViewPr>
    <p:cSldViewPr>
      <p:cViewPr>
        <p:scale>
          <a:sx n="75" d="100"/>
          <a:sy n="75" d="100"/>
        </p:scale>
        <p:origin x="-1236" y="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2/19/1438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2/19/1438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2/19/1438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2/19/1438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2/19/1438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2/19/1438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2/19/1438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2/19/1438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2/19/1438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2/19/1438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2/19/1438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8ABB09-4A1D-463E-8065-109CC2B7EFAA}" type="datetimeFigureOut">
              <a:rPr lang="ar-SA" smtClean="0"/>
              <a:pPr/>
              <a:t>2/19/1438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42910" y="142852"/>
            <a:ext cx="7772400" cy="1470025"/>
          </a:xfrm>
        </p:spPr>
        <p:txBody>
          <a:bodyPr/>
          <a:lstStyle/>
          <a:p>
            <a:r>
              <a:rPr lang="en-US" dirty="0" smtClean="0"/>
              <a:t>Preprosthetic </a:t>
            </a:r>
            <a:r>
              <a:rPr lang="en-US" dirty="0" smtClean="0"/>
              <a:t>Surgery</a:t>
            </a:r>
            <a:r>
              <a:rPr lang="en-US" dirty="0" smtClean="0"/>
              <a:t/>
            </a:r>
            <a:br>
              <a:rPr lang="en-US" dirty="0" smtClean="0"/>
            </a:br>
            <a:endParaRPr lang="ar-SA" dirty="0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357158" y="1142984"/>
            <a:ext cx="8501122" cy="5500726"/>
          </a:xfrm>
        </p:spPr>
        <p:txBody>
          <a:bodyPr>
            <a:normAutofit fontScale="92500" lnSpcReduction="20000"/>
          </a:bodyPr>
          <a:lstStyle/>
          <a:p>
            <a:pPr algn="just" rtl="0"/>
            <a:r>
              <a:rPr lang="en-US" dirty="0" smtClean="0">
                <a:solidFill>
                  <a:schemeClr val="tx1"/>
                </a:solidFill>
              </a:rPr>
              <a:t>After </a:t>
            </a:r>
            <a:r>
              <a:rPr lang="en-US" dirty="0" smtClean="0">
                <a:solidFill>
                  <a:schemeClr val="tx1"/>
                </a:solidFill>
              </a:rPr>
              <a:t>the loss of natural teeth, bony changes in the jaws begin to take - place </a:t>
            </a:r>
            <a:r>
              <a:rPr lang="en-US" dirty="0" smtClean="0">
                <a:solidFill>
                  <a:schemeClr val="tx1"/>
                </a:solidFill>
              </a:rPr>
              <a:t>immediately </a:t>
            </a:r>
            <a:r>
              <a:rPr lang="en-US" dirty="0" smtClean="0">
                <a:solidFill>
                  <a:schemeClr val="tx1"/>
                </a:solidFill>
              </a:rPr>
              <a:t>because the alveolar bone no longer respond </a:t>
            </a:r>
            <a:r>
              <a:rPr lang="en-US" dirty="0" smtClean="0">
                <a:solidFill>
                  <a:schemeClr val="tx1"/>
                </a:solidFill>
              </a:rPr>
              <a:t>to stresses </a:t>
            </a:r>
            <a:r>
              <a:rPr lang="en-US" dirty="0" smtClean="0">
                <a:solidFill>
                  <a:schemeClr val="tx1"/>
                </a:solidFill>
              </a:rPr>
              <a:t>placed in this area by the teeth and periodontal </a:t>
            </a:r>
            <a:r>
              <a:rPr lang="en-US" dirty="0" smtClean="0">
                <a:solidFill>
                  <a:schemeClr val="tx1"/>
                </a:solidFill>
              </a:rPr>
              <a:t>ligament.</a:t>
            </a:r>
          </a:p>
          <a:p>
            <a:pPr algn="just" rtl="0"/>
            <a:endParaRPr lang="en-US" dirty="0" smtClean="0">
              <a:solidFill>
                <a:schemeClr val="tx1"/>
              </a:solidFill>
            </a:endParaRPr>
          </a:p>
          <a:p>
            <a:pPr algn="just" rtl="0"/>
            <a:r>
              <a:rPr lang="en-US" dirty="0" smtClean="0">
                <a:solidFill>
                  <a:schemeClr val="tx1"/>
                </a:solidFill>
              </a:rPr>
              <a:t>Bone </a:t>
            </a:r>
            <a:r>
              <a:rPr lang="en-US" dirty="0" smtClean="0">
                <a:solidFill>
                  <a:schemeClr val="tx1"/>
                </a:solidFill>
              </a:rPr>
              <a:t>begins to resorb the specific pattern of resorption is </a:t>
            </a:r>
            <a:r>
              <a:rPr lang="en-US" dirty="0" smtClean="0">
                <a:solidFill>
                  <a:schemeClr val="tx1"/>
                </a:solidFill>
              </a:rPr>
              <a:t>unpredictable </a:t>
            </a:r>
            <a:r>
              <a:rPr lang="en-US" dirty="0" smtClean="0">
                <a:solidFill>
                  <a:schemeClr val="tx1"/>
                </a:solidFill>
              </a:rPr>
              <a:t>in a given patient because great </a:t>
            </a:r>
            <a:r>
              <a:rPr lang="en-US" dirty="0" smtClean="0">
                <a:solidFill>
                  <a:schemeClr val="tx1"/>
                </a:solidFill>
              </a:rPr>
              <a:t>variation exists among individuals</a:t>
            </a:r>
            <a:r>
              <a:rPr lang="en-US" dirty="0" smtClean="0">
                <a:solidFill>
                  <a:schemeClr val="tx1"/>
                </a:solidFill>
              </a:rPr>
              <a:t>. This resorption tend to effect the mandible more severely </a:t>
            </a:r>
            <a:endParaRPr lang="en-US" dirty="0" smtClean="0">
              <a:solidFill>
                <a:schemeClr val="tx1"/>
              </a:solidFill>
            </a:endParaRPr>
          </a:p>
          <a:p>
            <a:pPr algn="just" rtl="0"/>
            <a:r>
              <a:rPr lang="en-US" dirty="0" smtClean="0">
                <a:solidFill>
                  <a:schemeClr val="tx1"/>
                </a:solidFill>
              </a:rPr>
              <a:t> than maxilla because of decreased surface area and less favorable distribution of occlusal of force </a:t>
            </a:r>
          </a:p>
          <a:p>
            <a:pPr algn="just" rtl="0"/>
            <a:r>
              <a:rPr lang="en-US" dirty="0" smtClean="0">
                <a:solidFill>
                  <a:schemeClr val="tx1"/>
                </a:solidFill>
              </a:rPr>
              <a:t/>
            </a:r>
            <a:br>
              <a:rPr lang="en-US" dirty="0" smtClean="0">
                <a:solidFill>
                  <a:schemeClr val="tx1"/>
                </a:solidFill>
              </a:rPr>
            </a:br>
            <a:endParaRPr lang="ar-SA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417514"/>
            <a:ext cx="8229600" cy="72547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Alveoloplasty</a:t>
            </a:r>
            <a:br>
              <a:rPr lang="en-US" dirty="0" smtClean="0"/>
            </a:br>
            <a:endParaRPr lang="ar-SA" dirty="0"/>
          </a:p>
        </p:txBody>
      </p:sp>
      <p:pic>
        <p:nvPicPr>
          <p:cNvPr id="18438" name="Picture 6" descr="Image result for intraseptal alveoloplasty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942996"/>
            <a:ext cx="7620000" cy="56292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4" descr="Image result for alveoloplasty associated with removal of multiple teeth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86050" y="285727"/>
            <a:ext cx="3857652" cy="634941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158" y="428604"/>
            <a:ext cx="8329642" cy="5697559"/>
          </a:xfrm>
        </p:spPr>
        <p:txBody>
          <a:bodyPr>
            <a:normAutofit/>
          </a:bodyPr>
          <a:lstStyle/>
          <a:p>
            <a:pPr algn="just" rtl="0">
              <a:buFont typeface="Wingdings" pitchFamily="2" charset="2"/>
              <a:buChar char="Ø"/>
            </a:pPr>
            <a:r>
              <a:rPr lang="en-US" b="1" dirty="0" smtClean="0"/>
              <a:t>Intraseptal </a:t>
            </a:r>
            <a:r>
              <a:rPr lang="en-US" b="1" dirty="0" smtClean="0"/>
              <a:t>alveolplasty</a:t>
            </a:r>
            <a:endParaRPr lang="en-US" b="1" dirty="0" smtClean="0"/>
          </a:p>
          <a:p>
            <a:pPr algn="just" rtl="0">
              <a:buNone/>
            </a:pPr>
            <a:r>
              <a:rPr lang="en-US" dirty="0" smtClean="0"/>
              <a:t>an alternative to the removal of alveolar ridge irregularities by simple </a:t>
            </a:r>
            <a:r>
              <a:rPr lang="en-US" dirty="0" smtClean="0"/>
              <a:t>alveoloplasty </a:t>
            </a:r>
            <a:r>
              <a:rPr lang="en-US" dirty="0" smtClean="0"/>
              <a:t>technique</a:t>
            </a:r>
            <a:r>
              <a:rPr lang="en-US" baseline="30000" dirty="0" smtClean="0"/>
              <a:t>.</a:t>
            </a:r>
            <a:r>
              <a:rPr lang="en-US" dirty="0" smtClean="0"/>
              <a:t> is the </a:t>
            </a:r>
            <a:r>
              <a:rPr lang="en-US" dirty="0" smtClean="0"/>
              <a:t>use </a:t>
            </a:r>
            <a:r>
              <a:rPr lang="en-US" dirty="0" smtClean="0"/>
              <a:t>of an </a:t>
            </a:r>
            <a:r>
              <a:rPr lang="en-US" dirty="0" smtClean="0"/>
              <a:t>intraseptal </a:t>
            </a:r>
            <a:r>
              <a:rPr lang="en-US" dirty="0" smtClean="0"/>
              <a:t>alveoloplasty or Dean's technique involving the </a:t>
            </a:r>
            <a:r>
              <a:rPr lang="en-US" dirty="0" smtClean="0"/>
              <a:t>removal </a:t>
            </a:r>
            <a:r>
              <a:rPr lang="en-US" dirty="0" smtClean="0"/>
              <a:t>of </a:t>
            </a:r>
            <a:r>
              <a:rPr lang="en-US" dirty="0" smtClean="0"/>
              <a:t>intraseptal bone with  </a:t>
            </a:r>
            <a:r>
              <a:rPr lang="en-US" dirty="0" smtClean="0"/>
              <a:t>repositioning of the labial cortical bone, rather than removal of excessive or </a:t>
            </a:r>
            <a:r>
              <a:rPr lang="en-US" dirty="0" smtClean="0"/>
              <a:t>irregular </a:t>
            </a:r>
            <a:r>
              <a:rPr lang="en-US" dirty="0" smtClean="0"/>
              <a:t>areas of the labial </a:t>
            </a:r>
            <a:r>
              <a:rPr lang="en-US" dirty="0" smtClean="0"/>
              <a:t>cortex.</a:t>
            </a:r>
            <a:endParaRPr lang="en-US" dirty="0" smtClean="0"/>
          </a:p>
          <a:p>
            <a:pPr algn="just">
              <a:buNone/>
            </a:pPr>
            <a:endParaRPr lang="ar-SA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Image result for intraseptal alveoloplasty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9793" y="357166"/>
            <a:ext cx="7595545" cy="57026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Image result for intraseptal alveoloplasty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642918"/>
            <a:ext cx="7326644" cy="55007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Image result for intraseptal alveoloplasty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428603"/>
            <a:ext cx="6000792" cy="596929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85720" y="357166"/>
            <a:ext cx="8501122" cy="6143668"/>
          </a:xfrm>
        </p:spPr>
        <p:txBody>
          <a:bodyPr>
            <a:normAutofit fontScale="77500" lnSpcReduction="20000"/>
          </a:bodyPr>
          <a:lstStyle/>
          <a:p>
            <a:pPr algn="just" rtl="0">
              <a:buNone/>
            </a:pPr>
            <a:r>
              <a:rPr lang="en-US" b="1" dirty="0" smtClean="0"/>
              <a:t>maxillary tuberosity </a:t>
            </a:r>
            <a:r>
              <a:rPr lang="en-US" b="1" dirty="0" smtClean="0"/>
              <a:t>reduction</a:t>
            </a:r>
            <a:endParaRPr lang="en-US" b="1" dirty="0" smtClean="0"/>
          </a:p>
          <a:p>
            <a:pPr algn="just" rtl="0">
              <a:buNone/>
            </a:pPr>
            <a:r>
              <a:rPr lang="en-US" dirty="0" smtClean="0"/>
              <a:t>Horizontal or vertical excess ( or both ) of the maxillary </a:t>
            </a:r>
            <a:r>
              <a:rPr lang="en-US" dirty="0" smtClean="0"/>
              <a:t>tuberosity </a:t>
            </a:r>
            <a:r>
              <a:rPr lang="en-US" dirty="0" smtClean="0"/>
              <a:t>area may be a result of excess bone.</a:t>
            </a:r>
          </a:p>
          <a:p>
            <a:pPr algn="just" rtl="0">
              <a:buNone/>
            </a:pPr>
            <a:r>
              <a:rPr lang="en-US" dirty="0" smtClean="0"/>
              <a:t>Recontouring of the maxillary tuberosity area may be necessary to remove bony ridge </a:t>
            </a:r>
            <a:r>
              <a:rPr lang="en-US" dirty="0" smtClean="0"/>
              <a:t>irregularities </a:t>
            </a:r>
            <a:r>
              <a:rPr lang="en-US" dirty="0" smtClean="0"/>
              <a:t>or to create a adequate </a:t>
            </a:r>
            <a:r>
              <a:rPr lang="en-US" dirty="0" smtClean="0"/>
              <a:t>inter-arch space.</a:t>
            </a:r>
            <a:endParaRPr lang="en-US" dirty="0" smtClean="0"/>
          </a:p>
          <a:p>
            <a:pPr algn="just" rtl="0">
              <a:buNone/>
            </a:pPr>
            <a:r>
              <a:rPr lang="en-US" dirty="0" smtClean="0"/>
              <a:t>Surgery can be accomplished using local anesthesia. </a:t>
            </a:r>
            <a:r>
              <a:rPr lang="en-US" dirty="0" smtClean="0"/>
              <a:t>Access </a:t>
            </a:r>
            <a:r>
              <a:rPr lang="en-US" dirty="0" smtClean="0"/>
              <a:t>to the </a:t>
            </a:r>
            <a:r>
              <a:rPr lang="en-US" dirty="0" smtClean="0"/>
              <a:t>tuberosity for the</a:t>
            </a:r>
            <a:r>
              <a:rPr lang="en-US" baseline="-25000" dirty="0" smtClean="0"/>
              <a:t> </a:t>
            </a:r>
            <a:r>
              <a:rPr lang="en-US" dirty="0" smtClean="0"/>
              <a:t>bone removal is </a:t>
            </a:r>
            <a:r>
              <a:rPr lang="en-US" dirty="0" smtClean="0"/>
              <a:t>accomplished </a:t>
            </a:r>
            <a:r>
              <a:rPr lang="en-US" dirty="0" smtClean="0"/>
              <a:t>by making a </a:t>
            </a:r>
            <a:r>
              <a:rPr lang="en-US" dirty="0" smtClean="0"/>
              <a:t>crestal incision </a:t>
            </a:r>
            <a:r>
              <a:rPr lang="en-US" dirty="0" smtClean="0"/>
              <a:t>that extends up to </a:t>
            </a:r>
            <a:r>
              <a:rPr lang="en-US" dirty="0" smtClean="0"/>
              <a:t>the posterior aspect </a:t>
            </a:r>
            <a:r>
              <a:rPr lang="en-US" dirty="0" smtClean="0"/>
              <a:t>of </a:t>
            </a:r>
            <a:r>
              <a:rPr lang="en-US" dirty="0" smtClean="0"/>
              <a:t>T  area, reflection of a full </a:t>
            </a:r>
            <a:r>
              <a:rPr lang="en-US" dirty="0" smtClean="0"/>
              <a:t>thickness </a:t>
            </a:r>
            <a:r>
              <a:rPr lang="en-US" dirty="0" smtClean="0"/>
              <a:t>mucoperiosteal </a:t>
            </a:r>
            <a:r>
              <a:rPr lang="en-US" dirty="0" smtClean="0"/>
              <a:t>flap is completed in </a:t>
            </a:r>
            <a:r>
              <a:rPr lang="en-US" dirty="0" smtClean="0"/>
              <a:t>both buccal  and palatal direction, </a:t>
            </a:r>
            <a:r>
              <a:rPr lang="en-US" dirty="0" smtClean="0"/>
              <a:t>bone can be removed using either </a:t>
            </a:r>
            <a:r>
              <a:rPr lang="en-US" dirty="0" smtClean="0"/>
              <a:t>aside-cutting rongeur </a:t>
            </a:r>
            <a:r>
              <a:rPr lang="en-US" dirty="0" smtClean="0"/>
              <a:t>or rotary instrument with care </a:t>
            </a:r>
            <a:r>
              <a:rPr lang="en-US" dirty="0" smtClean="0"/>
              <a:t>taken </a:t>
            </a:r>
            <a:r>
              <a:rPr lang="en-US" dirty="0" smtClean="0"/>
              <a:t>to avoid </a:t>
            </a:r>
            <a:r>
              <a:rPr lang="en-US" dirty="0" smtClean="0"/>
              <a:t>perforation </a:t>
            </a:r>
            <a:r>
              <a:rPr lang="en-US" dirty="0" smtClean="0"/>
              <a:t>of </a:t>
            </a:r>
            <a:r>
              <a:rPr lang="en-US" dirty="0" smtClean="0"/>
              <a:t>the floor </a:t>
            </a:r>
            <a:r>
              <a:rPr lang="en-US" dirty="0" smtClean="0"/>
              <a:t>of the </a:t>
            </a:r>
            <a:r>
              <a:rPr lang="en-US" dirty="0" smtClean="0"/>
              <a:t>nose </a:t>
            </a:r>
            <a:r>
              <a:rPr lang="en-US" dirty="0" smtClean="0"/>
              <a:t>after the appropriate amount of bone has </a:t>
            </a:r>
            <a:r>
              <a:rPr lang="en-US" dirty="0" smtClean="0"/>
              <a:t>been removed </a:t>
            </a:r>
            <a:r>
              <a:rPr lang="en-US" dirty="0" smtClean="0"/>
              <a:t>the area should be smoothed with a </a:t>
            </a:r>
            <a:r>
              <a:rPr lang="en-US" dirty="0" smtClean="0"/>
              <a:t>bone file and irrigated with </a:t>
            </a:r>
            <a:r>
              <a:rPr lang="en-US" dirty="0" smtClean="0"/>
              <a:t>saline. The </a:t>
            </a:r>
            <a:r>
              <a:rPr lang="en-US" dirty="0" smtClean="0"/>
              <a:t>mucoperiosteal flaps </a:t>
            </a:r>
            <a:r>
              <a:rPr lang="en-US" dirty="0" smtClean="0"/>
              <a:t>can then be readapted.</a:t>
            </a:r>
          </a:p>
          <a:p>
            <a:pPr algn="just" rtl="0">
              <a:buNone/>
            </a:pPr>
            <a:endParaRPr lang="ar-SA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1143000"/>
          </a:xfrm>
        </p:spPr>
        <p:txBody>
          <a:bodyPr/>
          <a:lstStyle/>
          <a:p>
            <a:r>
              <a:rPr lang="en-US" dirty="0" smtClean="0"/>
              <a:t>maxillary tuberosity reduction</a:t>
            </a:r>
            <a:endParaRPr lang="ar-SA" dirty="0"/>
          </a:p>
        </p:txBody>
      </p:sp>
      <p:sp>
        <p:nvSpPr>
          <p:cNvPr id="25602" name="AutoShape 2" descr="Image result for maxillary tuberosity reduction"/>
          <p:cNvSpPr>
            <a:spLocks noChangeAspect="1" noChangeArrowheads="1"/>
          </p:cNvSpPr>
          <p:nvPr/>
        </p:nvSpPr>
        <p:spPr bwMode="auto">
          <a:xfrm>
            <a:off x="8923338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/>
          </a:p>
        </p:txBody>
      </p:sp>
      <p:pic>
        <p:nvPicPr>
          <p:cNvPr id="25604" name="Picture 4" descr="Image result for maxillary tuberosity reductio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06" y="1214423"/>
            <a:ext cx="4379829" cy="4286280"/>
          </a:xfrm>
          <a:prstGeom prst="rect">
            <a:avLst/>
          </a:prstGeom>
          <a:noFill/>
        </p:spPr>
      </p:pic>
      <p:pic>
        <p:nvPicPr>
          <p:cNvPr id="25606" name="Picture 6" descr="Image result for maxillary tuberosity reductio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70693" y="1571613"/>
            <a:ext cx="4673307" cy="307183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AutoShape 2" descr="Image result for maxillary tuberosity reduction"/>
          <p:cNvSpPr>
            <a:spLocks noChangeAspect="1" noChangeArrowheads="1"/>
          </p:cNvSpPr>
          <p:nvPr/>
        </p:nvSpPr>
        <p:spPr bwMode="auto">
          <a:xfrm>
            <a:off x="8923338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/>
          </a:p>
        </p:txBody>
      </p:sp>
      <p:pic>
        <p:nvPicPr>
          <p:cNvPr id="27652" name="Picture 4" descr="Image result for maxillary tuberosity reductio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767933"/>
            <a:ext cx="6215106" cy="466133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Image result for maxillary tuberosity reductio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8161" y="857232"/>
            <a:ext cx="6905673" cy="51792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age result for bone resorption after tooth extractio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285860"/>
            <a:ext cx="7668116" cy="37147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Image result for maxillary tuberosity reductio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6" y="2071678"/>
            <a:ext cx="7715298" cy="30003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85720" y="285728"/>
            <a:ext cx="8401080" cy="5840435"/>
          </a:xfrm>
        </p:spPr>
        <p:txBody>
          <a:bodyPr>
            <a:normAutofit/>
          </a:bodyPr>
          <a:lstStyle/>
          <a:p>
            <a:pPr algn="just" rtl="0">
              <a:buNone/>
            </a:pPr>
            <a:r>
              <a:rPr lang="en-US" b="1" dirty="0" smtClean="0"/>
              <a:t>Buccal </a:t>
            </a:r>
            <a:r>
              <a:rPr lang="en-US" b="1" dirty="0" smtClean="0"/>
              <a:t>exsostosis </a:t>
            </a:r>
            <a:r>
              <a:rPr lang="en-US" b="1" dirty="0" smtClean="0"/>
              <a:t>and excessive </a:t>
            </a:r>
            <a:r>
              <a:rPr lang="en-US" b="1" dirty="0" smtClean="0"/>
              <a:t>undercuts</a:t>
            </a:r>
            <a:endParaRPr lang="en-US" b="1" dirty="0" smtClean="0"/>
          </a:p>
          <a:p>
            <a:pPr algn="just" rtl="0">
              <a:buNone/>
            </a:pPr>
            <a:r>
              <a:rPr lang="en-US" dirty="0" smtClean="0"/>
              <a:t>Excessive bony </a:t>
            </a:r>
            <a:r>
              <a:rPr lang="en-US" dirty="0" smtClean="0"/>
              <a:t>protuberance </a:t>
            </a:r>
            <a:r>
              <a:rPr lang="en-US" dirty="0" smtClean="0"/>
              <a:t>and </a:t>
            </a:r>
            <a:r>
              <a:rPr lang="en-US" dirty="0" smtClean="0"/>
              <a:t>resulting </a:t>
            </a:r>
            <a:r>
              <a:rPr lang="en-US" dirty="0" smtClean="0"/>
              <a:t>undercut arms are more </a:t>
            </a:r>
            <a:r>
              <a:rPr lang="en-US" dirty="0" smtClean="0"/>
              <a:t>common in the maxilla than the mandible</a:t>
            </a:r>
            <a:r>
              <a:rPr lang="en-US" dirty="0" smtClean="0"/>
              <a:t>.</a:t>
            </a:r>
          </a:p>
          <a:p>
            <a:pPr algn="just" rtl="0">
              <a:buNone/>
            </a:pPr>
            <a:r>
              <a:rPr lang="en-US" dirty="0" smtClean="0"/>
              <a:t>Although extremely large areas of bony </a:t>
            </a:r>
            <a:r>
              <a:rPr lang="en-US" dirty="0" smtClean="0"/>
              <a:t>exsostosis </a:t>
            </a:r>
            <a:r>
              <a:rPr lang="en-US" dirty="0" smtClean="0"/>
              <a:t>generally require removal. But small undercut area or bony buccal protuberance if removed results in a narrowed crest in the </a:t>
            </a:r>
            <a:r>
              <a:rPr lang="en-US" dirty="0" smtClean="0"/>
              <a:t>alveolar </a:t>
            </a:r>
            <a:r>
              <a:rPr lang="en-US" dirty="0" smtClean="0"/>
              <a:t>ridge area and a less desirable area of support for the denture., As well as an area </a:t>
            </a:r>
            <a:r>
              <a:rPr lang="en-US" dirty="0" smtClean="0"/>
              <a:t>that may </a:t>
            </a:r>
            <a:r>
              <a:rPr lang="en-US" dirty="0" smtClean="0"/>
              <a:t>be </a:t>
            </a:r>
            <a:r>
              <a:rPr lang="en-US" dirty="0" smtClean="0"/>
              <a:t>resorb </a:t>
            </a:r>
            <a:r>
              <a:rPr lang="en-US" dirty="0" smtClean="0"/>
              <a:t>more rapidly.</a:t>
            </a:r>
          </a:p>
          <a:p>
            <a:pPr algn="just">
              <a:buNone/>
            </a:pPr>
            <a:endParaRPr lang="ar-SA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buccal exostosis and excessive undercut</a:t>
            </a:r>
            <a:endParaRPr lang="ar-SA" dirty="0"/>
          </a:p>
        </p:txBody>
      </p:sp>
      <p:sp>
        <p:nvSpPr>
          <p:cNvPr id="31746" name="AutoShape 2" descr="Image result for buccal exostosis am]and excessive undercut"/>
          <p:cNvSpPr>
            <a:spLocks noChangeAspect="1" noChangeArrowheads="1"/>
          </p:cNvSpPr>
          <p:nvPr/>
        </p:nvSpPr>
        <p:spPr bwMode="auto">
          <a:xfrm>
            <a:off x="8923338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/>
          </a:p>
        </p:txBody>
      </p:sp>
      <p:pic>
        <p:nvPicPr>
          <p:cNvPr id="31748" name="Picture 4" descr="Image result for buccal exostosis am]and excessive undercu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7" y="1643050"/>
            <a:ext cx="6965205" cy="464347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Image result for buccal exostosis remova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0919" y="566398"/>
            <a:ext cx="6560105" cy="57915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Removal of small </a:t>
            </a:r>
            <a:r>
              <a:rPr lang="en-US" dirty="0" err="1" smtClean="0"/>
              <a:t>exstosis</a:t>
            </a:r>
            <a:r>
              <a:rPr lang="en-US" dirty="0" smtClean="0"/>
              <a:t> lead to narrow crest and more resorption</a:t>
            </a:r>
            <a:endParaRPr lang="ar-SA" dirty="0"/>
          </a:p>
        </p:txBody>
      </p:sp>
      <p:pic>
        <p:nvPicPr>
          <p:cNvPr id="4" name="Picture 2" descr="Image result for buccal exostosis remova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2309805"/>
            <a:ext cx="5643602" cy="37624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158" y="285728"/>
            <a:ext cx="8429684" cy="6215106"/>
          </a:xfrm>
        </p:spPr>
        <p:txBody>
          <a:bodyPr>
            <a:normAutofit fontScale="70000" lnSpcReduction="20000"/>
          </a:bodyPr>
          <a:lstStyle/>
          <a:p>
            <a:pPr algn="just" rtl="0">
              <a:buNone/>
            </a:pPr>
            <a:r>
              <a:rPr lang="en-US" b="1" dirty="0" smtClean="0"/>
              <a:t>Mylohyoid ridge </a:t>
            </a:r>
            <a:r>
              <a:rPr lang="en-US" b="1" dirty="0" smtClean="0"/>
              <a:t>reduction</a:t>
            </a:r>
            <a:endParaRPr lang="en-US" dirty="0" smtClean="0"/>
          </a:p>
          <a:p>
            <a:pPr algn="just" rtl="0">
              <a:buNone/>
            </a:pPr>
            <a:r>
              <a:rPr lang="en-US" dirty="0" smtClean="0"/>
              <a:t>One of the more common area </a:t>
            </a:r>
            <a:r>
              <a:rPr lang="en-US" dirty="0" smtClean="0"/>
              <a:t>interfering </a:t>
            </a:r>
            <a:r>
              <a:rPr lang="en-US" dirty="0" smtClean="0"/>
              <a:t>with proper denture construction in the mandible is the mylohyoid ridge with its </a:t>
            </a:r>
            <a:r>
              <a:rPr lang="en-US" dirty="0" smtClean="0"/>
              <a:t>easily damaged </a:t>
            </a:r>
            <a:r>
              <a:rPr lang="en-US" dirty="0" smtClean="0"/>
              <a:t>thin covering of mucosa, the muscular' attachment to this </a:t>
            </a:r>
            <a:r>
              <a:rPr lang="en-US" dirty="0" smtClean="0"/>
              <a:t>area often </a:t>
            </a:r>
            <a:r>
              <a:rPr lang="en-US" dirty="0" smtClean="0"/>
              <a:t>is responsible for dislodging the </a:t>
            </a:r>
            <a:r>
              <a:rPr lang="en-US" dirty="0" smtClean="0"/>
              <a:t>denture </a:t>
            </a:r>
            <a:r>
              <a:rPr lang="en-US" dirty="0" smtClean="0"/>
              <a:t>When this </a:t>
            </a:r>
            <a:r>
              <a:rPr lang="en-US" dirty="0" smtClean="0"/>
              <a:t>ridge </a:t>
            </a:r>
            <a:r>
              <a:rPr lang="en-US" dirty="0" smtClean="0"/>
              <a:t>is extremely sharp, denture pressure may produce significant pain in this area.</a:t>
            </a:r>
          </a:p>
          <a:p>
            <a:pPr algn="just" rtl="0">
              <a:buNone/>
            </a:pPr>
            <a:r>
              <a:rPr lang="en-US" dirty="0" smtClean="0"/>
              <a:t>Inferior alveolar, buccal and lingual nerve blocks are required </a:t>
            </a:r>
            <a:r>
              <a:rPr lang="en-US" dirty="0" smtClean="0"/>
              <a:t>, a </a:t>
            </a:r>
            <a:r>
              <a:rPr lang="en-US" dirty="0" smtClean="0"/>
              <a:t>linear incision is made </a:t>
            </a:r>
            <a:r>
              <a:rPr lang="en-US" dirty="0" smtClean="0"/>
              <a:t>over </a:t>
            </a:r>
            <a:r>
              <a:rPr lang="en-US" dirty="0" smtClean="0"/>
              <a:t>the crest of tie ridge in the </a:t>
            </a:r>
            <a:r>
              <a:rPr lang="en-US" dirty="0" smtClean="0"/>
              <a:t>posterior </a:t>
            </a:r>
            <a:r>
              <a:rPr lang="en-US" baseline="30000" dirty="0" smtClean="0"/>
              <a:t>.</a:t>
            </a:r>
            <a:r>
              <a:rPr lang="en-US" dirty="0" smtClean="0"/>
              <a:t>aspect </a:t>
            </a:r>
            <a:r>
              <a:rPr lang="en-US" dirty="0" smtClean="0"/>
              <a:t>of the mandible. Extension of the incision too far to the lingual aspect should be avoided because this may cause potential trauma to </a:t>
            </a:r>
            <a:r>
              <a:rPr lang="en-US" dirty="0" smtClean="0"/>
              <a:t>the lingual nerve. A full-thickness mucoperiosteal flap </a:t>
            </a:r>
            <a:r>
              <a:rPr lang="en-US" dirty="0" smtClean="0"/>
              <a:t>is reflected </a:t>
            </a:r>
            <a:r>
              <a:rPr lang="en-US" dirty="0" smtClean="0"/>
              <a:t>which exposed </a:t>
            </a:r>
            <a:r>
              <a:rPr lang="en-US" dirty="0" smtClean="0"/>
              <a:t>the mylohyoid ridge area and </a:t>
            </a:r>
            <a:r>
              <a:rPr lang="en-US" dirty="0" smtClean="0"/>
              <a:t>muscle attachments</a:t>
            </a:r>
            <a:r>
              <a:rPr lang="en-US" dirty="0" smtClean="0"/>
              <a:t>. This attachment are removed from the ridge by </a:t>
            </a:r>
            <a:r>
              <a:rPr lang="en-US" dirty="0" smtClean="0"/>
              <a:t>sharp </a:t>
            </a:r>
            <a:r>
              <a:rPr lang="en-US" dirty="0" smtClean="0"/>
              <a:t>incising tilt muscle attachment </a:t>
            </a:r>
            <a:r>
              <a:rPr lang="en-US" dirty="0" smtClean="0"/>
              <a:t>at </a:t>
            </a:r>
            <a:r>
              <a:rPr lang="en-US" dirty="0" smtClean="0"/>
              <a:t>the of </a:t>
            </a:r>
            <a:r>
              <a:rPr lang="en-US" dirty="0" smtClean="0"/>
              <a:t>area </a:t>
            </a:r>
            <a:r>
              <a:rPr lang="en-US" dirty="0" smtClean="0"/>
              <a:t>of bony origin.</a:t>
            </a:r>
          </a:p>
          <a:p>
            <a:pPr algn="just" rtl="0">
              <a:buNone/>
            </a:pPr>
            <a:r>
              <a:rPr lang="en-US" dirty="0" smtClean="0"/>
              <a:t>When </a:t>
            </a:r>
            <a:r>
              <a:rPr lang="en-US" dirty="0" smtClean="0"/>
              <a:t>the muscle is released the underlying fat is visible in the surgical field. After reflection of the muscle a rotary instrument or bone file can be used to remove the sharp prominence of the </a:t>
            </a:r>
            <a:r>
              <a:rPr lang="en-US" dirty="0" smtClean="0"/>
              <a:t>mylohyoid </a:t>
            </a:r>
            <a:r>
              <a:rPr lang="en-US" dirty="0" smtClean="0"/>
              <a:t>ridge. </a:t>
            </a:r>
            <a:endParaRPr lang="ar-SA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-71462"/>
            <a:ext cx="8229600" cy="1143000"/>
          </a:xfrm>
        </p:spPr>
        <p:txBody>
          <a:bodyPr/>
          <a:lstStyle/>
          <a:p>
            <a:r>
              <a:rPr lang="en-US" dirty="0" smtClean="0"/>
              <a:t>mylohyoid ridge reduction</a:t>
            </a:r>
            <a:endParaRPr lang="ar-SA" dirty="0"/>
          </a:p>
        </p:txBody>
      </p:sp>
      <p:pic>
        <p:nvPicPr>
          <p:cNvPr id="35842" name="Picture 2" descr="Image result for mylohyoid ridge reductio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1071546"/>
            <a:ext cx="7429552" cy="55779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Image result for surgical procedure mylohyoid ridge reductio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928670"/>
            <a:ext cx="7116842" cy="47149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85720" y="285728"/>
            <a:ext cx="8401080" cy="5840435"/>
          </a:xfrm>
        </p:spPr>
        <p:txBody>
          <a:bodyPr>
            <a:normAutofit fontScale="92500" lnSpcReduction="10000"/>
          </a:bodyPr>
          <a:lstStyle/>
          <a:p>
            <a:pPr algn="just" rtl="0">
              <a:buNone/>
            </a:pPr>
            <a:r>
              <a:rPr lang="en-US" b="1" dirty="0" smtClean="0"/>
              <a:t>Genial </a:t>
            </a:r>
            <a:r>
              <a:rPr lang="en-US" b="1" dirty="0" smtClean="0"/>
              <a:t>tubercle reduction</a:t>
            </a:r>
            <a:r>
              <a:rPr lang="en-US" b="1" dirty="0" smtClean="0"/>
              <a:t>:</a:t>
            </a:r>
          </a:p>
          <a:p>
            <a:pPr algn="just" rtl="0">
              <a:buNone/>
            </a:pPr>
            <a:r>
              <a:rPr lang="en-US" dirty="0" smtClean="0"/>
              <a:t> </a:t>
            </a:r>
            <a:r>
              <a:rPr lang="en-US" dirty="0" smtClean="0"/>
              <a:t>As the mandible begins to undergo resorption. The area of the attachment of the </a:t>
            </a:r>
            <a:r>
              <a:rPr lang="en-US" dirty="0" err="1" smtClean="0"/>
              <a:t>genioglossus</a:t>
            </a:r>
            <a:r>
              <a:rPr lang="en-US" dirty="0" smtClean="0"/>
              <a:t> muscle in the anterior portion Of the mandible may become increasingly prominent. Which. require reduction to construct the prosthesis properly. Before a decision to remove the prominence is made </a:t>
            </a:r>
            <a:r>
              <a:rPr lang="en-US" dirty="0" smtClean="0"/>
              <a:t>consideration </a:t>
            </a:r>
            <a:r>
              <a:rPr lang="en-US" dirty="0" smtClean="0"/>
              <a:t>should be given to possible augmentation of the anterior border of the mandible rather than reduction of the </a:t>
            </a:r>
            <a:r>
              <a:rPr lang="en-US" dirty="0" err="1" smtClean="0"/>
              <a:t>g.tubercle</a:t>
            </a:r>
            <a:r>
              <a:rPr lang="en-US" dirty="0" smtClean="0"/>
              <a:t>. If augmentation is the preferred treatment the tubercle should be left to add support to the graft in this area.</a:t>
            </a:r>
          </a:p>
          <a:p>
            <a:pPr algn="just" rtl="0">
              <a:buNone/>
            </a:pPr>
            <a:endParaRPr lang="ar-SA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Image result for surgical removal genial tubercle  reductio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4455" y="1028699"/>
            <a:ext cx="4717149" cy="2971805"/>
          </a:xfrm>
          <a:prstGeom prst="rect">
            <a:avLst/>
          </a:prstGeom>
          <a:noFill/>
        </p:spPr>
      </p:pic>
      <p:pic>
        <p:nvPicPr>
          <p:cNvPr id="3" name="Picture 4" descr="Image result for surgical removal genial tubercle  reductio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55435" y="4143380"/>
            <a:ext cx="4045721" cy="2643206"/>
          </a:xfrm>
          <a:prstGeom prst="rect">
            <a:avLst/>
          </a:prstGeom>
          <a:noFill/>
        </p:spPr>
      </p:pic>
      <p:sp>
        <p:nvSpPr>
          <p:cNvPr id="4" name="مربع نص 3"/>
          <p:cNvSpPr txBox="1"/>
          <p:nvPr/>
        </p:nvSpPr>
        <p:spPr>
          <a:xfrm>
            <a:off x="1714480" y="214290"/>
            <a:ext cx="6500858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4400" dirty="0" smtClean="0">
                <a:solidFill>
                  <a:prstClr val="black"/>
                </a:solidFill>
                <a:ea typeface="+mj-ea"/>
                <a:cs typeface="+mj-cs"/>
              </a:rPr>
              <a:t>genial tubercle  reduction</a:t>
            </a:r>
            <a:endParaRPr lang="ar-SA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Image result for bone resorption after tooth extractio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706192"/>
            <a:ext cx="7688264" cy="52231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Ridge augmentation cancel the need for reduction </a:t>
            </a:r>
            <a:endParaRPr lang="ar-SA" dirty="0"/>
          </a:p>
        </p:txBody>
      </p:sp>
      <p:pic>
        <p:nvPicPr>
          <p:cNvPr id="4" name="Picture 2" descr="Image result for surgical removal genial tubercle  reductio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943729"/>
            <a:ext cx="6449447" cy="441422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158" y="714356"/>
            <a:ext cx="8572560" cy="6143668"/>
          </a:xfrm>
        </p:spPr>
        <p:txBody>
          <a:bodyPr>
            <a:normAutofit fontScale="70000" lnSpcReduction="20000"/>
          </a:bodyPr>
          <a:lstStyle/>
          <a:p>
            <a:pPr algn="just" rtl="0">
              <a:buNone/>
            </a:pPr>
            <a:r>
              <a:rPr lang="en-US" b="1" dirty="0" smtClean="0"/>
              <a:t>Maxillary </a:t>
            </a:r>
            <a:r>
              <a:rPr lang="en-US" b="1" dirty="0" smtClean="0"/>
              <a:t>Tori</a:t>
            </a:r>
            <a:endParaRPr lang="en-US" dirty="0" smtClean="0"/>
          </a:p>
          <a:p>
            <a:pPr algn="just" rtl="0">
              <a:buNone/>
            </a:pPr>
            <a:r>
              <a:rPr lang="en-US" dirty="0" smtClean="0"/>
              <a:t>maxillary tori </a:t>
            </a:r>
            <a:r>
              <a:rPr lang="en-US" dirty="0" smtClean="0"/>
              <a:t>consist </a:t>
            </a:r>
            <a:r>
              <a:rPr lang="en-US" dirty="0" smtClean="0"/>
              <a:t>of bony exostosis </a:t>
            </a:r>
            <a:r>
              <a:rPr lang="en-US" dirty="0" smtClean="0"/>
              <a:t>formation </a:t>
            </a:r>
            <a:r>
              <a:rPr lang="en-US" dirty="0" smtClean="0"/>
              <a:t>in the area </a:t>
            </a:r>
            <a:r>
              <a:rPr lang="en-US" dirty="0" smtClean="0"/>
              <a:t>of approximately twice the percentage in males. Tori may have multiple shapes and configurations ranging from a single smooth elevation to a multiloculated pedunculated bony mass.</a:t>
            </a:r>
          </a:p>
          <a:p>
            <a:pPr algn="just" rtl="0">
              <a:buNone/>
            </a:pPr>
            <a:r>
              <a:rPr lang="en-US" dirty="0" smtClean="0"/>
              <a:t> This bony mass interfere with proper design and function of the prosthesis.</a:t>
            </a:r>
          </a:p>
          <a:p>
            <a:pPr algn="just" rtl="0">
              <a:buNone/>
            </a:pPr>
            <a:r>
              <a:rPr lang="en-US" dirty="0" smtClean="0"/>
              <a:t>Surgical </a:t>
            </a:r>
            <a:r>
              <a:rPr lang="en-US" dirty="0" smtClean="0"/>
              <a:t>removal began with </a:t>
            </a:r>
            <a:r>
              <a:rPr lang="en-US" dirty="0" smtClean="0"/>
              <a:t>bilateral greater </a:t>
            </a:r>
            <a:r>
              <a:rPr lang="en-US" dirty="0" smtClean="0"/>
              <a:t>palatine </a:t>
            </a:r>
            <a:r>
              <a:rPr lang="en-US" dirty="0" smtClean="0"/>
              <a:t>and incisive blocks </a:t>
            </a:r>
            <a:r>
              <a:rPr lang="en-US" dirty="0" smtClean="0"/>
              <a:t>a linear incision in the midline of the tours with oblique vertical releasing </a:t>
            </a:r>
            <a:r>
              <a:rPr lang="en-US" dirty="0" smtClean="0"/>
              <a:t>incisions </a:t>
            </a:r>
            <a:r>
              <a:rPr lang="en-US" dirty="0" smtClean="0"/>
              <a:t>at one or both ends is generally </a:t>
            </a:r>
            <a:r>
              <a:rPr lang="en-US" dirty="0" smtClean="0"/>
              <a:t>necessary.</a:t>
            </a:r>
          </a:p>
          <a:p>
            <a:pPr algn="just" rtl="0">
              <a:buNone/>
            </a:pPr>
            <a:r>
              <a:rPr lang="en-US" dirty="0" smtClean="0"/>
              <a:t>A full </a:t>
            </a:r>
            <a:r>
              <a:rPr lang="en-US" dirty="0" smtClean="0"/>
              <a:t>palatal flap can </a:t>
            </a:r>
            <a:r>
              <a:rPr lang="en-US" dirty="0" smtClean="0"/>
              <a:t>be </a:t>
            </a:r>
            <a:r>
              <a:rPr lang="en-US" dirty="0" smtClean="0"/>
              <a:t>used to </a:t>
            </a:r>
            <a:r>
              <a:rPr lang="en-US" dirty="0" smtClean="0"/>
              <a:t>expose the multiloculated tori then an </a:t>
            </a:r>
            <a:r>
              <a:rPr lang="en-US" dirty="0" err="1" smtClean="0"/>
              <a:t>osteotome</a:t>
            </a:r>
            <a:r>
              <a:rPr lang="en-US" dirty="0" smtClean="0"/>
              <a:t> </a:t>
            </a:r>
            <a:r>
              <a:rPr lang="en-US" dirty="0" smtClean="0"/>
              <a:t>and mallet may be used to remove </a:t>
            </a:r>
            <a:r>
              <a:rPr lang="en-US" dirty="0" smtClean="0"/>
              <a:t>the bony </a:t>
            </a:r>
            <a:r>
              <a:rPr lang="en-US" dirty="0" smtClean="0"/>
              <a:t>mass.</a:t>
            </a:r>
          </a:p>
          <a:p>
            <a:pPr algn="just" rtl="0">
              <a:buNone/>
            </a:pPr>
            <a:r>
              <a:rPr lang="en-US" dirty="0" smtClean="0"/>
              <a:t>For larger tori it is usually best to section the tori into </a:t>
            </a:r>
            <a:r>
              <a:rPr lang="en-US" dirty="0" smtClean="0"/>
              <a:t>multiple fragments </a:t>
            </a:r>
            <a:r>
              <a:rPr lang="en-US" dirty="0" smtClean="0"/>
              <a:t>with a bur in a rotary hand piece careful attention must </a:t>
            </a:r>
            <a:r>
              <a:rPr lang="en-US" dirty="0" smtClean="0"/>
              <a:t>be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paid to the depth of cuts to avoid perforation of the </a:t>
            </a:r>
            <a:r>
              <a:rPr lang="en-US" dirty="0" smtClean="0"/>
              <a:t>floor </a:t>
            </a:r>
            <a:r>
              <a:rPr lang="en-US" dirty="0" smtClean="0"/>
              <a:t>of the nose </a:t>
            </a:r>
            <a:r>
              <a:rPr lang="en-US" dirty="0" smtClean="0"/>
              <a:t>then </a:t>
            </a:r>
            <a:r>
              <a:rPr lang="en-US" dirty="0" smtClean="0"/>
              <a:t>the m</a:t>
            </a:r>
            <a:r>
              <a:rPr lang="en-US" dirty="0" smtClean="0"/>
              <a:t>ucosa </a:t>
            </a:r>
            <a:r>
              <a:rPr lang="en-US" dirty="0" smtClean="0"/>
              <a:t>is </a:t>
            </a:r>
            <a:r>
              <a:rPr lang="en-US" dirty="0" err="1" smtClean="0"/>
              <a:t>reapproximated</a:t>
            </a:r>
            <a:r>
              <a:rPr lang="en-US" dirty="0" smtClean="0"/>
              <a:t> </a:t>
            </a:r>
            <a:r>
              <a:rPr lang="en-US" dirty="0" smtClean="0"/>
              <a:t>and sutured to prevent </a:t>
            </a:r>
            <a:r>
              <a:rPr lang="en-US" dirty="0" smtClean="0"/>
              <a:t>hematoma </a:t>
            </a:r>
            <a:r>
              <a:rPr lang="en-US" dirty="0" smtClean="0"/>
              <a:t>formation some form of pressure dressing must be placed over the area of the palatal vault.</a:t>
            </a:r>
          </a:p>
          <a:p>
            <a:pPr algn="just" rtl="0">
              <a:buNone/>
            </a:pPr>
            <a:endParaRPr lang="en-US" dirty="0" smtClean="0"/>
          </a:p>
          <a:p>
            <a:pPr algn="just" rtl="0">
              <a:buNone/>
            </a:pPr>
            <a:endParaRPr lang="en-US" dirty="0" smtClean="0"/>
          </a:p>
          <a:p>
            <a:pPr algn="just" rtl="0">
              <a:buNone/>
            </a:pPr>
            <a:endParaRPr lang="ar-SA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4" name="AutoShape 8" descr="Image result for maxillary tori"/>
          <p:cNvSpPr>
            <a:spLocks noChangeAspect="1" noChangeArrowheads="1"/>
          </p:cNvSpPr>
          <p:nvPr/>
        </p:nvSpPr>
        <p:spPr bwMode="auto">
          <a:xfrm>
            <a:off x="8923338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/>
          </a:p>
        </p:txBody>
      </p:sp>
      <p:pic>
        <p:nvPicPr>
          <p:cNvPr id="39946" name="Picture 10" descr="Image result for maxillary tor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72132" y="2752734"/>
            <a:ext cx="3286125" cy="2105026"/>
          </a:xfrm>
          <a:prstGeom prst="rect">
            <a:avLst/>
          </a:prstGeom>
          <a:noFill/>
        </p:spPr>
      </p:pic>
      <p:pic>
        <p:nvPicPr>
          <p:cNvPr id="39948" name="Picture 12" descr="Image result for maxillary tori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1214459"/>
            <a:ext cx="4972050" cy="5286375"/>
          </a:xfrm>
          <a:prstGeom prst="rect">
            <a:avLst/>
          </a:prstGeom>
          <a:noFill/>
        </p:spPr>
      </p:pic>
      <p:sp>
        <p:nvSpPr>
          <p:cNvPr id="10" name="مربع نص 9"/>
          <p:cNvSpPr txBox="1"/>
          <p:nvPr/>
        </p:nvSpPr>
        <p:spPr>
          <a:xfrm>
            <a:off x="2214546" y="0"/>
            <a:ext cx="5357850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3200" b="1" dirty="0" smtClean="0"/>
              <a:t>maxillary tori </a:t>
            </a:r>
          </a:p>
          <a:p>
            <a:pPr algn="l"/>
            <a:r>
              <a:rPr lang="en-US" sz="3200" dirty="0" smtClean="0"/>
              <a:t>Different shapes </a:t>
            </a:r>
          </a:p>
          <a:p>
            <a:pPr algn="l"/>
            <a:endParaRPr lang="ar-SA" sz="3200" b="1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Image result for maxillary tor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849505"/>
            <a:ext cx="5714991" cy="572276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Image result for maxillary tor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785794"/>
            <a:ext cx="7496175" cy="48768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428596" y="357166"/>
            <a:ext cx="8258204" cy="5768997"/>
          </a:xfrm>
        </p:spPr>
        <p:txBody>
          <a:bodyPr>
            <a:normAutofit fontScale="92500"/>
          </a:bodyPr>
          <a:lstStyle/>
          <a:p>
            <a:pPr algn="just" rtl="0">
              <a:buNone/>
            </a:pPr>
            <a:r>
              <a:rPr lang="en-US" b="1" dirty="0" smtClean="0"/>
              <a:t>Mandibular </a:t>
            </a:r>
            <a:r>
              <a:rPr lang="en-US" b="1" dirty="0" smtClean="0"/>
              <a:t>tori</a:t>
            </a:r>
            <a:endParaRPr lang="en-US" b="1" dirty="0" smtClean="0"/>
          </a:p>
          <a:p>
            <a:pPr algn="just" rtl="0">
              <a:buNone/>
            </a:pPr>
            <a:r>
              <a:rPr lang="en-US" dirty="0" smtClean="0"/>
              <a:t>are bony protuberance on the </a:t>
            </a:r>
            <a:r>
              <a:rPr lang="en-US" dirty="0" smtClean="0"/>
              <a:t>lingual </a:t>
            </a:r>
            <a:r>
              <a:rPr lang="en-US" dirty="0" smtClean="0"/>
              <a:t>aspect of the mandible that usually occur in the premolar area </a:t>
            </a:r>
            <a:r>
              <a:rPr lang="en-US" dirty="0" smtClean="0"/>
              <a:t>The origins of </a:t>
            </a:r>
            <a:r>
              <a:rPr lang="en-US" dirty="0" smtClean="0"/>
              <a:t>this bony </a:t>
            </a:r>
            <a:r>
              <a:rPr lang="en-US" dirty="0" smtClean="0"/>
              <a:t>exostosis </a:t>
            </a:r>
            <a:r>
              <a:rPr lang="en-US" dirty="0" smtClean="0"/>
              <a:t>are </a:t>
            </a:r>
            <a:r>
              <a:rPr lang="en-US" dirty="0" smtClean="0"/>
              <a:t>uncertain </a:t>
            </a:r>
            <a:r>
              <a:rPr lang="en-US" dirty="0" smtClean="0"/>
              <a:t>and the growths may slowly increase in size occasionally extremely </a:t>
            </a:r>
            <a:r>
              <a:rPr lang="en-US" dirty="0" smtClean="0"/>
              <a:t>large </a:t>
            </a:r>
            <a:r>
              <a:rPr lang="en-US" dirty="0" smtClean="0"/>
              <a:t>tori interfere with </a:t>
            </a:r>
            <a:r>
              <a:rPr lang="en-US" dirty="0" smtClean="0"/>
              <a:t>normal </a:t>
            </a:r>
            <a:r>
              <a:rPr lang="en-US" dirty="0" smtClean="0"/>
              <a:t>speech or tongue </a:t>
            </a:r>
            <a:r>
              <a:rPr lang="en-US" dirty="0" smtClean="0"/>
              <a:t>function </a:t>
            </a:r>
            <a:r>
              <a:rPr lang="en-US" dirty="0" smtClean="0"/>
              <a:t>during eating. But, this tori rarely require removal when </a:t>
            </a:r>
            <a:r>
              <a:rPr lang="en-US" dirty="0" smtClean="0"/>
              <a:t>they </a:t>
            </a:r>
            <a:r>
              <a:rPr lang="en-US" dirty="0" smtClean="0"/>
              <a:t>are present after the removal of lower teeth and before the construction Of partial or complete dentures. It may be necessary to remove </a:t>
            </a:r>
            <a:r>
              <a:rPr lang="en-US" dirty="0" err="1" smtClean="0"/>
              <a:t>mandibutar</a:t>
            </a:r>
            <a:r>
              <a:rPr lang="en-US" dirty="0" smtClean="0"/>
              <a:t> tori to facilitate denture construction.</a:t>
            </a:r>
          </a:p>
          <a:p>
            <a:pPr algn="just">
              <a:buNone/>
            </a:pPr>
            <a:endParaRPr lang="ar-SA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mandibular tori</a:t>
            </a:r>
            <a:endParaRPr lang="ar-SA" dirty="0"/>
          </a:p>
        </p:txBody>
      </p:sp>
      <p:pic>
        <p:nvPicPr>
          <p:cNvPr id="46082" name="Picture 2" descr="Image result for mandibular tor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1" y="1571612"/>
            <a:ext cx="7603211" cy="45720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Image result for mandibular tori remova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714356"/>
            <a:ext cx="7153002" cy="53578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14282" y="642918"/>
            <a:ext cx="8472518" cy="5483245"/>
          </a:xfrm>
        </p:spPr>
        <p:txBody>
          <a:bodyPr>
            <a:normAutofit fontScale="62500" lnSpcReduction="20000"/>
          </a:bodyPr>
          <a:lstStyle/>
          <a:p>
            <a:pPr algn="just" rtl="0">
              <a:buNone/>
            </a:pPr>
            <a:r>
              <a:rPr lang="en-US" b="1" dirty="0" smtClean="0"/>
              <a:t>Soft tissue </a:t>
            </a:r>
            <a:r>
              <a:rPr lang="en-US" b="1" dirty="0" smtClean="0"/>
              <a:t>abnormalities</a:t>
            </a:r>
          </a:p>
          <a:p>
            <a:pPr algn="just" rtl="0">
              <a:buNone/>
            </a:pPr>
            <a:r>
              <a:rPr lang="en-US" dirty="0" smtClean="0"/>
              <a:t>abnormalities </a:t>
            </a:r>
            <a:r>
              <a:rPr lang="en-US" dirty="0" smtClean="0"/>
              <a:t>of the soft tissue </a:t>
            </a:r>
            <a:r>
              <a:rPr lang="en-US" dirty="0" smtClean="0"/>
              <a:t>in the </a:t>
            </a:r>
            <a:r>
              <a:rPr lang="en-US" dirty="0" smtClean="0"/>
              <a:t>denture-bearing and peripheral tissue area include excessive fibrous or hyper mobile tissue, </a:t>
            </a:r>
            <a:r>
              <a:rPr lang="en-US" dirty="0" smtClean="0"/>
              <a:t>inflammatory </a:t>
            </a:r>
            <a:r>
              <a:rPr lang="en-US" dirty="0" smtClean="0"/>
              <a:t>lesions and abnormal muscular and </a:t>
            </a:r>
            <a:r>
              <a:rPr lang="en-US" dirty="0" smtClean="0"/>
              <a:t>frenal attachments.</a:t>
            </a:r>
          </a:p>
          <a:p>
            <a:pPr algn="just" rtl="0">
              <a:buFont typeface="Wingdings" pitchFamily="2" charset="2"/>
              <a:buChar char="Ø"/>
            </a:pPr>
            <a:endParaRPr lang="en-US" b="1" dirty="0" smtClean="0"/>
          </a:p>
          <a:p>
            <a:pPr algn="just" rtl="0">
              <a:buFont typeface="Wingdings" pitchFamily="2" charset="2"/>
              <a:buChar char="Ø"/>
            </a:pPr>
            <a:r>
              <a:rPr lang="en-US" b="1" dirty="0" smtClean="0"/>
              <a:t>Un supported </a:t>
            </a:r>
            <a:r>
              <a:rPr lang="en-US" b="1" dirty="0" smtClean="0"/>
              <a:t>hyper- mobile tissue:-</a:t>
            </a:r>
          </a:p>
          <a:p>
            <a:pPr algn="just" rtl="0">
              <a:buNone/>
            </a:pPr>
            <a:r>
              <a:rPr lang="en-US" dirty="0" smtClean="0"/>
              <a:t>Excessive hypermobile </a:t>
            </a:r>
            <a:r>
              <a:rPr lang="en-US" dirty="0" smtClean="0"/>
              <a:t>tissue without inflammation on the alveolar ridge is generally the result of resorption of the underlying </a:t>
            </a:r>
            <a:r>
              <a:rPr lang="en-US" dirty="0" smtClean="0"/>
              <a:t>bone </a:t>
            </a:r>
            <a:r>
              <a:rPr lang="en-US" dirty="0" smtClean="0"/>
              <a:t>ill-fitting denture or both. if a bony </a:t>
            </a:r>
            <a:r>
              <a:rPr lang="en-US" dirty="0" smtClean="0"/>
              <a:t>deficiency </a:t>
            </a:r>
            <a:r>
              <a:rPr lang="en-US" dirty="0" smtClean="0"/>
              <a:t>is the primary cause of soft tissue excess then augmentation </a:t>
            </a:r>
            <a:r>
              <a:rPr lang="en-US" dirty="0" smtClean="0"/>
              <a:t>of  </a:t>
            </a:r>
            <a:r>
              <a:rPr lang="en-US" dirty="0" smtClean="0"/>
              <a:t>the underlying bone is </a:t>
            </a:r>
            <a:r>
              <a:rPr lang="en-US" dirty="0" smtClean="0"/>
              <a:t>treatment </a:t>
            </a:r>
            <a:r>
              <a:rPr lang="en-US" dirty="0" smtClean="0"/>
              <a:t>of choice. But if the height of </a:t>
            </a:r>
            <a:r>
              <a:rPr lang="en-US" dirty="0" smtClean="0"/>
              <a:t>alveolar </a:t>
            </a:r>
            <a:r>
              <a:rPr lang="en-US" dirty="0" smtClean="0"/>
              <a:t>bone is adequate then excision of hyper mobile tissue is </a:t>
            </a:r>
            <a:r>
              <a:rPr lang="en-US" dirty="0" smtClean="0"/>
              <a:t>indicated. </a:t>
            </a:r>
          </a:p>
          <a:p>
            <a:pPr algn="just" rtl="0">
              <a:buNone/>
            </a:pPr>
            <a:r>
              <a:rPr lang="en-US" i="1" dirty="0" smtClean="0"/>
              <a:t>A </a:t>
            </a:r>
            <a:r>
              <a:rPr lang="en-US" dirty="0" smtClean="0"/>
              <a:t>local anesthesia is injected removal of hyper mobile tissue consists of two parallel </a:t>
            </a:r>
            <a:r>
              <a:rPr lang="en-US" dirty="0" smtClean="0"/>
              <a:t>full-thickness flaps on  </a:t>
            </a:r>
            <a:r>
              <a:rPr lang="en-US" dirty="0" smtClean="0"/>
              <a:t>the buccal and lingual </a:t>
            </a:r>
            <a:r>
              <a:rPr lang="en-US" dirty="0" smtClean="0"/>
              <a:t>aspects of the tissue </a:t>
            </a:r>
            <a:r>
              <a:rPr lang="en-US" dirty="0" smtClean="0"/>
              <a:t>to be excised. </a:t>
            </a:r>
            <a:endParaRPr lang="en-US" dirty="0" smtClean="0"/>
          </a:p>
          <a:p>
            <a:pPr algn="just" rtl="0">
              <a:buNone/>
            </a:pPr>
            <a:r>
              <a:rPr lang="en-US" dirty="0" smtClean="0"/>
              <a:t>A periosteal </a:t>
            </a:r>
            <a:r>
              <a:rPr lang="en-US" dirty="0" smtClean="0"/>
              <a:t>elevator is used to remove the excess soft tissue </a:t>
            </a:r>
            <a:r>
              <a:rPr lang="en-US" dirty="0" smtClean="0"/>
              <a:t>from </a:t>
            </a:r>
            <a:r>
              <a:rPr lang="en-US" dirty="0" smtClean="0"/>
              <a:t>the underlying bone than continuous or, interrupted sutures are used to approximate the remaining tissue and are removed 7 day after surgery.</a:t>
            </a:r>
          </a:p>
          <a:p>
            <a:pPr algn="just">
              <a:buNone/>
            </a:pPr>
            <a:endParaRPr lang="ar-SA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Soft tissues abnormality</a:t>
            </a:r>
            <a:br>
              <a:rPr lang="en-US" dirty="0" smtClean="0"/>
            </a:br>
            <a:r>
              <a:rPr lang="en-US" dirty="0" smtClean="0"/>
              <a:t> </a:t>
            </a:r>
            <a:r>
              <a:rPr lang="ar-SA" dirty="0" smtClean="0"/>
              <a:t>(</a:t>
            </a:r>
            <a:r>
              <a:rPr lang="en-US" dirty="0" smtClean="0"/>
              <a:t>(excessive fibrous or hypermobile</a:t>
            </a:r>
            <a:endParaRPr lang="ar-SA" dirty="0"/>
          </a:p>
        </p:txBody>
      </p:sp>
      <p:pic>
        <p:nvPicPr>
          <p:cNvPr id="50178" name="Picture 2" descr="Image result for soft tissue abnormality mouth excessive fibrou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1714488"/>
            <a:ext cx="6429420" cy="506047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Image result for bone resorption after tooth extractio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571480"/>
            <a:ext cx="7053553" cy="53578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158" y="714356"/>
            <a:ext cx="8429684" cy="5715040"/>
          </a:xfrm>
        </p:spPr>
        <p:txBody>
          <a:bodyPr>
            <a:normAutofit fontScale="92500" lnSpcReduction="20000"/>
          </a:bodyPr>
          <a:lstStyle/>
          <a:p>
            <a:pPr algn="just" rtl="0">
              <a:buNone/>
            </a:pPr>
            <a:r>
              <a:rPr lang="en-US" b="1" dirty="0" smtClean="0"/>
              <a:t>Inflammatory fibrous hyperplasia</a:t>
            </a:r>
            <a:r>
              <a:rPr lang="en-US" dirty="0" smtClean="0"/>
              <a:t>:</a:t>
            </a:r>
            <a:endParaRPr lang="en-US" dirty="0" smtClean="0"/>
          </a:p>
          <a:p>
            <a:pPr algn="just" rtl="0">
              <a:buNone/>
            </a:pPr>
            <a:r>
              <a:rPr lang="en-US" dirty="0" smtClean="0"/>
              <a:t>I.F.H </a:t>
            </a:r>
            <a:r>
              <a:rPr lang="en-US" dirty="0" smtClean="0"/>
              <a:t>also called </a:t>
            </a:r>
            <a:r>
              <a:rPr lang="en-US" dirty="0" err="1" smtClean="0"/>
              <a:t>epulis</a:t>
            </a:r>
            <a:r>
              <a:rPr lang="en-US" dirty="0" smtClean="0"/>
              <a:t> </a:t>
            </a:r>
            <a:r>
              <a:rPr lang="en-US" dirty="0" smtClean="0"/>
              <a:t>or denture fibrosis is a generalized hyperplasic enlargement of mucosa and fibrous tissue in the </a:t>
            </a:r>
            <a:r>
              <a:rPr lang="en-US" dirty="0" smtClean="0"/>
              <a:t>alveolar ridge </a:t>
            </a:r>
            <a:r>
              <a:rPr lang="en-US" dirty="0" smtClean="0"/>
              <a:t>or vestibular area. </a:t>
            </a:r>
            <a:r>
              <a:rPr lang="en-US" dirty="0" smtClean="0"/>
              <a:t> Which most </a:t>
            </a:r>
            <a:r>
              <a:rPr lang="en-US" dirty="0" smtClean="0"/>
              <a:t>often result from </a:t>
            </a:r>
            <a:r>
              <a:rPr lang="en-US" dirty="0" smtClean="0"/>
              <a:t>ill-fitting </a:t>
            </a:r>
            <a:r>
              <a:rPr lang="en-US" dirty="0" smtClean="0"/>
              <a:t>dentures. </a:t>
            </a:r>
            <a:endParaRPr lang="en-US" dirty="0" smtClean="0"/>
          </a:p>
          <a:p>
            <a:pPr algn="just" rtl="0">
              <a:buNone/>
            </a:pPr>
            <a:r>
              <a:rPr lang="en-US" dirty="0" smtClean="0"/>
              <a:t>2 </a:t>
            </a:r>
            <a:r>
              <a:rPr lang="en-US" dirty="0" smtClean="0"/>
              <a:t>technique </a:t>
            </a:r>
            <a:r>
              <a:rPr lang="en-US" dirty="0" smtClean="0"/>
              <a:t>can be </a:t>
            </a:r>
            <a:r>
              <a:rPr lang="en-US" dirty="0" smtClean="0"/>
              <a:t>used either electrosurgical or laser techniques provide good results for tissue excision or by grasping the tissue with tissue forceps. A sharp incision is made at the base of fibrous tissue </a:t>
            </a:r>
            <a:r>
              <a:rPr lang="en-US" dirty="0" smtClean="0"/>
              <a:t>down </a:t>
            </a:r>
            <a:r>
              <a:rPr lang="en-US" dirty="0" smtClean="0"/>
              <a:t>to the </a:t>
            </a:r>
            <a:r>
              <a:rPr lang="en-US" dirty="0" smtClean="0"/>
              <a:t>periosteum </a:t>
            </a:r>
            <a:r>
              <a:rPr lang="en-US" dirty="0" smtClean="0"/>
              <a:t>the adjacent tissue is gently under mined and re approximated using interrupted or continuous sutures.</a:t>
            </a:r>
          </a:p>
          <a:p>
            <a:pPr algn="just" rtl="0">
              <a:buNone/>
            </a:pPr>
            <a:endParaRPr lang="ar-SA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Inflammatory fibrous hyperplasia</a:t>
            </a:r>
            <a:br>
              <a:rPr lang="en-US" dirty="0" smtClean="0"/>
            </a:br>
            <a:r>
              <a:rPr lang="en-US" dirty="0" smtClean="0"/>
              <a:t>denture </a:t>
            </a:r>
            <a:r>
              <a:rPr lang="en-US" dirty="0" err="1" smtClean="0"/>
              <a:t>epulis</a:t>
            </a:r>
            <a:endParaRPr lang="ar-SA" dirty="0"/>
          </a:p>
        </p:txBody>
      </p:sp>
      <p:sp>
        <p:nvSpPr>
          <p:cNvPr id="52226" name="AutoShape 2" descr="Image result for denture epulis"/>
          <p:cNvSpPr>
            <a:spLocks noChangeAspect="1" noChangeArrowheads="1"/>
          </p:cNvSpPr>
          <p:nvPr/>
        </p:nvSpPr>
        <p:spPr bwMode="auto">
          <a:xfrm>
            <a:off x="8923338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/>
          </a:p>
        </p:txBody>
      </p:sp>
      <p:pic>
        <p:nvPicPr>
          <p:cNvPr id="52228" name="Picture 4" descr="Image result for denture epuli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857364"/>
            <a:ext cx="6858048" cy="49252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Image result for denture epuli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553620"/>
            <a:ext cx="7262862" cy="54471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158" y="571480"/>
            <a:ext cx="8329642" cy="5554683"/>
          </a:xfrm>
        </p:spPr>
        <p:txBody>
          <a:bodyPr>
            <a:normAutofit fontScale="70000" lnSpcReduction="20000"/>
          </a:bodyPr>
          <a:lstStyle/>
          <a:p>
            <a:pPr algn="just" rtl="0">
              <a:buNone/>
            </a:pPr>
            <a:r>
              <a:rPr lang="en-US" b="1" dirty="0" smtClean="0"/>
              <a:t>labial frenectomy: </a:t>
            </a:r>
          </a:p>
          <a:p>
            <a:pPr algn="just" rtl="0">
              <a:buNone/>
            </a:pPr>
            <a:r>
              <a:rPr lang="en-US" dirty="0" smtClean="0"/>
              <a:t>labial </a:t>
            </a:r>
            <a:r>
              <a:rPr lang="en-US" dirty="0" smtClean="0"/>
              <a:t>frenum attachments consist of thin bards of fibrous tissue covered with mucosa extending from the lip and cheek to the </a:t>
            </a:r>
            <a:r>
              <a:rPr lang="en-US" dirty="0" smtClean="0"/>
              <a:t>alveolar </a:t>
            </a:r>
            <a:r>
              <a:rPr lang="en-US" dirty="0" smtClean="0"/>
              <a:t>periosteum. The level of frenal attachments </a:t>
            </a:r>
            <a:r>
              <a:rPr lang="en-US" dirty="0" smtClean="0"/>
              <a:t>may vary from </a:t>
            </a:r>
            <a:r>
              <a:rPr lang="en-US" dirty="0" smtClean="0"/>
              <a:t>the height of the vestibule to the alveolar ridge and even to </a:t>
            </a:r>
            <a:r>
              <a:rPr lang="en-US" dirty="0" smtClean="0"/>
              <a:t>the area </a:t>
            </a:r>
            <a:r>
              <a:rPr lang="en-US" dirty="0" smtClean="0"/>
              <a:t>in the anterior maxilla.</a:t>
            </a:r>
          </a:p>
          <a:p>
            <a:pPr algn="just" rtl="0">
              <a:buNone/>
            </a:pPr>
            <a:r>
              <a:rPr lang="en-US" dirty="0" smtClean="0"/>
              <a:t>Three surgical technique are effective in removal of frenal attachments:</a:t>
            </a:r>
          </a:p>
          <a:p>
            <a:pPr lvl="0" algn="just" rtl="0" fontAlgn="base">
              <a:buFont typeface="Wingdings" pitchFamily="2" charset="2"/>
              <a:buChar char="Ø"/>
            </a:pPr>
            <a:r>
              <a:rPr lang="en-US" dirty="0" smtClean="0"/>
              <a:t>The simple </a:t>
            </a:r>
            <a:r>
              <a:rPr lang="en-US" dirty="0" smtClean="0"/>
              <a:t>excision</a:t>
            </a:r>
          </a:p>
          <a:p>
            <a:pPr lvl="0" algn="just" rtl="0" fontAlgn="base">
              <a:buFont typeface="Wingdings" pitchFamily="2" charset="2"/>
              <a:buChar char="Ø"/>
            </a:pPr>
            <a:r>
              <a:rPr lang="en-US" dirty="0" smtClean="0"/>
              <a:t>The Z-</a:t>
            </a:r>
            <a:r>
              <a:rPr lang="en-US" dirty="0" err="1" smtClean="0"/>
              <a:t>plasty</a:t>
            </a:r>
            <a:r>
              <a:rPr lang="en-US" dirty="0" smtClean="0"/>
              <a:t>.</a:t>
            </a:r>
          </a:p>
          <a:p>
            <a:pPr lvl="0" algn="just" rtl="0" fontAlgn="base">
              <a:buFont typeface="Wingdings" pitchFamily="2" charset="2"/>
              <a:buChar char="Ø"/>
            </a:pPr>
            <a:r>
              <a:rPr lang="en-US" dirty="0" smtClean="0"/>
              <a:t>A localized </a:t>
            </a:r>
            <a:r>
              <a:rPr lang="en-US" dirty="0" smtClean="0"/>
              <a:t>vestibuloplasty </a:t>
            </a:r>
            <a:r>
              <a:rPr lang="en-US" dirty="0" smtClean="0"/>
              <a:t>with secondary epithelialization.</a:t>
            </a:r>
          </a:p>
          <a:p>
            <a:pPr algn="just" rtl="0">
              <a:buNone/>
            </a:pPr>
            <a:endParaRPr lang="en-US" dirty="0" smtClean="0"/>
          </a:p>
          <a:p>
            <a:pPr algn="just" rtl="0">
              <a:buNone/>
            </a:pPr>
            <a:r>
              <a:rPr lang="en-US" dirty="0" smtClean="0"/>
              <a:t>For </a:t>
            </a:r>
            <a:r>
              <a:rPr lang="en-US" dirty="0" smtClean="0"/>
              <a:t>the simple excision </a:t>
            </a:r>
            <a:r>
              <a:rPr lang="en-US" dirty="0" smtClean="0"/>
              <a:t>technique a narrow elliptic incision around </a:t>
            </a:r>
            <a:r>
              <a:rPr lang="en-US" dirty="0" smtClean="0"/>
              <a:t>the frenal area down to the </a:t>
            </a:r>
            <a:r>
              <a:rPr lang="en-US" dirty="0" smtClean="0"/>
              <a:t>periosteum </a:t>
            </a:r>
            <a:r>
              <a:rPr lang="en-US" dirty="0" smtClean="0"/>
              <a:t>,The fibrous </a:t>
            </a:r>
            <a:r>
              <a:rPr lang="en-US" dirty="0" smtClean="0"/>
              <a:t>frenum sharply dissected </a:t>
            </a:r>
            <a:r>
              <a:rPr lang="en-US" dirty="0" smtClean="0"/>
              <a:t>from the underlying periosteum and soft tissue </a:t>
            </a:r>
            <a:r>
              <a:rPr lang="en-US" dirty="0" smtClean="0"/>
              <a:t>then </a:t>
            </a:r>
            <a:r>
              <a:rPr lang="en-US" dirty="0" smtClean="0"/>
              <a:t>the margins of the wound are </a:t>
            </a:r>
            <a:r>
              <a:rPr lang="en-US" dirty="0" smtClean="0"/>
              <a:t>gently undermined </a:t>
            </a:r>
            <a:r>
              <a:rPr lang="en-US" dirty="0" smtClean="0"/>
              <a:t>and re approximated. Placement of the first suture should </a:t>
            </a:r>
            <a:r>
              <a:rPr lang="en-US" dirty="0" smtClean="0"/>
              <a:t>be </a:t>
            </a:r>
            <a:r>
              <a:rPr lang="en-US" dirty="0" smtClean="0"/>
              <a:t>at </a:t>
            </a:r>
            <a:r>
              <a:rPr lang="en-US" dirty="0" smtClean="0"/>
              <a:t>the maximum </a:t>
            </a:r>
            <a:r>
              <a:rPr lang="en-US" dirty="0" smtClean="0"/>
              <a:t>depth of the vestibule and should include both edges of mucosa and underlying periosteum.</a:t>
            </a:r>
          </a:p>
          <a:p>
            <a:pPr algn="just" rtl="0">
              <a:buNone/>
            </a:pPr>
            <a:endParaRPr lang="ar-SA" dirty="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Labial frenectomy</a:t>
            </a:r>
            <a:endParaRPr lang="ar-SA" dirty="0"/>
          </a:p>
        </p:txBody>
      </p:sp>
      <p:pic>
        <p:nvPicPr>
          <p:cNvPr id="55298" name="Picture 2" descr="Image result for labial frenectomy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714620"/>
            <a:ext cx="8572500" cy="28384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4" name="Picture 4" descr="Image result for labial frenectomy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428604"/>
            <a:ext cx="6143668" cy="606391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AutoShape 2" descr="Image result for labial frenectomy z plasty"/>
          <p:cNvSpPr>
            <a:spLocks noChangeAspect="1" noChangeArrowheads="1"/>
          </p:cNvSpPr>
          <p:nvPr/>
        </p:nvSpPr>
        <p:spPr bwMode="auto">
          <a:xfrm>
            <a:off x="8923338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/>
          </a:p>
        </p:txBody>
      </p:sp>
      <p:sp>
        <p:nvSpPr>
          <p:cNvPr id="57348" name="AutoShape 4" descr="Image result for labial frenectomy z plasty"/>
          <p:cNvSpPr>
            <a:spLocks noChangeAspect="1" noChangeArrowheads="1"/>
          </p:cNvSpPr>
          <p:nvPr/>
        </p:nvSpPr>
        <p:spPr bwMode="auto">
          <a:xfrm>
            <a:off x="8923338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/>
          </a:p>
        </p:txBody>
      </p:sp>
      <p:sp>
        <p:nvSpPr>
          <p:cNvPr id="57350" name="AutoShape 6" descr="Image result for labial frenectomy z plasty"/>
          <p:cNvSpPr>
            <a:spLocks noChangeAspect="1" noChangeArrowheads="1"/>
          </p:cNvSpPr>
          <p:nvPr/>
        </p:nvSpPr>
        <p:spPr bwMode="auto">
          <a:xfrm>
            <a:off x="8923338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/>
          </a:p>
        </p:txBody>
      </p:sp>
      <p:pic>
        <p:nvPicPr>
          <p:cNvPr id="57352" name="Picture 8" descr="Image result for labial frenectomy z plasty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36246" y="2643182"/>
            <a:ext cx="3431518" cy="3571900"/>
          </a:xfrm>
          <a:prstGeom prst="rect">
            <a:avLst/>
          </a:prstGeom>
          <a:noFill/>
        </p:spPr>
      </p:pic>
      <p:pic>
        <p:nvPicPr>
          <p:cNvPr id="57354" name="Picture 10" descr="Image result for labial frenectomy z plasty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"/>
            <a:ext cx="4857784" cy="416178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85720" y="642918"/>
            <a:ext cx="8501122" cy="5929354"/>
          </a:xfrm>
        </p:spPr>
        <p:txBody>
          <a:bodyPr>
            <a:normAutofit fontScale="70000" lnSpcReduction="20000"/>
          </a:bodyPr>
          <a:lstStyle/>
          <a:p>
            <a:pPr algn="just" rtl="0">
              <a:buNone/>
            </a:pPr>
            <a:r>
              <a:rPr lang="en-US" b="1" dirty="0" smtClean="0"/>
              <a:t>Lingual frenectomy</a:t>
            </a:r>
            <a:endParaRPr lang="en-US" b="1" dirty="0" smtClean="0"/>
          </a:p>
          <a:p>
            <a:pPr algn="just" rtl="0">
              <a:buNone/>
            </a:pPr>
            <a:r>
              <a:rPr lang="en-US" b="1" dirty="0" smtClean="0"/>
              <a:t> </a:t>
            </a:r>
            <a:r>
              <a:rPr lang="en-US" dirty="0" smtClean="0"/>
              <a:t>An abnormal </a:t>
            </a:r>
            <a:r>
              <a:rPr lang="en-US" dirty="0" smtClean="0"/>
              <a:t>frenal </a:t>
            </a:r>
            <a:r>
              <a:rPr lang="en-US" dirty="0" smtClean="0"/>
              <a:t>attachment usually consists of </a:t>
            </a:r>
            <a:r>
              <a:rPr lang="en-US" dirty="0" smtClean="0"/>
              <a:t>mucosa</a:t>
            </a:r>
            <a:r>
              <a:rPr lang="en-US" dirty="0" smtClean="0"/>
              <a:t>, dense fibrous connective </a:t>
            </a:r>
            <a:r>
              <a:rPr lang="en-US" dirty="0" smtClean="0"/>
              <a:t>tissue</a:t>
            </a:r>
            <a:r>
              <a:rPr lang="en-US" dirty="0" smtClean="0"/>
              <a:t>. This attachment binds the tip of the tongue to the posterior surface of the mandibular alveolar ridge. Surgical release of the lingual frenum requires incising the attachment of the </a:t>
            </a:r>
            <a:r>
              <a:rPr lang="en-US" dirty="0" smtClean="0"/>
              <a:t>fibrous </a:t>
            </a:r>
            <a:r>
              <a:rPr lang="en-US" dirty="0" smtClean="0"/>
              <a:t>connective tissue at the base of the tongue in a transverse </a:t>
            </a:r>
            <a:r>
              <a:rPr lang="en-US" dirty="0" smtClean="0"/>
              <a:t>fashion </a:t>
            </a:r>
            <a:r>
              <a:rPr lang="en-US" dirty="0" smtClean="0"/>
              <a:t>followed by ,closure in a linear direction which completely release the anterior portion of the tongue.</a:t>
            </a:r>
          </a:p>
          <a:p>
            <a:pPr algn="just" rtl="0">
              <a:buNone/>
            </a:pPr>
            <a:endParaRPr lang="en-US" dirty="0" smtClean="0"/>
          </a:p>
          <a:p>
            <a:pPr algn="just" rtl="0">
              <a:buFont typeface="Wingdings" pitchFamily="2" charset="2"/>
              <a:buChar char="Ø"/>
            </a:pPr>
            <a:r>
              <a:rPr lang="en-US" dirty="0" err="1" smtClean="0"/>
              <a:t>Transpositional</a:t>
            </a:r>
            <a:r>
              <a:rPr lang="en-US" dirty="0" smtClean="0"/>
              <a:t> </a:t>
            </a:r>
            <a:r>
              <a:rPr lang="en-US" dirty="0" smtClean="0"/>
              <a:t>flap </a:t>
            </a:r>
            <a:r>
              <a:rPr lang="en-US" dirty="0" smtClean="0"/>
              <a:t>vestibuloplasty</a:t>
            </a:r>
            <a:endParaRPr lang="en-US" dirty="0" smtClean="0"/>
          </a:p>
          <a:p>
            <a:pPr algn="just" rtl="0">
              <a:buNone/>
            </a:pPr>
            <a:r>
              <a:rPr lang="en-US" dirty="0" smtClean="0"/>
              <a:t>A </a:t>
            </a:r>
            <a:r>
              <a:rPr lang="en-US" dirty="0" err="1" smtClean="0"/>
              <a:t>lingually</a:t>
            </a:r>
            <a:r>
              <a:rPr lang="en-US" dirty="0" smtClean="0"/>
              <a:t> </a:t>
            </a:r>
            <a:r>
              <a:rPr lang="en-US" dirty="0" smtClean="0"/>
              <a:t>based flap vestibuloplasty procedure is explained as </a:t>
            </a:r>
            <a:r>
              <a:rPr lang="en-US" dirty="0" smtClean="0"/>
              <a:t>mucosal </a:t>
            </a:r>
            <a:r>
              <a:rPr lang="en-US" dirty="0" smtClean="0"/>
              <a:t>flap </a:t>
            </a:r>
            <a:r>
              <a:rPr lang="en-US" dirty="0" err="1" smtClean="0"/>
              <a:t>pedicled</a:t>
            </a:r>
            <a:r>
              <a:rPr lang="en-US" dirty="0" smtClean="0"/>
              <a:t> </a:t>
            </a:r>
            <a:r>
              <a:rPr lang="en-US" dirty="0" smtClean="0"/>
              <a:t>from the alveolar ridge is elevated from the underlying tissue aid sutured to the depth of the </a:t>
            </a:r>
            <a:r>
              <a:rPr lang="en-US" dirty="0" smtClean="0"/>
              <a:t>vestibule</a:t>
            </a:r>
          </a:p>
          <a:p>
            <a:pPr algn="just" rtl="0">
              <a:buNone/>
            </a:pPr>
            <a:r>
              <a:rPr lang="en-US" dirty="0" smtClean="0"/>
              <a:t>The inner portion of the lip is allowed to heal by </a:t>
            </a:r>
            <a:r>
              <a:rPr lang="en-US" dirty="0" smtClean="0"/>
              <a:t>secondary </a:t>
            </a:r>
            <a:r>
              <a:rPr lang="en-US" dirty="0" err="1" smtClean="0"/>
              <a:t>epithetiazation</a:t>
            </a:r>
            <a:r>
              <a:rPr lang="en-US" dirty="0" smtClean="0"/>
              <a:t>. The objectives of this procedure is to increase the anterior vestibular area.</a:t>
            </a:r>
            <a:r>
              <a:rPr lang="en-US" dirty="0" smtClean="0"/>
              <a:t>.</a:t>
            </a:r>
            <a:endParaRPr lang="en-US" dirty="0" smtClean="0"/>
          </a:p>
          <a:p>
            <a:pPr algn="just" rtl="0">
              <a:buNone/>
            </a:pPr>
            <a:endParaRPr lang="ar-SA" dirty="0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158" y="642918"/>
            <a:ext cx="8329642" cy="5483245"/>
          </a:xfrm>
        </p:spPr>
        <p:txBody>
          <a:bodyPr>
            <a:normAutofit fontScale="92500" lnSpcReduction="20000"/>
          </a:bodyPr>
          <a:lstStyle/>
          <a:p>
            <a:pPr algn="just" rtl="0">
              <a:buNone/>
            </a:pPr>
            <a:r>
              <a:rPr lang="en-US" b="1" dirty="0" smtClean="0"/>
              <a:t>Indication of the </a:t>
            </a:r>
            <a:r>
              <a:rPr lang="en-US" b="1" dirty="0" smtClean="0"/>
              <a:t>procedure</a:t>
            </a:r>
            <a:r>
              <a:rPr lang="en-US" dirty="0" smtClean="0"/>
              <a:t>:</a:t>
            </a:r>
            <a:endParaRPr lang="en-US" dirty="0" smtClean="0"/>
          </a:p>
          <a:p>
            <a:pPr algn="just" rtl="0">
              <a:buNone/>
            </a:pPr>
            <a:r>
              <a:rPr lang="en-US" dirty="0" smtClean="0"/>
              <a:t>When there is inadequate facial vestibular depth from mucosa' and muscular attachments in the anterior mandibular and the presence of inadequate vestibule depth on the lingual aspect of the mandible.</a:t>
            </a:r>
          </a:p>
          <a:p>
            <a:pPr algn="just" rtl="0">
              <a:buNone/>
            </a:pPr>
            <a:endParaRPr lang="en-US" dirty="0" smtClean="0"/>
          </a:p>
          <a:p>
            <a:pPr algn="just" rtl="0">
              <a:buNone/>
            </a:pPr>
            <a:r>
              <a:rPr lang="en-US" dirty="0" smtClean="0"/>
              <a:t>disadvantages </a:t>
            </a:r>
            <a:r>
              <a:rPr lang="en-US" dirty="0" smtClean="0"/>
              <a:t>of this procedure include unpredictability of the amount of relapse of the </a:t>
            </a:r>
            <a:r>
              <a:rPr lang="en-US" dirty="0" smtClean="0"/>
              <a:t>vestibular </a:t>
            </a:r>
            <a:r>
              <a:rPr lang="en-US" dirty="0" smtClean="0"/>
              <a:t>depth.</a:t>
            </a:r>
          </a:p>
          <a:p>
            <a:pPr algn="just" rtl="0">
              <a:buNone/>
            </a:pPr>
            <a:r>
              <a:rPr lang="en-US" dirty="0" smtClean="0"/>
              <a:t>Scarring </a:t>
            </a:r>
            <a:r>
              <a:rPr lang="en-US" dirty="0" smtClean="0"/>
              <a:t>in the depth </a:t>
            </a:r>
            <a:r>
              <a:rPr lang="en-US" dirty="0" smtClean="0"/>
              <a:t>of </a:t>
            </a:r>
            <a:r>
              <a:rPr lang="en-US" dirty="0" smtClean="0"/>
              <a:t>the </a:t>
            </a:r>
            <a:r>
              <a:rPr lang="en-US" dirty="0" smtClean="0"/>
              <a:t>vestibule </a:t>
            </a:r>
            <a:r>
              <a:rPr lang="en-US" dirty="0" smtClean="0"/>
              <a:t>and </a:t>
            </a:r>
            <a:r>
              <a:rPr lang="en-US" dirty="0" smtClean="0"/>
              <a:t>problems </a:t>
            </a:r>
            <a:r>
              <a:rPr lang="en-US" dirty="0" smtClean="0"/>
              <a:t>with </a:t>
            </a:r>
            <a:r>
              <a:rPr lang="en-US" dirty="0" smtClean="0"/>
              <a:t>adaptation </a:t>
            </a:r>
            <a:r>
              <a:rPr lang="en-US" dirty="0" smtClean="0"/>
              <a:t>of the peripheral flange area of the denture to the depth of the </a:t>
            </a:r>
            <a:r>
              <a:rPr lang="en-US" dirty="0" smtClean="0"/>
              <a:t>vestibule.</a:t>
            </a:r>
            <a:endParaRPr lang="en-US" dirty="0" smtClean="0"/>
          </a:p>
          <a:p>
            <a:pPr algn="just">
              <a:buNone/>
            </a:pPr>
            <a:endParaRPr lang="ar-SA" dirty="0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Lingual frenectomy</a:t>
            </a:r>
            <a:endParaRPr lang="ar-SA" dirty="0"/>
          </a:p>
        </p:txBody>
      </p:sp>
      <p:sp>
        <p:nvSpPr>
          <p:cNvPr id="58370" name="AutoShape 2" descr="Image result for lingual frenectomy"/>
          <p:cNvSpPr>
            <a:spLocks noChangeAspect="1" noChangeArrowheads="1"/>
          </p:cNvSpPr>
          <p:nvPr/>
        </p:nvSpPr>
        <p:spPr bwMode="auto">
          <a:xfrm>
            <a:off x="8923338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/>
          </a:p>
        </p:txBody>
      </p:sp>
      <p:sp>
        <p:nvSpPr>
          <p:cNvPr id="58372" name="AutoShape 4" descr="Image result for lingual frenectomy"/>
          <p:cNvSpPr>
            <a:spLocks noChangeAspect="1" noChangeArrowheads="1"/>
          </p:cNvSpPr>
          <p:nvPr/>
        </p:nvSpPr>
        <p:spPr bwMode="auto">
          <a:xfrm>
            <a:off x="8923338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/>
          </a:p>
        </p:txBody>
      </p:sp>
      <p:sp>
        <p:nvSpPr>
          <p:cNvPr id="58374" name="AutoShape 6" descr="Image result for lingual frenectomy"/>
          <p:cNvSpPr>
            <a:spLocks noChangeAspect="1" noChangeArrowheads="1"/>
          </p:cNvSpPr>
          <p:nvPr/>
        </p:nvSpPr>
        <p:spPr bwMode="auto">
          <a:xfrm>
            <a:off x="8923338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/>
          </a:p>
        </p:txBody>
      </p:sp>
      <p:sp>
        <p:nvSpPr>
          <p:cNvPr id="58376" name="AutoShape 8" descr="Image result for lingual frenectomy"/>
          <p:cNvSpPr>
            <a:spLocks noChangeAspect="1" noChangeArrowheads="1"/>
          </p:cNvSpPr>
          <p:nvPr/>
        </p:nvSpPr>
        <p:spPr bwMode="auto">
          <a:xfrm>
            <a:off x="8923338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/>
          </a:p>
        </p:txBody>
      </p:sp>
      <p:sp>
        <p:nvSpPr>
          <p:cNvPr id="58378" name="AutoShape 10" descr="Image result for lingual frenectomy"/>
          <p:cNvSpPr>
            <a:spLocks noChangeAspect="1" noChangeArrowheads="1"/>
          </p:cNvSpPr>
          <p:nvPr/>
        </p:nvSpPr>
        <p:spPr bwMode="auto">
          <a:xfrm>
            <a:off x="8923338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/>
          </a:p>
        </p:txBody>
      </p:sp>
      <p:pic>
        <p:nvPicPr>
          <p:cNvPr id="58380" name="Picture 12" descr="Image result for lingual frenectomy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857364"/>
            <a:ext cx="8474400" cy="3240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Image result for bone resorption after tooth extractio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714356"/>
            <a:ext cx="7757464" cy="49292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85720" y="214291"/>
            <a:ext cx="8429684" cy="6286544"/>
          </a:xfrm>
        </p:spPr>
        <p:txBody>
          <a:bodyPr>
            <a:normAutofit fontScale="70000" lnSpcReduction="20000"/>
          </a:bodyPr>
          <a:lstStyle/>
          <a:p>
            <a:pPr algn="just" rtl="0">
              <a:buNone/>
            </a:pPr>
            <a:r>
              <a:rPr lang="en-US" b="1" dirty="0" smtClean="0"/>
              <a:t>mandibular </a:t>
            </a:r>
            <a:r>
              <a:rPr lang="en-US" b="1" dirty="0" smtClean="0"/>
              <a:t>augmentation</a:t>
            </a:r>
            <a:r>
              <a:rPr lang="en-US" dirty="0" smtClean="0"/>
              <a:t>:- Augmentation grafting adds strength to an extremely </a:t>
            </a:r>
            <a:r>
              <a:rPr lang="en-US" dirty="0" err="1" smtClean="0"/>
              <a:t>ddicient</a:t>
            </a:r>
            <a:r>
              <a:rPr lang="en-US" dirty="0" smtClean="0"/>
              <a:t> mandible and improves the height and contour of the available bone for implant placement </a:t>
            </a:r>
            <a:r>
              <a:rPr lang="en-US" dirty="0" smtClean="0"/>
              <a:t>on </a:t>
            </a:r>
            <a:r>
              <a:rPr lang="en-US" dirty="0" smtClean="0"/>
              <a:t>denture-bearing areas.</a:t>
            </a:r>
          </a:p>
          <a:p>
            <a:pPr algn="just" rtl="0">
              <a:buNone/>
            </a:pPr>
            <a:r>
              <a:rPr lang="en-US" dirty="0" smtClean="0"/>
              <a:t>Sources of graft material include </a:t>
            </a:r>
            <a:r>
              <a:rPr lang="en-US" dirty="0" err="1" smtClean="0"/>
              <a:t>autogenous</a:t>
            </a:r>
            <a:r>
              <a:rPr lang="en-US" dirty="0" smtClean="0"/>
              <a:t> </a:t>
            </a:r>
            <a:r>
              <a:rPr lang="en-US" dirty="0" smtClean="0"/>
              <a:t>or </a:t>
            </a:r>
            <a:r>
              <a:rPr lang="en-US" dirty="0" err="1" smtClean="0"/>
              <a:t>allogenous</a:t>
            </a:r>
            <a:r>
              <a:rPr lang="en-US" dirty="0" smtClean="0"/>
              <a:t> </a:t>
            </a:r>
            <a:r>
              <a:rPr lang="en-US" dirty="0" smtClean="0"/>
              <a:t>bone and </a:t>
            </a:r>
            <a:r>
              <a:rPr lang="en-US" dirty="0" err="1" smtClean="0"/>
              <a:t>alloplastic</a:t>
            </a:r>
            <a:r>
              <a:rPr lang="en-US" dirty="0" smtClean="0"/>
              <a:t> materials.</a:t>
            </a:r>
          </a:p>
          <a:p>
            <a:pPr algn="just" rtl="0">
              <a:buNone/>
            </a:pPr>
            <a:r>
              <a:rPr lang="en-US" dirty="0" smtClean="0"/>
              <a:t>Historically </a:t>
            </a:r>
            <a:r>
              <a:rPr lang="en-US" dirty="0" err="1" smtClean="0"/>
              <a:t>autogenous</a:t>
            </a:r>
            <a:r>
              <a:rPr lang="en-US" dirty="0" smtClean="0"/>
              <a:t> </a:t>
            </a:r>
            <a:r>
              <a:rPr lang="en-US" dirty="0" smtClean="0"/>
              <a:t>bone has </a:t>
            </a:r>
            <a:r>
              <a:rPr lang="en-US" dirty="0" smtClean="0"/>
              <a:t>been shown to be the most </a:t>
            </a:r>
            <a:r>
              <a:rPr lang="en-US" dirty="0" smtClean="0"/>
              <a:t>biologically acceptable material used in (MA).</a:t>
            </a:r>
          </a:p>
          <a:p>
            <a:pPr algn="just" rtl="0">
              <a:buNone/>
            </a:pPr>
            <a:r>
              <a:rPr lang="en-US" dirty="0" smtClean="0"/>
              <a:t>Disadvantages of the use of </a:t>
            </a:r>
            <a:r>
              <a:rPr lang="en-US" dirty="0" err="1" smtClean="0"/>
              <a:t>autogenous</a:t>
            </a:r>
            <a:r>
              <a:rPr lang="en-US" dirty="0" smtClean="0"/>
              <a:t> bone include the need for </a:t>
            </a:r>
            <a:r>
              <a:rPr lang="en-US" dirty="0" smtClean="0"/>
              <a:t>donor site</a:t>
            </a:r>
            <a:r>
              <a:rPr lang="en-US" baseline="30000" dirty="0" smtClean="0"/>
              <a:t>-</a:t>
            </a:r>
            <a:r>
              <a:rPr lang="en-US" dirty="0" smtClean="0"/>
              <a:t> </a:t>
            </a:r>
            <a:r>
              <a:rPr lang="en-US" dirty="0" smtClean="0"/>
              <a:t>surgery and extensive resorption after </a:t>
            </a:r>
            <a:r>
              <a:rPr lang="en-US" dirty="0" smtClean="0"/>
              <a:t>grafting. </a:t>
            </a:r>
            <a:r>
              <a:rPr lang="en-US" dirty="0" smtClean="0"/>
              <a:t>The use of </a:t>
            </a:r>
            <a:r>
              <a:rPr lang="en-US" dirty="0" err="1" smtClean="0"/>
              <a:t>allogenic</a:t>
            </a:r>
            <a:r>
              <a:rPr lang="en-US" dirty="0" smtClean="0"/>
              <a:t> bone </a:t>
            </a:r>
            <a:r>
              <a:rPr lang="en-US" dirty="0" smtClean="0"/>
              <a:t>eliminate the need for a second surgical site </a:t>
            </a:r>
            <a:r>
              <a:rPr lang="en-US" dirty="0" smtClean="0"/>
              <a:t>and </a:t>
            </a:r>
            <a:r>
              <a:rPr lang="en-US" dirty="0" smtClean="0"/>
              <a:t>has been shown to be somewhat useful in augmenting small area of concavity in the posterior mandible</a:t>
            </a:r>
            <a:r>
              <a:rPr lang="en-US" dirty="0" smtClean="0"/>
              <a:t>.</a:t>
            </a:r>
            <a:endParaRPr lang="ar-SA" dirty="0" smtClean="0"/>
          </a:p>
          <a:p>
            <a:pPr algn="just" rtl="0">
              <a:buNone/>
            </a:pPr>
            <a:r>
              <a:rPr lang="en-US" dirty="0" smtClean="0"/>
              <a:t>The </a:t>
            </a:r>
            <a:r>
              <a:rPr lang="en-US" dirty="0" smtClean="0"/>
              <a:t> </a:t>
            </a:r>
            <a:r>
              <a:rPr lang="en-US" dirty="0" err="1" smtClean="0"/>
              <a:t>hydroxy</a:t>
            </a:r>
            <a:r>
              <a:rPr lang="en-US" dirty="0" smtClean="0"/>
              <a:t> </a:t>
            </a:r>
            <a:r>
              <a:rPr lang="en-US" dirty="0" err="1" smtClean="0"/>
              <a:t>apetite</a:t>
            </a:r>
            <a:r>
              <a:rPr lang="en-US" dirty="0" smtClean="0"/>
              <a:t> (HA) </a:t>
            </a:r>
            <a:r>
              <a:rPr lang="en-US" dirty="0" err="1" smtClean="0"/>
              <a:t>alloplastic</a:t>
            </a:r>
            <a:r>
              <a:rPr lang="en-US" dirty="0" smtClean="0"/>
              <a:t> </a:t>
            </a:r>
            <a:r>
              <a:rPr lang="en-US" dirty="0" smtClean="0"/>
              <a:t>materials used in bony augmentation of the maxilla and </a:t>
            </a:r>
            <a:r>
              <a:rPr lang="en-US" dirty="0" smtClean="0"/>
              <a:t>mandible. The </a:t>
            </a:r>
            <a:r>
              <a:rPr lang="en-US" dirty="0" smtClean="0"/>
              <a:t>material is readily available, eliminate the need for donor-site surgery and has been </a:t>
            </a:r>
            <a:r>
              <a:rPr lang="en-US" dirty="0" smtClean="0"/>
              <a:t>shown to </a:t>
            </a:r>
            <a:r>
              <a:rPr lang="en-US" dirty="0" smtClean="0"/>
              <a:t>improve long-term maintenance of </a:t>
            </a:r>
            <a:r>
              <a:rPr lang="en-US" dirty="0" smtClean="0"/>
              <a:t>height </a:t>
            </a:r>
            <a:r>
              <a:rPr lang="en-US" dirty="0" smtClean="0"/>
              <a:t>and contour. The disadvantage includes tissue dehiscence, migration of the material and </a:t>
            </a:r>
            <a:r>
              <a:rPr lang="en-US" dirty="0" err="1" smtClean="0"/>
              <a:t>neurosensory</a:t>
            </a:r>
            <a:r>
              <a:rPr lang="en-US" dirty="0" smtClean="0"/>
              <a:t> </a:t>
            </a:r>
            <a:r>
              <a:rPr lang="en-US" dirty="0" smtClean="0"/>
              <a:t>disturbance have </a:t>
            </a:r>
            <a:r>
              <a:rPr lang="en-US" dirty="0" smtClean="0"/>
              <a:t>resulted in less frequent use of this material.</a:t>
            </a:r>
          </a:p>
          <a:p>
            <a:pPr algn="just" rtl="0">
              <a:buNone/>
            </a:pPr>
            <a:endParaRPr lang="ar-SA" dirty="0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vestibuloplasty</a:t>
            </a:r>
            <a:endParaRPr lang="ar-SA" dirty="0"/>
          </a:p>
        </p:txBody>
      </p:sp>
      <p:sp>
        <p:nvSpPr>
          <p:cNvPr id="59394" name="AutoShape 2" descr="Image result for vestibuloplasty"/>
          <p:cNvSpPr>
            <a:spLocks noChangeAspect="1" noChangeArrowheads="1"/>
          </p:cNvSpPr>
          <p:nvPr/>
        </p:nvSpPr>
        <p:spPr bwMode="auto">
          <a:xfrm>
            <a:off x="8923338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ar-SA"/>
          </a:p>
        </p:txBody>
      </p:sp>
      <p:pic>
        <p:nvPicPr>
          <p:cNvPr id="59396" name="Picture 4" descr="Image result for vestibuloplasty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9124" y="3000372"/>
            <a:ext cx="4467528" cy="2714644"/>
          </a:xfrm>
          <a:prstGeom prst="rect">
            <a:avLst/>
          </a:prstGeom>
          <a:noFill/>
        </p:spPr>
      </p:pic>
      <p:pic>
        <p:nvPicPr>
          <p:cNvPr id="59398" name="Picture 6" descr="Image result for vestibuloplasty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2928934"/>
            <a:ext cx="3985486" cy="28575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mandibular augmentation</a:t>
            </a:r>
            <a:endParaRPr lang="ar-SA" dirty="0"/>
          </a:p>
        </p:txBody>
      </p:sp>
      <p:pic>
        <p:nvPicPr>
          <p:cNvPr id="60418" name="Picture 2" descr="Image result for alveolar mandibular augmentation hydroxyapatit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571612"/>
            <a:ext cx="6643734" cy="446459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objective </a:t>
            </a:r>
            <a:r>
              <a:rPr lang="en-US" dirty="0" smtClean="0"/>
              <a:t>of </a:t>
            </a:r>
            <a:r>
              <a:rPr lang="en-US" dirty="0" smtClean="0"/>
              <a:t>Preprosthetic </a:t>
            </a:r>
            <a:r>
              <a:rPr lang="en-US" dirty="0" smtClean="0"/>
              <a:t>surgery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500034" y="1571612"/>
            <a:ext cx="8358246" cy="5000660"/>
          </a:xfrm>
        </p:spPr>
        <p:txBody>
          <a:bodyPr>
            <a:normAutofit fontScale="77500" lnSpcReduction="20000"/>
          </a:bodyPr>
          <a:lstStyle/>
          <a:p>
            <a:pPr algn="just" rtl="0">
              <a:buNone/>
            </a:pPr>
            <a:r>
              <a:rPr lang="en-US" dirty="0" smtClean="0"/>
              <a:t>The </a:t>
            </a:r>
            <a:r>
              <a:rPr lang="en-US" dirty="0" smtClean="0"/>
              <a:t>objective of </a:t>
            </a:r>
            <a:r>
              <a:rPr lang="en-US" dirty="0" smtClean="0"/>
              <a:t>(P.S) </a:t>
            </a:r>
            <a:r>
              <a:rPr lang="en-US" dirty="0" smtClean="0"/>
              <a:t>is to create proper </a:t>
            </a:r>
            <a:r>
              <a:rPr lang="en-US" dirty="0" smtClean="0"/>
              <a:t>supporting </a:t>
            </a:r>
            <a:r>
              <a:rPr lang="en-US" dirty="0" smtClean="0"/>
              <a:t>structures for subsequent placement of prosthetic </a:t>
            </a:r>
            <a:r>
              <a:rPr lang="en-US" dirty="0" smtClean="0"/>
              <a:t>appliances. The  </a:t>
            </a:r>
            <a:r>
              <a:rPr lang="en-US" dirty="0" smtClean="0"/>
              <a:t>best </a:t>
            </a:r>
            <a:r>
              <a:rPr lang="en-US" dirty="0" smtClean="0"/>
              <a:t>denture </a:t>
            </a:r>
            <a:r>
              <a:rPr lang="en-US" dirty="0" smtClean="0"/>
              <a:t>supports has the following characteristic:-</a:t>
            </a:r>
          </a:p>
          <a:p>
            <a:pPr lvl="0" algn="just" rtl="0" fontAlgn="base">
              <a:buFont typeface="Wingdings" pitchFamily="2" charset="2"/>
              <a:buChar char="Ø"/>
            </a:pPr>
            <a:r>
              <a:rPr lang="en-US" dirty="0" smtClean="0"/>
              <a:t>No evidence of intra oral or extra oral </a:t>
            </a:r>
            <a:r>
              <a:rPr lang="en-US" dirty="0" err="1" smtClean="0"/>
              <a:t>pnthologic</a:t>
            </a:r>
            <a:r>
              <a:rPr lang="en-US" dirty="0" smtClean="0"/>
              <a:t> </a:t>
            </a:r>
            <a:r>
              <a:rPr lang="en-US" dirty="0" smtClean="0"/>
              <a:t>conditions.</a:t>
            </a:r>
          </a:p>
          <a:p>
            <a:pPr lvl="0" algn="just" rtl="0" fontAlgn="base">
              <a:buFont typeface="Wingdings" pitchFamily="2" charset="2"/>
              <a:buChar char="Ø"/>
            </a:pPr>
            <a:r>
              <a:rPr lang="en-US" dirty="0" smtClean="0"/>
              <a:t>Proper </a:t>
            </a:r>
            <a:r>
              <a:rPr lang="en-US" dirty="0" smtClean="0"/>
              <a:t>inter arch </a:t>
            </a:r>
            <a:r>
              <a:rPr lang="en-US" dirty="0" smtClean="0"/>
              <a:t>relationship.</a:t>
            </a:r>
          </a:p>
          <a:p>
            <a:pPr lvl="0" algn="just" rtl="0" fontAlgn="base">
              <a:buFont typeface="Wingdings" pitchFamily="2" charset="2"/>
              <a:buChar char="Ø"/>
            </a:pPr>
            <a:r>
              <a:rPr lang="en-US" dirty="0" smtClean="0"/>
              <a:t>Alveolar </a:t>
            </a:r>
            <a:r>
              <a:rPr lang="en-US" dirty="0" smtClean="0"/>
              <a:t>processes that are as large as possible and of proper </a:t>
            </a:r>
            <a:r>
              <a:rPr lang="en-US" dirty="0" smtClean="0"/>
              <a:t>configuration.</a:t>
            </a:r>
          </a:p>
          <a:p>
            <a:pPr lvl="0" algn="just" rtl="0" fontAlgn="base">
              <a:buFont typeface="Wingdings" pitchFamily="2" charset="2"/>
              <a:buChar char="Ø"/>
            </a:pPr>
            <a:r>
              <a:rPr lang="en-US" dirty="0" smtClean="0"/>
              <a:t>No </a:t>
            </a:r>
            <a:r>
              <a:rPr lang="en-US" dirty="0" smtClean="0"/>
              <a:t>bony or soft tissue protuberances or </a:t>
            </a:r>
            <a:r>
              <a:rPr lang="en-US" dirty="0" smtClean="0"/>
              <a:t>undercuts.</a:t>
            </a:r>
          </a:p>
          <a:p>
            <a:pPr lvl="0" algn="just" rtl="0" fontAlgn="base">
              <a:buFont typeface="Wingdings" pitchFamily="2" charset="2"/>
              <a:buChar char="Ø"/>
            </a:pPr>
            <a:r>
              <a:rPr lang="en-US" dirty="0" smtClean="0"/>
              <a:t>Adequate </a:t>
            </a:r>
            <a:r>
              <a:rPr lang="en-US" dirty="0" smtClean="0"/>
              <a:t>palatal vault </a:t>
            </a:r>
            <a:r>
              <a:rPr lang="en-US" dirty="0" smtClean="0"/>
              <a:t>form</a:t>
            </a:r>
          </a:p>
          <a:p>
            <a:pPr lvl="0" algn="just" rtl="0" fontAlgn="base">
              <a:buFont typeface="Wingdings" pitchFamily="2" charset="2"/>
              <a:buChar char="Ø"/>
            </a:pPr>
            <a:r>
              <a:rPr lang="en-US" dirty="0" smtClean="0"/>
              <a:t>Proper </a:t>
            </a:r>
            <a:r>
              <a:rPr lang="en-US" dirty="0" smtClean="0"/>
              <a:t>posterior tuberosity </a:t>
            </a:r>
            <a:r>
              <a:rPr lang="en-US" dirty="0" smtClean="0"/>
              <a:t>notching.</a:t>
            </a:r>
          </a:p>
          <a:p>
            <a:pPr lvl="0" algn="just" rtl="0" fontAlgn="base">
              <a:buFont typeface="Wingdings" pitchFamily="2" charset="2"/>
              <a:buChar char="Ø"/>
            </a:pPr>
            <a:r>
              <a:rPr lang="en-US" dirty="0" smtClean="0"/>
              <a:t>Adequate </a:t>
            </a:r>
            <a:r>
              <a:rPr lang="en-US" dirty="0" smtClean="0"/>
              <a:t>vestibular depth for prosthesis </a:t>
            </a:r>
            <a:r>
              <a:rPr lang="en-US" dirty="0" smtClean="0"/>
              <a:t>extension.</a:t>
            </a:r>
          </a:p>
          <a:p>
            <a:pPr lvl="0" algn="just" rtl="0" fontAlgn="base">
              <a:buFont typeface="Wingdings" pitchFamily="2" charset="2"/>
              <a:buChar char="Ø"/>
            </a:pPr>
            <a:r>
              <a:rPr lang="en-US" dirty="0" smtClean="0"/>
              <a:t>Adequate </a:t>
            </a:r>
            <a:r>
              <a:rPr lang="en-US" dirty="0" smtClean="0"/>
              <a:t>bony support and attached soft tissue covering.</a:t>
            </a:r>
          </a:p>
          <a:p>
            <a:pPr algn="just">
              <a:buNone/>
            </a:pPr>
            <a:endParaRPr lang="ar-SA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Principles of patient evolution and treatment planning</a:t>
            </a:r>
            <a:endParaRPr lang="ar-SA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just" rtl="0">
              <a:buNone/>
            </a:pPr>
            <a:r>
              <a:rPr lang="en-US" dirty="0" smtClean="0"/>
              <a:t>Preprosthetic </a:t>
            </a:r>
            <a:r>
              <a:rPr lang="en-US" dirty="0" smtClean="0"/>
              <a:t>surgical treatment must begin with a </a:t>
            </a:r>
            <a:r>
              <a:rPr lang="en-US" dirty="0" smtClean="0"/>
              <a:t>thorough history </a:t>
            </a:r>
            <a:r>
              <a:rPr lang="en-US" dirty="0" smtClean="0"/>
              <a:t>and physical examination of the </a:t>
            </a:r>
            <a:r>
              <a:rPr lang="en-US" dirty="0" smtClean="0"/>
              <a:t>patient and, a thorough </a:t>
            </a:r>
            <a:r>
              <a:rPr lang="en-US" dirty="0" smtClean="0"/>
              <a:t>assessment of overall general health </a:t>
            </a:r>
            <a:r>
              <a:rPr lang="en-US" dirty="0" smtClean="0"/>
              <a:t>is important especially when </a:t>
            </a:r>
            <a:r>
              <a:rPr lang="en-US" dirty="0" smtClean="0"/>
              <a:t>considering more advanced </a:t>
            </a:r>
            <a:r>
              <a:rPr lang="en-US" dirty="0" smtClean="0"/>
              <a:t>Preprosthetic </a:t>
            </a:r>
            <a:r>
              <a:rPr lang="en-US" dirty="0" smtClean="0"/>
              <a:t>surgical techniques. Specific attention should also be given to possible systemic disease that may be responsible</a:t>
            </a:r>
            <a:r>
              <a:rPr lang="en-US" baseline="30000" dirty="0" smtClean="0"/>
              <a:t>,</a:t>
            </a:r>
            <a:r>
              <a:rPr lang="en-US" dirty="0" smtClean="0"/>
              <a:t> for the sever degree of bone resorption.</a:t>
            </a:r>
          </a:p>
          <a:p>
            <a:pPr algn="just" rtl="0">
              <a:buNone/>
            </a:pPr>
            <a:r>
              <a:rPr lang="en-US" dirty="0" smtClean="0"/>
              <a:t>Lab. tests such as serum levels &amp;calcium, phosphate, parathyroid </a:t>
            </a:r>
            <a:r>
              <a:rPr lang="en-US" dirty="0" smtClean="0"/>
              <a:t>hormones </a:t>
            </a:r>
            <a:r>
              <a:rPr lang="en-US" dirty="0" smtClean="0"/>
              <a:t>and alkaline phosphates May be useful in pinpointing potential metabolic </a:t>
            </a:r>
            <a:r>
              <a:rPr lang="en-US" dirty="0" smtClean="0"/>
              <a:t>problems </a:t>
            </a:r>
            <a:r>
              <a:rPr lang="en-US" dirty="0" smtClean="0"/>
              <a:t>that ma affect bone resorption.</a:t>
            </a:r>
          </a:p>
          <a:p>
            <a:pPr algn="just">
              <a:buNone/>
            </a:pPr>
            <a:endParaRPr lang="ar-SA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158" y="357166"/>
            <a:ext cx="8329642" cy="5768997"/>
          </a:xfrm>
        </p:spPr>
        <p:txBody>
          <a:bodyPr>
            <a:normAutofit fontScale="85000" lnSpcReduction="20000"/>
          </a:bodyPr>
          <a:lstStyle/>
          <a:p>
            <a:pPr algn="just" rtl="0">
              <a:buNone/>
            </a:pPr>
            <a:endParaRPr lang="en-US" dirty="0" smtClean="0"/>
          </a:p>
          <a:p>
            <a:pPr algn="just" rtl="0">
              <a:buNone/>
            </a:pPr>
            <a:r>
              <a:rPr lang="en-US" dirty="0" smtClean="0"/>
              <a:t>Examination of the supporting bone should include visual inspection, palpation, radiographic </a:t>
            </a:r>
            <a:r>
              <a:rPr lang="en-US" dirty="0" smtClean="0"/>
              <a:t>examination , </a:t>
            </a:r>
            <a:r>
              <a:rPr lang="en-US" dirty="0" smtClean="0"/>
              <a:t>and in some cases evaluation of models. </a:t>
            </a:r>
            <a:r>
              <a:rPr lang="en-US" dirty="0" smtClean="0"/>
              <a:t>Evaluation </a:t>
            </a:r>
            <a:r>
              <a:rPr lang="en-US" dirty="0" smtClean="0"/>
              <a:t>of the </a:t>
            </a:r>
            <a:r>
              <a:rPr lang="en-US" dirty="0" smtClean="0"/>
              <a:t>denture-bearing area </a:t>
            </a:r>
            <a:r>
              <a:rPr lang="en-US" dirty="0" smtClean="0"/>
              <a:t>of the maxilla. No bony undercut or gross bony </a:t>
            </a:r>
            <a:r>
              <a:rPr lang="en-US" dirty="0" smtClean="0"/>
              <a:t>protuberances that </a:t>
            </a:r>
            <a:r>
              <a:rPr lang="en-US" dirty="0" smtClean="0"/>
              <a:t>block </a:t>
            </a:r>
            <a:r>
              <a:rPr lang="en-US" dirty="0" smtClean="0"/>
              <a:t>the </a:t>
            </a:r>
            <a:r>
              <a:rPr lang="en-US" dirty="0" smtClean="0"/>
              <a:t>path of denture insertion Adequate post tuberosity notching must </a:t>
            </a:r>
            <a:r>
              <a:rPr lang="en-US" dirty="0" smtClean="0"/>
              <a:t>exist for posterior denture stability and </a:t>
            </a:r>
            <a:r>
              <a:rPr lang="en-US" dirty="0" smtClean="0"/>
              <a:t>peripheral </a:t>
            </a:r>
            <a:r>
              <a:rPr lang="en-US" dirty="0" smtClean="0"/>
              <a:t>seal.</a:t>
            </a:r>
            <a:endParaRPr lang="en-US" dirty="0" smtClean="0"/>
          </a:p>
          <a:p>
            <a:pPr algn="just" rtl="0">
              <a:buNone/>
            </a:pPr>
            <a:r>
              <a:rPr lang="en-US" dirty="0" smtClean="0"/>
              <a:t>The remaining </a:t>
            </a:r>
            <a:r>
              <a:rPr lang="en-US" dirty="0" smtClean="0"/>
              <a:t>mandibular </a:t>
            </a:r>
            <a:r>
              <a:rPr lang="en-US" dirty="0" smtClean="0"/>
              <a:t>ridge should be evaluated. Visually </a:t>
            </a:r>
            <a:r>
              <a:rPr lang="en-US" dirty="0" smtClean="0"/>
              <a:t>for </a:t>
            </a:r>
            <a:r>
              <a:rPr lang="en-US" dirty="0" smtClean="0"/>
              <a:t>overall ridge form and contour, gross ridge irregularities, </a:t>
            </a:r>
            <a:r>
              <a:rPr lang="en-US" dirty="0" smtClean="0"/>
              <a:t>tori and buccal exostosis.</a:t>
            </a:r>
          </a:p>
          <a:p>
            <a:pPr algn="just" rtl="0">
              <a:buNone/>
            </a:pPr>
            <a:r>
              <a:rPr lang="en-US" dirty="0" smtClean="0"/>
              <a:t>Proper radiographs are an important part of the initial diagnosis and treatment plan. 0.P.G technique provide an excellent overview assessment of underlying bony structure and pathologic conditions.</a:t>
            </a:r>
          </a:p>
          <a:p>
            <a:pPr algn="just" rtl="0">
              <a:buNone/>
            </a:pPr>
            <a:endParaRPr lang="ar-SA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158" y="500042"/>
            <a:ext cx="8429684" cy="6072230"/>
          </a:xfrm>
        </p:spPr>
        <p:txBody>
          <a:bodyPr>
            <a:normAutofit fontScale="70000" lnSpcReduction="20000"/>
          </a:bodyPr>
          <a:lstStyle/>
          <a:p>
            <a:pPr algn="just" rtl="0">
              <a:buNone/>
            </a:pPr>
            <a:r>
              <a:rPr lang="en-US" b="1" dirty="0" smtClean="0"/>
              <a:t>Recontouring </a:t>
            </a:r>
            <a:r>
              <a:rPr lang="en-US" b="1" dirty="0" smtClean="0"/>
              <a:t>of </a:t>
            </a:r>
            <a:r>
              <a:rPr lang="en-US" b="1" dirty="0" smtClean="0"/>
              <a:t>alveolar ridges: </a:t>
            </a:r>
            <a:r>
              <a:rPr lang="en-US" dirty="0" smtClean="0"/>
              <a:t>The </a:t>
            </a:r>
            <a:r>
              <a:rPr lang="en-US" dirty="0" smtClean="0"/>
              <a:t>objectives of this procedure. Is to provide the best </a:t>
            </a:r>
            <a:r>
              <a:rPr lang="en-US" dirty="0" smtClean="0"/>
              <a:t>possible </a:t>
            </a:r>
            <a:r>
              <a:rPr lang="en-US" dirty="0" smtClean="0"/>
              <a:t>tissue contour for prosthesis support.</a:t>
            </a:r>
          </a:p>
          <a:p>
            <a:pPr algn="just" rtl="0">
              <a:buNone/>
            </a:pPr>
            <a:endParaRPr lang="en-US" dirty="0" smtClean="0"/>
          </a:p>
          <a:p>
            <a:pPr algn="just" rtl="0">
              <a:buFont typeface="Wingdings" pitchFamily="2" charset="2"/>
              <a:buChar char="Ø"/>
            </a:pPr>
            <a:r>
              <a:rPr lang="en-US" b="1" dirty="0" smtClean="0"/>
              <a:t>alveoloplasty associated </a:t>
            </a:r>
            <a:r>
              <a:rPr lang="en-US" b="1" dirty="0" smtClean="0"/>
              <a:t>with removal </a:t>
            </a:r>
            <a:r>
              <a:rPr lang="en-US" b="1" dirty="0" smtClean="0"/>
              <a:t>of </a:t>
            </a:r>
            <a:r>
              <a:rPr lang="en-US" b="1" dirty="0" smtClean="0"/>
              <a:t>multiple </a:t>
            </a:r>
            <a:r>
              <a:rPr lang="en-US" b="1" dirty="0" smtClean="0"/>
              <a:t>teeth</a:t>
            </a:r>
            <a:r>
              <a:rPr lang="en-US" dirty="0" smtClean="0"/>
              <a:t>:-</a:t>
            </a:r>
          </a:p>
          <a:p>
            <a:pPr algn="just" rtl="0">
              <a:buNone/>
            </a:pPr>
            <a:r>
              <a:rPr lang="en-US" dirty="0" smtClean="0"/>
              <a:t>The simplest form of </a:t>
            </a:r>
            <a:r>
              <a:rPr lang="en-US" dirty="0" smtClean="0"/>
              <a:t>alveoloplasty </a:t>
            </a:r>
            <a:r>
              <a:rPr lang="en-US" dirty="0" smtClean="0"/>
              <a:t>in combination with multiple </a:t>
            </a:r>
            <a:r>
              <a:rPr lang="en-US" dirty="0" smtClean="0"/>
              <a:t>extractions </a:t>
            </a:r>
            <a:r>
              <a:rPr lang="en-US" dirty="0" smtClean="0"/>
              <a:t>carried out after all of the teeth in the arch have been </a:t>
            </a:r>
            <a:r>
              <a:rPr lang="en-US" dirty="0" smtClean="0"/>
              <a:t>removed. a technique </a:t>
            </a:r>
            <a:r>
              <a:rPr lang="en-US" dirty="0" smtClean="0"/>
              <a:t>is essentially that the bony areas requiring </a:t>
            </a:r>
            <a:r>
              <a:rPr lang="en-US" dirty="0" smtClean="0"/>
              <a:t>recontouring </a:t>
            </a:r>
            <a:r>
              <a:rPr lang="en-US" dirty="0" smtClean="0"/>
              <a:t>should be exposed using an envelope type of </a:t>
            </a:r>
            <a:r>
              <a:rPr lang="en-US" dirty="0" smtClean="0"/>
              <a:t>flap.</a:t>
            </a:r>
            <a:endParaRPr lang="en-US" dirty="0" smtClean="0"/>
          </a:p>
          <a:p>
            <a:pPr algn="just" rtl="0">
              <a:buNone/>
            </a:pPr>
            <a:r>
              <a:rPr lang="en-US" dirty="0" err="1" smtClean="0"/>
              <a:t>Amucoperiosteal</a:t>
            </a:r>
            <a:r>
              <a:rPr lang="en-US" dirty="0" smtClean="0"/>
              <a:t> </a:t>
            </a:r>
            <a:r>
              <a:rPr lang="en-US" dirty="0" smtClean="0"/>
              <a:t>incision along the crest of the ridge with adequate </a:t>
            </a:r>
            <a:r>
              <a:rPr lang="en-US" dirty="0" smtClean="0"/>
              <a:t>extension </a:t>
            </a:r>
            <a:r>
              <a:rPr lang="en-US" dirty="0" err="1" smtClean="0"/>
              <a:t>anteroposterior</a:t>
            </a:r>
            <a:r>
              <a:rPr lang="en-US" dirty="0" smtClean="0"/>
              <a:t> </a:t>
            </a:r>
            <a:r>
              <a:rPr lang="en-US" dirty="0" smtClean="0"/>
              <a:t>to the area to be </a:t>
            </a:r>
            <a:r>
              <a:rPr lang="en-US" dirty="0" smtClean="0"/>
              <a:t>exposed ,then recontouring </a:t>
            </a:r>
            <a:r>
              <a:rPr lang="en-US" dirty="0" smtClean="0"/>
              <a:t>can be accomplished with a rongeur, a bone file, or a </a:t>
            </a:r>
            <a:r>
              <a:rPr lang="en-US" dirty="0" smtClean="0"/>
              <a:t>bone </a:t>
            </a:r>
            <a:r>
              <a:rPr lang="en-US" dirty="0" smtClean="0"/>
              <a:t>bur in a hand piece. Alone or in combination.</a:t>
            </a:r>
          </a:p>
          <a:p>
            <a:pPr algn="just" rtl="0">
              <a:buNone/>
            </a:pPr>
            <a:r>
              <a:rPr lang="en-US" dirty="0" smtClean="0"/>
              <a:t>In </a:t>
            </a:r>
            <a:r>
              <a:rPr lang="en-US" dirty="0" smtClean="0"/>
              <a:t>any case normal saline </a:t>
            </a:r>
            <a:r>
              <a:rPr lang="en-US" dirty="0" smtClean="0"/>
              <a:t>irrigation should </a:t>
            </a:r>
            <a:r>
              <a:rPr lang="en-US" dirty="0" smtClean="0"/>
              <a:t>be used throughout the procedure to avoid overheating and bone </a:t>
            </a:r>
            <a:r>
              <a:rPr lang="en-US" dirty="0" smtClean="0"/>
              <a:t>necrosis, </a:t>
            </a:r>
            <a:r>
              <a:rPr lang="en-US" dirty="0" smtClean="0"/>
              <a:t>after that the </a:t>
            </a:r>
            <a:r>
              <a:rPr lang="en-US" dirty="0" smtClean="0"/>
              <a:t>flap should </a:t>
            </a:r>
            <a:r>
              <a:rPr lang="en-US" dirty="0" smtClean="0"/>
              <a:t>be </a:t>
            </a:r>
            <a:r>
              <a:rPr lang="en-US" dirty="0" smtClean="0"/>
              <a:t>re-approximated </a:t>
            </a:r>
            <a:r>
              <a:rPr lang="en-US" dirty="0" smtClean="0"/>
              <a:t>by digital pressure and the ridge palpated to ensure that all irregularities have been removed.</a:t>
            </a:r>
          </a:p>
          <a:p>
            <a:pPr algn="just">
              <a:buNone/>
            </a:pPr>
            <a:endParaRPr lang="ar-SA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530</TotalTime>
  <Words>2203</Words>
  <PresentationFormat>عرض على الشاشة (3:4)‏</PresentationFormat>
  <Paragraphs>103</Paragraphs>
  <Slides>52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52</vt:i4>
      </vt:variant>
    </vt:vector>
  </HeadingPairs>
  <TitlesOfParts>
    <vt:vector size="53" baseType="lpstr">
      <vt:lpstr>سمة Office</vt:lpstr>
      <vt:lpstr>Preprosthetic Surgery </vt:lpstr>
      <vt:lpstr>الشريحة 2</vt:lpstr>
      <vt:lpstr>الشريحة 3</vt:lpstr>
      <vt:lpstr>الشريحة 4</vt:lpstr>
      <vt:lpstr>الشريحة 5</vt:lpstr>
      <vt:lpstr>objective of Preprosthetic surgery</vt:lpstr>
      <vt:lpstr>Principles of patient evolution and treatment planning</vt:lpstr>
      <vt:lpstr>الشريحة 8</vt:lpstr>
      <vt:lpstr>الشريحة 9</vt:lpstr>
      <vt:lpstr>Alveoloplasty </vt:lpstr>
      <vt:lpstr>الشريحة 11</vt:lpstr>
      <vt:lpstr>الشريحة 12</vt:lpstr>
      <vt:lpstr>الشريحة 13</vt:lpstr>
      <vt:lpstr>الشريحة 14</vt:lpstr>
      <vt:lpstr>الشريحة 15</vt:lpstr>
      <vt:lpstr>الشريحة 16</vt:lpstr>
      <vt:lpstr>maxillary tuberosity reduction</vt:lpstr>
      <vt:lpstr>الشريحة 18</vt:lpstr>
      <vt:lpstr>الشريحة 19</vt:lpstr>
      <vt:lpstr>الشريحة 20</vt:lpstr>
      <vt:lpstr>الشريحة 21</vt:lpstr>
      <vt:lpstr>buccal exostosis and excessive undercut</vt:lpstr>
      <vt:lpstr>الشريحة 23</vt:lpstr>
      <vt:lpstr>Removal of small exstosis lead to narrow crest and more resorption</vt:lpstr>
      <vt:lpstr>الشريحة 25</vt:lpstr>
      <vt:lpstr>mylohyoid ridge reduction</vt:lpstr>
      <vt:lpstr>الشريحة 27</vt:lpstr>
      <vt:lpstr>الشريحة 28</vt:lpstr>
      <vt:lpstr>الشريحة 29</vt:lpstr>
      <vt:lpstr>Ridge augmentation cancel the need for reduction </vt:lpstr>
      <vt:lpstr>الشريحة 31</vt:lpstr>
      <vt:lpstr>الشريحة 32</vt:lpstr>
      <vt:lpstr>الشريحة 33</vt:lpstr>
      <vt:lpstr>الشريحة 34</vt:lpstr>
      <vt:lpstr>الشريحة 35</vt:lpstr>
      <vt:lpstr>mandibular tori</vt:lpstr>
      <vt:lpstr>الشريحة 37</vt:lpstr>
      <vt:lpstr>الشريحة 38</vt:lpstr>
      <vt:lpstr>Soft tissues abnormality  ((excessive fibrous or hypermobile</vt:lpstr>
      <vt:lpstr>الشريحة 40</vt:lpstr>
      <vt:lpstr>Inflammatory fibrous hyperplasia denture epulis</vt:lpstr>
      <vt:lpstr>الشريحة 42</vt:lpstr>
      <vt:lpstr>الشريحة 43</vt:lpstr>
      <vt:lpstr>Labial frenectomy</vt:lpstr>
      <vt:lpstr>الشريحة 45</vt:lpstr>
      <vt:lpstr>الشريحة 46</vt:lpstr>
      <vt:lpstr>الشريحة 47</vt:lpstr>
      <vt:lpstr>الشريحة 48</vt:lpstr>
      <vt:lpstr>Lingual frenectomy</vt:lpstr>
      <vt:lpstr>الشريحة 50</vt:lpstr>
      <vt:lpstr>vestibuloplasty</vt:lpstr>
      <vt:lpstr>mandibular augmentation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ALNUKHBA</dc:creator>
  <cp:lastModifiedBy>ALNUKHBA</cp:lastModifiedBy>
  <cp:revision>24</cp:revision>
  <dcterms:created xsi:type="dcterms:W3CDTF">2016-10-26T03:09:25Z</dcterms:created>
  <dcterms:modified xsi:type="dcterms:W3CDTF">2016-11-19T22:53:17Z</dcterms:modified>
</cp:coreProperties>
</file>