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7" r:id="rId2"/>
    <p:sldId id="260" r:id="rId3"/>
    <p:sldId id="259" r:id="rId4"/>
    <p:sldId id="261" r:id="rId5"/>
    <p:sldId id="265" r:id="rId6"/>
    <p:sldId id="264" r:id="rId7"/>
    <p:sldId id="328" r:id="rId8"/>
    <p:sldId id="266" r:id="rId9"/>
    <p:sldId id="278" r:id="rId10"/>
    <p:sldId id="269" r:id="rId11"/>
    <p:sldId id="267" r:id="rId12"/>
    <p:sldId id="319" r:id="rId13"/>
    <p:sldId id="276" r:id="rId14"/>
    <p:sldId id="320" r:id="rId15"/>
    <p:sldId id="277" r:id="rId16"/>
    <p:sldId id="268" r:id="rId17"/>
    <p:sldId id="270" r:id="rId18"/>
    <p:sldId id="271" r:id="rId19"/>
    <p:sldId id="327" r:id="rId20"/>
    <p:sldId id="326" r:id="rId21"/>
    <p:sldId id="279" r:id="rId22"/>
    <p:sldId id="280" r:id="rId23"/>
    <p:sldId id="283" r:id="rId24"/>
    <p:sldId id="272" r:id="rId25"/>
    <p:sldId id="273" r:id="rId26"/>
    <p:sldId id="281" r:id="rId27"/>
    <p:sldId id="274" r:id="rId28"/>
    <p:sldId id="275" r:id="rId29"/>
    <p:sldId id="282" r:id="rId30"/>
    <p:sldId id="285" r:id="rId31"/>
    <p:sldId id="286" r:id="rId32"/>
    <p:sldId id="290" r:id="rId33"/>
    <p:sldId id="295" r:id="rId34"/>
    <p:sldId id="292" r:id="rId35"/>
    <p:sldId id="293" r:id="rId36"/>
    <p:sldId id="287" r:id="rId37"/>
    <p:sldId id="288" r:id="rId38"/>
    <p:sldId id="289" r:id="rId39"/>
    <p:sldId id="321" r:id="rId40"/>
    <p:sldId id="322" r:id="rId41"/>
    <p:sldId id="323" r:id="rId42"/>
    <p:sldId id="291" r:id="rId43"/>
    <p:sldId id="324" r:id="rId44"/>
    <p:sldId id="296" r:id="rId45"/>
    <p:sldId id="297" r:id="rId46"/>
    <p:sldId id="298" r:id="rId47"/>
    <p:sldId id="299" r:id="rId48"/>
    <p:sldId id="300" r:id="rId49"/>
    <p:sldId id="301" r:id="rId50"/>
    <p:sldId id="325" r:id="rId51"/>
    <p:sldId id="302" r:id="rId52"/>
    <p:sldId id="303" r:id="rId53"/>
    <p:sldId id="304" r:id="rId54"/>
    <p:sldId id="305" r:id="rId55"/>
    <p:sldId id="306" r:id="rId56"/>
    <p:sldId id="307" r:id="rId57"/>
    <p:sldId id="308" r:id="rId58"/>
    <p:sldId id="309" r:id="rId59"/>
    <p:sldId id="310" r:id="rId60"/>
    <p:sldId id="311" r:id="rId61"/>
    <p:sldId id="318" r:id="rId62"/>
    <p:sldId id="312" r:id="rId63"/>
    <p:sldId id="316" r:id="rId64"/>
    <p:sldId id="317" r:id="rId65"/>
    <p:sldId id="313" r:id="rId66"/>
    <p:sldId id="315" r:id="rId67"/>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IQ"/>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IQ"/>
          </a:p>
        </p:txBody>
      </p:sp>
      <p:sp>
        <p:nvSpPr>
          <p:cNvPr id="4" name="عنصر نائب للتاريخ 3"/>
          <p:cNvSpPr>
            <a:spLocks noGrp="1"/>
          </p:cNvSpPr>
          <p:nvPr>
            <p:ph type="dt" sz="half" idx="10"/>
          </p:nvPr>
        </p:nvSpPr>
        <p:spPr/>
        <p:txBody>
          <a:bodyPr/>
          <a:lstStyle/>
          <a:p>
            <a:fld id="{8B52F65D-1A4C-4788-8BD9-5CF96610AF11}" type="datetimeFigureOut">
              <a:rPr lang="ar-IQ" smtClean="0"/>
              <a:pPr/>
              <a:t>28/07/1438</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3292000E-9C38-4EB0-B4A3-9F5B19A3B7D0}" type="slidenum">
              <a:rPr lang="ar-IQ" smtClean="0"/>
              <a:pPr/>
              <a:t>‹#›</a:t>
            </a:fld>
            <a:endParaRPr lang="ar-IQ"/>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8B52F65D-1A4C-4788-8BD9-5CF96610AF11}" type="datetimeFigureOut">
              <a:rPr lang="ar-IQ" smtClean="0"/>
              <a:pPr/>
              <a:t>28/07/1438</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3292000E-9C38-4EB0-B4A3-9F5B19A3B7D0}" type="slidenum">
              <a:rPr lang="ar-IQ" smtClean="0"/>
              <a:pPr/>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IQ"/>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8B52F65D-1A4C-4788-8BD9-5CF96610AF11}" type="datetimeFigureOut">
              <a:rPr lang="ar-IQ" smtClean="0"/>
              <a:pPr/>
              <a:t>28/07/1438</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3292000E-9C38-4EB0-B4A3-9F5B19A3B7D0}" type="slidenum">
              <a:rPr lang="ar-IQ" smtClean="0"/>
              <a:pPr/>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8B52F65D-1A4C-4788-8BD9-5CF96610AF11}" type="datetimeFigureOut">
              <a:rPr lang="ar-IQ" smtClean="0"/>
              <a:pPr/>
              <a:t>28/07/1438</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3292000E-9C38-4EB0-B4A3-9F5B19A3B7D0}" type="slidenum">
              <a:rPr lang="ar-IQ" smtClean="0"/>
              <a:pPr/>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8B52F65D-1A4C-4788-8BD9-5CF96610AF11}" type="datetimeFigureOut">
              <a:rPr lang="ar-IQ" smtClean="0"/>
              <a:pPr/>
              <a:t>28/07/1438</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3292000E-9C38-4EB0-B4A3-9F5B19A3B7D0}" type="slidenum">
              <a:rPr lang="ar-IQ" smtClean="0"/>
              <a:pPr/>
              <a:t>‹#›</a:t>
            </a:fld>
            <a:endParaRPr lang="ar-IQ"/>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5" name="عنصر نائب للتاريخ 4"/>
          <p:cNvSpPr>
            <a:spLocks noGrp="1"/>
          </p:cNvSpPr>
          <p:nvPr>
            <p:ph type="dt" sz="half" idx="10"/>
          </p:nvPr>
        </p:nvSpPr>
        <p:spPr/>
        <p:txBody>
          <a:bodyPr/>
          <a:lstStyle/>
          <a:p>
            <a:fld id="{8B52F65D-1A4C-4788-8BD9-5CF96610AF11}" type="datetimeFigureOut">
              <a:rPr lang="ar-IQ" smtClean="0"/>
              <a:pPr/>
              <a:t>28/07/1438</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p:txBody>
          <a:bodyPr/>
          <a:lstStyle/>
          <a:p>
            <a:fld id="{3292000E-9C38-4EB0-B4A3-9F5B19A3B7D0}" type="slidenum">
              <a:rPr lang="ar-IQ" smtClean="0"/>
              <a:pPr/>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7" name="عنصر نائب للتاريخ 6"/>
          <p:cNvSpPr>
            <a:spLocks noGrp="1"/>
          </p:cNvSpPr>
          <p:nvPr>
            <p:ph type="dt" sz="half" idx="10"/>
          </p:nvPr>
        </p:nvSpPr>
        <p:spPr/>
        <p:txBody>
          <a:bodyPr/>
          <a:lstStyle/>
          <a:p>
            <a:fld id="{8B52F65D-1A4C-4788-8BD9-5CF96610AF11}" type="datetimeFigureOut">
              <a:rPr lang="ar-IQ" smtClean="0"/>
              <a:pPr/>
              <a:t>28/07/1438</a:t>
            </a:fld>
            <a:endParaRPr lang="ar-IQ"/>
          </a:p>
        </p:txBody>
      </p:sp>
      <p:sp>
        <p:nvSpPr>
          <p:cNvPr id="8" name="عنصر نائب للتذييل 7"/>
          <p:cNvSpPr>
            <a:spLocks noGrp="1"/>
          </p:cNvSpPr>
          <p:nvPr>
            <p:ph type="ftr" sz="quarter" idx="11"/>
          </p:nvPr>
        </p:nvSpPr>
        <p:spPr/>
        <p:txBody>
          <a:bodyPr/>
          <a:lstStyle/>
          <a:p>
            <a:endParaRPr lang="ar-IQ"/>
          </a:p>
        </p:txBody>
      </p:sp>
      <p:sp>
        <p:nvSpPr>
          <p:cNvPr id="9" name="عنصر نائب لرقم الشريحة 8"/>
          <p:cNvSpPr>
            <a:spLocks noGrp="1"/>
          </p:cNvSpPr>
          <p:nvPr>
            <p:ph type="sldNum" sz="quarter" idx="12"/>
          </p:nvPr>
        </p:nvSpPr>
        <p:spPr/>
        <p:txBody>
          <a:bodyPr/>
          <a:lstStyle/>
          <a:p>
            <a:fld id="{3292000E-9C38-4EB0-B4A3-9F5B19A3B7D0}" type="slidenum">
              <a:rPr lang="ar-IQ" smtClean="0"/>
              <a:pPr/>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تاريخ 2"/>
          <p:cNvSpPr>
            <a:spLocks noGrp="1"/>
          </p:cNvSpPr>
          <p:nvPr>
            <p:ph type="dt" sz="half" idx="10"/>
          </p:nvPr>
        </p:nvSpPr>
        <p:spPr/>
        <p:txBody>
          <a:bodyPr/>
          <a:lstStyle/>
          <a:p>
            <a:fld id="{8B52F65D-1A4C-4788-8BD9-5CF96610AF11}" type="datetimeFigureOut">
              <a:rPr lang="ar-IQ" smtClean="0"/>
              <a:pPr/>
              <a:t>28/07/1438</a:t>
            </a:fld>
            <a:endParaRPr lang="ar-IQ"/>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3292000E-9C38-4EB0-B4A3-9F5B19A3B7D0}" type="slidenum">
              <a:rPr lang="ar-IQ" smtClean="0"/>
              <a:pPr/>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8B52F65D-1A4C-4788-8BD9-5CF96610AF11}" type="datetimeFigureOut">
              <a:rPr lang="ar-IQ" smtClean="0"/>
              <a:pPr/>
              <a:t>28/07/1438</a:t>
            </a:fld>
            <a:endParaRPr lang="ar-IQ"/>
          </a:p>
        </p:txBody>
      </p:sp>
      <p:sp>
        <p:nvSpPr>
          <p:cNvPr id="3" name="عنصر نائب للتذييل 2"/>
          <p:cNvSpPr>
            <a:spLocks noGrp="1"/>
          </p:cNvSpPr>
          <p:nvPr>
            <p:ph type="ftr" sz="quarter" idx="11"/>
          </p:nvPr>
        </p:nvSpPr>
        <p:spPr/>
        <p:txBody>
          <a:bodyPr/>
          <a:lstStyle/>
          <a:p>
            <a:endParaRPr lang="ar-IQ"/>
          </a:p>
        </p:txBody>
      </p:sp>
      <p:sp>
        <p:nvSpPr>
          <p:cNvPr id="4" name="عنصر نائب لرقم الشريحة 3"/>
          <p:cNvSpPr>
            <a:spLocks noGrp="1"/>
          </p:cNvSpPr>
          <p:nvPr>
            <p:ph type="sldNum" sz="quarter" idx="12"/>
          </p:nvPr>
        </p:nvSpPr>
        <p:spPr/>
        <p:txBody>
          <a:bodyPr/>
          <a:lstStyle/>
          <a:p>
            <a:fld id="{3292000E-9C38-4EB0-B4A3-9F5B19A3B7D0}" type="slidenum">
              <a:rPr lang="ar-IQ" smtClean="0"/>
              <a:pPr/>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IQ"/>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8B52F65D-1A4C-4788-8BD9-5CF96610AF11}" type="datetimeFigureOut">
              <a:rPr lang="ar-IQ" smtClean="0"/>
              <a:pPr/>
              <a:t>28/07/1438</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p:txBody>
          <a:bodyPr/>
          <a:lstStyle/>
          <a:p>
            <a:fld id="{3292000E-9C38-4EB0-B4A3-9F5B19A3B7D0}" type="slidenum">
              <a:rPr lang="ar-IQ" smtClean="0"/>
              <a:pPr/>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IQ"/>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8B52F65D-1A4C-4788-8BD9-5CF96610AF11}" type="datetimeFigureOut">
              <a:rPr lang="ar-IQ" smtClean="0"/>
              <a:pPr/>
              <a:t>28/07/1438</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p:txBody>
          <a:bodyPr/>
          <a:lstStyle/>
          <a:p>
            <a:fld id="{3292000E-9C38-4EB0-B4A3-9F5B19A3B7D0}" type="slidenum">
              <a:rPr lang="ar-IQ" smtClean="0"/>
              <a:pPr/>
              <a:t>‹#›</a:t>
            </a:fld>
            <a:endParaRPr lang="ar-IQ"/>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8B52F65D-1A4C-4788-8BD9-5CF96610AF11}" type="datetimeFigureOut">
              <a:rPr lang="ar-IQ" smtClean="0"/>
              <a:pPr/>
              <a:t>28/07/1438</a:t>
            </a:fld>
            <a:endParaRPr lang="ar-IQ"/>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3292000E-9C38-4EB0-B4A3-9F5B19A3B7D0}" type="slidenum">
              <a:rPr lang="ar-IQ" smtClean="0"/>
              <a:pPr/>
              <a:t>‹#›</a:t>
            </a:fld>
            <a:endParaRPr lang="ar-IQ"/>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57158" y="2714620"/>
            <a:ext cx="8229600" cy="2133600"/>
          </a:xfrm>
        </p:spPr>
        <p:txBody>
          <a:bodyPr/>
          <a:lstStyle/>
          <a:p>
            <a:r>
              <a:rPr lang="en-US" b="1" dirty="0" err="1" smtClean="0">
                <a:latin typeface="Castellar" pitchFamily="18" charset="0"/>
              </a:rPr>
              <a:t>Vesiculobullous</a:t>
            </a:r>
            <a:r>
              <a:rPr lang="en-US" b="1" dirty="0" smtClean="0">
                <a:latin typeface="Castellar" pitchFamily="18" charset="0"/>
              </a:rPr>
              <a:t> </a:t>
            </a:r>
            <a:r>
              <a:rPr lang="en-US" b="1" dirty="0">
                <a:latin typeface="Castellar" pitchFamily="18" charset="0"/>
              </a:rPr>
              <a:t>diseases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89" y="0"/>
            <a:ext cx="6447501" cy="1320800"/>
          </a:xfrm>
        </p:spPr>
        <p:txBody>
          <a:bodyPr>
            <a:normAutofit fontScale="90000"/>
          </a:bodyPr>
          <a:lstStyle/>
          <a:p>
            <a:r>
              <a:rPr lang="en-US" dirty="0" smtClean="0">
                <a:solidFill>
                  <a:schemeClr val="accent2"/>
                </a:solidFill>
              </a:rPr>
              <a:t>Pathogenesis:-</a:t>
            </a:r>
            <a:r>
              <a:rPr lang="en-US" dirty="0">
                <a:solidFill>
                  <a:schemeClr val="accent2"/>
                </a:solidFill>
              </a:rPr>
              <a:t/>
            </a:r>
            <a:br>
              <a:rPr lang="en-US" dirty="0">
                <a:solidFill>
                  <a:schemeClr val="accent2"/>
                </a:solidFill>
              </a:rPr>
            </a:br>
            <a:endParaRPr lang="en-US" dirty="0"/>
          </a:p>
        </p:txBody>
      </p:sp>
      <p:sp>
        <p:nvSpPr>
          <p:cNvPr id="3" name="Content Placeholder 2"/>
          <p:cNvSpPr>
            <a:spLocks noGrp="1"/>
          </p:cNvSpPr>
          <p:nvPr>
            <p:ph idx="1"/>
          </p:nvPr>
        </p:nvSpPr>
        <p:spPr>
          <a:xfrm>
            <a:off x="111975" y="550730"/>
            <a:ext cx="8735811" cy="5991738"/>
          </a:xfrm>
        </p:spPr>
        <p:txBody>
          <a:bodyPr>
            <a:normAutofit/>
          </a:bodyPr>
          <a:lstStyle/>
          <a:p>
            <a:pPr algn="l" rtl="0"/>
            <a:r>
              <a:rPr lang="en-US" sz="2800" dirty="0" smtClean="0">
                <a:solidFill>
                  <a:schemeClr val="tx1"/>
                </a:solidFill>
              </a:rPr>
              <a:t>Circulating </a:t>
            </a:r>
            <a:r>
              <a:rPr lang="en-US" sz="2800" dirty="0" err="1" smtClean="0">
                <a:solidFill>
                  <a:schemeClr val="tx1"/>
                </a:solidFill>
              </a:rPr>
              <a:t>autoantibodies</a:t>
            </a:r>
            <a:r>
              <a:rPr lang="en-US" sz="2800" dirty="0" smtClean="0">
                <a:solidFill>
                  <a:schemeClr val="tx1"/>
                </a:solidFill>
              </a:rPr>
              <a:t>               </a:t>
            </a:r>
            <a:r>
              <a:rPr lang="en-US" sz="2800" dirty="0" err="1" smtClean="0">
                <a:solidFill>
                  <a:schemeClr val="tx1"/>
                </a:solidFill>
              </a:rPr>
              <a:t>IgG</a:t>
            </a:r>
            <a:r>
              <a:rPr lang="en-US" sz="2800" dirty="0" smtClean="0">
                <a:solidFill>
                  <a:schemeClr val="tx1"/>
                </a:solidFill>
              </a:rPr>
              <a:t> </a:t>
            </a:r>
          </a:p>
          <a:p>
            <a:pPr algn="l" rtl="0"/>
            <a:endParaRPr lang="en-US" sz="2800" dirty="0" smtClean="0"/>
          </a:p>
          <a:p>
            <a:pPr algn="l" rtl="0"/>
            <a:endParaRPr lang="en-US" sz="2800" dirty="0"/>
          </a:p>
          <a:p>
            <a:pPr marL="0" indent="0" algn="l" rtl="0">
              <a:buNone/>
            </a:pPr>
            <a:r>
              <a:rPr lang="en-US" sz="2800" dirty="0"/>
              <a:t> </a:t>
            </a:r>
            <a:r>
              <a:rPr lang="en-US" sz="2800" dirty="0" smtClean="0"/>
              <a:t>     </a:t>
            </a:r>
            <a:r>
              <a:rPr lang="en-US" sz="2800" dirty="0" smtClean="0">
                <a:solidFill>
                  <a:schemeClr val="tx1"/>
                </a:solidFill>
              </a:rPr>
              <a:t>Reactive against epithelial desmosome-</a:t>
            </a:r>
            <a:r>
              <a:rPr lang="en-US" sz="2800" dirty="0" err="1" smtClean="0">
                <a:solidFill>
                  <a:schemeClr val="tx1"/>
                </a:solidFill>
              </a:rPr>
              <a:t>tonofilament</a:t>
            </a:r>
            <a:r>
              <a:rPr lang="en-US" sz="2800" dirty="0" smtClean="0">
                <a:solidFill>
                  <a:schemeClr val="tx1"/>
                </a:solidFill>
              </a:rPr>
              <a:t> complexes</a:t>
            </a:r>
          </a:p>
          <a:p>
            <a:pPr marL="0" indent="0" algn="l" rtl="0">
              <a:buNone/>
            </a:pPr>
            <a:r>
              <a:rPr lang="en-US" sz="2800" dirty="0">
                <a:solidFill>
                  <a:schemeClr val="tx1"/>
                </a:solidFill>
              </a:rPr>
              <a:t> </a:t>
            </a:r>
            <a:r>
              <a:rPr lang="en-US" sz="2800" dirty="0" smtClean="0">
                <a:solidFill>
                  <a:schemeClr val="tx1"/>
                </a:solidFill>
              </a:rPr>
              <a:t>                                  (Desmoglein 3) </a:t>
            </a:r>
          </a:p>
          <a:p>
            <a:pPr marL="0" indent="0" algn="l" rtl="0">
              <a:buNone/>
            </a:pPr>
            <a:r>
              <a:rPr lang="en-US" sz="2800" dirty="0" smtClean="0"/>
              <a:t>                                           </a:t>
            </a:r>
          </a:p>
          <a:p>
            <a:pPr marL="0" indent="0" algn="l" rtl="0">
              <a:buNone/>
            </a:pPr>
            <a:endParaRPr lang="en-US" sz="2800" dirty="0" smtClean="0"/>
          </a:p>
          <a:p>
            <a:pPr marL="0" indent="0" algn="l" rtl="0">
              <a:buNone/>
            </a:pPr>
            <a:r>
              <a:rPr lang="en-US" sz="2800" dirty="0" smtClean="0"/>
              <a:t> </a:t>
            </a:r>
            <a:r>
              <a:rPr lang="en-US" sz="2800" dirty="0" smtClean="0">
                <a:solidFill>
                  <a:schemeClr val="tx1"/>
                </a:solidFill>
              </a:rPr>
              <a:t>result in dissolution or disruption of </a:t>
            </a:r>
            <a:r>
              <a:rPr lang="en-US" sz="2800" b="1" dirty="0" smtClean="0">
                <a:solidFill>
                  <a:schemeClr val="accent5"/>
                </a:solidFill>
              </a:rPr>
              <a:t>intercellular junctions</a:t>
            </a:r>
            <a:r>
              <a:rPr lang="en-US" sz="2800" dirty="0" smtClean="0">
                <a:solidFill>
                  <a:schemeClr val="tx1"/>
                </a:solidFill>
              </a:rPr>
              <a:t> &amp; </a:t>
            </a:r>
            <a:r>
              <a:rPr lang="en-US" sz="2800" b="1" dirty="0" smtClean="0">
                <a:solidFill>
                  <a:schemeClr val="accent5"/>
                </a:solidFill>
              </a:rPr>
              <a:t>loss </a:t>
            </a:r>
            <a:r>
              <a:rPr lang="en-US" sz="2800" b="1" dirty="0" smtClean="0">
                <a:solidFill>
                  <a:schemeClr val="accent5"/>
                </a:solidFill>
              </a:rPr>
              <a:t>of cell </a:t>
            </a:r>
            <a:r>
              <a:rPr lang="en-US" sz="2800" b="1" dirty="0" smtClean="0">
                <a:solidFill>
                  <a:schemeClr val="accent5"/>
                </a:solidFill>
              </a:rPr>
              <a:t>to cell adhesion</a:t>
            </a:r>
          </a:p>
        </p:txBody>
      </p:sp>
      <p:sp>
        <p:nvSpPr>
          <p:cNvPr id="4" name="Right Arrow 3"/>
          <p:cNvSpPr/>
          <p:nvPr/>
        </p:nvSpPr>
        <p:spPr>
          <a:xfrm>
            <a:off x="4572000" y="571480"/>
            <a:ext cx="733806"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5"/>
          <p:cNvSpPr/>
          <p:nvPr/>
        </p:nvSpPr>
        <p:spPr>
          <a:xfrm>
            <a:off x="4479881" y="1159099"/>
            <a:ext cx="363474"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wn Arrow 6"/>
          <p:cNvSpPr/>
          <p:nvPr/>
        </p:nvSpPr>
        <p:spPr>
          <a:xfrm>
            <a:off x="3673907" y="3442430"/>
            <a:ext cx="363474"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26156676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14338"/>
            <a:ext cx="6447501" cy="1320800"/>
          </a:xfrm>
        </p:spPr>
        <p:txBody>
          <a:bodyPr/>
          <a:lstStyle/>
          <a:p>
            <a:r>
              <a:rPr lang="en-US" dirty="0" smtClean="0">
                <a:solidFill>
                  <a:schemeClr val="accent6">
                    <a:lumMod val="75000"/>
                  </a:schemeClr>
                </a:solidFill>
              </a:rPr>
              <a:t>Immunologic Disease</a:t>
            </a:r>
            <a:endParaRPr lang="en-US" dirty="0">
              <a:solidFill>
                <a:schemeClr val="accent6">
                  <a:lumMod val="75000"/>
                </a:schemeClr>
              </a:solidFill>
            </a:endParaRPr>
          </a:p>
        </p:txBody>
      </p:sp>
      <p:sp>
        <p:nvSpPr>
          <p:cNvPr id="3" name="Content Placeholder 2"/>
          <p:cNvSpPr>
            <a:spLocks noGrp="1"/>
          </p:cNvSpPr>
          <p:nvPr>
            <p:ph idx="1"/>
          </p:nvPr>
        </p:nvSpPr>
        <p:spPr>
          <a:xfrm>
            <a:off x="135230" y="754846"/>
            <a:ext cx="8867103" cy="5787623"/>
          </a:xfrm>
        </p:spPr>
        <p:txBody>
          <a:bodyPr>
            <a:normAutofit fontScale="92500"/>
          </a:bodyPr>
          <a:lstStyle/>
          <a:p>
            <a:pPr algn="l" rtl="0"/>
            <a:r>
              <a:rPr lang="en-US" sz="3200" dirty="0" smtClean="0">
                <a:solidFill>
                  <a:schemeClr val="accent2"/>
                </a:solidFill>
              </a:rPr>
              <a:t>Pemphigus Vulgaris</a:t>
            </a:r>
          </a:p>
          <a:p>
            <a:pPr algn="l" rtl="0"/>
            <a:r>
              <a:rPr lang="en-US" sz="2800" dirty="0" smtClean="0">
                <a:solidFill>
                  <a:schemeClr val="tx1"/>
                </a:solidFill>
              </a:rPr>
              <a:t>Immunobullous disorder</a:t>
            </a:r>
          </a:p>
          <a:p>
            <a:pPr algn="l" rtl="0"/>
            <a:r>
              <a:rPr lang="en-US" sz="2800" dirty="0" smtClean="0">
                <a:solidFill>
                  <a:schemeClr val="tx1"/>
                </a:solidFill>
              </a:rPr>
              <a:t>Middle-age disease (40-60yr)</a:t>
            </a:r>
          </a:p>
          <a:p>
            <a:pPr algn="l" rtl="0"/>
            <a:r>
              <a:rPr lang="en-US" sz="2800" dirty="0" smtClean="0">
                <a:solidFill>
                  <a:schemeClr val="tx1"/>
                </a:solidFill>
              </a:rPr>
              <a:t>Affects :- Skin &amp; Mucous membrane </a:t>
            </a:r>
          </a:p>
          <a:p>
            <a:pPr algn="l" rtl="0"/>
            <a:r>
              <a:rPr lang="en-US" sz="2800" dirty="0" smtClean="0">
                <a:solidFill>
                  <a:schemeClr val="tx1"/>
                </a:solidFill>
              </a:rPr>
              <a:t>50% cases begin in mouth </a:t>
            </a:r>
            <a:r>
              <a:rPr lang="en-US" sz="2800" dirty="0" smtClean="0">
                <a:solidFill>
                  <a:srgbClr val="FF0000"/>
                </a:solidFill>
              </a:rPr>
              <a:t>(First to SHOW last to GO)</a:t>
            </a:r>
          </a:p>
          <a:p>
            <a:pPr algn="l" rtl="0"/>
            <a:r>
              <a:rPr lang="en-US" sz="2800" dirty="0" smtClean="0">
                <a:solidFill>
                  <a:schemeClr val="tx1"/>
                </a:solidFill>
              </a:rPr>
              <a:t>Characterized by :- </a:t>
            </a:r>
          </a:p>
          <a:p>
            <a:pPr marL="0" indent="0" algn="l" rtl="0">
              <a:buNone/>
            </a:pPr>
            <a:r>
              <a:rPr lang="en-US" sz="2800" dirty="0">
                <a:solidFill>
                  <a:schemeClr val="tx1"/>
                </a:solidFill>
              </a:rPr>
              <a:t> </a:t>
            </a:r>
            <a:r>
              <a:rPr lang="en-US" sz="2800" dirty="0" smtClean="0">
                <a:solidFill>
                  <a:schemeClr val="tx1"/>
                </a:solidFill>
              </a:rPr>
              <a:t>                1)Intraepithelial Blister formation</a:t>
            </a:r>
          </a:p>
          <a:p>
            <a:pPr marL="0" indent="0" algn="l" rtl="0">
              <a:buNone/>
            </a:pPr>
            <a:r>
              <a:rPr lang="en-US" sz="2800" dirty="0">
                <a:solidFill>
                  <a:schemeClr val="tx1"/>
                </a:solidFill>
              </a:rPr>
              <a:t> </a:t>
            </a:r>
            <a:r>
              <a:rPr lang="en-US" sz="2800" dirty="0" smtClean="0">
                <a:solidFill>
                  <a:schemeClr val="tx1"/>
                </a:solidFill>
              </a:rPr>
              <a:t>                2)Painful ulcers preceded by bulla</a:t>
            </a:r>
          </a:p>
          <a:p>
            <a:pPr marL="0" indent="0" algn="l" rtl="0">
              <a:buNone/>
            </a:pPr>
            <a:r>
              <a:rPr lang="en-US" sz="2800" dirty="0">
                <a:solidFill>
                  <a:schemeClr val="tx1"/>
                </a:solidFill>
              </a:rPr>
              <a:t> </a:t>
            </a:r>
            <a:r>
              <a:rPr lang="en-US" sz="2800" dirty="0" smtClean="0">
                <a:solidFill>
                  <a:schemeClr val="tx1"/>
                </a:solidFill>
              </a:rPr>
              <a:t>                3)Bullae are fragile &amp; breakdown rapidly to form </a:t>
            </a:r>
            <a:r>
              <a:rPr lang="en-US" sz="2800" b="1" dirty="0" smtClean="0">
                <a:solidFill>
                  <a:srgbClr val="FF0000"/>
                </a:solidFill>
              </a:rPr>
              <a:t>CRUSTED, </a:t>
            </a:r>
            <a:r>
              <a:rPr lang="en-US" sz="2800" b="1" dirty="0" smtClean="0">
                <a:solidFill>
                  <a:srgbClr val="FF0000"/>
                </a:solidFill>
              </a:rPr>
              <a:t> ERODED </a:t>
            </a:r>
            <a:r>
              <a:rPr lang="en-US" sz="2800" dirty="0" smtClean="0">
                <a:solidFill>
                  <a:schemeClr val="tx1"/>
                </a:solidFill>
              </a:rPr>
              <a:t>lesions</a:t>
            </a:r>
          </a:p>
          <a:p>
            <a:pPr marL="0" indent="0" algn="l" rtl="0">
              <a:buNone/>
            </a:pPr>
            <a:r>
              <a:rPr lang="en-US" sz="2800" dirty="0" smtClean="0">
                <a:solidFill>
                  <a:schemeClr val="tx1"/>
                </a:solidFill>
              </a:rPr>
              <a:t>                 4)Ulcers range from small </a:t>
            </a:r>
            <a:r>
              <a:rPr lang="en-US" sz="2800" b="1" dirty="0" smtClean="0">
                <a:solidFill>
                  <a:srgbClr val="FF0000"/>
                </a:solidFill>
              </a:rPr>
              <a:t>APTHOUS</a:t>
            </a:r>
            <a:r>
              <a:rPr lang="en-US" sz="2800" b="1" dirty="0" smtClean="0">
                <a:solidFill>
                  <a:schemeClr val="tx1"/>
                </a:solidFill>
              </a:rPr>
              <a:t> </a:t>
            </a:r>
            <a:r>
              <a:rPr lang="en-US" sz="2800" dirty="0" smtClean="0">
                <a:solidFill>
                  <a:schemeClr val="tx1"/>
                </a:solidFill>
              </a:rPr>
              <a:t>like to large </a:t>
            </a:r>
            <a:r>
              <a:rPr lang="en-US" sz="2800" b="1" dirty="0" smtClean="0">
                <a:solidFill>
                  <a:srgbClr val="FF0000"/>
                </a:solidFill>
              </a:rPr>
              <a:t>MAP  </a:t>
            </a:r>
            <a:r>
              <a:rPr lang="en-US" sz="2800" dirty="0" smtClean="0">
                <a:solidFill>
                  <a:schemeClr val="tx1"/>
                </a:solidFill>
              </a:rPr>
              <a:t>              </a:t>
            </a:r>
          </a:p>
          <a:p>
            <a:pPr marL="0" indent="0" algn="l" rtl="0">
              <a:buNone/>
            </a:pPr>
            <a:r>
              <a:rPr lang="en-US" sz="2800" dirty="0">
                <a:solidFill>
                  <a:schemeClr val="tx1"/>
                </a:solidFill>
              </a:rPr>
              <a:t> </a:t>
            </a:r>
            <a:r>
              <a:rPr lang="en-US" sz="2800" dirty="0" smtClean="0">
                <a:solidFill>
                  <a:schemeClr val="tx1"/>
                </a:solidFill>
              </a:rPr>
              <a:t>                   like lesions</a:t>
            </a:r>
          </a:p>
          <a:p>
            <a:pPr algn="l" rtl="0"/>
            <a:endParaRPr lang="en-US" sz="2800" dirty="0">
              <a:solidFill>
                <a:schemeClr val="tx1"/>
              </a:solidFill>
            </a:endParaRPr>
          </a:p>
        </p:txBody>
      </p:sp>
    </p:spTree>
    <p:extLst>
      <p:ext uri="{BB962C8B-B14F-4D97-AF65-F5344CB8AC3E}">
        <p14:creationId xmlns="" xmlns:p14="http://schemas.microsoft.com/office/powerpoint/2010/main" val="72589617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4214810" y="214290"/>
            <a:ext cx="4648200" cy="3038475"/>
          </a:xfrm>
          <a:prstGeom prst="rect">
            <a:avLst/>
          </a:prstGeom>
          <a:noFill/>
          <a:ln w="9525">
            <a:noFill/>
            <a:miter lim="800000"/>
            <a:headEnd/>
            <a:tailEnd/>
          </a:ln>
          <a:effectLst/>
        </p:spPr>
      </p:pic>
      <p:sp>
        <p:nvSpPr>
          <p:cNvPr id="3" name="مستطيل 2"/>
          <p:cNvSpPr/>
          <p:nvPr/>
        </p:nvSpPr>
        <p:spPr>
          <a:xfrm>
            <a:off x="0" y="1357298"/>
            <a:ext cx="4071966" cy="1200329"/>
          </a:xfrm>
          <a:prstGeom prst="rect">
            <a:avLst/>
          </a:prstGeom>
        </p:spPr>
        <p:txBody>
          <a:bodyPr wrap="square">
            <a:spAutoFit/>
          </a:bodyPr>
          <a:lstStyle/>
          <a:p>
            <a:pPr algn="l" rtl="0"/>
            <a:r>
              <a:rPr lang="en-US" sz="2400" b="1" dirty="0" err="1" smtClean="0"/>
              <a:t>Pemphigus</a:t>
            </a:r>
            <a:r>
              <a:rPr lang="en-US" sz="2400" b="1" dirty="0" smtClean="0"/>
              <a:t> </a:t>
            </a:r>
            <a:r>
              <a:rPr lang="en-US" sz="2400" b="1" dirty="0" err="1" smtClean="0"/>
              <a:t>vulgaris</a:t>
            </a:r>
            <a:r>
              <a:rPr lang="en-US" sz="2400" b="1" dirty="0" smtClean="0"/>
              <a:t>. Multiple erosions of </a:t>
            </a:r>
            <a:r>
              <a:rPr lang="en-US" sz="2400" b="1" dirty="0" smtClean="0"/>
              <a:t>the left </a:t>
            </a:r>
            <a:r>
              <a:rPr lang="en-US" sz="2400" b="1" dirty="0" err="1" smtClean="0"/>
              <a:t>buccal</a:t>
            </a:r>
            <a:r>
              <a:rPr lang="en-US" sz="2400" b="1" dirty="0" smtClean="0"/>
              <a:t> mucosa.</a:t>
            </a:r>
            <a:endParaRPr lang="ar-IQ" sz="2400" b="1" dirty="0"/>
          </a:p>
        </p:txBody>
      </p:sp>
      <p:pic>
        <p:nvPicPr>
          <p:cNvPr id="2051" name="Picture 3"/>
          <p:cNvPicPr>
            <a:picLocks noChangeAspect="1" noChangeArrowheads="1"/>
          </p:cNvPicPr>
          <p:nvPr/>
        </p:nvPicPr>
        <p:blipFill>
          <a:blip r:embed="rId3"/>
          <a:srcRect/>
          <a:stretch>
            <a:fillRect/>
          </a:stretch>
        </p:blipFill>
        <p:spPr bwMode="auto">
          <a:xfrm>
            <a:off x="4000496" y="3571876"/>
            <a:ext cx="4648200" cy="3038475"/>
          </a:xfrm>
          <a:prstGeom prst="rect">
            <a:avLst/>
          </a:prstGeom>
          <a:noFill/>
          <a:ln w="9525">
            <a:noFill/>
            <a:miter lim="800000"/>
            <a:headEnd/>
            <a:tailEnd/>
          </a:ln>
          <a:effectLst/>
        </p:spPr>
      </p:pic>
      <p:sp>
        <p:nvSpPr>
          <p:cNvPr id="5" name="مستطيل 4"/>
          <p:cNvSpPr/>
          <p:nvPr/>
        </p:nvSpPr>
        <p:spPr>
          <a:xfrm>
            <a:off x="0" y="4357694"/>
            <a:ext cx="4000496" cy="1569660"/>
          </a:xfrm>
          <a:prstGeom prst="rect">
            <a:avLst/>
          </a:prstGeom>
        </p:spPr>
        <p:txBody>
          <a:bodyPr wrap="square">
            <a:spAutoFit/>
          </a:bodyPr>
          <a:lstStyle/>
          <a:p>
            <a:pPr algn="l" rtl="0"/>
            <a:r>
              <a:rPr lang="en-US" sz="2400" b="1" dirty="0" err="1" smtClean="0"/>
              <a:t>Pemphigus</a:t>
            </a:r>
            <a:r>
              <a:rPr lang="en-US" sz="2400" b="1" dirty="0" smtClean="0"/>
              <a:t> </a:t>
            </a:r>
            <a:r>
              <a:rPr lang="en-US" sz="2400" b="1" dirty="0" err="1" smtClean="0"/>
              <a:t>vulgaris</a:t>
            </a:r>
            <a:r>
              <a:rPr lang="en-US" sz="2400" b="1" dirty="0" smtClean="0"/>
              <a:t>. Large, irregularly </a:t>
            </a:r>
            <a:r>
              <a:rPr lang="en-US" sz="2400" b="1" dirty="0" smtClean="0"/>
              <a:t>shaped ulcerations </a:t>
            </a:r>
            <a:r>
              <a:rPr lang="en-US" sz="2400" b="1" dirty="0" smtClean="0"/>
              <a:t>involving the </a:t>
            </a:r>
            <a:r>
              <a:rPr lang="en-US" sz="2400" b="1" dirty="0" smtClean="0"/>
              <a:t>floor </a:t>
            </a:r>
            <a:r>
              <a:rPr lang="en-US" sz="2400" b="1" dirty="0" smtClean="0"/>
              <a:t>of the mouth and </a:t>
            </a:r>
            <a:r>
              <a:rPr lang="en-US" sz="2400" b="1" dirty="0" smtClean="0"/>
              <a:t>ventral tongue</a:t>
            </a:r>
            <a:r>
              <a:rPr lang="en-US" sz="2400" b="1" dirty="0" smtClean="0"/>
              <a:t>.</a:t>
            </a:r>
            <a:endParaRPr lang="ar-IQ" sz="2400"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b="1"/>
              <a:t>PEMPHIGUS VULGARIS</a:t>
            </a:r>
          </a:p>
        </p:txBody>
      </p:sp>
      <p:sp>
        <p:nvSpPr>
          <p:cNvPr id="11267" name="Rectangle 3"/>
          <p:cNvSpPr>
            <a:spLocks noGrp="1" noChangeArrowheads="1"/>
          </p:cNvSpPr>
          <p:nvPr>
            <p:ph type="body" idx="1"/>
          </p:nvPr>
        </p:nvSpPr>
        <p:spPr/>
        <p:txBody>
          <a:bodyPr/>
          <a:lstStyle/>
          <a:p>
            <a:pPr algn="l" rtl="0"/>
            <a:r>
              <a:rPr lang="en-US" sz="2600" dirty="0"/>
              <a:t>Some time the ulcers are joined together to make a confluence this condition is very painful.</a:t>
            </a:r>
          </a:p>
          <a:p>
            <a:pPr algn="l" rtl="0"/>
            <a:r>
              <a:rPr lang="en-US" sz="2600" dirty="0"/>
              <a:t>It has a variable course might involve skin, </a:t>
            </a:r>
            <a:r>
              <a:rPr lang="en-US" sz="2600" dirty="0" err="1"/>
              <a:t>oesophagus</a:t>
            </a:r>
            <a:r>
              <a:rPr lang="en-US" sz="2600" dirty="0"/>
              <a:t>, cervix. </a:t>
            </a:r>
          </a:p>
          <a:p>
            <a:pPr algn="l" rtl="0"/>
            <a:r>
              <a:rPr lang="en-US" sz="2600" dirty="0"/>
              <a:t>Protein/</a:t>
            </a:r>
            <a:r>
              <a:rPr lang="en-US" sz="2600" dirty="0" err="1"/>
              <a:t>fluid,electrolyte</a:t>
            </a:r>
            <a:r>
              <a:rPr lang="en-US" sz="2600" dirty="0"/>
              <a:t> and weight loss /secondary infections.</a:t>
            </a:r>
          </a:p>
          <a:p>
            <a:pPr algn="l" rtl="0"/>
            <a:r>
              <a:rPr lang="en-US" sz="2600" dirty="0"/>
              <a:t>Fatal if untreated. </a:t>
            </a:r>
          </a:p>
          <a:p>
            <a:pPr algn="l" rtl="0">
              <a:buFont typeface="Wingdings" pitchFamily="2" charset="2"/>
              <a:buNone/>
            </a:pPr>
            <a:endParaRPr lang="en-US" sz="26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4486275" y="0"/>
            <a:ext cx="4657725" cy="3286124"/>
          </a:xfrm>
          <a:prstGeom prst="rect">
            <a:avLst/>
          </a:prstGeom>
          <a:noFill/>
          <a:ln w="9525">
            <a:noFill/>
            <a:miter lim="800000"/>
            <a:headEnd/>
            <a:tailEnd/>
          </a:ln>
          <a:effectLst/>
        </p:spPr>
      </p:pic>
      <p:sp>
        <p:nvSpPr>
          <p:cNvPr id="3" name="مستطيل 2"/>
          <p:cNvSpPr/>
          <p:nvPr/>
        </p:nvSpPr>
        <p:spPr>
          <a:xfrm>
            <a:off x="0" y="1142984"/>
            <a:ext cx="4429124" cy="1200329"/>
          </a:xfrm>
          <a:prstGeom prst="rect">
            <a:avLst/>
          </a:prstGeom>
        </p:spPr>
        <p:txBody>
          <a:bodyPr wrap="square">
            <a:spAutoFit/>
          </a:bodyPr>
          <a:lstStyle/>
          <a:p>
            <a:pPr algn="l" rtl="0"/>
            <a:r>
              <a:rPr lang="en-US" sz="2400" b="1" dirty="0" err="1" smtClean="0"/>
              <a:t>Pemphigus</a:t>
            </a:r>
            <a:r>
              <a:rPr lang="en-US" sz="2400" b="1" dirty="0" smtClean="0"/>
              <a:t> </a:t>
            </a:r>
            <a:r>
              <a:rPr lang="en-US" sz="2400" b="1" dirty="0" err="1" smtClean="0"/>
              <a:t>vulgaris</a:t>
            </a:r>
            <a:r>
              <a:rPr lang="en-US" sz="2400" b="1" dirty="0" smtClean="0"/>
              <a:t>. This </a:t>
            </a:r>
            <a:r>
              <a:rPr lang="en-US" sz="2400" b="1" dirty="0" smtClean="0"/>
              <a:t>flaccid </a:t>
            </a:r>
            <a:r>
              <a:rPr lang="en-US" sz="2400" b="1" dirty="0" err="1" smtClean="0"/>
              <a:t>cutaneous</a:t>
            </a:r>
            <a:r>
              <a:rPr lang="en-US" sz="2400" b="1" dirty="0" smtClean="0"/>
              <a:t> </a:t>
            </a:r>
            <a:r>
              <a:rPr lang="en-US" sz="2400" b="1" dirty="0" smtClean="0"/>
              <a:t>bulla </a:t>
            </a:r>
            <a:r>
              <a:rPr lang="en-US" sz="2400" b="1" dirty="0" smtClean="0"/>
              <a:t>is characteristic of skin involvement.</a:t>
            </a:r>
            <a:endParaRPr lang="ar-IQ" sz="2400" b="1" dirty="0"/>
          </a:p>
        </p:txBody>
      </p:sp>
      <p:pic>
        <p:nvPicPr>
          <p:cNvPr id="3075" name="Picture 3"/>
          <p:cNvPicPr>
            <a:picLocks noChangeAspect="1" noChangeArrowheads="1"/>
          </p:cNvPicPr>
          <p:nvPr/>
        </p:nvPicPr>
        <p:blipFill>
          <a:blip r:embed="rId3"/>
          <a:srcRect/>
          <a:stretch>
            <a:fillRect/>
          </a:stretch>
        </p:blipFill>
        <p:spPr bwMode="auto">
          <a:xfrm>
            <a:off x="4495800" y="3429001"/>
            <a:ext cx="4648200" cy="3429000"/>
          </a:xfrm>
          <a:prstGeom prst="rect">
            <a:avLst/>
          </a:prstGeom>
          <a:noFill/>
          <a:ln w="9525">
            <a:noFill/>
            <a:miter lim="800000"/>
            <a:headEnd/>
            <a:tailEnd/>
          </a:ln>
          <a:effectLst/>
        </p:spPr>
      </p:pic>
      <p:sp>
        <p:nvSpPr>
          <p:cNvPr id="5" name="مستطيل 4"/>
          <p:cNvSpPr/>
          <p:nvPr/>
        </p:nvSpPr>
        <p:spPr>
          <a:xfrm>
            <a:off x="0" y="4357694"/>
            <a:ext cx="4572000" cy="1200329"/>
          </a:xfrm>
          <a:prstGeom prst="rect">
            <a:avLst/>
          </a:prstGeom>
        </p:spPr>
        <p:txBody>
          <a:bodyPr>
            <a:spAutoFit/>
          </a:bodyPr>
          <a:lstStyle/>
          <a:p>
            <a:pPr algn="l" rtl="0"/>
            <a:r>
              <a:rPr lang="en-US" sz="2400" b="1" dirty="0" err="1" smtClean="0"/>
              <a:t>Pemphigus</a:t>
            </a:r>
            <a:r>
              <a:rPr lang="en-US" sz="2400" b="1" dirty="0" smtClean="0"/>
              <a:t> </a:t>
            </a:r>
            <a:r>
              <a:rPr lang="en-US" sz="2400" b="1" dirty="0" err="1" smtClean="0"/>
              <a:t>vulgaris</a:t>
            </a:r>
            <a:r>
              <a:rPr lang="en-US" sz="2400" b="1" dirty="0" smtClean="0"/>
              <a:t>. Multiple erosions </a:t>
            </a:r>
            <a:r>
              <a:rPr lang="en-US" sz="2400" b="1" dirty="0" smtClean="0"/>
              <a:t>affecting the </a:t>
            </a:r>
            <a:r>
              <a:rPr lang="en-US" sz="2400" b="1" dirty="0" smtClean="0"/>
              <a:t>marginal </a:t>
            </a:r>
            <a:r>
              <a:rPr lang="en-US" sz="2400" b="1" dirty="0" err="1" smtClean="0"/>
              <a:t>gingiva</a:t>
            </a:r>
            <a:r>
              <a:rPr lang="en-US" sz="2400" b="1" dirty="0" smtClean="0"/>
              <a:t>.</a:t>
            </a:r>
            <a:endParaRPr lang="ar-IQ" sz="2400" b="1"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b="1"/>
              <a:t>PEMPHIGUS VULGARIS</a:t>
            </a:r>
          </a:p>
        </p:txBody>
      </p:sp>
      <p:pic>
        <p:nvPicPr>
          <p:cNvPr id="12294" name="Picture 6" descr="d"/>
          <p:cNvPicPr>
            <a:picLocks noGrp="1" noChangeAspect="1" noChangeArrowheads="1"/>
          </p:cNvPicPr>
          <p:nvPr>
            <p:ph sz="half" idx="1"/>
          </p:nvPr>
        </p:nvPicPr>
        <p:blipFill>
          <a:blip r:embed="rId2"/>
          <a:srcRect/>
          <a:stretch>
            <a:fillRect/>
          </a:stretch>
        </p:blipFill>
        <p:spPr>
          <a:xfrm>
            <a:off x="838200" y="1676400"/>
            <a:ext cx="3200400" cy="4419600"/>
          </a:xfrm>
          <a:noFill/>
          <a:ln/>
        </p:spPr>
      </p:pic>
      <p:pic>
        <p:nvPicPr>
          <p:cNvPr id="12295" name="Picture 7" descr="k"/>
          <p:cNvPicPr>
            <a:picLocks noGrp="1" noChangeAspect="1" noChangeArrowheads="1"/>
          </p:cNvPicPr>
          <p:nvPr>
            <p:ph sz="half" idx="2"/>
          </p:nvPr>
        </p:nvPicPr>
        <p:blipFill>
          <a:blip r:embed="rId3"/>
          <a:srcRect/>
          <a:stretch>
            <a:fillRect/>
          </a:stretch>
        </p:blipFill>
        <p:spPr>
          <a:xfrm>
            <a:off x="4495800" y="1752600"/>
            <a:ext cx="3581400" cy="4419600"/>
          </a:xfrm>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6447501" cy="1320800"/>
          </a:xfrm>
        </p:spPr>
        <p:txBody>
          <a:bodyPr/>
          <a:lstStyle/>
          <a:p>
            <a:r>
              <a:rPr lang="en-US" dirty="0" smtClean="0"/>
              <a:t>Nikolsky’s Sign</a:t>
            </a:r>
            <a:endParaRPr lang="en-US" dirty="0"/>
          </a:p>
        </p:txBody>
      </p:sp>
      <p:sp>
        <p:nvSpPr>
          <p:cNvPr id="3" name="Content Placeholder 2"/>
          <p:cNvSpPr>
            <a:spLocks noGrp="1"/>
          </p:cNvSpPr>
          <p:nvPr>
            <p:ph idx="1"/>
          </p:nvPr>
        </p:nvSpPr>
        <p:spPr>
          <a:xfrm>
            <a:off x="0" y="1126902"/>
            <a:ext cx="8480738" cy="5731098"/>
          </a:xfrm>
        </p:spPr>
        <p:txBody>
          <a:bodyPr>
            <a:normAutofit/>
          </a:bodyPr>
          <a:lstStyle/>
          <a:p>
            <a:r>
              <a:rPr lang="en-US" sz="2400" dirty="0" smtClean="0"/>
              <a:t>Gentle traction on clinically unaffected mucosa may produce stripping of epithelium, a </a:t>
            </a:r>
            <a:r>
              <a:rPr lang="en-US" sz="3200" dirty="0" smtClean="0">
                <a:solidFill>
                  <a:schemeClr val="accent6">
                    <a:lumMod val="75000"/>
                  </a:schemeClr>
                </a:solidFill>
              </a:rPr>
              <a:t>+ve </a:t>
            </a:r>
            <a:r>
              <a:rPr lang="en-US" sz="3200" dirty="0" err="1" smtClean="0">
                <a:solidFill>
                  <a:schemeClr val="accent6">
                    <a:lumMod val="75000"/>
                  </a:schemeClr>
                </a:solidFill>
              </a:rPr>
              <a:t>nikolsky</a:t>
            </a:r>
            <a:r>
              <a:rPr lang="en-US" sz="3200" dirty="0" smtClean="0">
                <a:solidFill>
                  <a:schemeClr val="accent6">
                    <a:lumMod val="75000"/>
                  </a:schemeClr>
                </a:solidFill>
              </a:rPr>
              <a:t> sign</a:t>
            </a:r>
          </a:p>
          <a:p>
            <a:endParaRPr lang="en-US" sz="3200" dirty="0" smtClean="0">
              <a:solidFill>
                <a:schemeClr val="accent6">
                  <a:lumMod val="75000"/>
                </a:schemeClr>
              </a:solidFill>
            </a:endParaRPr>
          </a:p>
        </p:txBody>
      </p:sp>
      <p:pic>
        <p:nvPicPr>
          <p:cNvPr id="4" name="Picture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07835" y="2299782"/>
            <a:ext cx="7543800" cy="3766241"/>
          </a:xfrm>
          <a:prstGeom prst="rect">
            <a:avLst/>
          </a:prstGeom>
        </p:spPr>
      </p:pic>
    </p:spTree>
    <p:extLst>
      <p:ext uri="{BB962C8B-B14F-4D97-AF65-F5344CB8AC3E}">
        <p14:creationId xmlns="" xmlns:p14="http://schemas.microsoft.com/office/powerpoint/2010/main" val="406982935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Intraoral Blisters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2045028" y="1714967"/>
            <a:ext cx="4272059" cy="4777820"/>
          </a:xfrm>
        </p:spPr>
      </p:pic>
    </p:spTree>
    <p:extLst>
      <p:ext uri="{BB962C8B-B14F-4D97-AF65-F5344CB8AC3E}">
        <p14:creationId xmlns="" xmlns:p14="http://schemas.microsoft.com/office/powerpoint/2010/main" val="2280564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472" y="-285776"/>
            <a:ext cx="6447501" cy="1320800"/>
          </a:xfrm>
        </p:spPr>
        <p:txBody>
          <a:bodyPr/>
          <a:lstStyle/>
          <a:p>
            <a:r>
              <a:rPr lang="en-US" dirty="0" smtClean="0"/>
              <a:t>Diagnosis:-</a:t>
            </a:r>
            <a:endParaRPr lang="en-US" dirty="0"/>
          </a:p>
        </p:txBody>
      </p:sp>
      <p:sp>
        <p:nvSpPr>
          <p:cNvPr id="3" name="Content Placeholder 2"/>
          <p:cNvSpPr>
            <a:spLocks noGrp="1"/>
          </p:cNvSpPr>
          <p:nvPr>
            <p:ph idx="1"/>
          </p:nvPr>
        </p:nvSpPr>
        <p:spPr>
          <a:xfrm>
            <a:off x="1" y="660200"/>
            <a:ext cx="9143999" cy="6197800"/>
          </a:xfrm>
        </p:spPr>
        <p:txBody>
          <a:bodyPr>
            <a:normAutofit fontScale="62500" lnSpcReduction="20000"/>
          </a:bodyPr>
          <a:lstStyle/>
          <a:p>
            <a:pPr algn="l" rtl="0"/>
            <a:r>
              <a:rPr lang="en-US" sz="4000" dirty="0" smtClean="0">
                <a:solidFill>
                  <a:schemeClr val="tx1"/>
                </a:solidFill>
              </a:rPr>
              <a:t>History</a:t>
            </a:r>
          </a:p>
          <a:p>
            <a:pPr algn="l" rtl="0"/>
            <a:r>
              <a:rPr lang="en-US" sz="4000" dirty="0" smtClean="0">
                <a:solidFill>
                  <a:schemeClr val="tx1"/>
                </a:solidFill>
              </a:rPr>
              <a:t>Clinical examination</a:t>
            </a:r>
          </a:p>
          <a:p>
            <a:pPr marL="0" indent="0" algn="l" rtl="0">
              <a:buNone/>
            </a:pPr>
            <a:r>
              <a:rPr lang="en-US" sz="3800" dirty="0">
                <a:solidFill>
                  <a:srgbClr val="7030A0"/>
                </a:solidFill>
              </a:rPr>
              <a:t> </a:t>
            </a:r>
            <a:r>
              <a:rPr lang="en-US" sz="3800" dirty="0" smtClean="0">
                <a:solidFill>
                  <a:srgbClr val="7030A0"/>
                </a:solidFill>
              </a:rPr>
              <a:t>              Red painful ulcers</a:t>
            </a:r>
          </a:p>
          <a:p>
            <a:pPr marL="0" indent="0" algn="l" rtl="0">
              <a:buNone/>
            </a:pPr>
            <a:r>
              <a:rPr lang="en-US" sz="3800" dirty="0">
                <a:solidFill>
                  <a:srgbClr val="7030A0"/>
                </a:solidFill>
              </a:rPr>
              <a:t> </a:t>
            </a:r>
            <a:r>
              <a:rPr lang="en-US" sz="3800" dirty="0" smtClean="0">
                <a:solidFill>
                  <a:srgbClr val="7030A0"/>
                </a:solidFill>
              </a:rPr>
              <a:t>              Bullae formation</a:t>
            </a:r>
          </a:p>
          <a:p>
            <a:pPr marL="0" indent="0" algn="l" rtl="0">
              <a:buNone/>
            </a:pPr>
            <a:r>
              <a:rPr lang="en-US" sz="3800" dirty="0">
                <a:solidFill>
                  <a:srgbClr val="7030A0"/>
                </a:solidFill>
              </a:rPr>
              <a:t> </a:t>
            </a:r>
            <a:r>
              <a:rPr lang="en-US" sz="3800" dirty="0" smtClean="0">
                <a:solidFill>
                  <a:srgbClr val="7030A0"/>
                </a:solidFill>
              </a:rPr>
              <a:t>              +ve nikolsky’s sign</a:t>
            </a:r>
          </a:p>
          <a:p>
            <a:pPr marL="0" indent="0" algn="l" rtl="0">
              <a:buNone/>
            </a:pPr>
            <a:r>
              <a:rPr lang="en-US" sz="3800" dirty="0">
                <a:solidFill>
                  <a:srgbClr val="7030A0"/>
                </a:solidFill>
              </a:rPr>
              <a:t> </a:t>
            </a:r>
            <a:r>
              <a:rPr lang="en-US" sz="3800" dirty="0" smtClean="0">
                <a:solidFill>
                  <a:srgbClr val="7030A0"/>
                </a:solidFill>
              </a:rPr>
              <a:t>              small vesicles on soft palate, buccal mucosa, floor of the mouth</a:t>
            </a:r>
          </a:p>
          <a:p>
            <a:pPr marL="0" indent="0" algn="l" rtl="0">
              <a:buNone/>
            </a:pPr>
            <a:endParaRPr lang="en-US" sz="3800" dirty="0" smtClean="0">
              <a:solidFill>
                <a:srgbClr val="7030A0"/>
              </a:solidFill>
            </a:endParaRPr>
          </a:p>
          <a:p>
            <a:pPr marL="0" indent="0" algn="l" rtl="0"/>
            <a:r>
              <a:rPr lang="en-US" sz="4400" dirty="0" smtClean="0"/>
              <a:t>Skin biopsy</a:t>
            </a:r>
          </a:p>
          <a:p>
            <a:pPr marL="0" indent="0" algn="l" rtl="0">
              <a:buNone/>
            </a:pPr>
            <a:endParaRPr lang="en-US" sz="3800" dirty="0" smtClean="0">
              <a:solidFill>
                <a:srgbClr val="7030A0"/>
              </a:solidFill>
            </a:endParaRPr>
          </a:p>
          <a:p>
            <a:pPr algn="l" rtl="0"/>
            <a:r>
              <a:rPr lang="en-US" sz="3800" dirty="0" smtClean="0">
                <a:solidFill>
                  <a:schemeClr val="tx1"/>
                </a:solidFill>
              </a:rPr>
              <a:t>Immunofluorescence </a:t>
            </a:r>
          </a:p>
          <a:p>
            <a:pPr marL="0" indent="0" algn="l" rtl="0">
              <a:buNone/>
            </a:pPr>
            <a:r>
              <a:rPr lang="en-US" sz="3800" dirty="0" smtClean="0">
                <a:solidFill>
                  <a:schemeClr val="tx1"/>
                </a:solidFill>
              </a:rPr>
              <a:t>(DIF)</a:t>
            </a:r>
            <a:r>
              <a:rPr lang="en-US" sz="3800" dirty="0" smtClean="0">
                <a:solidFill>
                  <a:srgbClr val="7030A0"/>
                </a:solidFill>
              </a:rPr>
              <a:t> Fish-net appearance (IgG, C3 )</a:t>
            </a:r>
          </a:p>
          <a:p>
            <a:pPr marL="0" indent="0" algn="l" rtl="0">
              <a:buNone/>
            </a:pPr>
            <a:r>
              <a:rPr lang="en-US" sz="3800" dirty="0" smtClean="0">
                <a:solidFill>
                  <a:schemeClr val="tx1"/>
                </a:solidFill>
              </a:rPr>
              <a:t>(IDIF) </a:t>
            </a:r>
            <a:r>
              <a:rPr lang="en-US" sz="3800" dirty="0" smtClean="0">
                <a:solidFill>
                  <a:srgbClr val="7030A0"/>
                </a:solidFill>
              </a:rPr>
              <a:t>+ve IgG 90% </a:t>
            </a:r>
            <a:endParaRPr lang="en-US" sz="3800" dirty="0">
              <a:solidFill>
                <a:srgbClr val="7030A0"/>
              </a:solidFill>
            </a:endParaRPr>
          </a:p>
          <a:p>
            <a:pPr marL="0" indent="0" algn="l" rtl="0">
              <a:buNone/>
            </a:pPr>
            <a:endParaRPr lang="en-US" sz="3600" dirty="0" smtClean="0">
              <a:solidFill>
                <a:srgbClr val="7030A0"/>
              </a:solidFill>
            </a:endParaRPr>
          </a:p>
          <a:p>
            <a:pPr algn="l" rtl="0"/>
            <a:r>
              <a:rPr lang="en-US" sz="3600" dirty="0" smtClean="0">
                <a:solidFill>
                  <a:schemeClr val="tx1"/>
                </a:solidFill>
              </a:rPr>
              <a:t>ELISA</a:t>
            </a:r>
          </a:p>
          <a:p>
            <a:pPr algn="l" rtl="0">
              <a:buNone/>
            </a:pPr>
            <a:r>
              <a:rPr lang="en-US" sz="2800" dirty="0" smtClean="0">
                <a:solidFill>
                  <a:srgbClr val="7030A0"/>
                </a:solidFill>
              </a:rPr>
              <a:t>               </a:t>
            </a:r>
          </a:p>
          <a:p>
            <a:pPr marL="0" indent="0" algn="l" rtl="0">
              <a:buNone/>
            </a:pPr>
            <a:r>
              <a:rPr lang="en-US" sz="2800" dirty="0" smtClean="0">
                <a:solidFill>
                  <a:srgbClr val="7030A0"/>
                </a:solidFill>
              </a:rPr>
              <a:t>  </a:t>
            </a:r>
          </a:p>
          <a:p>
            <a:pPr algn="l" rtl="0"/>
            <a:endParaRPr lang="en-US" sz="3200" dirty="0">
              <a:solidFill>
                <a:srgbClr val="7030A0"/>
              </a:solidFill>
            </a:endParaRPr>
          </a:p>
        </p:txBody>
      </p:sp>
      <p:pic>
        <p:nvPicPr>
          <p:cNvPr id="6" name="Picture 5"/>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4929190" y="3500438"/>
            <a:ext cx="3540555" cy="3141438"/>
          </a:xfrm>
          <a:prstGeom prst="rect">
            <a:avLst/>
          </a:prstGeom>
        </p:spPr>
      </p:pic>
    </p:spTree>
    <p:extLst>
      <p:ext uri="{BB962C8B-B14F-4D97-AF65-F5344CB8AC3E}">
        <p14:creationId xmlns="" xmlns:p14="http://schemas.microsoft.com/office/powerpoint/2010/main" val="30025841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نتيجة بحث الصور عن ‪direct and indirect immunofluorescence technique‬‏"/>
          <p:cNvPicPr>
            <a:picLocks noChangeAspect="1" noChangeArrowheads="1"/>
          </p:cNvPicPr>
          <p:nvPr/>
        </p:nvPicPr>
        <p:blipFill>
          <a:blip r:embed="rId2"/>
          <a:srcRect/>
          <a:stretch>
            <a:fillRect/>
          </a:stretch>
        </p:blipFill>
        <p:spPr bwMode="auto">
          <a:xfrm>
            <a:off x="2786050" y="2071678"/>
            <a:ext cx="3500462" cy="285752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idx="1"/>
          </p:nvPr>
        </p:nvSpPr>
        <p:spPr>
          <a:xfrm>
            <a:off x="0" y="214290"/>
            <a:ext cx="9144000" cy="5862949"/>
          </a:xfrm>
        </p:spPr>
        <p:txBody>
          <a:bodyPr/>
          <a:lstStyle/>
          <a:p>
            <a:pPr algn="l" rtl="0"/>
            <a:r>
              <a:rPr lang="en-US" sz="2400" b="1" dirty="0"/>
              <a:t>A vesiculobullous disease is a type of mucocutaneous disease that is characterized </a:t>
            </a:r>
            <a:r>
              <a:rPr lang="en-US" sz="2400" b="1" dirty="0" smtClean="0"/>
              <a:t>by </a:t>
            </a:r>
            <a:r>
              <a:rPr lang="en-US" sz="2400" b="1" dirty="0"/>
              <a:t>vesicles and bullae (i.e. blisters</a:t>
            </a:r>
            <a:r>
              <a:rPr lang="en-US" sz="2400" b="1" dirty="0" smtClean="0"/>
              <a:t>).</a:t>
            </a:r>
          </a:p>
          <a:p>
            <a:pPr algn="l" rtl="0">
              <a:buNone/>
            </a:pPr>
            <a:endParaRPr lang="en-US" sz="2400" b="1" dirty="0" smtClean="0"/>
          </a:p>
          <a:p>
            <a:pPr algn="l" rtl="0"/>
            <a:r>
              <a:rPr lang="en-US" sz="2400" b="1" dirty="0" smtClean="0"/>
              <a:t> </a:t>
            </a:r>
            <a:r>
              <a:rPr lang="en-US" sz="2400" b="1" dirty="0"/>
              <a:t>Both vesicles and bullae are fluid-filled lesions, and they are distinguished by size (vesicles being less than </a:t>
            </a:r>
            <a:r>
              <a:rPr lang="en-US" sz="2400" b="1" dirty="0" smtClean="0"/>
              <a:t>5 </a:t>
            </a:r>
            <a:r>
              <a:rPr lang="en-US" sz="2400" b="1" dirty="0"/>
              <a:t>mm and bulla being larger than </a:t>
            </a:r>
            <a:r>
              <a:rPr lang="en-US" sz="2400" b="1" dirty="0" smtClean="0"/>
              <a:t>5 </a:t>
            </a:r>
            <a:r>
              <a:rPr lang="en-US" sz="2400" b="1" dirty="0" smtClean="0"/>
              <a:t>mm</a:t>
            </a:r>
            <a:r>
              <a:rPr lang="en-US" sz="2400" b="1" dirty="0"/>
              <a:t>)</a:t>
            </a:r>
          </a:p>
          <a:p>
            <a:pPr marL="0" indent="0" algn="l" rtl="0">
              <a:buNone/>
            </a:pPr>
            <a:endParaRPr lang="en-US" dirty="0"/>
          </a:p>
        </p:txBody>
      </p:sp>
    </p:spTree>
    <p:extLst>
      <p:ext uri="{BB962C8B-B14F-4D97-AF65-F5344CB8AC3E}">
        <p14:creationId xmlns="" xmlns:p14="http://schemas.microsoft.com/office/powerpoint/2010/main" val="10201685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نتيجة بحث الصور عن ‪immunofluorescence technique‬‏"/>
          <p:cNvPicPr>
            <a:picLocks noChangeAspect="1" noChangeArrowheads="1"/>
          </p:cNvPicPr>
          <p:nvPr/>
        </p:nvPicPr>
        <p:blipFill>
          <a:blip r:embed="rId2"/>
          <a:srcRect/>
          <a:stretch>
            <a:fillRect/>
          </a:stretch>
        </p:blipFill>
        <p:spPr bwMode="auto">
          <a:xfrm>
            <a:off x="1285852" y="1428736"/>
            <a:ext cx="6657975" cy="3743325"/>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0"/>
            <a:ext cx="8229600" cy="1295400"/>
          </a:xfrm>
        </p:spPr>
        <p:txBody>
          <a:bodyPr/>
          <a:lstStyle/>
          <a:p>
            <a:r>
              <a:rPr lang="en-US" b="1"/>
              <a:t>PEMPHIGUS VULGARIS</a:t>
            </a:r>
          </a:p>
        </p:txBody>
      </p:sp>
      <p:sp>
        <p:nvSpPr>
          <p:cNvPr id="18435" name="Rectangle 3"/>
          <p:cNvSpPr>
            <a:spLocks noGrp="1" noChangeArrowheads="1"/>
          </p:cNvSpPr>
          <p:nvPr>
            <p:ph type="body" idx="1"/>
          </p:nvPr>
        </p:nvSpPr>
        <p:spPr>
          <a:xfrm>
            <a:off x="152400" y="1066800"/>
            <a:ext cx="8839200" cy="5791200"/>
          </a:xfrm>
        </p:spPr>
        <p:txBody>
          <a:bodyPr/>
          <a:lstStyle/>
          <a:p>
            <a:pPr algn="l" rtl="0">
              <a:lnSpc>
                <a:spcPct val="80000"/>
              </a:lnSpc>
              <a:buFont typeface="Wingdings" pitchFamily="2" charset="2"/>
              <a:buNone/>
            </a:pPr>
            <a:r>
              <a:rPr lang="en-US" sz="2800" b="1" dirty="0"/>
              <a:t>HISTOPATHOLOGY:</a:t>
            </a:r>
            <a:endParaRPr lang="en-US" sz="2800" dirty="0"/>
          </a:p>
          <a:p>
            <a:pPr algn="l" rtl="0">
              <a:lnSpc>
                <a:spcPct val="80000"/>
              </a:lnSpc>
            </a:pPr>
            <a:r>
              <a:rPr lang="en-US" sz="2800" dirty="0"/>
              <a:t>Intra epithelial vesicles or bulla and cleft like spaces are produced  by </a:t>
            </a:r>
            <a:r>
              <a:rPr lang="en-US" sz="2800" dirty="0" err="1"/>
              <a:t>acantolysis</a:t>
            </a:r>
            <a:r>
              <a:rPr lang="en-US" sz="2800" dirty="0"/>
              <a:t> </a:t>
            </a:r>
          </a:p>
          <a:p>
            <a:pPr algn="l" rtl="0">
              <a:lnSpc>
                <a:spcPct val="80000"/>
              </a:lnSpc>
            </a:pPr>
            <a:r>
              <a:rPr lang="en-US" sz="2800" dirty="0"/>
              <a:t>These changes are in the stratum </a:t>
            </a:r>
            <a:r>
              <a:rPr lang="en-US" sz="2800" dirty="0" err="1"/>
              <a:t>spinosum</a:t>
            </a:r>
            <a:r>
              <a:rPr lang="en-US" sz="2800" dirty="0"/>
              <a:t> or the prickle cell layer</a:t>
            </a:r>
          </a:p>
          <a:p>
            <a:pPr algn="l" rtl="0">
              <a:lnSpc>
                <a:spcPct val="80000"/>
              </a:lnSpc>
            </a:pPr>
            <a:r>
              <a:rPr lang="en-US" sz="2800" dirty="0"/>
              <a:t>The basal cell remain attach to the lamina </a:t>
            </a:r>
            <a:r>
              <a:rPr lang="en-US" sz="2800" dirty="0" err="1"/>
              <a:t>propria</a:t>
            </a:r>
            <a:r>
              <a:rPr lang="en-US" sz="2800" dirty="0"/>
              <a:t> and project into the bulla like tombstones.</a:t>
            </a:r>
          </a:p>
          <a:p>
            <a:pPr algn="l" rtl="0">
              <a:lnSpc>
                <a:spcPct val="80000"/>
              </a:lnSpc>
            </a:pPr>
            <a:r>
              <a:rPr lang="en-US" sz="2800" dirty="0"/>
              <a:t>Inflammatory cells are very scanty however </a:t>
            </a:r>
            <a:r>
              <a:rPr lang="en-US" sz="2800" dirty="0" err="1"/>
              <a:t>eosinophils</a:t>
            </a:r>
            <a:r>
              <a:rPr lang="en-US" sz="2800" dirty="0"/>
              <a:t> may be seen.</a:t>
            </a:r>
          </a:p>
          <a:p>
            <a:pPr algn="l" rtl="0">
              <a:lnSpc>
                <a:spcPct val="80000"/>
              </a:lnSpc>
            </a:pPr>
            <a:r>
              <a:rPr lang="en-US" sz="2800" dirty="0" err="1"/>
              <a:t>Acantholytic</a:t>
            </a:r>
            <a:r>
              <a:rPr lang="en-US" sz="2800" dirty="0"/>
              <a:t> </a:t>
            </a:r>
            <a:r>
              <a:rPr lang="en-US" sz="2800" dirty="0" smtClean="0"/>
              <a:t>stratum </a:t>
            </a:r>
            <a:r>
              <a:rPr lang="en-US" sz="2800" dirty="0" err="1"/>
              <a:t>spinosum</a:t>
            </a:r>
            <a:r>
              <a:rPr lang="en-US" sz="2800" dirty="0"/>
              <a:t> cells occur singly or are in the forms of clumps lying freely within the blister fluid. These  cell loose there polyhedral morphology rather they are small rounded and contain hyper chromatic nuclei  called the TAZANK CELLS.</a:t>
            </a:r>
          </a:p>
          <a:p>
            <a:pPr algn="l" rtl="0">
              <a:lnSpc>
                <a:spcPct val="80000"/>
              </a:lnSpc>
              <a:buFont typeface="Wingdings" pitchFamily="2" charset="2"/>
              <a:buNone/>
            </a:pPr>
            <a:endParaRPr lang="en-US" sz="28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fontScale="90000"/>
          </a:bodyPr>
          <a:lstStyle/>
          <a:p>
            <a:r>
              <a:rPr lang="en-US" sz="4000" b="1"/>
              <a:t>PEMPHIGUS VULGARIS</a:t>
            </a:r>
            <a:br>
              <a:rPr lang="en-US" sz="4000" b="1"/>
            </a:br>
            <a:r>
              <a:rPr lang="en-US" sz="4000" b="1"/>
              <a:t> </a:t>
            </a:r>
            <a:r>
              <a:rPr lang="en-US" sz="2000" b="1"/>
              <a:t>histology</a:t>
            </a:r>
          </a:p>
        </p:txBody>
      </p:sp>
      <p:pic>
        <p:nvPicPr>
          <p:cNvPr id="21509" name="Picture 5" descr="pemp histo"/>
          <p:cNvPicPr>
            <a:picLocks noGrp="1" noChangeAspect="1" noChangeArrowheads="1"/>
          </p:cNvPicPr>
          <p:nvPr>
            <p:ph idx="1"/>
          </p:nvPr>
        </p:nvPicPr>
        <p:blipFill>
          <a:blip r:embed="rId2"/>
          <a:srcRect/>
          <a:stretch>
            <a:fillRect/>
          </a:stretch>
        </p:blipFill>
        <p:spPr>
          <a:xfrm>
            <a:off x="990600" y="1600200"/>
            <a:ext cx="7162800" cy="4572000"/>
          </a:xfrm>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en-US" b="1" smtClean="0"/>
              <a:t>PEMPHIGUS VULGARIS</a:t>
            </a:r>
            <a:br>
              <a:rPr lang="en-US" b="1" smtClean="0"/>
            </a:br>
            <a:r>
              <a:rPr lang="en-US" sz="2400" b="1" smtClean="0"/>
              <a:t>histology</a:t>
            </a:r>
          </a:p>
        </p:txBody>
      </p:sp>
      <p:sp>
        <p:nvSpPr>
          <p:cNvPr id="4" name="Content Placeholder 3"/>
          <p:cNvSpPr>
            <a:spLocks noGrp="1"/>
          </p:cNvSpPr>
          <p:nvPr>
            <p:ph idx="1"/>
          </p:nvPr>
        </p:nvSpPr>
        <p:spPr/>
        <p:txBody>
          <a:bodyPr/>
          <a:lstStyle/>
          <a:p>
            <a:pPr>
              <a:defRPr/>
            </a:pPr>
            <a:endParaRPr lang="fa-IR"/>
          </a:p>
        </p:txBody>
      </p:sp>
      <p:pic>
        <p:nvPicPr>
          <p:cNvPr id="12292" name="Picture 4"/>
          <p:cNvPicPr>
            <a:picLocks noChangeAspect="1" noChangeArrowheads="1"/>
          </p:cNvPicPr>
          <p:nvPr/>
        </p:nvPicPr>
        <p:blipFill>
          <a:blip r:embed="rId2"/>
          <a:srcRect/>
          <a:stretch>
            <a:fillRect/>
          </a:stretch>
        </p:blipFill>
        <p:spPr bwMode="auto">
          <a:xfrm>
            <a:off x="762000" y="1447800"/>
            <a:ext cx="7620000" cy="4953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57547"/>
            <a:ext cx="8751194" cy="6069011"/>
          </a:xfrm>
        </p:spPr>
        <p:txBody>
          <a:bodyPr>
            <a:normAutofit fontScale="92500" lnSpcReduction="10000"/>
          </a:bodyPr>
          <a:lstStyle/>
          <a:p>
            <a:endParaRPr lang="en-US" sz="2400" dirty="0" smtClean="0"/>
          </a:p>
          <a:p>
            <a:endParaRPr lang="en-US" sz="2400" dirty="0"/>
          </a:p>
          <a:p>
            <a:endParaRPr lang="en-US" sz="2400" dirty="0" smtClean="0"/>
          </a:p>
          <a:p>
            <a:endParaRPr lang="en-US" sz="2400" dirty="0"/>
          </a:p>
          <a:p>
            <a:endParaRPr lang="en-US" sz="2400" dirty="0" smtClean="0"/>
          </a:p>
          <a:p>
            <a:endParaRPr lang="en-US" sz="2400" dirty="0" smtClean="0"/>
          </a:p>
          <a:p>
            <a:endParaRPr lang="en-US" sz="2400" dirty="0"/>
          </a:p>
          <a:p>
            <a:endParaRPr lang="en-US" sz="2400" dirty="0" smtClean="0"/>
          </a:p>
          <a:p>
            <a:endParaRPr lang="en-US" sz="2600" dirty="0" smtClean="0">
              <a:solidFill>
                <a:schemeClr val="tx1"/>
              </a:solidFill>
            </a:endParaRPr>
          </a:p>
          <a:p>
            <a:endParaRPr lang="en-US" sz="2600" dirty="0" smtClean="0"/>
          </a:p>
          <a:p>
            <a:r>
              <a:rPr lang="en-US" sz="2600" dirty="0" smtClean="0">
                <a:solidFill>
                  <a:schemeClr val="tx1"/>
                </a:solidFill>
              </a:rPr>
              <a:t>These changes are seen in the </a:t>
            </a:r>
            <a:r>
              <a:rPr lang="en-US" sz="2600" dirty="0" smtClean="0">
                <a:solidFill>
                  <a:srgbClr val="7030A0"/>
                </a:solidFill>
              </a:rPr>
              <a:t>STRATUM SPINOSUM or THE PRICKLE CELL LAYER</a:t>
            </a:r>
            <a:r>
              <a:rPr lang="en-US" sz="2600" dirty="0" smtClean="0">
                <a:solidFill>
                  <a:schemeClr val="tx1"/>
                </a:solidFill>
              </a:rPr>
              <a:t>                                                </a:t>
            </a:r>
          </a:p>
          <a:p>
            <a:r>
              <a:rPr lang="en-US" sz="2600" dirty="0" smtClean="0">
                <a:solidFill>
                  <a:schemeClr val="tx1"/>
                </a:solidFill>
              </a:rPr>
              <a:t>The basal cells loose their intercellular bridges but they remain attach to the dermis, giving a </a:t>
            </a:r>
            <a:r>
              <a:rPr lang="en-US" sz="2600" dirty="0" smtClean="0">
                <a:solidFill>
                  <a:srgbClr val="7030A0"/>
                </a:solidFill>
              </a:rPr>
              <a:t>TOMBSTONE</a:t>
            </a:r>
            <a:r>
              <a:rPr lang="en-US" sz="2600" dirty="0" smtClean="0">
                <a:solidFill>
                  <a:schemeClr val="tx1"/>
                </a:solidFill>
              </a:rPr>
              <a:t> appearance</a:t>
            </a:r>
          </a:p>
          <a:p>
            <a:r>
              <a:rPr lang="en-US" sz="2600" dirty="0" smtClean="0">
                <a:solidFill>
                  <a:schemeClr val="tx1"/>
                </a:solidFill>
              </a:rPr>
              <a:t>The blister cavity contains acantholytic cells which often show degenerative changes </a:t>
            </a:r>
            <a:endParaRPr lang="en-US" sz="2600" dirty="0">
              <a:solidFill>
                <a:schemeClr val="tx1"/>
              </a:solidFill>
            </a:endParaRPr>
          </a:p>
        </p:txBody>
      </p:sp>
      <p:pic>
        <p:nvPicPr>
          <p:cNvPr id="4" name="Picture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1785918" y="242430"/>
            <a:ext cx="5429288" cy="3900949"/>
          </a:xfrm>
          <a:prstGeom prst="rect">
            <a:avLst/>
          </a:prstGeom>
        </p:spPr>
      </p:pic>
    </p:spTree>
    <p:extLst>
      <p:ext uri="{BB962C8B-B14F-4D97-AF65-F5344CB8AC3E}">
        <p14:creationId xmlns="" xmlns:p14="http://schemas.microsoft.com/office/powerpoint/2010/main" val="140631809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Tzank cells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2013942" y="1519706"/>
            <a:ext cx="4745423" cy="4551396"/>
          </a:xfrm>
        </p:spPr>
      </p:pic>
    </p:spTree>
    <p:extLst>
      <p:ext uri="{BB962C8B-B14F-4D97-AF65-F5344CB8AC3E}">
        <p14:creationId xmlns="" xmlns:p14="http://schemas.microsoft.com/office/powerpoint/2010/main" val="20529077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b="1"/>
              <a:t>PEMPHIGUS VULGARIS</a:t>
            </a:r>
            <a:br>
              <a:rPr lang="en-US" b="1"/>
            </a:br>
            <a:r>
              <a:rPr lang="en-US" sz="2400" b="1"/>
              <a:t>tazank cells</a:t>
            </a:r>
          </a:p>
        </p:txBody>
      </p:sp>
      <p:pic>
        <p:nvPicPr>
          <p:cNvPr id="23558" name="Picture 6" descr="tazank cells a"/>
          <p:cNvPicPr>
            <a:picLocks noGrp="1" noChangeAspect="1" noChangeArrowheads="1"/>
          </p:cNvPicPr>
          <p:nvPr>
            <p:ph sz="half" idx="1"/>
          </p:nvPr>
        </p:nvPicPr>
        <p:blipFill>
          <a:blip r:embed="rId2"/>
          <a:srcRect/>
          <a:stretch>
            <a:fillRect/>
          </a:stretch>
        </p:blipFill>
        <p:spPr>
          <a:xfrm>
            <a:off x="685800" y="2209800"/>
            <a:ext cx="3505200" cy="3886200"/>
          </a:xfrm>
          <a:noFill/>
          <a:ln/>
        </p:spPr>
      </p:pic>
      <p:pic>
        <p:nvPicPr>
          <p:cNvPr id="23559" name="Picture 7" descr="Tzank"/>
          <p:cNvPicPr>
            <a:picLocks noGrp="1" noChangeAspect="1" noChangeArrowheads="1"/>
          </p:cNvPicPr>
          <p:nvPr>
            <p:ph sz="half" idx="2"/>
          </p:nvPr>
        </p:nvPicPr>
        <p:blipFill>
          <a:blip r:embed="rId3"/>
          <a:srcRect/>
          <a:stretch>
            <a:fillRect/>
          </a:stretch>
        </p:blipFill>
        <p:spPr>
          <a:xfrm>
            <a:off x="4419600" y="2209800"/>
            <a:ext cx="4267200" cy="3886200"/>
          </a:xfrm>
          <a:no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Intraoral image:-</a:t>
            </a:r>
            <a:endParaRPr lang="en-US" dirty="0"/>
          </a:p>
        </p:txBody>
      </p:sp>
      <p:pic>
        <p:nvPicPr>
          <p:cNvPr id="4" name="Content Placeholder 3"/>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1767483" y="2262981"/>
            <a:ext cx="4539945" cy="4248288"/>
          </a:xfrm>
        </p:spPr>
      </p:pic>
    </p:spTree>
    <p:extLst>
      <p:ext uri="{BB962C8B-B14F-4D97-AF65-F5344CB8AC3E}">
        <p14:creationId xmlns="" xmlns:p14="http://schemas.microsoft.com/office/powerpoint/2010/main" val="18783151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1" y="0"/>
            <a:ext cx="6447501" cy="1320800"/>
          </a:xfrm>
        </p:spPr>
        <p:txBody>
          <a:bodyPr/>
          <a:lstStyle/>
          <a:p>
            <a:r>
              <a:rPr lang="en-US" dirty="0" smtClean="0"/>
              <a:t>D/D</a:t>
            </a:r>
            <a:endParaRPr lang="en-US" dirty="0"/>
          </a:p>
        </p:txBody>
      </p:sp>
      <p:sp>
        <p:nvSpPr>
          <p:cNvPr id="3" name="Content Placeholder 2"/>
          <p:cNvSpPr>
            <a:spLocks noGrp="1"/>
          </p:cNvSpPr>
          <p:nvPr>
            <p:ph idx="1"/>
          </p:nvPr>
        </p:nvSpPr>
        <p:spPr>
          <a:xfrm>
            <a:off x="0" y="1285860"/>
            <a:ext cx="8847786" cy="5946462"/>
          </a:xfrm>
        </p:spPr>
        <p:txBody>
          <a:bodyPr>
            <a:normAutofit/>
          </a:bodyPr>
          <a:lstStyle/>
          <a:p>
            <a:pPr algn="l" rtl="0"/>
            <a:r>
              <a:rPr lang="en-US" sz="2800" dirty="0" smtClean="0">
                <a:solidFill>
                  <a:schemeClr val="tx1"/>
                </a:solidFill>
              </a:rPr>
              <a:t>MMP</a:t>
            </a:r>
          </a:p>
          <a:p>
            <a:pPr algn="l" rtl="0"/>
            <a:r>
              <a:rPr lang="en-US" sz="2800" dirty="0" smtClean="0">
                <a:solidFill>
                  <a:schemeClr val="tx1"/>
                </a:solidFill>
              </a:rPr>
              <a:t>EM</a:t>
            </a:r>
          </a:p>
          <a:p>
            <a:pPr algn="l" rtl="0"/>
            <a:r>
              <a:rPr lang="en-US" sz="2800" dirty="0" smtClean="0">
                <a:solidFill>
                  <a:schemeClr val="tx1"/>
                </a:solidFill>
              </a:rPr>
              <a:t>Erosive lichen planus</a:t>
            </a:r>
          </a:p>
          <a:p>
            <a:pPr algn="l" rtl="0"/>
            <a:r>
              <a:rPr lang="en-US" sz="2800" dirty="0" err="1" smtClean="0">
                <a:solidFill>
                  <a:schemeClr val="tx1"/>
                </a:solidFill>
              </a:rPr>
              <a:t>Paraneoplastic</a:t>
            </a:r>
            <a:r>
              <a:rPr lang="en-US" sz="2800" dirty="0" smtClean="0">
                <a:solidFill>
                  <a:schemeClr val="tx1"/>
                </a:solidFill>
              </a:rPr>
              <a:t> pemphigus</a:t>
            </a:r>
          </a:p>
          <a:p>
            <a:pPr algn="l" rtl="0"/>
            <a:r>
              <a:rPr lang="en-US" sz="2800" dirty="0" err="1" smtClean="0">
                <a:solidFill>
                  <a:schemeClr val="tx1"/>
                </a:solidFill>
              </a:rPr>
              <a:t>Apthous</a:t>
            </a:r>
            <a:r>
              <a:rPr lang="en-US" sz="2800" dirty="0" smtClean="0">
                <a:solidFill>
                  <a:schemeClr val="tx1"/>
                </a:solidFill>
              </a:rPr>
              <a:t> Ulcers</a:t>
            </a:r>
          </a:p>
          <a:p>
            <a:pPr algn="l" rtl="0"/>
            <a:endParaRPr lang="en-US" sz="2800" dirty="0">
              <a:solidFill>
                <a:schemeClr val="tx1"/>
              </a:solidFill>
            </a:endParaRPr>
          </a:p>
        </p:txBody>
      </p:sp>
    </p:spTree>
    <p:extLst>
      <p:ext uri="{BB962C8B-B14F-4D97-AF65-F5344CB8AC3E}">
        <p14:creationId xmlns="" xmlns:p14="http://schemas.microsoft.com/office/powerpoint/2010/main" val="1701902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US" b="1"/>
              <a:t>PEMPHIGUS VULGARIS</a:t>
            </a:r>
          </a:p>
        </p:txBody>
      </p:sp>
      <p:sp>
        <p:nvSpPr>
          <p:cNvPr id="28675" name="Rectangle 3"/>
          <p:cNvSpPr>
            <a:spLocks noGrp="1" noChangeArrowheads="1"/>
          </p:cNvSpPr>
          <p:nvPr>
            <p:ph type="body" idx="1"/>
          </p:nvPr>
        </p:nvSpPr>
        <p:spPr/>
        <p:txBody>
          <a:bodyPr/>
          <a:lstStyle/>
          <a:p>
            <a:pPr algn="l" rtl="0">
              <a:buFont typeface="Wingdings" pitchFamily="2" charset="2"/>
              <a:buNone/>
            </a:pPr>
            <a:r>
              <a:rPr lang="en-US" b="1" dirty="0"/>
              <a:t>TREATMENT:</a:t>
            </a:r>
            <a:endParaRPr lang="en-US" dirty="0"/>
          </a:p>
          <a:p>
            <a:pPr algn="l" rtl="0"/>
            <a:r>
              <a:rPr lang="en-US" dirty="0"/>
              <a:t>High mortality rates previously </a:t>
            </a:r>
          </a:p>
          <a:p>
            <a:pPr algn="l" rtl="0"/>
            <a:r>
              <a:rPr lang="en-US" dirty="0"/>
              <a:t>Introduction of systemic corticosteroids like </a:t>
            </a:r>
            <a:r>
              <a:rPr lang="en-US" dirty="0" err="1"/>
              <a:t>prednisolone</a:t>
            </a:r>
            <a:r>
              <a:rPr lang="en-US" dirty="0"/>
              <a:t> in stable cases.</a:t>
            </a:r>
          </a:p>
          <a:p>
            <a:pPr algn="l" rtl="0"/>
            <a:r>
              <a:rPr lang="en-US" dirty="0" err="1"/>
              <a:t>Prednisolone</a:t>
            </a:r>
            <a:r>
              <a:rPr lang="en-US" dirty="0"/>
              <a:t> plus </a:t>
            </a:r>
            <a:r>
              <a:rPr lang="en-US" dirty="0" err="1"/>
              <a:t>azathioprine</a:t>
            </a:r>
            <a:r>
              <a:rPr lang="en-US" dirty="0"/>
              <a:t> </a:t>
            </a:r>
            <a:r>
              <a:rPr lang="en-US" dirty="0" err="1"/>
              <a:t>methotrexate</a:t>
            </a:r>
            <a:r>
              <a:rPr lang="en-US" dirty="0"/>
              <a:t> and </a:t>
            </a:r>
            <a:r>
              <a:rPr lang="en-US" dirty="0" err="1"/>
              <a:t>cyclophospamide</a:t>
            </a:r>
            <a:r>
              <a:rPr lang="en-US" dirty="0"/>
              <a:t> in progressed or advance cases. </a:t>
            </a:r>
          </a:p>
          <a:p>
            <a:pPr algn="l" rtl="0">
              <a:buFont typeface="Wingdings" pitchFamily="2" charset="2"/>
              <a:buNone/>
            </a:pP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sz="2800" b="1" u="sng"/>
              <a:t>CLASSIFICATION OF VESICULOBULLOUS DISEASES</a:t>
            </a:r>
            <a:r>
              <a:rPr lang="en-US" sz="4000" b="1" u="sng"/>
              <a:t/>
            </a:r>
            <a:br>
              <a:rPr lang="en-US" sz="4000" b="1" u="sng"/>
            </a:br>
            <a:endParaRPr lang="en-US" sz="4000" b="1" u="sng"/>
          </a:p>
        </p:txBody>
      </p:sp>
      <p:sp>
        <p:nvSpPr>
          <p:cNvPr id="8195" name="Rectangle 3"/>
          <p:cNvSpPr>
            <a:spLocks noGrp="1" noChangeArrowheads="1"/>
          </p:cNvSpPr>
          <p:nvPr>
            <p:ph type="body" idx="1"/>
          </p:nvPr>
        </p:nvSpPr>
        <p:spPr>
          <a:xfrm>
            <a:off x="0" y="1142984"/>
            <a:ext cx="9144000" cy="4953000"/>
          </a:xfrm>
        </p:spPr>
        <p:txBody>
          <a:bodyPr/>
          <a:lstStyle/>
          <a:p>
            <a:pPr algn="l" rtl="0">
              <a:lnSpc>
                <a:spcPct val="80000"/>
              </a:lnSpc>
              <a:buFont typeface="Wingdings" pitchFamily="2" charset="2"/>
              <a:buNone/>
            </a:pPr>
            <a:r>
              <a:rPr lang="en-US" sz="2400" b="1" dirty="0"/>
              <a:t>CLASSIFICATION</a:t>
            </a:r>
          </a:p>
          <a:p>
            <a:pPr algn="l" rtl="0">
              <a:lnSpc>
                <a:spcPct val="80000"/>
              </a:lnSpc>
              <a:buFont typeface="Wingdings" pitchFamily="2" charset="2"/>
              <a:buNone/>
            </a:pPr>
            <a:r>
              <a:rPr lang="en-US" sz="2400" i="1" dirty="0"/>
              <a:t>INTRA EPITHELIAL VESICLES</a:t>
            </a:r>
            <a:r>
              <a:rPr lang="en-US" sz="2400" dirty="0"/>
              <a:t>: The lesion is formed within the epithelium </a:t>
            </a:r>
            <a:endParaRPr lang="en-US" sz="2400" b="1" dirty="0"/>
          </a:p>
          <a:p>
            <a:pPr algn="l" rtl="0">
              <a:lnSpc>
                <a:spcPct val="80000"/>
              </a:lnSpc>
            </a:pPr>
            <a:r>
              <a:rPr lang="en-US" sz="2400" b="1" dirty="0" err="1"/>
              <a:t>Acantholytic</a:t>
            </a:r>
            <a:r>
              <a:rPr lang="en-US" sz="2400" b="1" dirty="0"/>
              <a:t> vesicles : </a:t>
            </a:r>
            <a:r>
              <a:rPr lang="en-US" sz="2400" dirty="0"/>
              <a:t>This is because of the break down of  specialized attachments called the </a:t>
            </a:r>
            <a:r>
              <a:rPr lang="en-US" sz="2400" dirty="0" err="1"/>
              <a:t>desmosomes</a:t>
            </a:r>
            <a:r>
              <a:rPr lang="en-US" sz="2400" dirty="0"/>
              <a:t> </a:t>
            </a:r>
            <a:endParaRPr lang="en-US" sz="2400" b="1" dirty="0"/>
          </a:p>
          <a:p>
            <a:pPr algn="l" rtl="0">
              <a:lnSpc>
                <a:spcPct val="80000"/>
              </a:lnSpc>
            </a:pPr>
            <a:r>
              <a:rPr lang="en-US" sz="2400" b="1" dirty="0" err="1"/>
              <a:t>Nonacantholytic</a:t>
            </a:r>
            <a:r>
              <a:rPr lang="en-US" sz="2400" b="1" dirty="0"/>
              <a:t> vesicles</a:t>
            </a:r>
            <a:r>
              <a:rPr lang="en-US" sz="2400" dirty="0"/>
              <a:t>: It is usually in the viral infections because of the death or the rupture of the group of cells.</a:t>
            </a:r>
          </a:p>
          <a:p>
            <a:pPr algn="l" rtl="0">
              <a:lnSpc>
                <a:spcPct val="80000"/>
              </a:lnSpc>
              <a:buFont typeface="Wingdings" pitchFamily="2" charset="2"/>
              <a:buNone/>
            </a:pPr>
            <a:endParaRPr lang="en-US" sz="2400" i="1" dirty="0" smtClean="0"/>
          </a:p>
          <a:p>
            <a:pPr algn="l" rtl="0">
              <a:lnSpc>
                <a:spcPct val="80000"/>
              </a:lnSpc>
              <a:buFont typeface="Wingdings" pitchFamily="2" charset="2"/>
              <a:buNone/>
            </a:pPr>
            <a:r>
              <a:rPr lang="en-US" sz="2400" i="1" dirty="0" smtClean="0"/>
              <a:t>SUB </a:t>
            </a:r>
            <a:r>
              <a:rPr lang="en-US" sz="2400" i="1" dirty="0"/>
              <a:t>EPITHELIAL VESICLES</a:t>
            </a:r>
            <a:r>
              <a:rPr lang="en-US" sz="2400" dirty="0"/>
              <a:t>: Lesions formed between the epithelium and the lamina </a:t>
            </a:r>
            <a:r>
              <a:rPr lang="en-US" sz="2400" dirty="0" err="1"/>
              <a:t>propria</a:t>
            </a:r>
            <a:r>
              <a:rPr lang="en-US" sz="2400" dirty="0"/>
              <a:t>    </a:t>
            </a:r>
            <a:r>
              <a:rPr lang="en-US" sz="2400" dirty="0" err="1"/>
              <a:t>eg</a:t>
            </a:r>
            <a:r>
              <a:rPr lang="en-US" sz="2400" dirty="0"/>
              <a:t>:</a:t>
            </a:r>
          </a:p>
          <a:p>
            <a:pPr algn="l" rtl="0">
              <a:lnSpc>
                <a:spcPct val="80000"/>
              </a:lnSpc>
            </a:pPr>
            <a:r>
              <a:rPr lang="en-US" sz="2400" dirty="0"/>
              <a:t>      </a:t>
            </a:r>
            <a:r>
              <a:rPr lang="en-US" sz="2400" dirty="0" err="1"/>
              <a:t>Erthyma</a:t>
            </a:r>
            <a:r>
              <a:rPr lang="en-US" sz="2400" dirty="0"/>
              <a:t> </a:t>
            </a:r>
            <a:r>
              <a:rPr lang="en-US" sz="2400" dirty="0" err="1"/>
              <a:t>multifome</a:t>
            </a:r>
            <a:endParaRPr lang="en-US" sz="2400" dirty="0"/>
          </a:p>
          <a:p>
            <a:pPr algn="l" rtl="0">
              <a:lnSpc>
                <a:spcPct val="80000"/>
              </a:lnSpc>
            </a:pPr>
            <a:r>
              <a:rPr lang="en-US" sz="2400" dirty="0"/>
              <a:t>      </a:t>
            </a:r>
            <a:r>
              <a:rPr lang="en-US" sz="2400" dirty="0" err="1"/>
              <a:t>Phempegoid</a:t>
            </a:r>
            <a:endParaRPr lang="en-US" sz="2400" dirty="0"/>
          </a:p>
          <a:p>
            <a:pPr algn="l" rtl="0">
              <a:lnSpc>
                <a:spcPct val="80000"/>
              </a:lnSpc>
            </a:pPr>
            <a:r>
              <a:rPr lang="en-US" sz="2400" dirty="0"/>
              <a:t>      Dermatitis </a:t>
            </a:r>
            <a:r>
              <a:rPr lang="en-US" sz="2400" dirty="0" err="1"/>
              <a:t>herpetiformis</a:t>
            </a:r>
            <a:endParaRPr lang="en-US" sz="2400" dirty="0"/>
          </a:p>
          <a:p>
            <a:pPr algn="l" rtl="0">
              <a:lnSpc>
                <a:spcPct val="80000"/>
              </a:lnSpc>
            </a:pPr>
            <a:r>
              <a:rPr lang="en-US" sz="2400" dirty="0"/>
              <a:t>      </a:t>
            </a:r>
            <a:r>
              <a:rPr lang="en-US" sz="2400" dirty="0" err="1"/>
              <a:t>Epidermolysis</a:t>
            </a:r>
            <a:r>
              <a:rPr lang="en-US" sz="2400" dirty="0"/>
              <a:t> </a:t>
            </a:r>
            <a:r>
              <a:rPr lang="en-US" sz="2400" dirty="0" err="1"/>
              <a:t>bullosa</a:t>
            </a:r>
            <a:endParaRPr lang="en-US" sz="24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fontScale="90000"/>
          </a:bodyPr>
          <a:lstStyle/>
          <a:p>
            <a:r>
              <a:rPr lang="en-US" sz="4000" b="1"/>
              <a:t>PEMPHGOID</a:t>
            </a:r>
            <a:br>
              <a:rPr lang="en-US" sz="4000" b="1"/>
            </a:br>
            <a:endParaRPr lang="en-US" sz="4000" b="1"/>
          </a:p>
        </p:txBody>
      </p:sp>
      <p:sp>
        <p:nvSpPr>
          <p:cNvPr id="31747" name="Rectangle 3"/>
          <p:cNvSpPr>
            <a:spLocks noGrp="1" noChangeArrowheads="1"/>
          </p:cNvSpPr>
          <p:nvPr>
            <p:ph type="body" idx="1"/>
          </p:nvPr>
        </p:nvSpPr>
        <p:spPr>
          <a:xfrm>
            <a:off x="0" y="1600200"/>
            <a:ext cx="9144000" cy="4525963"/>
          </a:xfrm>
        </p:spPr>
        <p:txBody>
          <a:bodyPr/>
          <a:lstStyle/>
          <a:p>
            <a:pPr marL="609600" indent="-609600" algn="l" rtl="0"/>
            <a:r>
              <a:rPr lang="en-US" dirty="0"/>
              <a:t>Mucous membrane </a:t>
            </a:r>
            <a:r>
              <a:rPr lang="en-US" dirty="0" err="1"/>
              <a:t>pemphigoid</a:t>
            </a:r>
            <a:r>
              <a:rPr lang="en-US" dirty="0"/>
              <a:t> (</a:t>
            </a:r>
            <a:r>
              <a:rPr lang="en-US" dirty="0" err="1"/>
              <a:t>cicatricial</a:t>
            </a:r>
            <a:r>
              <a:rPr lang="en-US" dirty="0"/>
              <a:t>) </a:t>
            </a:r>
            <a:endParaRPr lang="en-US" dirty="0" smtClean="0"/>
          </a:p>
          <a:p>
            <a:pPr marL="609600" indent="-609600" algn="l" rtl="0">
              <a:buNone/>
            </a:pPr>
            <a:r>
              <a:rPr lang="en-US" dirty="0" smtClean="0"/>
              <a:t>       CIKA-TRI-CIAL</a:t>
            </a:r>
            <a:endParaRPr lang="en-US" dirty="0"/>
          </a:p>
          <a:p>
            <a:pPr marL="609600" indent="-609600" algn="l" rtl="0"/>
            <a:r>
              <a:rPr lang="en-US" dirty="0" err="1"/>
              <a:t>Bullous</a:t>
            </a:r>
            <a:r>
              <a:rPr lang="en-US" dirty="0"/>
              <a:t> </a:t>
            </a:r>
            <a:r>
              <a:rPr lang="en-US" dirty="0" err="1"/>
              <a:t>pemphigoid</a:t>
            </a:r>
            <a:r>
              <a:rPr lang="en-US" dirty="0"/>
              <a:t>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normAutofit fontScale="90000"/>
          </a:bodyPr>
          <a:lstStyle/>
          <a:p>
            <a:r>
              <a:rPr lang="en-US" sz="4000" b="1"/>
              <a:t>PEMPHGOID</a:t>
            </a:r>
            <a:br>
              <a:rPr lang="en-US" sz="4000" b="1"/>
            </a:br>
            <a:endParaRPr lang="en-US" sz="4000" b="1"/>
          </a:p>
        </p:txBody>
      </p:sp>
      <p:sp>
        <p:nvSpPr>
          <p:cNvPr id="32771" name="Rectangle 3"/>
          <p:cNvSpPr>
            <a:spLocks noGrp="1" noChangeArrowheads="1"/>
          </p:cNvSpPr>
          <p:nvPr>
            <p:ph type="body" idx="1"/>
          </p:nvPr>
        </p:nvSpPr>
        <p:spPr>
          <a:xfrm>
            <a:off x="0" y="990600"/>
            <a:ext cx="9144000" cy="5562600"/>
          </a:xfrm>
        </p:spPr>
        <p:txBody>
          <a:bodyPr/>
          <a:lstStyle/>
          <a:p>
            <a:pPr algn="l" rtl="0">
              <a:lnSpc>
                <a:spcPct val="80000"/>
              </a:lnSpc>
              <a:buFont typeface="Wingdings" pitchFamily="2" charset="2"/>
              <a:buNone/>
            </a:pPr>
            <a:r>
              <a:rPr lang="en-US" sz="2800" b="1" dirty="0"/>
              <a:t>PATHOLOGY</a:t>
            </a:r>
          </a:p>
          <a:p>
            <a:pPr algn="l" rtl="0">
              <a:lnSpc>
                <a:spcPct val="80000"/>
              </a:lnSpc>
            </a:pPr>
            <a:r>
              <a:rPr lang="en-US" sz="2800" dirty="0"/>
              <a:t>Autoimmune disease</a:t>
            </a:r>
          </a:p>
          <a:p>
            <a:pPr algn="l" rtl="0">
              <a:lnSpc>
                <a:spcPct val="80000"/>
              </a:lnSpc>
            </a:pPr>
            <a:r>
              <a:rPr lang="en-US" sz="2800" dirty="0"/>
              <a:t>Not life threatening</a:t>
            </a:r>
          </a:p>
          <a:p>
            <a:pPr algn="l" rtl="0">
              <a:lnSpc>
                <a:spcPct val="80000"/>
              </a:lnSpc>
            </a:pPr>
            <a:r>
              <a:rPr lang="en-US" sz="2800" dirty="0"/>
              <a:t>Elderly females above 60 yrs of age</a:t>
            </a:r>
          </a:p>
          <a:p>
            <a:pPr algn="l" rtl="0">
              <a:lnSpc>
                <a:spcPct val="80000"/>
              </a:lnSpc>
            </a:pPr>
            <a:r>
              <a:rPr lang="en-US" sz="2800" dirty="0"/>
              <a:t>Loss of attachment and separation of full thickness epithelium from the lamina </a:t>
            </a:r>
            <a:r>
              <a:rPr lang="en-US" sz="2800" dirty="0" err="1"/>
              <a:t>propria</a:t>
            </a:r>
            <a:r>
              <a:rPr lang="en-US" sz="2800" dirty="0"/>
              <a:t>.</a:t>
            </a:r>
          </a:p>
          <a:p>
            <a:pPr algn="l" rtl="0">
              <a:lnSpc>
                <a:spcPct val="80000"/>
              </a:lnSpc>
            </a:pPr>
            <a:r>
              <a:rPr lang="en-US" sz="2800" dirty="0"/>
              <a:t>Alteration of </a:t>
            </a:r>
            <a:r>
              <a:rPr lang="en-US" sz="2800" dirty="0" err="1"/>
              <a:t>rete</a:t>
            </a:r>
            <a:r>
              <a:rPr lang="en-US" sz="2800" dirty="0"/>
              <a:t> pegs</a:t>
            </a:r>
          </a:p>
          <a:p>
            <a:pPr algn="l" rtl="0">
              <a:lnSpc>
                <a:spcPct val="80000"/>
              </a:lnSpc>
            </a:pPr>
            <a:r>
              <a:rPr lang="en-US" sz="2800" dirty="0"/>
              <a:t>Epithelium forms the roof of the blisters</a:t>
            </a:r>
          </a:p>
          <a:p>
            <a:pPr algn="l" rtl="0">
              <a:lnSpc>
                <a:spcPct val="80000"/>
              </a:lnSpc>
            </a:pPr>
            <a:r>
              <a:rPr lang="en-US" sz="2800" dirty="0"/>
              <a:t>Auto antibodies are formed against the </a:t>
            </a:r>
            <a:r>
              <a:rPr lang="en-US" sz="2800" dirty="0" err="1"/>
              <a:t>hemidesmosomes</a:t>
            </a:r>
            <a:r>
              <a:rPr lang="en-US" sz="2800" dirty="0"/>
              <a:t> (BPAG-1,230kd;BPAG-2; 180kd.</a:t>
            </a:r>
          </a:p>
          <a:p>
            <a:pPr algn="l" rtl="0">
              <a:lnSpc>
                <a:spcPct val="80000"/>
              </a:lnSpc>
            </a:pPr>
            <a:r>
              <a:rPr lang="en-US" sz="2800" dirty="0" smtClean="0"/>
              <a:t>Inflammatory cells(</a:t>
            </a:r>
            <a:r>
              <a:rPr lang="en-US" sz="2800" dirty="0" err="1" smtClean="0"/>
              <a:t>lymphocytes,neutrophils,eosinophils</a:t>
            </a:r>
            <a:r>
              <a:rPr lang="en-US" sz="2800" dirty="0" smtClean="0"/>
              <a:t>) are </a:t>
            </a:r>
            <a:r>
              <a:rPr lang="en-US" sz="2800" dirty="0"/>
              <a:t>seen in the later stages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normAutofit fontScale="90000"/>
          </a:bodyPr>
          <a:lstStyle/>
          <a:p>
            <a:r>
              <a:rPr lang="en-US" sz="4000" b="1"/>
              <a:t>PEMPHGOID</a:t>
            </a:r>
            <a:br>
              <a:rPr lang="en-US" sz="4000" b="1"/>
            </a:br>
            <a:endParaRPr lang="en-US" sz="4000" b="1"/>
          </a:p>
        </p:txBody>
      </p:sp>
      <p:sp>
        <p:nvSpPr>
          <p:cNvPr id="34819" name="Rectangle 3"/>
          <p:cNvSpPr>
            <a:spLocks noGrp="1" noChangeArrowheads="1"/>
          </p:cNvSpPr>
          <p:nvPr>
            <p:ph type="body" idx="1"/>
          </p:nvPr>
        </p:nvSpPr>
        <p:spPr>
          <a:xfrm>
            <a:off x="457200" y="1600200"/>
            <a:ext cx="8229600" cy="5257800"/>
          </a:xfrm>
        </p:spPr>
        <p:txBody>
          <a:bodyPr>
            <a:normAutofit/>
          </a:bodyPr>
          <a:lstStyle/>
          <a:p>
            <a:pPr algn="l" rtl="0">
              <a:lnSpc>
                <a:spcPct val="80000"/>
              </a:lnSpc>
            </a:pPr>
            <a:r>
              <a:rPr lang="en-US" sz="2800" b="1" dirty="0"/>
              <a:t>CASCADEOF </a:t>
            </a:r>
            <a:r>
              <a:rPr lang="en-US" sz="2800" b="1" dirty="0" smtClean="0"/>
              <a:t>EVENTS</a:t>
            </a:r>
          </a:p>
          <a:p>
            <a:pPr algn="l" rtl="0">
              <a:lnSpc>
                <a:spcPct val="80000"/>
              </a:lnSpc>
            </a:pPr>
            <a:endParaRPr lang="en-US" sz="2800" b="1" dirty="0"/>
          </a:p>
          <a:p>
            <a:pPr algn="ctr" rtl="0">
              <a:lnSpc>
                <a:spcPct val="80000"/>
              </a:lnSpc>
              <a:buFont typeface="Wingdings" pitchFamily="2" charset="2"/>
              <a:buNone/>
            </a:pPr>
            <a:r>
              <a:rPr lang="en-US" sz="2800" b="1" dirty="0"/>
              <a:t>Antibody antigen complex</a:t>
            </a:r>
          </a:p>
          <a:p>
            <a:pPr algn="ctr" rtl="0">
              <a:lnSpc>
                <a:spcPct val="80000"/>
              </a:lnSpc>
              <a:buFont typeface="Wingdings" pitchFamily="2" charset="2"/>
              <a:buNone/>
            </a:pPr>
            <a:r>
              <a:rPr lang="en-US" sz="2800" b="1" dirty="0">
                <a:sym typeface="Symbol" pitchFamily="18" charset="2"/>
              </a:rPr>
              <a:t></a:t>
            </a:r>
            <a:endParaRPr lang="en-US" sz="2800" b="1" dirty="0"/>
          </a:p>
          <a:p>
            <a:pPr algn="ctr" rtl="0">
              <a:lnSpc>
                <a:spcPct val="80000"/>
              </a:lnSpc>
              <a:buFont typeface="Wingdings" pitchFamily="2" charset="2"/>
              <a:buNone/>
            </a:pPr>
            <a:r>
              <a:rPr lang="en-US" sz="2800" b="1" dirty="0"/>
              <a:t>Complement activation</a:t>
            </a:r>
            <a:endParaRPr lang="en-US" sz="2800" b="1" dirty="0">
              <a:sym typeface="Symbol" pitchFamily="18" charset="2"/>
            </a:endParaRPr>
          </a:p>
          <a:p>
            <a:pPr algn="ctr" rtl="0">
              <a:lnSpc>
                <a:spcPct val="80000"/>
              </a:lnSpc>
              <a:buFont typeface="Wingdings" pitchFamily="2" charset="2"/>
              <a:buNone/>
            </a:pPr>
            <a:r>
              <a:rPr lang="en-US" sz="2800" b="1" dirty="0">
                <a:sym typeface="Symbol" pitchFamily="18" charset="2"/>
              </a:rPr>
              <a:t></a:t>
            </a:r>
            <a:endParaRPr lang="en-US" sz="2800" b="1" dirty="0"/>
          </a:p>
          <a:p>
            <a:pPr algn="ctr" rtl="0">
              <a:lnSpc>
                <a:spcPct val="80000"/>
              </a:lnSpc>
              <a:buFont typeface="Wingdings" pitchFamily="2" charset="2"/>
              <a:buNone/>
            </a:pPr>
            <a:r>
              <a:rPr lang="en-US" sz="2800" b="1" dirty="0" err="1"/>
              <a:t>Neutrophils</a:t>
            </a:r>
            <a:r>
              <a:rPr lang="en-US" sz="2800" b="1" dirty="0"/>
              <a:t> &amp; </a:t>
            </a:r>
            <a:r>
              <a:rPr lang="en-US" sz="2800" b="1" dirty="0" err="1"/>
              <a:t>Eosinophils</a:t>
            </a:r>
            <a:r>
              <a:rPr lang="en-US" sz="2800" b="1" dirty="0"/>
              <a:t> recruited </a:t>
            </a:r>
            <a:endParaRPr lang="en-US" sz="2800" b="1" dirty="0">
              <a:sym typeface="Symbol" pitchFamily="18" charset="2"/>
            </a:endParaRPr>
          </a:p>
          <a:p>
            <a:pPr algn="ctr" rtl="0">
              <a:lnSpc>
                <a:spcPct val="80000"/>
              </a:lnSpc>
              <a:buFont typeface="Wingdings" pitchFamily="2" charset="2"/>
              <a:buNone/>
            </a:pPr>
            <a:r>
              <a:rPr lang="en-US" sz="2800" b="1" dirty="0">
                <a:sym typeface="Symbol" pitchFamily="18" charset="2"/>
              </a:rPr>
              <a:t></a:t>
            </a:r>
            <a:endParaRPr lang="en-US" sz="2800" b="1" dirty="0"/>
          </a:p>
          <a:p>
            <a:pPr algn="ctr" rtl="0">
              <a:lnSpc>
                <a:spcPct val="80000"/>
              </a:lnSpc>
              <a:buFont typeface="Wingdings" pitchFamily="2" charset="2"/>
              <a:buNone/>
            </a:pPr>
            <a:r>
              <a:rPr lang="en-US" sz="2800" b="1" dirty="0"/>
              <a:t>Release of proteases by the recruited cells</a:t>
            </a:r>
            <a:endParaRPr lang="en-US" sz="2800" b="1" dirty="0">
              <a:sym typeface="Symbol" pitchFamily="18" charset="2"/>
            </a:endParaRPr>
          </a:p>
          <a:p>
            <a:pPr algn="ctr" rtl="0">
              <a:lnSpc>
                <a:spcPct val="80000"/>
              </a:lnSpc>
              <a:buFont typeface="Wingdings" pitchFamily="2" charset="2"/>
              <a:buNone/>
            </a:pPr>
            <a:r>
              <a:rPr lang="en-US" sz="2800" b="1" dirty="0">
                <a:sym typeface="Symbol" pitchFamily="18" charset="2"/>
              </a:rPr>
              <a:t></a:t>
            </a:r>
            <a:endParaRPr lang="en-US" sz="2800" b="1" dirty="0"/>
          </a:p>
          <a:p>
            <a:pPr algn="ctr" rtl="0">
              <a:lnSpc>
                <a:spcPct val="80000"/>
              </a:lnSpc>
              <a:buFont typeface="Wingdings" pitchFamily="2" charset="2"/>
              <a:buNone/>
            </a:pPr>
            <a:r>
              <a:rPr lang="en-US" sz="2800" b="1" dirty="0"/>
              <a:t>Sub epithelial blister formation</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71472" y="-285776"/>
            <a:ext cx="6447501" cy="1320800"/>
          </a:xfrm>
        </p:spPr>
        <p:txBody>
          <a:bodyPr/>
          <a:lstStyle/>
          <a:p>
            <a:r>
              <a:rPr lang="en-US" dirty="0" smtClean="0"/>
              <a:t>Pathogenesis:-</a:t>
            </a:r>
            <a:endParaRPr lang="en-US" dirty="0"/>
          </a:p>
        </p:txBody>
      </p:sp>
      <p:sp>
        <p:nvSpPr>
          <p:cNvPr id="6" name="Content Placeholder 5"/>
          <p:cNvSpPr>
            <a:spLocks noGrp="1"/>
          </p:cNvSpPr>
          <p:nvPr>
            <p:ph idx="1"/>
          </p:nvPr>
        </p:nvSpPr>
        <p:spPr>
          <a:xfrm>
            <a:off x="0" y="821186"/>
            <a:ext cx="8828468" cy="5669766"/>
          </a:xfrm>
        </p:spPr>
        <p:txBody>
          <a:bodyPr>
            <a:normAutofit/>
          </a:bodyPr>
          <a:lstStyle/>
          <a:p>
            <a:pPr algn="l" rtl="0"/>
            <a:r>
              <a:rPr lang="en-US" sz="2400" dirty="0" smtClean="0">
                <a:solidFill>
                  <a:schemeClr val="tx1"/>
                </a:solidFill>
              </a:rPr>
              <a:t>Auto-Antibodies              IgG</a:t>
            </a:r>
          </a:p>
          <a:p>
            <a:pPr algn="l" rtl="0"/>
            <a:endParaRPr lang="en-US" sz="2400" dirty="0">
              <a:solidFill>
                <a:schemeClr val="tx1"/>
              </a:solidFill>
            </a:endParaRPr>
          </a:p>
          <a:p>
            <a:pPr algn="l" rtl="0"/>
            <a:endParaRPr lang="en-US" sz="2400" dirty="0" smtClean="0">
              <a:solidFill>
                <a:schemeClr val="tx1"/>
              </a:solidFill>
            </a:endParaRPr>
          </a:p>
          <a:p>
            <a:pPr marL="0" indent="0" algn="l" rtl="0">
              <a:buNone/>
            </a:pPr>
            <a:r>
              <a:rPr lang="en-US" sz="2400" dirty="0" smtClean="0">
                <a:solidFill>
                  <a:schemeClr val="tx1"/>
                </a:solidFill>
              </a:rPr>
              <a:t>                       </a:t>
            </a:r>
          </a:p>
          <a:p>
            <a:pPr marL="0" indent="0" algn="l" rtl="0">
              <a:buNone/>
            </a:pPr>
            <a:r>
              <a:rPr lang="en-US" sz="2400" dirty="0" smtClean="0"/>
              <a:t>                </a:t>
            </a:r>
            <a:r>
              <a:rPr lang="en-US" sz="2400" dirty="0" smtClean="0">
                <a:solidFill>
                  <a:schemeClr val="tx1"/>
                </a:solidFill>
              </a:rPr>
              <a:t> Target antigen BP 180 &amp; laminin 5 </a:t>
            </a:r>
          </a:p>
          <a:p>
            <a:pPr marL="0" indent="0" algn="l" rtl="0">
              <a:buNone/>
            </a:pPr>
            <a:r>
              <a:rPr lang="en-US" sz="2400" dirty="0" smtClean="0">
                <a:solidFill>
                  <a:schemeClr val="tx1"/>
                </a:solidFill>
              </a:rPr>
              <a:t>          </a:t>
            </a:r>
          </a:p>
          <a:p>
            <a:pPr marL="0" indent="0" algn="l" rtl="0">
              <a:buNone/>
            </a:pPr>
            <a:endParaRPr lang="en-US" sz="2400" dirty="0">
              <a:solidFill>
                <a:schemeClr val="tx1"/>
              </a:solidFill>
            </a:endParaRPr>
          </a:p>
          <a:p>
            <a:pPr marL="0" indent="0" algn="l" rtl="0">
              <a:buNone/>
            </a:pPr>
            <a:r>
              <a:rPr lang="en-US" sz="2400" dirty="0" smtClean="0">
                <a:solidFill>
                  <a:schemeClr val="tx1"/>
                </a:solidFill>
              </a:rPr>
              <a:t>                        </a:t>
            </a:r>
          </a:p>
          <a:p>
            <a:pPr marL="0" indent="0" algn="l" rtl="0">
              <a:buNone/>
            </a:pPr>
            <a:r>
              <a:rPr lang="en-US" sz="2400" dirty="0" smtClean="0"/>
              <a:t>                    </a:t>
            </a:r>
          </a:p>
          <a:p>
            <a:pPr marL="0" indent="0" algn="l" rtl="0">
              <a:buNone/>
            </a:pPr>
            <a:r>
              <a:rPr lang="en-US" sz="2400" dirty="0" smtClean="0">
                <a:solidFill>
                  <a:schemeClr val="tx1"/>
                </a:solidFill>
              </a:rPr>
              <a:t>                      Result in sub-epithelial clefting</a:t>
            </a:r>
            <a:endParaRPr lang="en-US" sz="2400" dirty="0">
              <a:solidFill>
                <a:schemeClr val="tx1"/>
              </a:solidFill>
            </a:endParaRPr>
          </a:p>
        </p:txBody>
      </p:sp>
      <p:sp>
        <p:nvSpPr>
          <p:cNvPr id="7" name="Right Arrow 6"/>
          <p:cNvSpPr/>
          <p:nvPr/>
        </p:nvSpPr>
        <p:spPr>
          <a:xfrm>
            <a:off x="2500298" y="785794"/>
            <a:ext cx="733806"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own Arrow 7"/>
          <p:cNvSpPr/>
          <p:nvPr/>
        </p:nvSpPr>
        <p:spPr>
          <a:xfrm>
            <a:off x="2994338" y="1320800"/>
            <a:ext cx="363474"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own Arrow 8"/>
          <p:cNvSpPr/>
          <p:nvPr/>
        </p:nvSpPr>
        <p:spPr>
          <a:xfrm>
            <a:off x="2928926" y="3357562"/>
            <a:ext cx="363474"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389924920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85776"/>
            <a:ext cx="6447501" cy="1320800"/>
          </a:xfrm>
        </p:spPr>
        <p:txBody>
          <a:bodyPr>
            <a:normAutofit/>
          </a:bodyPr>
          <a:lstStyle/>
          <a:p>
            <a:r>
              <a:rPr lang="en-US" sz="3200" dirty="0" smtClean="0">
                <a:solidFill>
                  <a:schemeClr val="accent2">
                    <a:lumMod val="75000"/>
                  </a:schemeClr>
                </a:solidFill>
              </a:rPr>
              <a:t>Mucous membrane pemphigoid</a:t>
            </a:r>
            <a:endParaRPr lang="en-US" sz="3200" dirty="0">
              <a:solidFill>
                <a:schemeClr val="accent2">
                  <a:lumMod val="75000"/>
                </a:schemeClr>
              </a:solidFill>
            </a:endParaRPr>
          </a:p>
        </p:txBody>
      </p:sp>
      <p:sp>
        <p:nvSpPr>
          <p:cNvPr id="3" name="Content Placeholder 2"/>
          <p:cNvSpPr>
            <a:spLocks noGrp="1"/>
          </p:cNvSpPr>
          <p:nvPr>
            <p:ph sz="half" idx="1"/>
          </p:nvPr>
        </p:nvSpPr>
        <p:spPr>
          <a:xfrm>
            <a:off x="0" y="769869"/>
            <a:ext cx="8774448" cy="6088131"/>
          </a:xfrm>
        </p:spPr>
        <p:txBody>
          <a:bodyPr>
            <a:normAutofit/>
          </a:bodyPr>
          <a:lstStyle/>
          <a:p>
            <a:pPr algn="l" rtl="0"/>
            <a:r>
              <a:rPr lang="en-US" sz="2400" dirty="0" smtClean="0">
                <a:solidFill>
                  <a:schemeClr val="tx1"/>
                </a:solidFill>
              </a:rPr>
              <a:t>Chronic blistering disease</a:t>
            </a:r>
          </a:p>
          <a:p>
            <a:pPr algn="l" rtl="0"/>
            <a:r>
              <a:rPr lang="en-US" sz="2400" dirty="0" smtClean="0">
                <a:solidFill>
                  <a:schemeClr val="tx1"/>
                </a:solidFill>
              </a:rPr>
              <a:t>Affects:- oral &amp; ocular mucous membrane</a:t>
            </a:r>
          </a:p>
          <a:p>
            <a:pPr algn="l" rtl="0"/>
            <a:r>
              <a:rPr lang="en-US" sz="2400" dirty="0" smtClean="0">
                <a:solidFill>
                  <a:schemeClr val="tx1"/>
                </a:solidFill>
              </a:rPr>
              <a:t>Adults and elderly (affect women more than men)</a:t>
            </a:r>
          </a:p>
          <a:p>
            <a:pPr algn="l" rtl="0"/>
            <a:r>
              <a:rPr lang="en-US" sz="2400" dirty="0" smtClean="0">
                <a:solidFill>
                  <a:schemeClr val="tx1"/>
                </a:solidFill>
              </a:rPr>
              <a:t>Characterized by:- </a:t>
            </a:r>
          </a:p>
          <a:p>
            <a:pPr algn="l" rtl="0"/>
            <a:r>
              <a:rPr lang="en-US" sz="2400" dirty="0">
                <a:solidFill>
                  <a:schemeClr val="tx1"/>
                </a:solidFill>
              </a:rPr>
              <a:t> </a:t>
            </a:r>
            <a:r>
              <a:rPr lang="en-US" sz="2400" dirty="0" smtClean="0">
                <a:solidFill>
                  <a:schemeClr val="tx1"/>
                </a:solidFill>
              </a:rPr>
              <a:t>    </a:t>
            </a:r>
            <a:r>
              <a:rPr lang="en-US" sz="2400" dirty="0" smtClean="0">
                <a:solidFill>
                  <a:srgbClr val="FF0000"/>
                </a:solidFill>
              </a:rPr>
              <a:t>Sub-epithelial bulla </a:t>
            </a:r>
            <a:r>
              <a:rPr lang="en-US" sz="2400" dirty="0" smtClean="0">
                <a:solidFill>
                  <a:schemeClr val="tx1"/>
                </a:solidFill>
              </a:rPr>
              <a:t>formation</a:t>
            </a:r>
            <a:endParaRPr lang="en-US" sz="2400" dirty="0">
              <a:solidFill>
                <a:schemeClr val="tx1"/>
              </a:solidFill>
            </a:endParaRPr>
          </a:p>
          <a:p>
            <a:pPr algn="l" rtl="0"/>
            <a:r>
              <a:rPr lang="en-US" sz="2400" dirty="0" smtClean="0">
                <a:solidFill>
                  <a:srgbClr val="FF0000"/>
                </a:solidFill>
              </a:rPr>
              <a:t>     intraoral intact bullae </a:t>
            </a:r>
            <a:r>
              <a:rPr lang="en-US" sz="2400" dirty="0" smtClean="0">
                <a:solidFill>
                  <a:schemeClr val="tx1"/>
                </a:solidFill>
              </a:rPr>
              <a:t>present on gingiva or soft palate</a:t>
            </a:r>
          </a:p>
          <a:p>
            <a:pPr algn="l" rtl="0"/>
            <a:r>
              <a:rPr lang="en-US" sz="2400" dirty="0">
                <a:solidFill>
                  <a:schemeClr val="tx1"/>
                </a:solidFill>
              </a:rPr>
              <a:t> </a:t>
            </a:r>
            <a:r>
              <a:rPr lang="en-US" sz="2400" dirty="0" smtClean="0">
                <a:solidFill>
                  <a:schemeClr val="tx1"/>
                </a:solidFill>
              </a:rPr>
              <a:t>    ulcerated area of mucosa involve buccal, palatal or lip mucosa</a:t>
            </a:r>
          </a:p>
          <a:p>
            <a:pPr algn="l" rtl="0"/>
            <a:r>
              <a:rPr lang="en-US" sz="2400" dirty="0">
                <a:solidFill>
                  <a:schemeClr val="tx1"/>
                </a:solidFill>
              </a:rPr>
              <a:t> </a:t>
            </a:r>
            <a:r>
              <a:rPr lang="en-US" sz="2400" dirty="0" smtClean="0">
                <a:solidFill>
                  <a:schemeClr val="tx1"/>
                </a:solidFill>
              </a:rPr>
              <a:t>    </a:t>
            </a:r>
            <a:r>
              <a:rPr lang="en-US" sz="2400" dirty="0" smtClean="0">
                <a:solidFill>
                  <a:srgbClr val="FF0000"/>
                </a:solidFill>
              </a:rPr>
              <a:t>desquamative gingivitis</a:t>
            </a:r>
          </a:p>
          <a:p>
            <a:pPr algn="l" rtl="0"/>
            <a:r>
              <a:rPr lang="en-US" sz="2400" dirty="0">
                <a:solidFill>
                  <a:schemeClr val="tx1"/>
                </a:solidFill>
              </a:rPr>
              <a:t> </a:t>
            </a:r>
            <a:r>
              <a:rPr lang="en-US" sz="2400" dirty="0" smtClean="0">
                <a:solidFill>
                  <a:schemeClr val="tx1"/>
                </a:solidFill>
              </a:rPr>
              <a:t>    lesions are chronic &amp; persistent heal with a scar (cicatrix) particularly lesions of eye</a:t>
            </a:r>
          </a:p>
        </p:txBody>
      </p:sp>
    </p:spTree>
    <p:extLst>
      <p:ext uri="{BB962C8B-B14F-4D97-AF65-F5344CB8AC3E}">
        <p14:creationId xmlns="" xmlns:p14="http://schemas.microsoft.com/office/powerpoint/2010/main" val="403982282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75049" y="223234"/>
            <a:ext cx="6447501" cy="1320800"/>
          </a:xfrm>
        </p:spPr>
        <p:txBody>
          <a:bodyPr>
            <a:normAutofit/>
          </a:bodyPr>
          <a:lstStyle/>
          <a:p>
            <a:r>
              <a:rPr lang="en-US" sz="2800" dirty="0" smtClean="0"/>
              <a:t>Usually Buccal mucosa Gingiva &amp; soft palate</a:t>
            </a:r>
            <a:endParaRPr lang="en-US" sz="2800" dirty="0"/>
          </a:p>
        </p:txBody>
      </p:sp>
      <p:pic>
        <p:nvPicPr>
          <p:cNvPr id="7" name="Content Placeholder 6"/>
          <p:cNvPicPr>
            <a:picLocks noGrp="1" noChangeAspect="1"/>
          </p:cNvPicPr>
          <p:nvPr>
            <p:ph idx="1"/>
          </p:nvPr>
        </p:nvPicPr>
        <p:blipFill>
          <a:blip r:embed="rId2">
            <a:extLst>
              <a:ext uri="{28A0092B-C50C-407E-A947-70E740481C1C}">
                <a14:useLocalDpi xmlns="" xmlns:a14="http://schemas.microsoft.com/office/drawing/2010/main" val="0"/>
              </a:ext>
            </a:extLst>
          </a:blip>
          <a:stretch>
            <a:fillRect/>
          </a:stretch>
        </p:blipFill>
        <p:spPr>
          <a:xfrm>
            <a:off x="409666" y="1403585"/>
            <a:ext cx="3106267" cy="3106267"/>
          </a:xfrm>
        </p:spPr>
      </p:pic>
      <p:pic>
        <p:nvPicPr>
          <p:cNvPr id="8" name="Picture 7"/>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744197" y="2768745"/>
            <a:ext cx="3710219" cy="3300970"/>
          </a:xfrm>
          <a:prstGeom prst="rect">
            <a:avLst/>
          </a:prstGeom>
        </p:spPr>
      </p:pic>
    </p:spTree>
    <p:extLst>
      <p:ext uri="{BB962C8B-B14F-4D97-AF65-F5344CB8AC3E}">
        <p14:creationId xmlns="" xmlns:p14="http://schemas.microsoft.com/office/powerpoint/2010/main" val="96063024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4"/>
          <p:cNvSpPr>
            <a:spLocks noGrp="1" noChangeArrowheads="1"/>
          </p:cNvSpPr>
          <p:nvPr>
            <p:ph type="title"/>
          </p:nvPr>
        </p:nvSpPr>
        <p:spPr/>
        <p:txBody>
          <a:bodyPr>
            <a:normAutofit fontScale="90000"/>
          </a:bodyPr>
          <a:lstStyle/>
          <a:p>
            <a:r>
              <a:rPr lang="en-US" sz="4000" b="1"/>
              <a:t>PEMPHGOID</a:t>
            </a:r>
            <a:br>
              <a:rPr lang="en-US" sz="4000" b="1"/>
            </a:br>
            <a:endParaRPr lang="en-US" sz="4000" b="1"/>
          </a:p>
        </p:txBody>
      </p:sp>
      <p:pic>
        <p:nvPicPr>
          <p:cNvPr id="56327" name="Picture 7" descr="pemp"/>
          <p:cNvPicPr>
            <a:picLocks noGrp="1" noChangeAspect="1" noChangeArrowheads="1"/>
          </p:cNvPicPr>
          <p:nvPr>
            <p:ph sz="half" idx="1"/>
          </p:nvPr>
        </p:nvPicPr>
        <p:blipFill>
          <a:blip r:embed="rId2"/>
          <a:srcRect/>
          <a:stretch>
            <a:fillRect/>
          </a:stretch>
        </p:blipFill>
        <p:spPr>
          <a:xfrm>
            <a:off x="609600" y="1600200"/>
            <a:ext cx="3505200" cy="4343400"/>
          </a:xfrm>
          <a:noFill/>
          <a:ln/>
        </p:spPr>
      </p:pic>
      <p:pic>
        <p:nvPicPr>
          <p:cNvPr id="56328" name="Picture 8" descr="g"/>
          <p:cNvPicPr>
            <a:picLocks noGrp="1" noChangeAspect="1" noChangeArrowheads="1"/>
          </p:cNvPicPr>
          <p:nvPr>
            <p:ph sz="half" idx="2"/>
          </p:nvPr>
        </p:nvPicPr>
        <p:blipFill>
          <a:blip r:embed="rId3"/>
          <a:srcRect/>
          <a:stretch>
            <a:fillRect/>
          </a:stretch>
        </p:blipFill>
        <p:spPr>
          <a:xfrm>
            <a:off x="4495800" y="1600200"/>
            <a:ext cx="4038600" cy="4267200"/>
          </a:xfrm>
          <a:noFill/>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normAutofit fontScale="90000"/>
          </a:bodyPr>
          <a:lstStyle/>
          <a:p>
            <a:r>
              <a:rPr lang="en-US" sz="4000" b="1"/>
              <a:t>PEMPHGOID</a:t>
            </a:r>
            <a:br>
              <a:rPr lang="en-US" sz="4000" b="1"/>
            </a:br>
            <a:endParaRPr lang="en-US" sz="4000" b="1"/>
          </a:p>
        </p:txBody>
      </p:sp>
      <p:sp>
        <p:nvSpPr>
          <p:cNvPr id="33795" name="Rectangle 3"/>
          <p:cNvSpPr>
            <a:spLocks noGrp="1" noChangeArrowheads="1"/>
          </p:cNvSpPr>
          <p:nvPr>
            <p:ph type="body" idx="1"/>
          </p:nvPr>
        </p:nvSpPr>
        <p:spPr>
          <a:xfrm>
            <a:off x="214282" y="1600200"/>
            <a:ext cx="8929718" cy="4525963"/>
          </a:xfrm>
        </p:spPr>
        <p:txBody>
          <a:bodyPr/>
          <a:lstStyle/>
          <a:p>
            <a:pPr algn="l" rtl="0">
              <a:buFont typeface="Wingdings" pitchFamily="2" charset="2"/>
              <a:buNone/>
            </a:pPr>
            <a:r>
              <a:rPr lang="en-US" sz="2800" b="1" dirty="0"/>
              <a:t>CLINICAL FEATURES(MMP) </a:t>
            </a:r>
            <a:endParaRPr lang="en-US" sz="2800" dirty="0"/>
          </a:p>
          <a:p>
            <a:pPr algn="l" rtl="0"/>
            <a:r>
              <a:rPr lang="en-US" sz="2800" dirty="0"/>
              <a:t>Oral mucosa is the first site- lesions are rarely wide spread</a:t>
            </a:r>
          </a:p>
          <a:p>
            <a:pPr algn="l" rtl="0"/>
            <a:r>
              <a:rPr lang="en-US" sz="2800" dirty="0" err="1"/>
              <a:t>Subepithelial</a:t>
            </a:r>
            <a:r>
              <a:rPr lang="en-US" sz="2800" dirty="0"/>
              <a:t> </a:t>
            </a:r>
            <a:r>
              <a:rPr lang="en-US" sz="2800" dirty="0" err="1"/>
              <a:t>bullae</a:t>
            </a:r>
            <a:r>
              <a:rPr lang="en-US" sz="2800" dirty="0"/>
              <a:t>, ruptured in the later stages.</a:t>
            </a:r>
          </a:p>
          <a:p>
            <a:pPr algn="l" rtl="0"/>
            <a:r>
              <a:rPr lang="en-US" sz="2800" dirty="0"/>
              <a:t>Bleeding in the </a:t>
            </a:r>
            <a:r>
              <a:rPr lang="en-US" sz="2800" dirty="0" err="1"/>
              <a:t>bullae</a:t>
            </a:r>
            <a:r>
              <a:rPr lang="en-US" sz="2800" dirty="0"/>
              <a:t> – bleeding blisters</a:t>
            </a:r>
          </a:p>
          <a:p>
            <a:pPr algn="l" rtl="0"/>
            <a:r>
              <a:rPr lang="en-US" sz="2800" dirty="0"/>
              <a:t>Slow progress, skin involvement absent or rare</a:t>
            </a:r>
          </a:p>
          <a:p>
            <a:pPr algn="l" rtl="0"/>
            <a:r>
              <a:rPr lang="en-US" sz="2800" dirty="0"/>
              <a:t>Involvement of eyes, nose larynx, pharynx and </a:t>
            </a:r>
            <a:r>
              <a:rPr lang="en-US" sz="2800" dirty="0" err="1"/>
              <a:t>osephaghus</a:t>
            </a:r>
            <a:r>
              <a:rPr lang="en-US" sz="2800" dirty="0"/>
              <a:t> </a:t>
            </a:r>
            <a:r>
              <a:rPr lang="en-US" sz="2800" dirty="0" smtClean="0"/>
              <a:t>.</a:t>
            </a:r>
            <a:endParaRPr lang="en-US" sz="28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4"/>
          <p:cNvSpPr>
            <a:spLocks noGrp="1" noChangeArrowheads="1"/>
          </p:cNvSpPr>
          <p:nvPr>
            <p:ph type="title"/>
          </p:nvPr>
        </p:nvSpPr>
        <p:spPr/>
        <p:txBody>
          <a:bodyPr>
            <a:normAutofit fontScale="90000"/>
          </a:bodyPr>
          <a:lstStyle/>
          <a:p>
            <a:r>
              <a:rPr lang="en-US" sz="4000" b="1"/>
              <a:t>PEMPHGOID</a:t>
            </a:r>
            <a:br>
              <a:rPr lang="en-US" sz="4000" b="1"/>
            </a:br>
            <a:r>
              <a:rPr lang="en-US" sz="4000" b="1"/>
              <a:t/>
            </a:r>
            <a:br>
              <a:rPr lang="en-US" sz="4000" b="1"/>
            </a:br>
            <a:r>
              <a:rPr lang="en-US" sz="1800" b="1"/>
              <a:t>occular involvement</a:t>
            </a:r>
          </a:p>
        </p:txBody>
      </p:sp>
      <p:pic>
        <p:nvPicPr>
          <p:cNvPr id="58375" name="Picture 7" descr="pemp eye"/>
          <p:cNvPicPr>
            <a:picLocks noGrp="1" noChangeAspect="1" noChangeArrowheads="1"/>
          </p:cNvPicPr>
          <p:nvPr>
            <p:ph sz="half" idx="1"/>
          </p:nvPr>
        </p:nvPicPr>
        <p:blipFill>
          <a:blip r:embed="rId2"/>
          <a:srcRect/>
          <a:stretch>
            <a:fillRect/>
          </a:stretch>
        </p:blipFill>
        <p:spPr>
          <a:xfrm>
            <a:off x="228600" y="1860550"/>
            <a:ext cx="3962400" cy="3533775"/>
          </a:xfrm>
          <a:noFill/>
          <a:ln/>
        </p:spPr>
      </p:pic>
      <p:pic>
        <p:nvPicPr>
          <p:cNvPr id="58376" name="Picture 8" descr="pemp eye3"/>
          <p:cNvPicPr>
            <a:picLocks noGrp="1" noChangeAspect="1" noChangeArrowheads="1"/>
          </p:cNvPicPr>
          <p:nvPr>
            <p:ph sz="half" idx="2"/>
          </p:nvPr>
        </p:nvPicPr>
        <p:blipFill>
          <a:blip r:embed="rId3"/>
          <a:srcRect/>
          <a:stretch>
            <a:fillRect/>
          </a:stretch>
        </p:blipFill>
        <p:spPr>
          <a:xfrm>
            <a:off x="4724400" y="1905000"/>
            <a:ext cx="4038600" cy="3505200"/>
          </a:xfrm>
          <a:noFill/>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1785918" y="714356"/>
            <a:ext cx="6143668" cy="3857652"/>
          </a:xfrm>
          <a:prstGeom prst="rect">
            <a:avLst/>
          </a:prstGeom>
          <a:noFill/>
          <a:ln w="9525">
            <a:noFill/>
            <a:miter lim="800000"/>
            <a:headEnd/>
            <a:tailEnd/>
          </a:ln>
          <a:effectLst/>
        </p:spPr>
      </p:pic>
      <p:sp>
        <p:nvSpPr>
          <p:cNvPr id="3" name="مستطيل 2"/>
          <p:cNvSpPr/>
          <p:nvPr/>
        </p:nvSpPr>
        <p:spPr>
          <a:xfrm>
            <a:off x="285720" y="5214950"/>
            <a:ext cx="8858280" cy="1200329"/>
          </a:xfrm>
          <a:prstGeom prst="rect">
            <a:avLst/>
          </a:prstGeom>
        </p:spPr>
        <p:txBody>
          <a:bodyPr wrap="square">
            <a:spAutoFit/>
          </a:bodyPr>
          <a:lstStyle/>
          <a:p>
            <a:pPr algn="l" rtl="0"/>
            <a:r>
              <a:rPr lang="en-US" sz="2400" b="1" dirty="0" smtClean="0"/>
              <a:t>Mucous membrane </a:t>
            </a:r>
            <a:r>
              <a:rPr lang="en-US" sz="2400" b="1" dirty="0" err="1" smtClean="0"/>
              <a:t>pemphigoid</a:t>
            </a:r>
            <a:r>
              <a:rPr lang="en-US" sz="2400" b="1" dirty="0" smtClean="0"/>
              <a:t>. Although </a:t>
            </a:r>
            <a:r>
              <a:rPr lang="en-US" sz="2400" b="1" dirty="0" err="1" smtClean="0"/>
              <a:t>cutaneous</a:t>
            </a:r>
            <a:r>
              <a:rPr lang="en-US" sz="2400" b="1" dirty="0" smtClean="0"/>
              <a:t> lesions are not common, tense </a:t>
            </a:r>
            <a:r>
              <a:rPr lang="en-US" sz="2400" b="1" dirty="0" err="1" smtClean="0"/>
              <a:t>bullae</a:t>
            </a:r>
            <a:r>
              <a:rPr lang="en-US" sz="2400" b="1" dirty="0" smtClean="0"/>
              <a:t> such as these may develop on the skin of 20% of affected patients.</a:t>
            </a:r>
            <a:endParaRPr lang="ar-IQ" sz="24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0"/>
            <a:ext cx="8229600" cy="1143000"/>
          </a:xfrm>
        </p:spPr>
        <p:txBody>
          <a:bodyPr/>
          <a:lstStyle/>
          <a:p>
            <a:r>
              <a:rPr lang="en-US" dirty="0" smtClean="0"/>
              <a:t>Classification:-</a:t>
            </a:r>
            <a:endParaRPr lang="en-US" dirty="0"/>
          </a:p>
        </p:txBody>
      </p:sp>
      <p:sp>
        <p:nvSpPr>
          <p:cNvPr id="3" name="Content Placeholder 2"/>
          <p:cNvSpPr>
            <a:spLocks noGrp="1"/>
          </p:cNvSpPr>
          <p:nvPr>
            <p:ph idx="1"/>
          </p:nvPr>
        </p:nvSpPr>
        <p:spPr>
          <a:xfrm>
            <a:off x="214281" y="857232"/>
            <a:ext cx="8929719" cy="6000768"/>
          </a:xfrm>
        </p:spPr>
        <p:txBody>
          <a:bodyPr>
            <a:normAutofit/>
          </a:bodyPr>
          <a:lstStyle/>
          <a:p>
            <a:pPr algn="l" rtl="0"/>
            <a:r>
              <a:rPr lang="en-US" dirty="0" smtClean="0">
                <a:solidFill>
                  <a:schemeClr val="accent6">
                    <a:lumMod val="75000"/>
                  </a:schemeClr>
                </a:solidFill>
              </a:rPr>
              <a:t>Viral diseases</a:t>
            </a:r>
          </a:p>
          <a:p>
            <a:pPr algn="l" rtl="0"/>
            <a:r>
              <a:rPr lang="en-US" sz="2400" dirty="0">
                <a:solidFill>
                  <a:schemeClr val="tx1"/>
                </a:solidFill>
              </a:rPr>
              <a:t>H</a:t>
            </a:r>
            <a:r>
              <a:rPr lang="en-US" sz="2400" dirty="0" smtClean="0">
                <a:solidFill>
                  <a:schemeClr val="tx1"/>
                </a:solidFill>
              </a:rPr>
              <a:t>erpes simplex infection</a:t>
            </a:r>
          </a:p>
          <a:p>
            <a:pPr algn="l" rtl="0"/>
            <a:r>
              <a:rPr lang="en-US" sz="2400" dirty="0" err="1" smtClean="0">
                <a:solidFill>
                  <a:schemeClr val="tx1"/>
                </a:solidFill>
              </a:rPr>
              <a:t>Varicella</a:t>
            </a:r>
            <a:r>
              <a:rPr lang="en-US" sz="2400" dirty="0" smtClean="0">
                <a:solidFill>
                  <a:schemeClr val="tx1"/>
                </a:solidFill>
              </a:rPr>
              <a:t>-Zoster infection</a:t>
            </a:r>
          </a:p>
          <a:p>
            <a:pPr algn="l" rtl="0">
              <a:buNone/>
            </a:pPr>
            <a:endParaRPr lang="en-US" sz="800" dirty="0" smtClean="0"/>
          </a:p>
          <a:p>
            <a:pPr algn="l" rtl="0"/>
            <a:r>
              <a:rPr lang="en-US" dirty="0" smtClean="0">
                <a:solidFill>
                  <a:schemeClr val="accent6">
                    <a:lumMod val="75000"/>
                  </a:schemeClr>
                </a:solidFill>
              </a:rPr>
              <a:t>Immunologic Disease</a:t>
            </a:r>
          </a:p>
          <a:p>
            <a:pPr algn="l" rtl="0"/>
            <a:r>
              <a:rPr lang="en-US" sz="2400" dirty="0" err="1" smtClean="0"/>
              <a:t>Pemphigus</a:t>
            </a:r>
            <a:r>
              <a:rPr lang="en-US" sz="2400" dirty="0" smtClean="0"/>
              <a:t> </a:t>
            </a:r>
            <a:r>
              <a:rPr lang="en-US" sz="2400" dirty="0" err="1" smtClean="0"/>
              <a:t>Vulgaris</a:t>
            </a:r>
            <a:endParaRPr lang="en-US" sz="2400" dirty="0" smtClean="0"/>
          </a:p>
          <a:p>
            <a:pPr algn="l" rtl="0"/>
            <a:r>
              <a:rPr lang="en-US" sz="2400" dirty="0" smtClean="0"/>
              <a:t>Mucous membrane </a:t>
            </a:r>
            <a:r>
              <a:rPr lang="en-US" sz="2400" dirty="0" err="1" smtClean="0"/>
              <a:t>pemphigoid</a:t>
            </a:r>
            <a:r>
              <a:rPr lang="en-US" sz="2400" dirty="0" smtClean="0"/>
              <a:t> (MMP)</a:t>
            </a:r>
          </a:p>
          <a:p>
            <a:pPr algn="l" rtl="0"/>
            <a:r>
              <a:rPr lang="en-US" sz="2400" dirty="0" err="1" smtClean="0"/>
              <a:t>Bullous</a:t>
            </a:r>
            <a:r>
              <a:rPr lang="en-US" sz="2400" dirty="0" smtClean="0"/>
              <a:t> </a:t>
            </a:r>
            <a:r>
              <a:rPr lang="en-US" sz="2400" dirty="0" err="1" smtClean="0"/>
              <a:t>Pemphigoid</a:t>
            </a:r>
            <a:r>
              <a:rPr lang="en-US" sz="2400" dirty="0" smtClean="0"/>
              <a:t> (BP)</a:t>
            </a:r>
          </a:p>
          <a:p>
            <a:pPr algn="l" rtl="0"/>
            <a:r>
              <a:rPr lang="en-US" sz="2400" dirty="0" smtClean="0"/>
              <a:t>Dermatitis </a:t>
            </a:r>
            <a:r>
              <a:rPr lang="en-US" sz="2400" dirty="0" err="1" smtClean="0"/>
              <a:t>Herpetiformis</a:t>
            </a:r>
            <a:r>
              <a:rPr lang="en-US" sz="2400" dirty="0" smtClean="0"/>
              <a:t> </a:t>
            </a:r>
          </a:p>
          <a:p>
            <a:pPr algn="l" rtl="0"/>
            <a:r>
              <a:rPr lang="en-US" dirty="0" smtClean="0">
                <a:solidFill>
                  <a:schemeClr val="accent6">
                    <a:lumMod val="75000"/>
                  </a:schemeClr>
                </a:solidFill>
              </a:rPr>
              <a:t>Hereditary </a:t>
            </a:r>
            <a:r>
              <a:rPr lang="en-US" dirty="0" smtClean="0">
                <a:solidFill>
                  <a:schemeClr val="accent6">
                    <a:lumMod val="75000"/>
                  </a:schemeClr>
                </a:solidFill>
              </a:rPr>
              <a:t>Disease</a:t>
            </a:r>
          </a:p>
          <a:p>
            <a:pPr algn="l" rtl="0"/>
            <a:r>
              <a:rPr lang="en-US" sz="2400" dirty="0" err="1" smtClean="0"/>
              <a:t>Epidermolysis</a:t>
            </a:r>
            <a:r>
              <a:rPr lang="en-US" sz="2400" dirty="0" smtClean="0"/>
              <a:t> </a:t>
            </a:r>
            <a:r>
              <a:rPr lang="en-US" sz="2400" dirty="0" err="1" smtClean="0"/>
              <a:t>Bullosa</a:t>
            </a:r>
            <a:r>
              <a:rPr lang="en-US" sz="2400" dirty="0" smtClean="0"/>
              <a:t> </a:t>
            </a:r>
          </a:p>
          <a:p>
            <a:pPr algn="l" rtl="0"/>
            <a:r>
              <a:rPr lang="en-US" sz="2400" dirty="0" smtClean="0"/>
              <a:t>Angina </a:t>
            </a:r>
            <a:r>
              <a:rPr lang="en-US" sz="2400" dirty="0" err="1" smtClean="0"/>
              <a:t>bullosa</a:t>
            </a:r>
            <a:r>
              <a:rPr lang="en-US" sz="2400" dirty="0" smtClean="0"/>
              <a:t> </a:t>
            </a:r>
            <a:r>
              <a:rPr lang="en-US" sz="2400" dirty="0" err="1" smtClean="0"/>
              <a:t>heamorrhagica</a:t>
            </a:r>
            <a:endParaRPr lang="en-US" sz="2400" dirty="0" smtClean="0"/>
          </a:p>
          <a:p>
            <a:pPr algn="l" rtl="0"/>
            <a:endParaRPr lang="en-US" sz="2400" dirty="0" smtClean="0"/>
          </a:p>
          <a:p>
            <a:pPr algn="l" rtl="0"/>
            <a:endParaRPr lang="en-US" sz="2400" dirty="0" smtClean="0">
              <a:solidFill>
                <a:schemeClr val="tx1"/>
              </a:solidFill>
            </a:endParaRPr>
          </a:p>
          <a:p>
            <a:pPr marL="0" indent="0" algn="l" rtl="0">
              <a:buNone/>
            </a:pPr>
            <a:endParaRPr lang="en-US" sz="2400" dirty="0" smtClean="0">
              <a:solidFill>
                <a:schemeClr val="tx1"/>
              </a:solidFill>
            </a:endParaRPr>
          </a:p>
        </p:txBody>
      </p:sp>
    </p:spTree>
    <p:extLst>
      <p:ext uri="{BB962C8B-B14F-4D97-AF65-F5344CB8AC3E}">
        <p14:creationId xmlns="" xmlns:p14="http://schemas.microsoft.com/office/powerpoint/2010/main" val="205442954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4495800" y="0"/>
            <a:ext cx="4648200" cy="3038475"/>
          </a:xfrm>
          <a:prstGeom prst="rect">
            <a:avLst/>
          </a:prstGeom>
          <a:noFill/>
          <a:ln w="9525">
            <a:noFill/>
            <a:miter lim="800000"/>
            <a:headEnd/>
            <a:tailEnd/>
          </a:ln>
          <a:effectLst/>
        </p:spPr>
      </p:pic>
      <p:sp>
        <p:nvSpPr>
          <p:cNvPr id="3" name="مستطيل 2"/>
          <p:cNvSpPr/>
          <p:nvPr/>
        </p:nvSpPr>
        <p:spPr>
          <a:xfrm>
            <a:off x="0" y="214290"/>
            <a:ext cx="4572000" cy="1938992"/>
          </a:xfrm>
          <a:prstGeom prst="rect">
            <a:avLst/>
          </a:prstGeom>
        </p:spPr>
        <p:txBody>
          <a:bodyPr>
            <a:spAutoFit/>
          </a:bodyPr>
          <a:lstStyle/>
          <a:p>
            <a:pPr algn="l" rtl="0"/>
            <a:r>
              <a:rPr lang="en-US" sz="2400" b="1" dirty="0" smtClean="0"/>
              <a:t>Mucous membrane </a:t>
            </a:r>
            <a:r>
              <a:rPr lang="en-US" sz="2400" b="1" dirty="0" err="1" smtClean="0"/>
              <a:t>pemphigoid</a:t>
            </a:r>
            <a:r>
              <a:rPr lang="en-US" sz="2400" b="1" dirty="0" smtClean="0"/>
              <a:t>. One or more intraoral vesicles, as seen on the soft palate. Usually, ulcerations of the oral mucosa are also present.</a:t>
            </a:r>
            <a:endParaRPr lang="ar-IQ" sz="2400" b="1" dirty="0"/>
          </a:p>
        </p:txBody>
      </p:sp>
      <p:pic>
        <p:nvPicPr>
          <p:cNvPr id="5123" name="Picture 3"/>
          <p:cNvPicPr>
            <a:picLocks noChangeAspect="1" noChangeArrowheads="1"/>
          </p:cNvPicPr>
          <p:nvPr/>
        </p:nvPicPr>
        <p:blipFill>
          <a:blip r:embed="rId3"/>
          <a:srcRect/>
          <a:stretch>
            <a:fillRect/>
          </a:stretch>
        </p:blipFill>
        <p:spPr bwMode="auto">
          <a:xfrm>
            <a:off x="4495800" y="3357562"/>
            <a:ext cx="4648200" cy="3038475"/>
          </a:xfrm>
          <a:prstGeom prst="rect">
            <a:avLst/>
          </a:prstGeom>
          <a:noFill/>
          <a:ln w="9525">
            <a:noFill/>
            <a:miter lim="800000"/>
            <a:headEnd/>
            <a:tailEnd/>
          </a:ln>
          <a:effectLst/>
        </p:spPr>
      </p:pic>
      <p:sp>
        <p:nvSpPr>
          <p:cNvPr id="5" name="مستطيل 4"/>
          <p:cNvSpPr/>
          <p:nvPr/>
        </p:nvSpPr>
        <p:spPr>
          <a:xfrm>
            <a:off x="0" y="4143380"/>
            <a:ext cx="4572000" cy="1569660"/>
          </a:xfrm>
          <a:prstGeom prst="rect">
            <a:avLst/>
          </a:prstGeom>
        </p:spPr>
        <p:txBody>
          <a:bodyPr>
            <a:spAutoFit/>
          </a:bodyPr>
          <a:lstStyle/>
          <a:p>
            <a:pPr algn="l" rtl="0"/>
            <a:r>
              <a:rPr lang="en-US" sz="2400" b="1" dirty="0" smtClean="0"/>
              <a:t>Mucous membrane </a:t>
            </a:r>
            <a:r>
              <a:rPr lang="en-US" sz="2400" b="1" dirty="0" err="1" smtClean="0"/>
              <a:t>pemphigoid</a:t>
            </a:r>
            <a:r>
              <a:rPr lang="en-US" sz="2400" b="1" dirty="0" smtClean="0"/>
              <a:t>. Large, irregular oral ulcerations characterize the lesions after the</a:t>
            </a:r>
          </a:p>
          <a:p>
            <a:pPr algn="l" rtl="0"/>
            <a:r>
              <a:rPr lang="en-US" sz="2400" b="1" dirty="0" smtClean="0"/>
              <a:t>initial </a:t>
            </a:r>
            <a:r>
              <a:rPr lang="en-US" sz="2400" b="1" dirty="0" err="1" smtClean="0"/>
              <a:t>bullae</a:t>
            </a:r>
            <a:r>
              <a:rPr lang="en-US" sz="2400" b="1" dirty="0" smtClean="0"/>
              <a:t> rupture.</a:t>
            </a:r>
            <a:endParaRPr lang="ar-IQ" sz="2400" b="1"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1428728" y="1000108"/>
            <a:ext cx="5643602" cy="3643338"/>
          </a:xfrm>
          <a:prstGeom prst="rect">
            <a:avLst/>
          </a:prstGeom>
          <a:noFill/>
          <a:ln w="9525">
            <a:noFill/>
            <a:miter lim="800000"/>
            <a:headEnd/>
            <a:tailEnd/>
          </a:ln>
          <a:effectLst/>
        </p:spPr>
      </p:pic>
      <p:sp>
        <p:nvSpPr>
          <p:cNvPr id="3" name="مستطيل 2"/>
          <p:cNvSpPr/>
          <p:nvPr/>
        </p:nvSpPr>
        <p:spPr>
          <a:xfrm>
            <a:off x="0" y="5072074"/>
            <a:ext cx="9144000" cy="1569660"/>
          </a:xfrm>
          <a:prstGeom prst="rect">
            <a:avLst/>
          </a:prstGeom>
        </p:spPr>
        <p:txBody>
          <a:bodyPr wrap="square">
            <a:spAutoFit/>
          </a:bodyPr>
          <a:lstStyle/>
          <a:p>
            <a:pPr algn="l" rtl="0"/>
            <a:r>
              <a:rPr lang="en-US" sz="2400" b="1" dirty="0" smtClean="0"/>
              <a:t>Mucous membrane </a:t>
            </a:r>
            <a:r>
              <a:rPr lang="en-US" sz="2400" b="1" dirty="0" err="1" smtClean="0"/>
              <a:t>pemphigoid</a:t>
            </a:r>
            <a:r>
              <a:rPr lang="en-US" sz="2400" b="1" dirty="0" smtClean="0"/>
              <a:t>. Often the gingival tissues are the only affected site, resulting in a clinical pattern known as </a:t>
            </a:r>
            <a:r>
              <a:rPr lang="en-US" sz="2400" b="1" i="1" dirty="0" err="1" smtClean="0"/>
              <a:t>desquamative</a:t>
            </a:r>
            <a:r>
              <a:rPr lang="en-US" sz="2400" b="1" i="1" dirty="0" smtClean="0"/>
              <a:t> gingivitis. Such a </a:t>
            </a:r>
            <a:r>
              <a:rPr lang="en-US" sz="2400" b="1" dirty="0" smtClean="0"/>
              <a:t>pattern may also be seen with lichen </a:t>
            </a:r>
            <a:r>
              <a:rPr lang="en-US" sz="2400" b="1" dirty="0" err="1" smtClean="0"/>
              <a:t>planus</a:t>
            </a:r>
            <a:r>
              <a:rPr lang="en-US" sz="2400" b="1" dirty="0" smtClean="0"/>
              <a:t> and </a:t>
            </a:r>
            <a:r>
              <a:rPr lang="en-US" sz="2400" b="1" dirty="0" err="1" smtClean="0"/>
              <a:t>pemphigus</a:t>
            </a:r>
            <a:r>
              <a:rPr lang="en-US" sz="2400" b="1" dirty="0" smtClean="0"/>
              <a:t> </a:t>
            </a:r>
            <a:r>
              <a:rPr lang="en-US" sz="2400" b="1" dirty="0" err="1" smtClean="0"/>
              <a:t>vulgaris</a:t>
            </a:r>
            <a:r>
              <a:rPr lang="en-US" sz="2400" b="1" dirty="0" smtClean="0"/>
              <a:t>.</a:t>
            </a:r>
            <a:endParaRPr lang="ar-IQ" sz="2400" b="1"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normAutofit fontScale="90000"/>
          </a:bodyPr>
          <a:lstStyle/>
          <a:p>
            <a:r>
              <a:rPr lang="en-US" sz="4000" b="1"/>
              <a:t>PEMPHGOID</a:t>
            </a:r>
            <a:br>
              <a:rPr lang="en-US" sz="4000" b="1"/>
            </a:br>
            <a:endParaRPr lang="en-US" sz="4000" b="1"/>
          </a:p>
        </p:txBody>
      </p:sp>
      <p:pic>
        <p:nvPicPr>
          <p:cNvPr id="60422" name="Picture 6" descr="phemphegoid"/>
          <p:cNvPicPr>
            <a:picLocks noGrp="1" noChangeAspect="1" noChangeArrowheads="1"/>
          </p:cNvPicPr>
          <p:nvPr>
            <p:ph sz="half" idx="1"/>
          </p:nvPr>
        </p:nvPicPr>
        <p:blipFill>
          <a:blip r:embed="rId2"/>
          <a:srcRect/>
          <a:stretch>
            <a:fillRect/>
          </a:stretch>
        </p:blipFill>
        <p:spPr>
          <a:xfrm>
            <a:off x="304800" y="1600200"/>
            <a:ext cx="3962400" cy="4419600"/>
          </a:xfrm>
          <a:noFill/>
          <a:ln/>
        </p:spPr>
      </p:pic>
      <p:pic>
        <p:nvPicPr>
          <p:cNvPr id="60423" name="Picture 7" descr="a phem"/>
          <p:cNvPicPr>
            <a:picLocks noGrp="1" noChangeAspect="1" noChangeArrowheads="1"/>
          </p:cNvPicPr>
          <p:nvPr>
            <p:ph sz="half" idx="2"/>
          </p:nvPr>
        </p:nvPicPr>
        <p:blipFill>
          <a:blip r:embed="rId3"/>
          <a:srcRect/>
          <a:stretch>
            <a:fillRect/>
          </a:stretch>
        </p:blipFill>
        <p:spPr>
          <a:xfrm>
            <a:off x="4495800" y="2133600"/>
            <a:ext cx="4267200" cy="3657600"/>
          </a:xfrm>
          <a:noFill/>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0" y="0"/>
            <a:ext cx="4657725" cy="3038475"/>
          </a:xfrm>
          <a:prstGeom prst="rect">
            <a:avLst/>
          </a:prstGeom>
          <a:noFill/>
          <a:ln w="9525">
            <a:noFill/>
            <a:miter lim="800000"/>
            <a:headEnd/>
            <a:tailEnd/>
          </a:ln>
          <a:effectLst/>
        </p:spPr>
      </p:pic>
      <p:sp>
        <p:nvSpPr>
          <p:cNvPr id="3" name="مستطيل 2"/>
          <p:cNvSpPr/>
          <p:nvPr/>
        </p:nvSpPr>
        <p:spPr>
          <a:xfrm>
            <a:off x="4572000" y="642918"/>
            <a:ext cx="4572000" cy="1938992"/>
          </a:xfrm>
          <a:prstGeom prst="rect">
            <a:avLst/>
          </a:prstGeom>
        </p:spPr>
        <p:txBody>
          <a:bodyPr>
            <a:spAutoFit/>
          </a:bodyPr>
          <a:lstStyle/>
          <a:p>
            <a:pPr algn="l" rtl="0"/>
            <a:r>
              <a:rPr lang="en-US" sz="2400" b="1" dirty="0" smtClean="0"/>
              <a:t>Mucous membrane </a:t>
            </a:r>
            <a:r>
              <a:rPr lang="en-US" sz="2400" b="1" dirty="0" err="1" smtClean="0"/>
              <a:t>pemphigoid</a:t>
            </a:r>
            <a:r>
              <a:rPr lang="en-US" sz="2400" b="1" dirty="0" smtClean="0"/>
              <a:t>. </a:t>
            </a:r>
            <a:r>
              <a:rPr lang="en-US" sz="2400" b="1" dirty="0" err="1" smtClean="0"/>
              <a:t>Mediumpower</a:t>
            </a:r>
            <a:r>
              <a:rPr lang="en-US" sz="2400" b="1" dirty="0" smtClean="0"/>
              <a:t> photomicrograph of </a:t>
            </a:r>
            <a:r>
              <a:rPr lang="en-US" sz="2400" b="1" dirty="0" err="1" smtClean="0"/>
              <a:t>perilesional</a:t>
            </a:r>
            <a:r>
              <a:rPr lang="en-US" sz="2400" b="1" dirty="0" smtClean="0"/>
              <a:t> tissue shows</a:t>
            </a:r>
          </a:p>
          <a:p>
            <a:pPr algn="l" rtl="0"/>
            <a:r>
              <a:rPr lang="en-US" sz="2400" b="1" dirty="0" smtClean="0"/>
              <a:t>characteristic </a:t>
            </a:r>
            <a:r>
              <a:rPr lang="en-US" sz="2400" b="1" dirty="0" err="1" smtClean="0"/>
              <a:t>subepithelial</a:t>
            </a:r>
            <a:r>
              <a:rPr lang="en-US" sz="2400" b="1" dirty="0" smtClean="0"/>
              <a:t> </a:t>
            </a:r>
            <a:r>
              <a:rPr lang="en-US" sz="2400" b="1" dirty="0" err="1" smtClean="0"/>
              <a:t>clefting</a:t>
            </a:r>
            <a:r>
              <a:rPr lang="en-US" sz="2400" b="1" dirty="0" smtClean="0"/>
              <a:t>.</a:t>
            </a:r>
            <a:endParaRPr lang="ar-IQ" sz="2400" b="1" dirty="0"/>
          </a:p>
        </p:txBody>
      </p:sp>
      <p:pic>
        <p:nvPicPr>
          <p:cNvPr id="7171" name="Picture 3"/>
          <p:cNvPicPr>
            <a:picLocks noChangeAspect="1" noChangeArrowheads="1"/>
          </p:cNvPicPr>
          <p:nvPr/>
        </p:nvPicPr>
        <p:blipFill>
          <a:blip r:embed="rId3"/>
          <a:srcRect/>
          <a:stretch>
            <a:fillRect/>
          </a:stretch>
        </p:blipFill>
        <p:spPr bwMode="auto">
          <a:xfrm>
            <a:off x="0" y="3429000"/>
            <a:ext cx="4648200" cy="3038475"/>
          </a:xfrm>
          <a:prstGeom prst="rect">
            <a:avLst/>
          </a:prstGeom>
          <a:noFill/>
          <a:ln w="9525">
            <a:noFill/>
            <a:miter lim="800000"/>
            <a:headEnd/>
            <a:tailEnd/>
          </a:ln>
          <a:effectLst/>
        </p:spPr>
      </p:pic>
      <p:sp>
        <p:nvSpPr>
          <p:cNvPr id="5" name="مستطيل 4"/>
          <p:cNvSpPr/>
          <p:nvPr/>
        </p:nvSpPr>
        <p:spPr>
          <a:xfrm>
            <a:off x="4572000" y="4286256"/>
            <a:ext cx="4572000" cy="2308324"/>
          </a:xfrm>
          <a:prstGeom prst="rect">
            <a:avLst/>
          </a:prstGeom>
        </p:spPr>
        <p:txBody>
          <a:bodyPr>
            <a:spAutoFit/>
          </a:bodyPr>
          <a:lstStyle/>
          <a:p>
            <a:pPr algn="l" rtl="0"/>
            <a:r>
              <a:rPr lang="en-US" sz="2400" b="1" dirty="0" smtClean="0"/>
              <a:t>Mucous membrane </a:t>
            </a:r>
            <a:r>
              <a:rPr lang="en-US" sz="2400" b="1" dirty="0" err="1" smtClean="0"/>
              <a:t>pemphigoid</a:t>
            </a:r>
            <a:r>
              <a:rPr lang="en-US" sz="2400" b="1" dirty="0" smtClean="0"/>
              <a:t>. Direct </a:t>
            </a:r>
            <a:r>
              <a:rPr lang="en-US" sz="2400" b="1" dirty="0" err="1" smtClean="0"/>
              <a:t>immunofl</a:t>
            </a:r>
            <a:r>
              <a:rPr lang="en-US" sz="2400" b="1" dirty="0" smtClean="0"/>
              <a:t> </a:t>
            </a:r>
            <a:r>
              <a:rPr lang="en-US" sz="2400" b="1" dirty="0" err="1" smtClean="0"/>
              <a:t>uorescence</a:t>
            </a:r>
            <a:r>
              <a:rPr lang="en-US" sz="2400" b="1" dirty="0" smtClean="0"/>
              <a:t> studies show a deposition of</a:t>
            </a:r>
          </a:p>
          <a:p>
            <a:pPr algn="l" rtl="0"/>
            <a:r>
              <a:rPr lang="en-US" sz="2400" b="1" dirty="0" err="1" smtClean="0"/>
              <a:t>immunoreactants</a:t>
            </a:r>
            <a:r>
              <a:rPr lang="en-US" sz="2400" b="1" dirty="0" smtClean="0"/>
              <a:t> at the basement membrane zone of the</a:t>
            </a:r>
          </a:p>
          <a:p>
            <a:pPr algn="l" rtl="0"/>
            <a:r>
              <a:rPr lang="en-US" sz="2400" b="1" dirty="0" smtClean="0"/>
              <a:t>epithelium</a:t>
            </a:r>
            <a:endParaRPr lang="ar-IQ" sz="2400" b="1"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203" y="769670"/>
            <a:ext cx="6447501" cy="1320800"/>
          </a:xfrm>
        </p:spPr>
        <p:txBody>
          <a:bodyPr/>
          <a:lstStyle/>
          <a:p>
            <a:r>
              <a:rPr lang="en-US" dirty="0" smtClean="0"/>
              <a:t>D/D</a:t>
            </a:r>
            <a:endParaRPr lang="en-US" dirty="0"/>
          </a:p>
        </p:txBody>
      </p:sp>
      <p:sp>
        <p:nvSpPr>
          <p:cNvPr id="3" name="Content Placeholder 2"/>
          <p:cNvSpPr>
            <a:spLocks noGrp="1"/>
          </p:cNvSpPr>
          <p:nvPr>
            <p:ph idx="1"/>
          </p:nvPr>
        </p:nvSpPr>
        <p:spPr>
          <a:xfrm>
            <a:off x="92657" y="769670"/>
            <a:ext cx="8851721" cy="5811434"/>
          </a:xfrm>
        </p:spPr>
        <p:txBody>
          <a:bodyPr>
            <a:normAutofit/>
          </a:bodyPr>
          <a:lstStyle/>
          <a:p>
            <a:pPr marL="0" indent="0" algn="l" rtl="0">
              <a:buNone/>
            </a:pPr>
            <a:endParaRPr lang="en-US" sz="2400" dirty="0"/>
          </a:p>
          <a:p>
            <a:pPr marL="0" indent="0" algn="l" rtl="0">
              <a:buNone/>
            </a:pPr>
            <a:endParaRPr lang="en-US" sz="2400" dirty="0"/>
          </a:p>
          <a:p>
            <a:pPr algn="l" rtl="0"/>
            <a:endParaRPr lang="en-US" sz="2400" dirty="0" smtClean="0"/>
          </a:p>
          <a:p>
            <a:pPr algn="l" rtl="0"/>
            <a:r>
              <a:rPr lang="en-US" sz="2400" dirty="0" smtClean="0">
                <a:solidFill>
                  <a:schemeClr val="tx1"/>
                </a:solidFill>
              </a:rPr>
              <a:t>Pemphigus vulgaris</a:t>
            </a:r>
          </a:p>
          <a:p>
            <a:pPr algn="l" rtl="0"/>
            <a:r>
              <a:rPr lang="en-US" sz="2400" dirty="0" smtClean="0">
                <a:solidFill>
                  <a:schemeClr val="tx1"/>
                </a:solidFill>
              </a:rPr>
              <a:t>Erosive lichen planus</a:t>
            </a:r>
          </a:p>
          <a:p>
            <a:pPr algn="l" rtl="0"/>
            <a:r>
              <a:rPr lang="en-US" sz="2400" dirty="0" smtClean="0">
                <a:solidFill>
                  <a:schemeClr val="tx1"/>
                </a:solidFill>
              </a:rPr>
              <a:t>If attatched gingiva involve then ; </a:t>
            </a:r>
          </a:p>
          <a:p>
            <a:pPr marL="0" indent="0" algn="l" rtl="0">
              <a:buNone/>
            </a:pPr>
            <a:r>
              <a:rPr lang="en-US" sz="2400" dirty="0" smtClean="0">
                <a:solidFill>
                  <a:schemeClr val="tx1"/>
                </a:solidFill>
              </a:rPr>
              <a:t>           atrophic lichen </a:t>
            </a:r>
            <a:r>
              <a:rPr lang="en-US" sz="2400" dirty="0" err="1" smtClean="0">
                <a:solidFill>
                  <a:schemeClr val="tx1"/>
                </a:solidFill>
              </a:rPr>
              <a:t>planus</a:t>
            </a:r>
            <a:r>
              <a:rPr lang="en-US" sz="2400" dirty="0" smtClean="0">
                <a:solidFill>
                  <a:schemeClr val="tx1"/>
                </a:solidFill>
              </a:rPr>
              <a:t> </a:t>
            </a:r>
            <a:r>
              <a:rPr lang="en-US" sz="2400" dirty="0" smtClean="0">
                <a:solidFill>
                  <a:schemeClr val="tx1"/>
                </a:solidFill>
              </a:rPr>
              <a:t> </a:t>
            </a:r>
            <a:r>
              <a:rPr lang="en-US" sz="2400" dirty="0" smtClean="0">
                <a:solidFill>
                  <a:schemeClr val="tx1"/>
                </a:solidFill>
              </a:rPr>
              <a:t>, contact allergy </a:t>
            </a:r>
            <a:endParaRPr lang="en-US" sz="2400" dirty="0">
              <a:solidFill>
                <a:schemeClr val="tx1"/>
              </a:solidFill>
            </a:endParaRPr>
          </a:p>
        </p:txBody>
      </p:sp>
    </p:spTree>
    <p:extLst>
      <p:ext uri="{BB962C8B-B14F-4D97-AF65-F5344CB8AC3E}">
        <p14:creationId xmlns="" xmlns:p14="http://schemas.microsoft.com/office/powerpoint/2010/main" val="161917571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Diagnosis</a:t>
            </a:r>
            <a:endParaRPr lang="en-US" dirty="0"/>
          </a:p>
        </p:txBody>
      </p:sp>
      <p:sp>
        <p:nvSpPr>
          <p:cNvPr id="3" name="Content Placeholder 2"/>
          <p:cNvSpPr>
            <a:spLocks noGrp="1"/>
          </p:cNvSpPr>
          <p:nvPr>
            <p:ph idx="1"/>
          </p:nvPr>
        </p:nvSpPr>
        <p:spPr>
          <a:xfrm>
            <a:off x="508000" y="1378039"/>
            <a:ext cx="8301149" cy="5125792"/>
          </a:xfrm>
        </p:spPr>
        <p:txBody>
          <a:bodyPr>
            <a:normAutofit/>
          </a:bodyPr>
          <a:lstStyle/>
          <a:p>
            <a:pPr algn="l" rtl="0"/>
            <a:r>
              <a:rPr lang="en-US" sz="2400" dirty="0" smtClean="0">
                <a:solidFill>
                  <a:schemeClr val="tx1"/>
                </a:solidFill>
              </a:rPr>
              <a:t>History</a:t>
            </a:r>
            <a:r>
              <a:rPr lang="en-US" sz="2400" dirty="0">
                <a:solidFill>
                  <a:schemeClr val="tx1"/>
                </a:solidFill>
              </a:rPr>
              <a:t> </a:t>
            </a:r>
            <a:r>
              <a:rPr lang="en-US" sz="2400" dirty="0" smtClean="0">
                <a:solidFill>
                  <a:srgbClr val="7030A0"/>
                </a:solidFill>
              </a:rPr>
              <a:t>(Drug history, drug induced)</a:t>
            </a:r>
          </a:p>
          <a:p>
            <a:pPr algn="l" rtl="0"/>
            <a:r>
              <a:rPr lang="en-US" sz="2400" dirty="0" smtClean="0">
                <a:solidFill>
                  <a:schemeClr val="tx1"/>
                </a:solidFill>
              </a:rPr>
              <a:t>Biopsy </a:t>
            </a:r>
            <a:r>
              <a:rPr lang="en-US" sz="2400" dirty="0" smtClean="0">
                <a:solidFill>
                  <a:srgbClr val="7030A0"/>
                </a:solidFill>
              </a:rPr>
              <a:t>(Sub epithelial blister formation)</a:t>
            </a:r>
          </a:p>
          <a:p>
            <a:pPr algn="l" rtl="0"/>
            <a:r>
              <a:rPr lang="en-US" sz="2400" dirty="0" smtClean="0">
                <a:solidFill>
                  <a:schemeClr val="tx1"/>
                </a:solidFill>
              </a:rPr>
              <a:t>Direct Immunofluorescence </a:t>
            </a:r>
            <a:r>
              <a:rPr lang="en-US" sz="2400" dirty="0" smtClean="0">
                <a:solidFill>
                  <a:srgbClr val="7030A0"/>
                </a:solidFill>
              </a:rPr>
              <a:t>(linear IgG @ BM)</a:t>
            </a:r>
          </a:p>
          <a:p>
            <a:pPr algn="l" rtl="0"/>
            <a:r>
              <a:rPr lang="en-US" sz="2400" dirty="0" smtClean="0">
                <a:solidFill>
                  <a:schemeClr val="tx1"/>
                </a:solidFill>
              </a:rPr>
              <a:t>Indirect Immunofluorescence </a:t>
            </a:r>
            <a:r>
              <a:rPr lang="en-US" sz="2400" dirty="0" smtClean="0">
                <a:solidFill>
                  <a:srgbClr val="7030A0"/>
                </a:solidFill>
              </a:rPr>
              <a:t>(Pemphigoid antibodies)</a:t>
            </a:r>
          </a:p>
          <a:p>
            <a:pPr marL="0" indent="0" algn="l" rtl="0">
              <a:buNone/>
            </a:pPr>
            <a:endParaRPr lang="en-US" sz="2400" dirty="0" smtClean="0">
              <a:solidFill>
                <a:srgbClr val="7030A0"/>
              </a:solidFill>
            </a:endParaRPr>
          </a:p>
        </p:txBody>
      </p:sp>
      <p:pic>
        <p:nvPicPr>
          <p:cNvPr id="5" name="Picture 4"/>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5973534" y="3338514"/>
            <a:ext cx="2835616" cy="3394695"/>
          </a:xfrm>
          <a:prstGeom prst="rect">
            <a:avLst/>
          </a:prstGeom>
        </p:spPr>
      </p:pic>
    </p:spTree>
    <p:extLst>
      <p:ext uri="{BB962C8B-B14F-4D97-AF65-F5344CB8AC3E}">
        <p14:creationId xmlns="" xmlns:p14="http://schemas.microsoft.com/office/powerpoint/2010/main" val="302514990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Management</a:t>
            </a:r>
            <a:endParaRPr lang="en-US" dirty="0"/>
          </a:p>
        </p:txBody>
      </p:sp>
      <p:sp>
        <p:nvSpPr>
          <p:cNvPr id="5" name="Content Placeholder 4"/>
          <p:cNvSpPr>
            <a:spLocks noGrp="1"/>
          </p:cNvSpPr>
          <p:nvPr>
            <p:ph idx="1"/>
          </p:nvPr>
        </p:nvSpPr>
        <p:spPr>
          <a:xfrm>
            <a:off x="508001" y="1326525"/>
            <a:ext cx="7673304" cy="5035638"/>
          </a:xfrm>
        </p:spPr>
        <p:txBody>
          <a:bodyPr>
            <a:normAutofit/>
          </a:bodyPr>
          <a:lstStyle/>
          <a:p>
            <a:pPr algn="l" rtl="0"/>
            <a:r>
              <a:rPr lang="en-US" sz="2400" dirty="0" smtClean="0">
                <a:solidFill>
                  <a:schemeClr val="tx1"/>
                </a:solidFill>
              </a:rPr>
              <a:t>Topical corticosteroids</a:t>
            </a:r>
          </a:p>
          <a:p>
            <a:pPr algn="l" rtl="0"/>
            <a:r>
              <a:rPr lang="en-US" sz="2400" dirty="0" smtClean="0">
                <a:solidFill>
                  <a:schemeClr val="tx1"/>
                </a:solidFill>
              </a:rPr>
              <a:t>Systemic corticosteroids</a:t>
            </a:r>
          </a:p>
          <a:p>
            <a:pPr algn="l" rtl="0"/>
            <a:r>
              <a:rPr lang="en-US" sz="2400" dirty="0" smtClean="0">
                <a:solidFill>
                  <a:schemeClr val="tx1"/>
                </a:solidFill>
              </a:rPr>
              <a:t>Azathriopine</a:t>
            </a:r>
          </a:p>
          <a:p>
            <a:pPr algn="l" rtl="0"/>
            <a:r>
              <a:rPr lang="en-US" sz="2400" dirty="0" smtClean="0">
                <a:solidFill>
                  <a:schemeClr val="tx1"/>
                </a:solidFill>
              </a:rPr>
              <a:t>Dapsone </a:t>
            </a:r>
            <a:r>
              <a:rPr lang="en-US" sz="2400" dirty="0">
                <a:solidFill>
                  <a:srgbClr val="7030A0"/>
                </a:solidFill>
              </a:rPr>
              <a:t>(diaminodiphenylsulfone) 25 mg &amp; 100 mg Tablets for Oral Use</a:t>
            </a:r>
            <a:endParaRPr lang="en-US" sz="2400" dirty="0" smtClean="0">
              <a:solidFill>
                <a:srgbClr val="7030A0"/>
              </a:solidFill>
            </a:endParaRPr>
          </a:p>
          <a:p>
            <a:pPr algn="l" rtl="0"/>
            <a:r>
              <a:rPr lang="en-US" sz="2400" dirty="0" smtClean="0">
                <a:solidFill>
                  <a:schemeClr val="tx1"/>
                </a:solidFill>
              </a:rPr>
              <a:t>Referral </a:t>
            </a:r>
            <a:r>
              <a:rPr lang="en-US" sz="2400" dirty="0" smtClean="0">
                <a:solidFill>
                  <a:schemeClr val="tx1"/>
                </a:solidFill>
              </a:rPr>
              <a:t>for Eyes, skin, larynx, genitalia</a:t>
            </a:r>
            <a:endParaRPr lang="en-US" sz="2400" dirty="0">
              <a:solidFill>
                <a:schemeClr val="tx1"/>
              </a:solidFill>
            </a:endParaRPr>
          </a:p>
        </p:txBody>
      </p:sp>
      <p:pic>
        <p:nvPicPr>
          <p:cNvPr id="6" name="Picture 5"/>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041801" y="3632915"/>
            <a:ext cx="2635742" cy="2342882"/>
          </a:xfrm>
          <a:prstGeom prst="rect">
            <a:avLst/>
          </a:prstGeom>
        </p:spPr>
      </p:pic>
    </p:spTree>
    <p:extLst>
      <p:ext uri="{BB962C8B-B14F-4D97-AF65-F5344CB8AC3E}">
        <p14:creationId xmlns="" xmlns:p14="http://schemas.microsoft.com/office/powerpoint/2010/main" val="199001865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1" y="94445"/>
            <a:ext cx="6447501" cy="1320800"/>
          </a:xfrm>
        </p:spPr>
        <p:txBody>
          <a:bodyPr/>
          <a:lstStyle/>
          <a:p>
            <a:r>
              <a:rPr lang="en-US" dirty="0" smtClean="0"/>
              <a:t>Bullous Pemphigoid</a:t>
            </a:r>
            <a:endParaRPr lang="en-US" dirty="0"/>
          </a:p>
        </p:txBody>
      </p:sp>
      <p:sp>
        <p:nvSpPr>
          <p:cNvPr id="3" name="Content Placeholder 2"/>
          <p:cNvSpPr>
            <a:spLocks noGrp="1"/>
          </p:cNvSpPr>
          <p:nvPr>
            <p:ph idx="1"/>
          </p:nvPr>
        </p:nvSpPr>
        <p:spPr>
          <a:xfrm>
            <a:off x="92656" y="1237803"/>
            <a:ext cx="9051344" cy="5620197"/>
          </a:xfrm>
        </p:spPr>
        <p:txBody>
          <a:bodyPr>
            <a:normAutofit/>
          </a:bodyPr>
          <a:lstStyle/>
          <a:p>
            <a:pPr algn="l" rtl="0"/>
            <a:r>
              <a:rPr lang="en-US" sz="2400" dirty="0" smtClean="0">
                <a:solidFill>
                  <a:schemeClr val="tx1"/>
                </a:solidFill>
              </a:rPr>
              <a:t>Sub epidermal blisters</a:t>
            </a:r>
          </a:p>
          <a:p>
            <a:pPr algn="l" rtl="0"/>
            <a:r>
              <a:rPr lang="en-US" sz="2400" dirty="0" smtClean="0">
                <a:solidFill>
                  <a:schemeClr val="tx1"/>
                </a:solidFill>
              </a:rPr>
              <a:t>Elder 7</a:t>
            </a:r>
            <a:r>
              <a:rPr lang="en-US" sz="2400" baseline="30000" dirty="0" smtClean="0">
                <a:solidFill>
                  <a:schemeClr val="tx1"/>
                </a:solidFill>
              </a:rPr>
              <a:t>th</a:t>
            </a:r>
            <a:r>
              <a:rPr lang="en-US" sz="2400" dirty="0" smtClean="0">
                <a:solidFill>
                  <a:schemeClr val="tx1"/>
                </a:solidFill>
              </a:rPr>
              <a:t> &amp; 8</a:t>
            </a:r>
            <a:r>
              <a:rPr lang="en-US" sz="2400" baseline="30000" dirty="0" smtClean="0">
                <a:solidFill>
                  <a:schemeClr val="tx1"/>
                </a:solidFill>
              </a:rPr>
              <a:t>th</a:t>
            </a:r>
            <a:r>
              <a:rPr lang="en-US" sz="2400" dirty="0" smtClean="0">
                <a:solidFill>
                  <a:schemeClr val="tx1"/>
                </a:solidFill>
              </a:rPr>
              <a:t> decade</a:t>
            </a:r>
          </a:p>
          <a:p>
            <a:pPr algn="l" rtl="0"/>
            <a:r>
              <a:rPr lang="en-US" sz="2400" dirty="0" smtClean="0">
                <a:solidFill>
                  <a:schemeClr val="tx1"/>
                </a:solidFill>
              </a:rPr>
              <a:t>Involves Skin &amp; mucous membrane </a:t>
            </a:r>
          </a:p>
          <a:p>
            <a:pPr algn="l" rtl="0"/>
            <a:r>
              <a:rPr lang="en-US" sz="2400" dirty="0" smtClean="0">
                <a:solidFill>
                  <a:schemeClr val="tx1"/>
                </a:solidFill>
              </a:rPr>
              <a:t>Characterized by:- </a:t>
            </a:r>
          </a:p>
          <a:p>
            <a:pPr algn="l" rtl="0"/>
            <a:r>
              <a:rPr lang="en-US" sz="2400" dirty="0" smtClean="0">
                <a:solidFill>
                  <a:schemeClr val="tx1"/>
                </a:solidFill>
              </a:rPr>
              <a:t>Skin lesions </a:t>
            </a:r>
            <a:r>
              <a:rPr lang="en-US" sz="2400" dirty="0" smtClean="0"/>
              <a:t>(</a:t>
            </a:r>
            <a:r>
              <a:rPr lang="en-US" sz="2800" dirty="0">
                <a:solidFill>
                  <a:srgbClr val="FF0000"/>
                </a:solidFill>
              </a:rPr>
              <a:t>T</a:t>
            </a:r>
            <a:r>
              <a:rPr lang="en-US" sz="2800" dirty="0" smtClean="0">
                <a:solidFill>
                  <a:srgbClr val="FF0000"/>
                </a:solidFill>
              </a:rPr>
              <a:t>ense vesicles on trunk and limbs) </a:t>
            </a:r>
            <a:r>
              <a:rPr lang="en-US" sz="2400" dirty="0" smtClean="0">
                <a:solidFill>
                  <a:schemeClr val="tx1"/>
                </a:solidFill>
              </a:rPr>
              <a:t>preceded</a:t>
            </a:r>
            <a:r>
              <a:rPr lang="en-US" sz="2800" dirty="0" smtClean="0">
                <a:solidFill>
                  <a:srgbClr val="FF0000"/>
                </a:solidFill>
              </a:rPr>
              <a:t> </a:t>
            </a:r>
            <a:r>
              <a:rPr lang="en-US" sz="2400" dirty="0" smtClean="0">
                <a:solidFill>
                  <a:schemeClr val="tx1"/>
                </a:solidFill>
              </a:rPr>
              <a:t>by erythematous popular eruption</a:t>
            </a:r>
          </a:p>
          <a:p>
            <a:pPr algn="l" rtl="0"/>
            <a:r>
              <a:rPr lang="en-US" sz="2400" dirty="0" smtClean="0">
                <a:solidFill>
                  <a:schemeClr val="tx1"/>
                </a:solidFill>
              </a:rPr>
              <a:t>Oral lesions (bullae &amp; erosions mostly noted on attached gingiva)</a:t>
            </a:r>
          </a:p>
          <a:p>
            <a:pPr algn="l" rtl="0"/>
            <a:r>
              <a:rPr lang="en-US" sz="2400" dirty="0" smtClean="0">
                <a:solidFill>
                  <a:schemeClr val="tx1"/>
                </a:solidFill>
              </a:rPr>
              <a:t>Other sites:- soft palate , buccal mucosa &amp; floor of mouth</a:t>
            </a:r>
          </a:p>
          <a:p>
            <a:pPr algn="l" rtl="0"/>
            <a:endParaRPr lang="en-US" sz="2400" dirty="0">
              <a:solidFill>
                <a:schemeClr val="tx1"/>
              </a:solidFill>
            </a:endParaRPr>
          </a:p>
        </p:txBody>
      </p:sp>
    </p:spTree>
    <p:extLst>
      <p:ext uri="{BB962C8B-B14F-4D97-AF65-F5344CB8AC3E}">
        <p14:creationId xmlns:p14="http://schemas.microsoft.com/office/powerpoint/2010/main" xmlns="" val="37468489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542532" y="1625947"/>
            <a:ext cx="3195562" cy="4260749"/>
          </a:xfrm>
        </p:spPr>
      </p:pic>
      <p:pic>
        <p:nvPicPr>
          <p:cNvPr id="5" name="Picture 4"/>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a:off x="4381784" y="1810487"/>
            <a:ext cx="4099389" cy="3637276"/>
          </a:xfrm>
          <a:prstGeom prst="rect">
            <a:avLst/>
          </a:prstGeom>
        </p:spPr>
      </p:pic>
    </p:spTree>
    <p:extLst>
      <p:ext uri="{BB962C8B-B14F-4D97-AF65-F5344CB8AC3E}">
        <p14:creationId xmlns:p14="http://schemas.microsoft.com/office/powerpoint/2010/main" xmlns="" val="270782839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normAutofit fontScale="90000"/>
          </a:bodyPr>
          <a:lstStyle/>
          <a:p>
            <a:pPr eaLnBrk="1" hangingPunct="1">
              <a:defRPr/>
            </a:pPr>
            <a:r>
              <a:rPr lang="en-US" sz="4000" b="1" smtClean="0"/>
              <a:t>BULLOUS PEMPHGOID</a:t>
            </a:r>
            <a:br>
              <a:rPr lang="en-US" sz="4000" b="1" smtClean="0"/>
            </a:br>
            <a:endParaRPr lang="en-US" sz="4000" b="1" smtClean="0"/>
          </a:p>
        </p:txBody>
      </p:sp>
      <p:sp>
        <p:nvSpPr>
          <p:cNvPr id="5" name="Content Placeholder 4"/>
          <p:cNvSpPr>
            <a:spLocks noGrp="1"/>
          </p:cNvSpPr>
          <p:nvPr>
            <p:ph sz="half" idx="1"/>
          </p:nvPr>
        </p:nvSpPr>
        <p:spPr/>
        <p:txBody>
          <a:bodyPr/>
          <a:lstStyle/>
          <a:p>
            <a:pPr>
              <a:defRPr/>
            </a:pPr>
            <a:endParaRPr lang="fa-IR"/>
          </a:p>
        </p:txBody>
      </p:sp>
      <p:sp>
        <p:nvSpPr>
          <p:cNvPr id="6" name="Content Placeholder 5"/>
          <p:cNvSpPr>
            <a:spLocks noGrp="1"/>
          </p:cNvSpPr>
          <p:nvPr>
            <p:ph sz="half" idx="2"/>
          </p:nvPr>
        </p:nvSpPr>
        <p:spPr/>
        <p:txBody>
          <a:bodyPr/>
          <a:lstStyle/>
          <a:p>
            <a:pPr>
              <a:buFont typeface="Wingdings" pitchFamily="2" charset="2"/>
              <a:buNone/>
              <a:defRPr/>
            </a:pPr>
            <a:endParaRPr lang="fa-IR" dirty="0"/>
          </a:p>
        </p:txBody>
      </p:sp>
      <p:pic>
        <p:nvPicPr>
          <p:cNvPr id="28677" name="Picture 6" descr="F:\WhiteCox\images\16FF23A.jpg"/>
          <p:cNvPicPr>
            <a:picLocks noChangeAspect="1" noChangeArrowheads="1"/>
          </p:cNvPicPr>
          <p:nvPr/>
        </p:nvPicPr>
        <p:blipFill>
          <a:blip r:embed="rId2"/>
          <a:srcRect/>
          <a:stretch>
            <a:fillRect/>
          </a:stretch>
        </p:blipFill>
        <p:spPr bwMode="auto">
          <a:xfrm>
            <a:off x="457200" y="1295400"/>
            <a:ext cx="4038600" cy="4876800"/>
          </a:xfrm>
          <a:prstGeom prst="rect">
            <a:avLst/>
          </a:prstGeom>
          <a:noFill/>
          <a:ln w="9525">
            <a:noFill/>
            <a:miter lim="800000"/>
            <a:headEnd/>
            <a:tailEnd/>
          </a:ln>
        </p:spPr>
      </p:pic>
      <p:pic>
        <p:nvPicPr>
          <p:cNvPr id="28678" name="Picture 8" descr="F:\WhiteCox\images\16FF25.jpg"/>
          <p:cNvPicPr>
            <a:picLocks noChangeAspect="1" noChangeArrowheads="1"/>
          </p:cNvPicPr>
          <p:nvPr/>
        </p:nvPicPr>
        <p:blipFill>
          <a:blip r:embed="rId3"/>
          <a:srcRect/>
          <a:stretch>
            <a:fillRect/>
          </a:stretch>
        </p:blipFill>
        <p:spPr bwMode="auto">
          <a:xfrm>
            <a:off x="4648200" y="1295400"/>
            <a:ext cx="4114800" cy="487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334785" cy="1320800"/>
          </a:xfrm>
        </p:spPr>
        <p:txBody>
          <a:bodyPr>
            <a:normAutofit/>
          </a:bodyPr>
          <a:lstStyle/>
          <a:p>
            <a:r>
              <a:rPr lang="en-US" dirty="0" smtClean="0"/>
              <a:t>What is an Immunologic Disease ?</a:t>
            </a:r>
            <a:endParaRPr lang="en-US" dirty="0"/>
          </a:p>
        </p:txBody>
      </p:sp>
      <p:sp>
        <p:nvSpPr>
          <p:cNvPr id="3" name="Content Placeholder 2"/>
          <p:cNvSpPr>
            <a:spLocks noGrp="1"/>
          </p:cNvSpPr>
          <p:nvPr>
            <p:ph idx="1"/>
          </p:nvPr>
        </p:nvSpPr>
        <p:spPr>
          <a:xfrm>
            <a:off x="0" y="1214422"/>
            <a:ext cx="9143999" cy="5489463"/>
          </a:xfrm>
        </p:spPr>
        <p:txBody>
          <a:bodyPr>
            <a:normAutofit/>
          </a:bodyPr>
          <a:lstStyle/>
          <a:p>
            <a:pPr marL="0" indent="0" algn="l" rtl="0">
              <a:buNone/>
            </a:pPr>
            <a:r>
              <a:rPr lang="en-US" sz="3200" dirty="0" smtClean="0">
                <a:solidFill>
                  <a:schemeClr val="tx1"/>
                </a:solidFill>
              </a:rPr>
              <a:t>A</a:t>
            </a:r>
            <a:r>
              <a:rPr lang="en-US" sz="3200" dirty="0">
                <a:solidFill>
                  <a:schemeClr val="tx1"/>
                </a:solidFill>
              </a:rPr>
              <a:t> </a:t>
            </a:r>
            <a:r>
              <a:rPr lang="en-US" sz="3200" b="1" dirty="0">
                <a:solidFill>
                  <a:schemeClr val="tx1"/>
                </a:solidFill>
              </a:rPr>
              <a:t>disease</a:t>
            </a:r>
            <a:r>
              <a:rPr lang="en-US" sz="3200" dirty="0">
                <a:solidFill>
                  <a:schemeClr val="tx1"/>
                </a:solidFill>
              </a:rPr>
              <a:t> resulting from </a:t>
            </a:r>
            <a:endParaRPr lang="en-US" sz="3200" dirty="0" smtClean="0">
              <a:solidFill>
                <a:schemeClr val="tx1"/>
              </a:solidFill>
            </a:endParaRPr>
          </a:p>
          <a:p>
            <a:pPr marL="0" indent="0" algn="l" rtl="0">
              <a:buNone/>
            </a:pPr>
            <a:r>
              <a:rPr lang="en-US" dirty="0" smtClean="0"/>
              <a:t>A </a:t>
            </a:r>
            <a:r>
              <a:rPr lang="en-US" sz="3200" dirty="0" smtClean="0">
                <a:solidFill>
                  <a:schemeClr val="tx1"/>
                </a:solidFill>
              </a:rPr>
              <a:t>disordered</a:t>
            </a:r>
            <a:r>
              <a:rPr lang="en-US" sz="3200" dirty="0">
                <a:solidFill>
                  <a:schemeClr val="tx1"/>
                </a:solidFill>
              </a:rPr>
              <a:t> </a:t>
            </a:r>
            <a:r>
              <a:rPr lang="en-US" sz="3200" b="1" dirty="0">
                <a:solidFill>
                  <a:schemeClr val="tx1"/>
                </a:solidFill>
              </a:rPr>
              <a:t>immune</a:t>
            </a:r>
            <a:r>
              <a:rPr lang="en-US" sz="3200" dirty="0">
                <a:solidFill>
                  <a:schemeClr val="tx1"/>
                </a:solidFill>
              </a:rPr>
              <a:t> reaction in which antibodies are produced against one's own tissues, as </a:t>
            </a:r>
            <a:r>
              <a:rPr lang="en-US" sz="3200" dirty="0">
                <a:solidFill>
                  <a:srgbClr val="7030A0"/>
                </a:solidFill>
              </a:rPr>
              <a:t>systemic lupus erythematosus </a:t>
            </a:r>
            <a:r>
              <a:rPr lang="en-US" sz="3200" dirty="0">
                <a:solidFill>
                  <a:schemeClr val="tx1"/>
                </a:solidFill>
              </a:rPr>
              <a:t>or </a:t>
            </a:r>
            <a:r>
              <a:rPr lang="en-US" sz="3200" dirty="0">
                <a:solidFill>
                  <a:srgbClr val="7030A0"/>
                </a:solidFill>
              </a:rPr>
              <a:t>rheumatoid arthritis.</a:t>
            </a:r>
            <a:r>
              <a:rPr lang="en-US" sz="3200" dirty="0" smtClean="0">
                <a:solidFill>
                  <a:srgbClr val="7030A0"/>
                </a:solidFill>
              </a:rPr>
              <a:t> </a:t>
            </a:r>
            <a:endParaRPr lang="en-US" sz="3200" dirty="0">
              <a:solidFill>
                <a:srgbClr val="7030A0"/>
              </a:solidFill>
            </a:endParaRPr>
          </a:p>
        </p:txBody>
      </p:sp>
    </p:spTree>
    <p:extLst>
      <p:ext uri="{BB962C8B-B14F-4D97-AF65-F5344CB8AC3E}">
        <p14:creationId xmlns="" xmlns:p14="http://schemas.microsoft.com/office/powerpoint/2010/main" val="75323773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1500166" y="500042"/>
            <a:ext cx="6072230" cy="3500462"/>
          </a:xfrm>
          <a:prstGeom prst="rect">
            <a:avLst/>
          </a:prstGeom>
          <a:noFill/>
          <a:ln w="9525">
            <a:noFill/>
            <a:miter lim="800000"/>
            <a:headEnd/>
            <a:tailEnd/>
          </a:ln>
          <a:effectLst/>
        </p:spPr>
      </p:pic>
      <p:sp>
        <p:nvSpPr>
          <p:cNvPr id="3" name="مستطيل 2"/>
          <p:cNvSpPr/>
          <p:nvPr/>
        </p:nvSpPr>
        <p:spPr>
          <a:xfrm>
            <a:off x="285720" y="5572140"/>
            <a:ext cx="8643998" cy="830997"/>
          </a:xfrm>
          <a:prstGeom prst="rect">
            <a:avLst/>
          </a:prstGeom>
        </p:spPr>
        <p:txBody>
          <a:bodyPr wrap="square">
            <a:spAutoFit/>
          </a:bodyPr>
          <a:lstStyle/>
          <a:p>
            <a:pPr algn="l" rtl="0"/>
            <a:r>
              <a:rPr lang="en-US" sz="2400" b="1" dirty="0" err="1" smtClean="0"/>
              <a:t>Bullous</a:t>
            </a:r>
            <a:r>
              <a:rPr lang="en-US" sz="2400" b="1" dirty="0" smtClean="0"/>
              <a:t> </a:t>
            </a:r>
            <a:r>
              <a:rPr lang="en-US" sz="2400" b="1" dirty="0" err="1" smtClean="0"/>
              <a:t>pemphigoid</a:t>
            </a:r>
            <a:r>
              <a:rPr lang="en-US" sz="2400" b="1" dirty="0" smtClean="0"/>
              <a:t>. These oral lesions appear as large, shallow ulcerations involving the soft palate.</a:t>
            </a:r>
            <a:endParaRPr lang="ar-IQ" sz="2400" b="1"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defRPr/>
            </a:pPr>
            <a:r>
              <a:rPr lang="en-US" sz="4000" b="1" dirty="0" smtClean="0"/>
              <a:t>BULLOUS PEMPHIGOID</a:t>
            </a:r>
            <a:br>
              <a:rPr lang="en-US" sz="4000" b="1" dirty="0" smtClean="0"/>
            </a:br>
            <a:r>
              <a:rPr lang="en-US" sz="3200" b="1" dirty="0" smtClean="0"/>
              <a:t>HISTOLOGY</a:t>
            </a:r>
            <a:endParaRPr lang="fa-IR" sz="4000" b="1" dirty="0"/>
          </a:p>
        </p:txBody>
      </p:sp>
      <p:pic>
        <p:nvPicPr>
          <p:cNvPr id="29699" name="Picture 2"/>
          <p:cNvPicPr>
            <a:picLocks noChangeAspect="1" noChangeArrowheads="1"/>
          </p:cNvPicPr>
          <p:nvPr/>
        </p:nvPicPr>
        <p:blipFill>
          <a:blip r:embed="rId2"/>
          <a:srcRect/>
          <a:stretch>
            <a:fillRect/>
          </a:stretch>
        </p:blipFill>
        <p:spPr bwMode="auto">
          <a:xfrm>
            <a:off x="1219200" y="1709738"/>
            <a:ext cx="6858000" cy="4691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1" y="107323"/>
            <a:ext cx="6447501" cy="1320800"/>
          </a:xfrm>
        </p:spPr>
        <p:txBody>
          <a:bodyPr/>
          <a:lstStyle/>
          <a:p>
            <a:r>
              <a:rPr lang="en-US" dirty="0" smtClean="0"/>
              <a:t>Diagnosis</a:t>
            </a:r>
            <a:endParaRPr lang="en-US" dirty="0"/>
          </a:p>
        </p:txBody>
      </p:sp>
      <p:sp>
        <p:nvSpPr>
          <p:cNvPr id="3" name="Content Placeholder 2"/>
          <p:cNvSpPr>
            <a:spLocks noGrp="1"/>
          </p:cNvSpPr>
          <p:nvPr>
            <p:ph idx="1"/>
          </p:nvPr>
        </p:nvSpPr>
        <p:spPr>
          <a:xfrm>
            <a:off x="131293" y="767724"/>
            <a:ext cx="8697175" cy="5517167"/>
          </a:xfrm>
        </p:spPr>
        <p:txBody>
          <a:bodyPr>
            <a:normAutofit/>
          </a:bodyPr>
          <a:lstStyle/>
          <a:p>
            <a:pPr algn="l" rtl="0"/>
            <a:r>
              <a:rPr lang="en-US" sz="2400" dirty="0" smtClean="0">
                <a:solidFill>
                  <a:schemeClr val="tx1"/>
                </a:solidFill>
              </a:rPr>
              <a:t>History</a:t>
            </a:r>
          </a:p>
          <a:p>
            <a:pPr algn="l" rtl="0"/>
            <a:r>
              <a:rPr lang="en-US" sz="2400" dirty="0" smtClean="0">
                <a:solidFill>
                  <a:schemeClr val="tx1"/>
                </a:solidFill>
              </a:rPr>
              <a:t>Biopsy demonstrate </a:t>
            </a:r>
            <a:r>
              <a:rPr lang="en-US" sz="2400" dirty="0" smtClean="0">
                <a:solidFill>
                  <a:srgbClr val="7030A0"/>
                </a:solidFill>
              </a:rPr>
              <a:t>IgG or c3 in a linear distribution </a:t>
            </a:r>
          </a:p>
          <a:p>
            <a:pPr algn="l" rtl="0"/>
            <a:r>
              <a:rPr lang="en-US" sz="2400" dirty="0" smtClean="0">
                <a:solidFill>
                  <a:schemeClr val="tx1"/>
                </a:solidFill>
              </a:rPr>
              <a:t>Main target antigen </a:t>
            </a:r>
            <a:r>
              <a:rPr lang="en-US" sz="2400" dirty="0" smtClean="0">
                <a:solidFill>
                  <a:srgbClr val="7030A0"/>
                </a:solidFill>
              </a:rPr>
              <a:t>BP 230 &amp; BP 180</a:t>
            </a:r>
          </a:p>
          <a:p>
            <a:pPr algn="l" rtl="0"/>
            <a:r>
              <a:rPr lang="en-US" sz="2400" dirty="0" smtClean="0">
                <a:solidFill>
                  <a:srgbClr val="7030A0"/>
                </a:solidFill>
              </a:rPr>
              <a:t>BP 230 &amp; BP 180                     </a:t>
            </a:r>
            <a:r>
              <a:rPr lang="en-US" sz="2400" dirty="0" smtClean="0">
                <a:solidFill>
                  <a:schemeClr val="tx1"/>
                </a:solidFill>
              </a:rPr>
              <a:t>Important proteins in maintaining the structural integrity of the basement membrane i.e. in providing COHESION of the dermis to the epithelium</a:t>
            </a:r>
            <a:endParaRPr lang="en-US" sz="2400" dirty="0" smtClean="0">
              <a:solidFill>
                <a:srgbClr val="7030A0"/>
              </a:solidFill>
            </a:endParaRPr>
          </a:p>
          <a:p>
            <a:pPr algn="l" rtl="0"/>
            <a:endParaRPr lang="en-US" sz="2400" dirty="0">
              <a:solidFill>
                <a:schemeClr val="tx1"/>
              </a:solidFill>
            </a:endParaRPr>
          </a:p>
        </p:txBody>
      </p:sp>
      <p:sp>
        <p:nvSpPr>
          <p:cNvPr id="4" name="Right Arrow 3"/>
          <p:cNvSpPr/>
          <p:nvPr/>
        </p:nvSpPr>
        <p:spPr>
          <a:xfrm>
            <a:off x="2714612" y="2143116"/>
            <a:ext cx="1246031" cy="3734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5068648" y="3237338"/>
            <a:ext cx="3025724" cy="3182614"/>
          </a:xfrm>
          <a:prstGeom prst="rect">
            <a:avLst/>
          </a:prstGeom>
        </p:spPr>
      </p:pic>
    </p:spTree>
    <p:extLst>
      <p:ext uri="{BB962C8B-B14F-4D97-AF65-F5344CB8AC3E}">
        <p14:creationId xmlns:p14="http://schemas.microsoft.com/office/powerpoint/2010/main" xmlns="" val="407978871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4"/>
          <p:cNvSpPr>
            <a:spLocks noGrp="1" noChangeArrowheads="1"/>
          </p:cNvSpPr>
          <p:nvPr>
            <p:ph type="ctrTitle"/>
          </p:nvPr>
        </p:nvSpPr>
        <p:spPr/>
        <p:txBody>
          <a:bodyPr>
            <a:normAutofit fontScale="90000"/>
          </a:bodyPr>
          <a:lstStyle/>
          <a:p>
            <a:r>
              <a:rPr lang="en-US" sz="5400" b="1"/>
              <a:t>EPIDERMOLYSIS BULLOSA</a:t>
            </a:r>
            <a:r>
              <a:rPr lang="en-US" sz="4400" b="1"/>
              <a:t/>
            </a:r>
            <a:br>
              <a:rPr lang="en-US" sz="4400" b="1"/>
            </a:br>
            <a:endParaRPr lang="en-US" sz="4400" b="1"/>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normAutofit fontScale="90000"/>
          </a:bodyPr>
          <a:lstStyle/>
          <a:p>
            <a:r>
              <a:rPr lang="en-US" b="1"/>
              <a:t>EPIDERMOLYSIS BULLOSA</a:t>
            </a:r>
            <a:br>
              <a:rPr lang="en-US" b="1"/>
            </a:br>
            <a:endParaRPr lang="en-US" b="1"/>
          </a:p>
        </p:txBody>
      </p:sp>
      <p:sp>
        <p:nvSpPr>
          <p:cNvPr id="47107" name="Rectangle 3"/>
          <p:cNvSpPr>
            <a:spLocks noGrp="1" noChangeArrowheads="1"/>
          </p:cNvSpPr>
          <p:nvPr>
            <p:ph type="body" idx="1"/>
          </p:nvPr>
        </p:nvSpPr>
        <p:spPr>
          <a:xfrm>
            <a:off x="0" y="1600200"/>
            <a:ext cx="9144000" cy="4525963"/>
          </a:xfrm>
        </p:spPr>
        <p:txBody>
          <a:bodyPr/>
          <a:lstStyle/>
          <a:p>
            <a:pPr algn="l" rtl="0">
              <a:lnSpc>
                <a:spcPct val="90000"/>
              </a:lnSpc>
              <a:buFont typeface="Wingdings" pitchFamily="2" charset="2"/>
              <a:buNone/>
            </a:pPr>
            <a:r>
              <a:rPr lang="en-US" b="1" dirty="0"/>
              <a:t>Definition:</a:t>
            </a:r>
            <a:endParaRPr lang="en-US" dirty="0"/>
          </a:p>
          <a:p>
            <a:pPr algn="l" rtl="0">
              <a:lnSpc>
                <a:spcPct val="90000"/>
              </a:lnSpc>
            </a:pPr>
            <a:r>
              <a:rPr lang="en-US" dirty="0"/>
              <a:t>A large group of clinically similar desquamating disease processes of the skin and </a:t>
            </a:r>
            <a:r>
              <a:rPr lang="en-US" dirty="0" smtClean="0"/>
              <a:t>mucosa</a:t>
            </a:r>
          </a:p>
          <a:p>
            <a:pPr algn="l" rtl="0">
              <a:lnSpc>
                <a:spcPct val="90000"/>
              </a:lnSpc>
            </a:pPr>
            <a:r>
              <a:rPr lang="en-US" dirty="0" smtClean="0"/>
              <a:t> Have </a:t>
            </a:r>
            <a:r>
              <a:rPr lang="en-US" dirty="0"/>
              <a:t>in common the separation of the epithelium from the underlying connective </a:t>
            </a:r>
            <a:r>
              <a:rPr lang="en-US" dirty="0" smtClean="0"/>
              <a:t>tissue.</a:t>
            </a:r>
          </a:p>
          <a:p>
            <a:pPr algn="l" rtl="0">
              <a:lnSpc>
                <a:spcPct val="90000"/>
              </a:lnSpc>
            </a:pPr>
            <a:r>
              <a:rPr lang="en-US" dirty="0" smtClean="0"/>
              <a:t> </a:t>
            </a:r>
            <a:r>
              <a:rPr lang="en-US" dirty="0"/>
              <a:t>and the formation of large blisters that frequently result in extensive and often immobilizing scar formation.</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b="1"/>
              <a:t>EPIDERMOLYSIS BULLOSA</a:t>
            </a:r>
          </a:p>
        </p:txBody>
      </p:sp>
      <p:sp>
        <p:nvSpPr>
          <p:cNvPr id="48131" name="Rectangle 3"/>
          <p:cNvSpPr>
            <a:spLocks noGrp="1" noChangeArrowheads="1"/>
          </p:cNvSpPr>
          <p:nvPr>
            <p:ph type="body" idx="1"/>
          </p:nvPr>
        </p:nvSpPr>
        <p:spPr>
          <a:xfrm>
            <a:off x="0" y="1600200"/>
            <a:ext cx="9144000" cy="4530725"/>
          </a:xfrm>
        </p:spPr>
        <p:txBody>
          <a:bodyPr>
            <a:normAutofit/>
          </a:bodyPr>
          <a:lstStyle/>
          <a:p>
            <a:pPr algn="l" rtl="0">
              <a:lnSpc>
                <a:spcPct val="80000"/>
              </a:lnSpc>
              <a:buFont typeface="Wingdings" pitchFamily="2" charset="2"/>
              <a:buNone/>
            </a:pPr>
            <a:r>
              <a:rPr lang="en-US" sz="2000" b="1" dirty="0"/>
              <a:t>MAJOR CATEGORIES OF EPIDERMOLYSIS BULLOSA</a:t>
            </a:r>
          </a:p>
          <a:p>
            <a:pPr algn="l" rtl="0">
              <a:lnSpc>
                <a:spcPct val="80000"/>
              </a:lnSpc>
              <a:buFont typeface="Wingdings" pitchFamily="2" charset="2"/>
              <a:buNone/>
            </a:pPr>
            <a:r>
              <a:rPr lang="en-US" sz="2000" b="1" dirty="0"/>
              <a:t>Type		Genetic Pattern	Separation Level	</a:t>
            </a:r>
            <a:r>
              <a:rPr lang="en-US" sz="2000" b="1" dirty="0" err="1"/>
              <a:t>Defec</a:t>
            </a:r>
            <a:r>
              <a:rPr lang="en-US" sz="2000" b="1" dirty="0"/>
              <a:t>. Structure </a:t>
            </a:r>
          </a:p>
          <a:p>
            <a:pPr algn="l" rtl="0">
              <a:lnSpc>
                <a:spcPct val="80000"/>
              </a:lnSpc>
              <a:buFont typeface="Wingdings" pitchFamily="2" charset="2"/>
              <a:buNone/>
            </a:pPr>
            <a:r>
              <a:rPr lang="en-US" sz="2000" b="1" u="sng" dirty="0"/>
              <a:t>Hereditary</a:t>
            </a:r>
          </a:p>
          <a:p>
            <a:pPr algn="l" rtl="0">
              <a:lnSpc>
                <a:spcPct val="80000"/>
              </a:lnSpc>
              <a:buFont typeface="Wingdings" pitchFamily="2" charset="2"/>
              <a:buNone/>
            </a:pPr>
            <a:r>
              <a:rPr lang="en-US" sz="2000" dirty="0"/>
              <a:t>Simplex	         </a:t>
            </a:r>
            <a:r>
              <a:rPr lang="en-US" sz="2000" dirty="0" err="1"/>
              <a:t>Autosomal</a:t>
            </a:r>
            <a:r>
              <a:rPr lang="en-US" sz="2000" dirty="0"/>
              <a:t> dominant          Intraepithelial  	linking proteins</a:t>
            </a:r>
          </a:p>
          <a:p>
            <a:pPr algn="l" rtl="0">
              <a:lnSpc>
                <a:spcPct val="80000"/>
              </a:lnSpc>
              <a:buFont typeface="Wingdings" pitchFamily="2" charset="2"/>
              <a:buNone/>
            </a:pPr>
            <a:r>
              <a:rPr lang="en-US" sz="2000" dirty="0" err="1"/>
              <a:t>Junctional</a:t>
            </a:r>
            <a:r>
              <a:rPr lang="en-US" sz="2000" dirty="0"/>
              <a:t>	</a:t>
            </a:r>
            <a:r>
              <a:rPr lang="en-US" sz="2000" dirty="0" err="1"/>
              <a:t>autosomal</a:t>
            </a:r>
            <a:r>
              <a:rPr lang="en-US" sz="2000" dirty="0"/>
              <a:t> recessive    lamina </a:t>
            </a:r>
            <a:r>
              <a:rPr lang="en-US" sz="2000" dirty="0" err="1"/>
              <a:t>lucida</a:t>
            </a:r>
            <a:r>
              <a:rPr lang="en-US" sz="2000" dirty="0"/>
              <a:t>	anchoring filaments</a:t>
            </a:r>
          </a:p>
          <a:p>
            <a:pPr algn="l" rtl="0">
              <a:lnSpc>
                <a:spcPct val="80000"/>
              </a:lnSpc>
              <a:buFont typeface="Wingdings" pitchFamily="2" charset="2"/>
              <a:buNone/>
            </a:pPr>
            <a:r>
              <a:rPr lang="en-US" sz="2000" dirty="0"/>
              <a:t>Dystrophic	</a:t>
            </a:r>
            <a:r>
              <a:rPr lang="en-US" sz="2000" dirty="0" err="1"/>
              <a:t>autosomal</a:t>
            </a:r>
            <a:r>
              <a:rPr lang="en-US" sz="2000" dirty="0"/>
              <a:t> dominant     </a:t>
            </a:r>
            <a:r>
              <a:rPr lang="en-US" sz="2000" dirty="0" err="1"/>
              <a:t>sublamina</a:t>
            </a:r>
            <a:r>
              <a:rPr lang="en-US" sz="2000" dirty="0"/>
              <a:t> </a:t>
            </a:r>
            <a:r>
              <a:rPr lang="en-US" sz="2000" dirty="0" err="1"/>
              <a:t>densa</a:t>
            </a:r>
            <a:r>
              <a:rPr lang="en-US" sz="2000" dirty="0"/>
              <a:t> 	type VII collagen</a:t>
            </a:r>
          </a:p>
          <a:p>
            <a:pPr algn="l" rtl="0">
              <a:lnSpc>
                <a:spcPct val="80000"/>
              </a:lnSpc>
              <a:buFont typeface="Wingdings" pitchFamily="2" charset="2"/>
              <a:buNone/>
            </a:pPr>
            <a:r>
              <a:rPr lang="en-US" sz="2000" dirty="0"/>
              <a:t>		                                                                                           </a:t>
            </a:r>
            <a:endParaRPr lang="en-US" sz="2000" b="1" u="sng" dirty="0"/>
          </a:p>
          <a:p>
            <a:pPr algn="l" rtl="0">
              <a:lnSpc>
                <a:spcPct val="80000"/>
              </a:lnSpc>
              <a:buFont typeface="Wingdings" pitchFamily="2" charset="2"/>
              <a:buNone/>
            </a:pPr>
            <a:r>
              <a:rPr lang="en-US" sz="2000" b="1" u="sng" dirty="0"/>
              <a:t>Acquired</a:t>
            </a:r>
          </a:p>
          <a:p>
            <a:pPr algn="l" rtl="0">
              <a:lnSpc>
                <a:spcPct val="80000"/>
              </a:lnSpc>
              <a:buFont typeface="Wingdings" pitchFamily="2" charset="2"/>
              <a:buNone/>
            </a:pPr>
            <a:r>
              <a:rPr lang="en-US" sz="2000" dirty="0" err="1"/>
              <a:t>Acquisita</a:t>
            </a:r>
            <a:r>
              <a:rPr lang="en-US" sz="2000" dirty="0"/>
              <a:t>	None/autoimmune        </a:t>
            </a:r>
            <a:r>
              <a:rPr lang="en-US" sz="2000" dirty="0" err="1"/>
              <a:t>sublamina</a:t>
            </a:r>
            <a:r>
              <a:rPr lang="en-US" sz="2000" dirty="0"/>
              <a:t> </a:t>
            </a:r>
            <a:r>
              <a:rPr lang="en-US" sz="2000" dirty="0" err="1"/>
              <a:t>densa</a:t>
            </a:r>
            <a:r>
              <a:rPr lang="en-US" sz="2000" dirty="0"/>
              <a:t>	type VII collagen</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b="1"/>
              <a:t>EPIDERMOLYSIS BULLOSA</a:t>
            </a:r>
          </a:p>
        </p:txBody>
      </p:sp>
      <p:sp>
        <p:nvSpPr>
          <p:cNvPr id="49155" name="Rectangle 3"/>
          <p:cNvSpPr>
            <a:spLocks noGrp="1" noChangeArrowheads="1"/>
          </p:cNvSpPr>
          <p:nvPr>
            <p:ph type="body" idx="1"/>
          </p:nvPr>
        </p:nvSpPr>
        <p:spPr/>
        <p:txBody>
          <a:bodyPr/>
          <a:lstStyle/>
          <a:p>
            <a:pPr algn="l" rtl="0">
              <a:buFont typeface="Wingdings" pitchFamily="2" charset="2"/>
              <a:buNone/>
            </a:pPr>
            <a:r>
              <a:rPr lang="en-US" b="1" dirty="0"/>
              <a:t>HEREDITARY TYPES:</a:t>
            </a:r>
            <a:endParaRPr lang="en-US" dirty="0"/>
          </a:p>
          <a:p>
            <a:pPr algn="l" rtl="0"/>
            <a:r>
              <a:rPr lang="en-US" dirty="0"/>
              <a:t>Congenital absence of components</a:t>
            </a:r>
            <a:endParaRPr lang="en-US" b="1" dirty="0"/>
          </a:p>
          <a:p>
            <a:pPr algn="l" rtl="0">
              <a:buFont typeface="Wingdings" pitchFamily="2" charset="2"/>
              <a:buNone/>
            </a:pPr>
            <a:r>
              <a:rPr lang="en-US" b="1" dirty="0"/>
              <a:t>ACQUIRED TYPES:</a:t>
            </a:r>
            <a:endParaRPr lang="en-US" dirty="0"/>
          </a:p>
          <a:p>
            <a:pPr algn="l" rtl="0"/>
            <a:r>
              <a:rPr lang="en-US" dirty="0" err="1"/>
              <a:t>Autoantibodies</a:t>
            </a:r>
            <a:r>
              <a:rPr lang="en-US" dirty="0"/>
              <a:t> (</a:t>
            </a:r>
            <a:r>
              <a:rPr lang="en-US" dirty="0" err="1"/>
              <a:t>IgG</a:t>
            </a:r>
            <a:r>
              <a:rPr lang="en-US" dirty="0"/>
              <a:t>; sometimes </a:t>
            </a:r>
            <a:r>
              <a:rPr lang="en-US" dirty="0" err="1"/>
              <a:t>IgA</a:t>
            </a:r>
            <a:r>
              <a:rPr lang="en-US" dirty="0"/>
              <a:t>) to type VII collagen.</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r>
              <a:rPr lang="en-US" b="1"/>
              <a:t>EPIDERMOLYSIS BULLOSA</a:t>
            </a:r>
          </a:p>
        </p:txBody>
      </p:sp>
      <p:pic>
        <p:nvPicPr>
          <p:cNvPr id="66566" name="Picture 6" descr="skin_structure epi bullosa"/>
          <p:cNvPicPr>
            <a:picLocks noGrp="1" noChangeAspect="1" noChangeArrowheads="1"/>
          </p:cNvPicPr>
          <p:nvPr>
            <p:ph idx="1"/>
          </p:nvPr>
        </p:nvPicPr>
        <p:blipFill>
          <a:blip r:embed="rId2"/>
          <a:srcRect/>
          <a:stretch>
            <a:fillRect/>
          </a:stretch>
        </p:blipFill>
        <p:spPr>
          <a:xfrm>
            <a:off x="381000" y="1295400"/>
            <a:ext cx="8534400" cy="5181600"/>
          </a:xfrm>
          <a:noFill/>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b="1"/>
              <a:t>EPIDERMOLYSIS BULLOSA</a:t>
            </a:r>
          </a:p>
        </p:txBody>
      </p:sp>
      <p:sp>
        <p:nvSpPr>
          <p:cNvPr id="50179" name="Rectangle 3"/>
          <p:cNvSpPr>
            <a:spLocks noGrp="1" noChangeArrowheads="1"/>
          </p:cNvSpPr>
          <p:nvPr>
            <p:ph type="body" idx="1"/>
          </p:nvPr>
        </p:nvSpPr>
        <p:spPr>
          <a:xfrm>
            <a:off x="0" y="1600200"/>
            <a:ext cx="9144000" cy="4525963"/>
          </a:xfrm>
        </p:spPr>
        <p:txBody>
          <a:bodyPr/>
          <a:lstStyle/>
          <a:p>
            <a:pPr algn="l" rtl="0">
              <a:lnSpc>
                <a:spcPct val="90000"/>
              </a:lnSpc>
              <a:buFont typeface="Wingdings" pitchFamily="2" charset="2"/>
              <a:buNone/>
            </a:pPr>
            <a:r>
              <a:rPr lang="en-US" b="1" dirty="0"/>
              <a:t>CLINICAL FEATURES</a:t>
            </a:r>
          </a:p>
          <a:p>
            <a:pPr algn="l" rtl="0">
              <a:lnSpc>
                <a:spcPct val="90000"/>
              </a:lnSpc>
              <a:buFont typeface="Wingdings" pitchFamily="2" charset="2"/>
              <a:buNone/>
            </a:pPr>
            <a:r>
              <a:rPr lang="en-US" dirty="0"/>
              <a:t>1.	</a:t>
            </a:r>
            <a:r>
              <a:rPr lang="en-US" b="1" dirty="0" err="1"/>
              <a:t>Epidermolysis</a:t>
            </a:r>
            <a:r>
              <a:rPr lang="en-US" b="1" dirty="0"/>
              <a:t> </a:t>
            </a:r>
            <a:r>
              <a:rPr lang="en-US" b="1" dirty="0" err="1"/>
              <a:t>Bullosa</a:t>
            </a:r>
            <a:r>
              <a:rPr lang="en-US" b="1" dirty="0"/>
              <a:t> Simplex</a:t>
            </a:r>
            <a:endParaRPr lang="en-US" dirty="0"/>
          </a:p>
          <a:p>
            <a:pPr algn="l" rtl="0">
              <a:lnSpc>
                <a:spcPct val="90000"/>
              </a:lnSpc>
            </a:pPr>
            <a:r>
              <a:rPr lang="en-US" dirty="0"/>
              <a:t>Mild form; </a:t>
            </a:r>
            <a:r>
              <a:rPr lang="en-US" dirty="0" err="1"/>
              <a:t>autosomal</a:t>
            </a:r>
            <a:r>
              <a:rPr lang="en-US" dirty="0"/>
              <a:t> dominant</a:t>
            </a:r>
          </a:p>
          <a:p>
            <a:pPr algn="l" rtl="0">
              <a:lnSpc>
                <a:spcPct val="90000"/>
              </a:lnSpc>
            </a:pPr>
            <a:r>
              <a:rPr lang="en-US" dirty="0"/>
              <a:t>Sites of trauma/friction</a:t>
            </a:r>
          </a:p>
          <a:p>
            <a:pPr algn="l" rtl="0">
              <a:lnSpc>
                <a:spcPct val="90000"/>
              </a:lnSpc>
            </a:pPr>
            <a:r>
              <a:rPr lang="en-US" dirty="0"/>
              <a:t>Involve hands, feet and neck; occ. knees and elbows</a:t>
            </a:r>
          </a:p>
          <a:p>
            <a:pPr algn="l" rtl="0">
              <a:lnSpc>
                <a:spcPct val="90000"/>
              </a:lnSpc>
            </a:pPr>
            <a:r>
              <a:rPr lang="en-US" dirty="0"/>
              <a:t>Teeth not affected; intraoral blisters seen</a:t>
            </a:r>
          </a:p>
          <a:p>
            <a:pPr algn="l" rtl="0">
              <a:lnSpc>
                <a:spcPct val="90000"/>
              </a:lnSpc>
            </a:pPr>
            <a:r>
              <a:rPr lang="en-US" dirty="0"/>
              <a:t>Appears during infancy</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b="1"/>
              <a:t>EPIDERMOLYSIS BULLOSA</a:t>
            </a:r>
          </a:p>
        </p:txBody>
      </p:sp>
      <p:pic>
        <p:nvPicPr>
          <p:cNvPr id="69639" name="Picture 7" descr="hands  em"/>
          <p:cNvPicPr>
            <a:picLocks noGrp="1" noChangeAspect="1" noChangeArrowheads="1"/>
          </p:cNvPicPr>
          <p:nvPr>
            <p:ph sz="half" idx="1"/>
          </p:nvPr>
        </p:nvPicPr>
        <p:blipFill>
          <a:blip r:embed="rId2"/>
          <a:srcRect/>
          <a:stretch>
            <a:fillRect/>
          </a:stretch>
        </p:blipFill>
        <p:spPr>
          <a:xfrm>
            <a:off x="1219200" y="1485900"/>
            <a:ext cx="3962400" cy="2808288"/>
          </a:xfrm>
          <a:noFill/>
          <a:ln/>
        </p:spPr>
      </p:pic>
      <p:pic>
        <p:nvPicPr>
          <p:cNvPr id="69640" name="Picture 8" descr="hands eb"/>
          <p:cNvPicPr>
            <a:picLocks noGrp="1" noChangeAspect="1" noChangeArrowheads="1"/>
          </p:cNvPicPr>
          <p:nvPr>
            <p:ph sz="half" idx="2"/>
          </p:nvPr>
        </p:nvPicPr>
        <p:blipFill>
          <a:blip r:embed="rId3"/>
          <a:srcRect/>
          <a:stretch>
            <a:fillRect/>
          </a:stretch>
        </p:blipFill>
        <p:spPr>
          <a:xfrm>
            <a:off x="5845175" y="2743200"/>
            <a:ext cx="2733675" cy="3733800"/>
          </a:xfrm>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b="1" dirty="0" smtClean="0"/>
              <a:t>PEMPHIGUS</a:t>
            </a:r>
            <a:endParaRPr lang="en-US" b="1" dirty="0"/>
          </a:p>
        </p:txBody>
      </p:sp>
      <p:sp>
        <p:nvSpPr>
          <p:cNvPr id="14339" name="Rectangle 3"/>
          <p:cNvSpPr>
            <a:spLocks noGrp="1" noChangeArrowheads="1"/>
          </p:cNvSpPr>
          <p:nvPr>
            <p:ph type="body" idx="1"/>
          </p:nvPr>
        </p:nvSpPr>
        <p:spPr>
          <a:xfrm>
            <a:off x="0" y="1600200"/>
            <a:ext cx="9144000" cy="4525963"/>
          </a:xfrm>
        </p:spPr>
        <p:txBody>
          <a:bodyPr/>
          <a:lstStyle/>
          <a:p>
            <a:pPr algn="l" rtl="0">
              <a:lnSpc>
                <a:spcPct val="90000"/>
              </a:lnSpc>
            </a:pPr>
            <a:r>
              <a:rPr lang="en-US" sz="2800" dirty="0" smtClean="0"/>
              <a:t>It </a:t>
            </a:r>
            <a:r>
              <a:rPr lang="en-US" sz="2800" dirty="0"/>
              <a:t>is an autoimmune disease</a:t>
            </a:r>
          </a:p>
          <a:p>
            <a:pPr algn="l" rtl="0">
              <a:lnSpc>
                <a:spcPct val="90000"/>
              </a:lnSpc>
            </a:pPr>
            <a:r>
              <a:rPr lang="en-US" sz="2800" dirty="0"/>
              <a:t>There are circulating antibodies of type </a:t>
            </a:r>
            <a:r>
              <a:rPr lang="en-US" sz="2800" dirty="0" err="1"/>
              <a:t>IgG</a:t>
            </a:r>
            <a:r>
              <a:rPr lang="en-US" sz="2800" dirty="0"/>
              <a:t>.</a:t>
            </a:r>
          </a:p>
          <a:p>
            <a:pPr algn="l" rtl="0">
              <a:lnSpc>
                <a:spcPct val="90000"/>
              </a:lnSpc>
            </a:pPr>
            <a:r>
              <a:rPr lang="en-US" sz="2800" dirty="0"/>
              <a:t>These antibodies are reactive against the </a:t>
            </a:r>
            <a:r>
              <a:rPr lang="en-US" sz="2800" dirty="0" err="1"/>
              <a:t>desmosomes</a:t>
            </a:r>
            <a:r>
              <a:rPr lang="en-US" sz="2800" dirty="0"/>
              <a:t> or the </a:t>
            </a:r>
            <a:r>
              <a:rPr lang="en-US" sz="2800" dirty="0" err="1"/>
              <a:t>tonofilament</a:t>
            </a:r>
            <a:r>
              <a:rPr lang="en-US" sz="2800" dirty="0"/>
              <a:t> complex.</a:t>
            </a:r>
          </a:p>
          <a:p>
            <a:pPr algn="l" rtl="0">
              <a:lnSpc>
                <a:spcPct val="90000"/>
              </a:lnSpc>
            </a:pPr>
            <a:r>
              <a:rPr lang="en-US" sz="2800" dirty="0"/>
              <a:t>There destruction or disruption of these </a:t>
            </a:r>
            <a:r>
              <a:rPr lang="en-US" sz="2800" dirty="0" err="1"/>
              <a:t>tonofilament</a:t>
            </a:r>
            <a:r>
              <a:rPr lang="en-US" sz="2800" dirty="0"/>
              <a:t> complex ,resulting in the loss of attachment from cell to cell</a:t>
            </a:r>
          </a:p>
          <a:p>
            <a:pPr algn="l" rtl="0">
              <a:lnSpc>
                <a:spcPct val="90000"/>
              </a:lnSpc>
              <a:buFont typeface="Wingdings" pitchFamily="2" charset="2"/>
              <a:buNone/>
            </a:pPr>
            <a:r>
              <a:rPr lang="en-US" sz="2800" dirty="0"/>
              <a:t>                                                                  </a:t>
            </a:r>
            <a:endParaRPr lang="en-US" sz="1600"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b="1"/>
              <a:t>EPIDERMOLYSIS BULLOSA</a:t>
            </a:r>
          </a:p>
        </p:txBody>
      </p:sp>
      <p:sp>
        <p:nvSpPr>
          <p:cNvPr id="51203" name="Rectangle 3"/>
          <p:cNvSpPr>
            <a:spLocks noGrp="1" noChangeArrowheads="1"/>
          </p:cNvSpPr>
          <p:nvPr>
            <p:ph type="body" idx="1"/>
          </p:nvPr>
        </p:nvSpPr>
        <p:spPr>
          <a:xfrm>
            <a:off x="457200" y="1600200"/>
            <a:ext cx="8686800" cy="4525963"/>
          </a:xfrm>
        </p:spPr>
        <p:txBody>
          <a:bodyPr/>
          <a:lstStyle/>
          <a:p>
            <a:pPr algn="l" rtl="0">
              <a:lnSpc>
                <a:spcPct val="90000"/>
              </a:lnSpc>
              <a:buFont typeface="Wingdings" pitchFamily="2" charset="2"/>
              <a:buNone/>
            </a:pPr>
            <a:r>
              <a:rPr lang="en-US" sz="2800" b="1" dirty="0"/>
              <a:t>2.	</a:t>
            </a:r>
            <a:r>
              <a:rPr lang="en-US" sz="2800" b="1" dirty="0" err="1"/>
              <a:t>Junctional</a:t>
            </a:r>
            <a:r>
              <a:rPr lang="en-US" sz="2800" b="1" dirty="0"/>
              <a:t> </a:t>
            </a:r>
            <a:r>
              <a:rPr lang="en-US" sz="2800" b="1" dirty="0" err="1"/>
              <a:t>Epidermolysis</a:t>
            </a:r>
            <a:r>
              <a:rPr lang="en-US" sz="2800" b="1" dirty="0"/>
              <a:t> </a:t>
            </a:r>
            <a:r>
              <a:rPr lang="en-US" sz="2800" b="1" dirty="0" err="1"/>
              <a:t>Bullosa</a:t>
            </a:r>
            <a:endParaRPr lang="en-US" sz="2800" dirty="0"/>
          </a:p>
          <a:p>
            <a:pPr algn="l" rtl="0">
              <a:lnSpc>
                <a:spcPct val="90000"/>
              </a:lnSpc>
            </a:pPr>
            <a:r>
              <a:rPr lang="en-US" sz="2800" dirty="0"/>
              <a:t>Severe form; </a:t>
            </a:r>
            <a:r>
              <a:rPr lang="en-US" sz="2800" dirty="0" err="1"/>
              <a:t>autosomal</a:t>
            </a:r>
            <a:r>
              <a:rPr lang="en-US" sz="2800" dirty="0"/>
              <a:t> recessive</a:t>
            </a:r>
          </a:p>
          <a:p>
            <a:pPr algn="l" rtl="0">
              <a:lnSpc>
                <a:spcPct val="90000"/>
              </a:lnSpc>
            </a:pPr>
            <a:r>
              <a:rPr lang="en-US" sz="2800" dirty="0" err="1"/>
              <a:t>Haemorrhagic</a:t>
            </a:r>
            <a:r>
              <a:rPr lang="en-US" sz="2800" dirty="0"/>
              <a:t> blisters; loss of nails, large blisters of face, trunk and extremities</a:t>
            </a:r>
          </a:p>
          <a:p>
            <a:pPr algn="l" rtl="0">
              <a:lnSpc>
                <a:spcPct val="90000"/>
              </a:lnSpc>
            </a:pPr>
            <a:r>
              <a:rPr lang="en-US" sz="2800" dirty="0"/>
              <a:t>Generalized scarring and atrophy</a:t>
            </a:r>
          </a:p>
          <a:p>
            <a:pPr algn="l" rtl="0">
              <a:lnSpc>
                <a:spcPct val="90000"/>
              </a:lnSpc>
            </a:pPr>
            <a:r>
              <a:rPr lang="en-US" sz="2800" dirty="0" err="1"/>
              <a:t>Intraorally-haemorrhagic</a:t>
            </a:r>
            <a:r>
              <a:rPr lang="en-US" sz="2800" dirty="0"/>
              <a:t> blisters of palate, </a:t>
            </a:r>
            <a:r>
              <a:rPr lang="en-US" sz="2800" dirty="0" err="1"/>
              <a:t>perioral</a:t>
            </a:r>
            <a:r>
              <a:rPr lang="en-US" sz="2800" dirty="0"/>
              <a:t> and </a:t>
            </a:r>
            <a:r>
              <a:rPr lang="en-US" sz="2800" dirty="0" err="1"/>
              <a:t>perinasal</a:t>
            </a:r>
            <a:r>
              <a:rPr lang="en-US" sz="2800" dirty="0"/>
              <a:t> areas</a:t>
            </a:r>
          </a:p>
          <a:p>
            <a:pPr algn="l" rtl="0">
              <a:lnSpc>
                <a:spcPct val="90000"/>
              </a:lnSpc>
            </a:pPr>
            <a:r>
              <a:rPr lang="en-US" sz="2800" dirty="0"/>
              <a:t>Erupted teeth exhibit </a:t>
            </a:r>
            <a:r>
              <a:rPr lang="en-US" sz="2800" dirty="0" err="1"/>
              <a:t>hypoplastic</a:t>
            </a:r>
            <a:r>
              <a:rPr lang="en-US" sz="2800" dirty="0"/>
              <a:t> and severely pitted enamel prone to caries</a:t>
            </a:r>
          </a:p>
          <a:p>
            <a:pPr algn="l" rtl="0">
              <a:lnSpc>
                <a:spcPct val="90000"/>
              </a:lnSpc>
            </a:pPr>
            <a:r>
              <a:rPr lang="en-US" sz="2800" dirty="0"/>
              <a:t> </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785918" y="285728"/>
            <a:ext cx="5643602" cy="3643338"/>
          </a:xfrm>
          <a:prstGeom prst="rect">
            <a:avLst/>
          </a:prstGeom>
          <a:noFill/>
          <a:ln w="9525">
            <a:noFill/>
            <a:miter lim="800000"/>
            <a:headEnd/>
            <a:tailEnd/>
          </a:ln>
          <a:effectLst/>
        </p:spPr>
      </p:pic>
      <p:sp>
        <p:nvSpPr>
          <p:cNvPr id="3" name="مستطيل 2"/>
          <p:cNvSpPr/>
          <p:nvPr/>
        </p:nvSpPr>
        <p:spPr>
          <a:xfrm>
            <a:off x="0" y="5072074"/>
            <a:ext cx="9144000" cy="1569660"/>
          </a:xfrm>
          <a:prstGeom prst="rect">
            <a:avLst/>
          </a:prstGeom>
        </p:spPr>
        <p:txBody>
          <a:bodyPr wrap="square">
            <a:spAutoFit/>
          </a:bodyPr>
          <a:lstStyle/>
          <a:p>
            <a:pPr algn="l" rtl="0"/>
            <a:r>
              <a:rPr lang="en-US" sz="2400" b="1" dirty="0" err="1" smtClean="0"/>
              <a:t>Epidermolysis</a:t>
            </a:r>
            <a:r>
              <a:rPr lang="en-US" sz="2400" b="1" dirty="0" smtClean="0"/>
              <a:t> </a:t>
            </a:r>
            <a:r>
              <a:rPr lang="en-US" sz="2400" b="1" dirty="0" err="1" smtClean="0"/>
              <a:t>bullosa</a:t>
            </a:r>
            <a:r>
              <a:rPr lang="en-US" sz="2400" b="1" dirty="0" smtClean="0"/>
              <a:t>. Complete separation of the epithelium from the connective tissue is seen in this photomicrograph of a tissue section obtained from a patient affected by a </a:t>
            </a:r>
            <a:r>
              <a:rPr lang="en-US" sz="2400" b="1" dirty="0" err="1" smtClean="0"/>
              <a:t>junctional</a:t>
            </a:r>
            <a:r>
              <a:rPr lang="en-US" sz="2400" b="1" dirty="0" smtClean="0"/>
              <a:t> form of </a:t>
            </a:r>
            <a:r>
              <a:rPr lang="en-US" sz="2400" b="1" dirty="0" err="1" smtClean="0"/>
              <a:t>epidermolysis</a:t>
            </a:r>
            <a:r>
              <a:rPr lang="en-US" sz="2400" b="1" dirty="0" smtClean="0"/>
              <a:t> </a:t>
            </a:r>
            <a:r>
              <a:rPr lang="en-US" sz="2400" b="1" dirty="0" err="1" smtClean="0"/>
              <a:t>bullosa</a:t>
            </a:r>
            <a:r>
              <a:rPr lang="en-US" sz="2400" b="1" dirty="0" smtClean="0"/>
              <a:t>.</a:t>
            </a:r>
            <a:endParaRPr lang="ar-IQ" sz="2400" b="1"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b="1"/>
              <a:t>EPIDERMOLYSIS BULLOSA</a:t>
            </a:r>
          </a:p>
        </p:txBody>
      </p:sp>
      <p:sp>
        <p:nvSpPr>
          <p:cNvPr id="52227" name="Rectangle 3"/>
          <p:cNvSpPr>
            <a:spLocks noGrp="1" noChangeArrowheads="1"/>
          </p:cNvSpPr>
          <p:nvPr>
            <p:ph type="body" idx="1"/>
          </p:nvPr>
        </p:nvSpPr>
        <p:spPr>
          <a:xfrm>
            <a:off x="457200" y="1600200"/>
            <a:ext cx="8686800" cy="4525963"/>
          </a:xfrm>
        </p:spPr>
        <p:txBody>
          <a:bodyPr/>
          <a:lstStyle/>
          <a:p>
            <a:pPr algn="l" rtl="0">
              <a:lnSpc>
                <a:spcPct val="90000"/>
              </a:lnSpc>
              <a:buFont typeface="Wingdings" pitchFamily="2" charset="2"/>
              <a:buNone/>
            </a:pPr>
            <a:r>
              <a:rPr lang="en-US" sz="2400" b="1" dirty="0"/>
              <a:t>3.	Dystrophic </a:t>
            </a:r>
            <a:r>
              <a:rPr lang="en-US" sz="2400" b="1" dirty="0" err="1"/>
              <a:t>Epidermolysis</a:t>
            </a:r>
            <a:r>
              <a:rPr lang="en-US" sz="2400" b="1" dirty="0"/>
              <a:t> </a:t>
            </a:r>
            <a:r>
              <a:rPr lang="en-US" sz="2400" b="1" dirty="0" err="1"/>
              <a:t>Bullosa</a:t>
            </a:r>
            <a:endParaRPr lang="en-US" sz="2400" dirty="0"/>
          </a:p>
          <a:p>
            <a:pPr algn="l" rtl="0">
              <a:lnSpc>
                <a:spcPct val="90000"/>
              </a:lnSpc>
            </a:pPr>
            <a:r>
              <a:rPr lang="en-US" sz="2400" dirty="0"/>
              <a:t>Both </a:t>
            </a:r>
            <a:r>
              <a:rPr lang="en-US" sz="2400" dirty="0" err="1"/>
              <a:t>autosomal</a:t>
            </a:r>
            <a:r>
              <a:rPr lang="en-US" sz="2400" dirty="0"/>
              <a:t> dominant and recessive; recessive is severe</a:t>
            </a:r>
          </a:p>
          <a:p>
            <a:pPr algn="l" rtl="0">
              <a:lnSpc>
                <a:spcPct val="90000"/>
              </a:lnSpc>
            </a:pPr>
            <a:r>
              <a:rPr lang="en-US" sz="2400" dirty="0"/>
              <a:t>Lesions are birth; arise at pressure sites</a:t>
            </a:r>
          </a:p>
          <a:p>
            <a:pPr algn="l" rtl="0">
              <a:lnSpc>
                <a:spcPct val="90000"/>
              </a:lnSpc>
            </a:pPr>
            <a:r>
              <a:rPr lang="en-US" sz="2400" dirty="0"/>
              <a:t>Blisters rupture leaving painful ulcers which heal with large scars </a:t>
            </a:r>
            <a:r>
              <a:rPr lang="en-US" sz="2400" dirty="0" smtClean="0"/>
              <a:t>that undergo contractures, leading to loss of motility and claw-like hands </a:t>
            </a:r>
            <a:r>
              <a:rPr lang="en-US" sz="2400" dirty="0" smtClean="0"/>
              <a:t>.</a:t>
            </a:r>
            <a:endParaRPr lang="en-US" sz="2400" dirty="0"/>
          </a:p>
          <a:p>
            <a:pPr algn="l" rtl="0">
              <a:lnSpc>
                <a:spcPct val="90000"/>
              </a:lnSpc>
            </a:pPr>
            <a:r>
              <a:rPr lang="en-US" sz="2400" dirty="0"/>
              <a:t>Teeth exhibit delayed eruption and enamel </a:t>
            </a:r>
            <a:r>
              <a:rPr lang="en-US" sz="2400" dirty="0" err="1"/>
              <a:t>hypoplasia</a:t>
            </a:r>
            <a:r>
              <a:rPr lang="en-US" sz="2400" dirty="0"/>
              <a:t> with rapid caries development</a:t>
            </a:r>
          </a:p>
          <a:p>
            <a:pPr algn="l" rtl="0">
              <a:lnSpc>
                <a:spcPct val="90000"/>
              </a:lnSpc>
            </a:pPr>
            <a:r>
              <a:rPr lang="en-US" sz="2400" dirty="0"/>
              <a:t>Scarring around mouth leads to diminished opening, </a:t>
            </a:r>
            <a:r>
              <a:rPr lang="en-US" sz="2400" dirty="0" err="1"/>
              <a:t>ankyloglossia</a:t>
            </a:r>
            <a:endParaRPr lang="en-US" sz="2400"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2214546" y="714356"/>
            <a:ext cx="4648200" cy="3038475"/>
          </a:xfrm>
          <a:prstGeom prst="rect">
            <a:avLst/>
          </a:prstGeom>
          <a:noFill/>
          <a:ln w="9525">
            <a:noFill/>
            <a:miter lim="800000"/>
            <a:headEnd/>
            <a:tailEnd/>
          </a:ln>
          <a:effectLst/>
        </p:spPr>
      </p:pic>
      <p:sp>
        <p:nvSpPr>
          <p:cNvPr id="3" name="مستطيل 2"/>
          <p:cNvSpPr/>
          <p:nvPr/>
        </p:nvSpPr>
        <p:spPr>
          <a:xfrm>
            <a:off x="0" y="4857760"/>
            <a:ext cx="9144000" cy="1569660"/>
          </a:xfrm>
          <a:prstGeom prst="rect">
            <a:avLst/>
          </a:prstGeom>
        </p:spPr>
        <p:txBody>
          <a:bodyPr wrap="square">
            <a:spAutoFit/>
          </a:bodyPr>
          <a:lstStyle/>
          <a:p>
            <a:pPr algn="just" rtl="0"/>
            <a:r>
              <a:rPr lang="en-US" sz="2400" b="1" dirty="0" err="1" smtClean="0"/>
              <a:t>Epidermolysis</a:t>
            </a:r>
            <a:r>
              <a:rPr lang="en-US" sz="2400" b="1" dirty="0" smtClean="0"/>
              <a:t> </a:t>
            </a:r>
            <a:r>
              <a:rPr lang="en-US" sz="2400" b="1" dirty="0" err="1" smtClean="0"/>
              <a:t>bullosa</a:t>
            </a:r>
            <a:r>
              <a:rPr lang="en-US" sz="2400" b="1" dirty="0" smtClean="0"/>
              <a:t>. A young girl, affected by the dominant dystrophic form of </a:t>
            </a:r>
            <a:r>
              <a:rPr lang="en-US" sz="2400" b="1" dirty="0" err="1" smtClean="0"/>
              <a:t>epidermolysis</a:t>
            </a:r>
            <a:r>
              <a:rPr lang="en-US" sz="2400" b="1" dirty="0" smtClean="0"/>
              <a:t> </a:t>
            </a:r>
            <a:r>
              <a:rPr lang="en-US" sz="2400" b="1" dirty="0" err="1" smtClean="0"/>
              <a:t>bullosa</a:t>
            </a:r>
            <a:r>
              <a:rPr lang="en-US" sz="2400" b="1" dirty="0" smtClean="0"/>
              <a:t>, shows the characteristic hemorrhagic </a:t>
            </a:r>
            <a:r>
              <a:rPr lang="en-US" sz="2400" b="1" dirty="0" err="1" smtClean="0"/>
              <a:t>bullae</a:t>
            </a:r>
            <a:r>
              <a:rPr lang="en-US" sz="2400" b="1" dirty="0" smtClean="0"/>
              <a:t>, scarring, and erosion associated with minimal trauma to the hands.</a:t>
            </a:r>
            <a:endParaRPr lang="ar-IQ" sz="2400" b="1"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2214546" y="428604"/>
            <a:ext cx="4657725" cy="3038475"/>
          </a:xfrm>
          <a:prstGeom prst="rect">
            <a:avLst/>
          </a:prstGeom>
          <a:noFill/>
          <a:ln w="9525">
            <a:noFill/>
            <a:miter lim="800000"/>
            <a:headEnd/>
            <a:tailEnd/>
          </a:ln>
          <a:effectLst/>
        </p:spPr>
      </p:pic>
      <p:sp>
        <p:nvSpPr>
          <p:cNvPr id="3" name="مستطيل 2"/>
          <p:cNvSpPr/>
          <p:nvPr/>
        </p:nvSpPr>
        <p:spPr>
          <a:xfrm>
            <a:off x="0" y="4643446"/>
            <a:ext cx="9144000" cy="1569660"/>
          </a:xfrm>
          <a:prstGeom prst="rect">
            <a:avLst/>
          </a:prstGeom>
        </p:spPr>
        <p:txBody>
          <a:bodyPr wrap="square">
            <a:spAutoFit/>
          </a:bodyPr>
          <a:lstStyle/>
          <a:p>
            <a:pPr algn="l" rtl="0"/>
            <a:r>
              <a:rPr lang="en-US" sz="2400" b="1" dirty="0" err="1" smtClean="0"/>
              <a:t>Epidermolysis</a:t>
            </a:r>
            <a:r>
              <a:rPr lang="en-US" sz="2400" b="1" dirty="0" smtClean="0"/>
              <a:t> </a:t>
            </a:r>
            <a:r>
              <a:rPr lang="en-US" sz="2400" b="1" dirty="0" err="1" smtClean="0"/>
              <a:t>bullosa</a:t>
            </a:r>
            <a:r>
              <a:rPr lang="en-US" sz="2400" b="1" dirty="0" smtClean="0"/>
              <a:t>. A teenaged boy, affected by dominant dystrophic </a:t>
            </a:r>
            <a:r>
              <a:rPr lang="en-US" sz="2400" b="1" dirty="0" err="1" smtClean="0"/>
              <a:t>epidermolysis</a:t>
            </a:r>
            <a:r>
              <a:rPr lang="en-US" sz="2400" b="1" dirty="0" smtClean="0"/>
              <a:t> </a:t>
            </a:r>
            <a:r>
              <a:rPr lang="en-US" sz="2400" b="1" dirty="0" err="1" smtClean="0"/>
              <a:t>bullosa</a:t>
            </a:r>
            <a:r>
              <a:rPr lang="en-US" sz="2400" b="1" dirty="0" smtClean="0"/>
              <a:t>, shows a reduced depth of the labial vestibule caused by repeated mucosal tearing and healing with scarring.</a:t>
            </a:r>
            <a:endParaRPr lang="ar-IQ" sz="2400" b="1"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b="1"/>
              <a:t>EPIDERMOLYSIS BULLOSA</a:t>
            </a:r>
          </a:p>
        </p:txBody>
      </p:sp>
      <p:sp>
        <p:nvSpPr>
          <p:cNvPr id="53251" name="Rectangle 3"/>
          <p:cNvSpPr>
            <a:spLocks noGrp="1" noChangeArrowheads="1"/>
          </p:cNvSpPr>
          <p:nvPr>
            <p:ph type="body" idx="1"/>
          </p:nvPr>
        </p:nvSpPr>
        <p:spPr>
          <a:xfrm>
            <a:off x="457200" y="1600200"/>
            <a:ext cx="8686800" cy="4525963"/>
          </a:xfrm>
        </p:spPr>
        <p:txBody>
          <a:bodyPr/>
          <a:lstStyle/>
          <a:p>
            <a:pPr algn="l" rtl="0">
              <a:buFont typeface="Wingdings" pitchFamily="2" charset="2"/>
              <a:buNone/>
            </a:pPr>
            <a:r>
              <a:rPr lang="en-US" b="1" dirty="0" err="1"/>
              <a:t>Epidermolysis</a:t>
            </a:r>
            <a:r>
              <a:rPr lang="en-US" b="1" dirty="0"/>
              <a:t> </a:t>
            </a:r>
            <a:r>
              <a:rPr lang="en-US" b="1" dirty="0" err="1"/>
              <a:t>Bullosa</a:t>
            </a:r>
            <a:r>
              <a:rPr lang="en-US" b="1" dirty="0"/>
              <a:t> </a:t>
            </a:r>
            <a:r>
              <a:rPr lang="en-US" b="1" dirty="0" err="1"/>
              <a:t>Acquisita</a:t>
            </a:r>
            <a:endParaRPr lang="en-US" dirty="0"/>
          </a:p>
          <a:p>
            <a:pPr algn="l" rtl="0"/>
            <a:r>
              <a:rPr lang="en-US" dirty="0"/>
              <a:t>Non-hereditary form; appears in adulthood</a:t>
            </a:r>
          </a:p>
          <a:p>
            <a:pPr algn="l" rtl="0"/>
            <a:r>
              <a:rPr lang="en-US" dirty="0"/>
              <a:t>Clinically resembles </a:t>
            </a:r>
            <a:r>
              <a:rPr lang="en-US" dirty="0" err="1"/>
              <a:t>autosomal</a:t>
            </a:r>
            <a:r>
              <a:rPr lang="en-US" dirty="0"/>
              <a:t> dominant type of JEB-type VII collagen</a:t>
            </a:r>
          </a:p>
          <a:p>
            <a:pPr algn="l" rtl="0"/>
            <a:r>
              <a:rPr lang="en-US" dirty="0"/>
              <a:t>Trauma/friction induced blisters of knees, elbows, hands and feet- heal with scars</a:t>
            </a:r>
          </a:p>
          <a:p>
            <a:pPr algn="l" rtl="0"/>
            <a:r>
              <a:rPr lang="en-US" dirty="0"/>
              <a:t>Intraoral blisters rare- when present same picture same picture as JEB</a:t>
            </a:r>
          </a:p>
          <a:p>
            <a:pPr algn="l" rtl="0"/>
            <a:endParaRPr 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r>
              <a:rPr lang="en-US" b="1"/>
              <a:t>EPIDERMOLYSIS BULLOSA</a:t>
            </a:r>
          </a:p>
        </p:txBody>
      </p:sp>
      <p:sp>
        <p:nvSpPr>
          <p:cNvPr id="55299" name="Rectangle 3"/>
          <p:cNvSpPr>
            <a:spLocks noGrp="1" noChangeArrowheads="1"/>
          </p:cNvSpPr>
          <p:nvPr>
            <p:ph type="body" idx="1"/>
          </p:nvPr>
        </p:nvSpPr>
        <p:spPr/>
        <p:txBody>
          <a:bodyPr/>
          <a:lstStyle/>
          <a:p>
            <a:pPr algn="l" rtl="0">
              <a:lnSpc>
                <a:spcPct val="80000"/>
              </a:lnSpc>
              <a:buFont typeface="Wingdings" pitchFamily="2" charset="2"/>
              <a:buNone/>
            </a:pPr>
            <a:r>
              <a:rPr lang="en-US" sz="2800" b="1" dirty="0"/>
              <a:t>MANAGEMENT</a:t>
            </a:r>
          </a:p>
          <a:p>
            <a:pPr algn="l" rtl="0">
              <a:lnSpc>
                <a:spcPct val="80000"/>
              </a:lnSpc>
            </a:pPr>
            <a:r>
              <a:rPr lang="en-US" sz="2800" dirty="0"/>
              <a:t>No specific treatment available for hereditary types</a:t>
            </a:r>
          </a:p>
          <a:p>
            <a:pPr algn="l" rtl="0">
              <a:lnSpc>
                <a:spcPct val="80000"/>
              </a:lnSpc>
            </a:pPr>
            <a:r>
              <a:rPr lang="en-US" sz="2800" dirty="0"/>
              <a:t>Acquired form maybe treated with corticosteroids and </a:t>
            </a:r>
            <a:r>
              <a:rPr lang="en-US" sz="2800" dirty="0" err="1"/>
              <a:t>immuno</a:t>
            </a:r>
            <a:r>
              <a:rPr lang="en-US" sz="2800" dirty="0"/>
              <a:t>-suppressants</a:t>
            </a:r>
          </a:p>
          <a:p>
            <a:pPr algn="l" rtl="0">
              <a:lnSpc>
                <a:spcPct val="80000"/>
              </a:lnSpc>
            </a:pPr>
            <a:r>
              <a:rPr lang="en-US" sz="2800" dirty="0"/>
              <a:t>Maintenance of pt’s nutritional and oral hygiene status</a:t>
            </a:r>
          </a:p>
          <a:p>
            <a:pPr algn="l" rtl="0">
              <a:lnSpc>
                <a:spcPct val="80000"/>
              </a:lnSpc>
            </a:pPr>
            <a:r>
              <a:rPr lang="en-US" sz="2800" dirty="0"/>
              <a:t>Wound healing techniques</a:t>
            </a:r>
          </a:p>
          <a:p>
            <a:pPr algn="l" rtl="0">
              <a:lnSpc>
                <a:spcPct val="80000"/>
              </a:lnSpc>
            </a:pPr>
            <a:r>
              <a:rPr lang="en-US" sz="2800" dirty="0"/>
              <a:t>Prevention of infections</a:t>
            </a:r>
          </a:p>
          <a:p>
            <a:pPr algn="l" rtl="0">
              <a:lnSpc>
                <a:spcPct val="80000"/>
              </a:lnSpc>
            </a:pPr>
            <a:r>
              <a:rPr lang="en-US" sz="2800" dirty="0"/>
              <a:t>Systemic use of </a:t>
            </a:r>
            <a:r>
              <a:rPr lang="en-US" sz="2800" dirty="0" err="1"/>
              <a:t>Phenytoin</a:t>
            </a:r>
            <a:r>
              <a:rPr lang="en-US" sz="2800" dirty="0"/>
              <a:t> (also acts as a </a:t>
            </a:r>
            <a:r>
              <a:rPr lang="en-US" sz="2800" dirty="0" err="1"/>
              <a:t>collagenase</a:t>
            </a:r>
            <a:r>
              <a:rPr lang="en-US" sz="2800" dirty="0"/>
              <a:t> inhibitor)</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نتيجة بحث الصور عن ‪Epithelial attachment apparatus‬‏"/>
          <p:cNvPicPr>
            <a:picLocks noChangeAspect="1" noChangeArrowheads="1"/>
          </p:cNvPicPr>
          <p:nvPr/>
        </p:nvPicPr>
        <p:blipFill>
          <a:blip r:embed="rId2"/>
          <a:srcRect/>
          <a:stretch>
            <a:fillRect/>
          </a:stretch>
        </p:blipFill>
        <p:spPr bwMode="auto">
          <a:xfrm>
            <a:off x="857224" y="285728"/>
            <a:ext cx="7500990" cy="5214974"/>
          </a:xfrm>
          <a:prstGeom prst="rect">
            <a:avLst/>
          </a:prstGeom>
          <a:noFill/>
        </p:spPr>
      </p:pic>
      <p:sp>
        <p:nvSpPr>
          <p:cNvPr id="3" name="مستطيل 2"/>
          <p:cNvSpPr/>
          <p:nvPr/>
        </p:nvSpPr>
        <p:spPr>
          <a:xfrm>
            <a:off x="2428860" y="5429264"/>
            <a:ext cx="4362541" cy="461665"/>
          </a:xfrm>
          <a:prstGeom prst="rect">
            <a:avLst/>
          </a:prstGeom>
        </p:spPr>
        <p:txBody>
          <a:bodyPr wrap="none">
            <a:spAutoFit/>
          </a:bodyPr>
          <a:lstStyle/>
          <a:p>
            <a:pPr algn="l" rtl="0"/>
            <a:r>
              <a:rPr lang="en-US" sz="2400" b="1" dirty="0" smtClean="0"/>
              <a:t>Epithelial attachment apparatus.</a:t>
            </a:r>
            <a:endParaRPr lang="ar-IQ" sz="2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214338"/>
            <a:ext cx="6447501" cy="1320800"/>
          </a:xfrm>
        </p:spPr>
        <p:txBody>
          <a:bodyPr>
            <a:normAutofit/>
          </a:bodyPr>
          <a:lstStyle/>
          <a:p>
            <a:r>
              <a:rPr lang="en-US" sz="4000" dirty="0" smtClean="0"/>
              <a:t>Types:-</a:t>
            </a:r>
            <a:endParaRPr lang="en-US" sz="4000" dirty="0"/>
          </a:p>
        </p:txBody>
      </p:sp>
      <p:sp>
        <p:nvSpPr>
          <p:cNvPr id="3" name="Content Placeholder 2"/>
          <p:cNvSpPr>
            <a:spLocks noGrp="1"/>
          </p:cNvSpPr>
          <p:nvPr>
            <p:ph idx="1"/>
          </p:nvPr>
        </p:nvSpPr>
        <p:spPr>
          <a:xfrm>
            <a:off x="92657" y="660401"/>
            <a:ext cx="8938653" cy="6075251"/>
          </a:xfrm>
        </p:spPr>
        <p:txBody>
          <a:bodyPr>
            <a:normAutofit/>
          </a:bodyPr>
          <a:lstStyle/>
          <a:p>
            <a:pPr algn="l" rtl="0"/>
            <a:r>
              <a:rPr lang="en-US" sz="2800" dirty="0" smtClean="0">
                <a:solidFill>
                  <a:schemeClr val="tx1"/>
                </a:solidFill>
              </a:rPr>
              <a:t>Pemphigus Vulgaris</a:t>
            </a:r>
          </a:p>
          <a:p>
            <a:pPr algn="l" rtl="0"/>
            <a:r>
              <a:rPr lang="en-US" sz="2800" dirty="0" smtClean="0">
                <a:solidFill>
                  <a:schemeClr val="tx1"/>
                </a:solidFill>
              </a:rPr>
              <a:t>Pemphigus Foliacues</a:t>
            </a:r>
          </a:p>
          <a:p>
            <a:pPr algn="l" rtl="0"/>
            <a:r>
              <a:rPr lang="en-US" sz="2800" dirty="0" smtClean="0">
                <a:solidFill>
                  <a:schemeClr val="tx1"/>
                </a:solidFill>
              </a:rPr>
              <a:t>Pemphigus Erythematous</a:t>
            </a:r>
          </a:p>
          <a:p>
            <a:pPr algn="l" rtl="0"/>
            <a:r>
              <a:rPr lang="en-US" sz="2800" dirty="0" smtClean="0">
                <a:solidFill>
                  <a:schemeClr val="tx1"/>
                </a:solidFill>
              </a:rPr>
              <a:t>Pemphigus </a:t>
            </a:r>
            <a:r>
              <a:rPr lang="en-US" sz="2800" dirty="0" err="1" smtClean="0">
                <a:solidFill>
                  <a:schemeClr val="tx1"/>
                </a:solidFill>
              </a:rPr>
              <a:t>Vegetans</a:t>
            </a:r>
            <a:endParaRPr lang="en-US" sz="2800" dirty="0" smtClean="0">
              <a:solidFill>
                <a:schemeClr val="tx1"/>
              </a:solidFill>
            </a:endParaRPr>
          </a:p>
          <a:p>
            <a:pPr marL="0" indent="0" algn="l" rtl="0">
              <a:buNone/>
            </a:pPr>
            <a:endParaRPr lang="en-US" sz="2800" dirty="0" smtClean="0">
              <a:solidFill>
                <a:schemeClr val="tx1"/>
              </a:solidFill>
            </a:endParaRPr>
          </a:p>
          <a:p>
            <a:pPr marL="0" indent="0" algn="l" rtl="0">
              <a:buNone/>
            </a:pPr>
            <a:r>
              <a:rPr lang="en-US" sz="2800" dirty="0" smtClean="0">
                <a:solidFill>
                  <a:schemeClr val="tx1"/>
                </a:solidFill>
              </a:rPr>
              <a:t>        </a:t>
            </a:r>
            <a:r>
              <a:rPr lang="en-US" sz="2800" dirty="0" err="1" smtClean="0">
                <a:solidFill>
                  <a:schemeClr val="tx1"/>
                </a:solidFill>
              </a:rPr>
              <a:t>Vulgaris</a:t>
            </a:r>
            <a:r>
              <a:rPr lang="en-US" sz="2800" dirty="0" smtClean="0">
                <a:solidFill>
                  <a:schemeClr val="tx1"/>
                </a:solidFill>
              </a:rPr>
              <a:t>/</a:t>
            </a:r>
            <a:r>
              <a:rPr lang="en-US" sz="2800" dirty="0" err="1" smtClean="0">
                <a:solidFill>
                  <a:schemeClr val="tx1"/>
                </a:solidFill>
              </a:rPr>
              <a:t>vegetans</a:t>
            </a:r>
            <a:r>
              <a:rPr lang="en-US" sz="2800" dirty="0" smtClean="0">
                <a:solidFill>
                  <a:schemeClr val="tx1"/>
                </a:solidFill>
              </a:rPr>
              <a:t>               Affect the Whole Epithelium</a:t>
            </a:r>
          </a:p>
          <a:p>
            <a:pPr marL="0" indent="0" algn="l" rtl="0">
              <a:buNone/>
            </a:pPr>
            <a:r>
              <a:rPr lang="en-US" sz="2800" dirty="0">
                <a:solidFill>
                  <a:schemeClr val="tx1"/>
                </a:solidFill>
              </a:rPr>
              <a:t> </a:t>
            </a:r>
            <a:r>
              <a:rPr lang="en-US" sz="2800" dirty="0" smtClean="0">
                <a:solidFill>
                  <a:schemeClr val="tx1"/>
                </a:solidFill>
              </a:rPr>
              <a:t>       </a:t>
            </a:r>
            <a:r>
              <a:rPr lang="en-US" sz="2800" dirty="0" err="1" smtClean="0">
                <a:solidFill>
                  <a:schemeClr val="tx1"/>
                </a:solidFill>
              </a:rPr>
              <a:t>Erythematous</a:t>
            </a:r>
            <a:r>
              <a:rPr lang="en-US" sz="2800" dirty="0" smtClean="0">
                <a:solidFill>
                  <a:schemeClr val="tx1"/>
                </a:solidFill>
              </a:rPr>
              <a:t>/</a:t>
            </a:r>
            <a:r>
              <a:rPr lang="en-US" sz="2800" dirty="0" err="1" smtClean="0">
                <a:solidFill>
                  <a:schemeClr val="tx1"/>
                </a:solidFill>
              </a:rPr>
              <a:t>Foliaceus</a:t>
            </a:r>
            <a:r>
              <a:rPr lang="en-US" sz="2800" dirty="0" smtClean="0">
                <a:solidFill>
                  <a:schemeClr val="tx1"/>
                </a:solidFill>
              </a:rPr>
              <a:t>             Upper Prickle cell layer</a:t>
            </a:r>
            <a:endParaRPr lang="en-US" sz="2800" dirty="0">
              <a:solidFill>
                <a:schemeClr val="tx1"/>
              </a:solidFill>
            </a:endParaRPr>
          </a:p>
        </p:txBody>
      </p:sp>
      <p:sp>
        <p:nvSpPr>
          <p:cNvPr id="4" name="Right Arrow 3"/>
          <p:cNvSpPr/>
          <p:nvPr/>
        </p:nvSpPr>
        <p:spPr>
          <a:xfrm>
            <a:off x="3643306" y="3286124"/>
            <a:ext cx="733806"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4500562" y="3786190"/>
            <a:ext cx="733806"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30171233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b="1"/>
              <a:t>PEMPHIGUS VULGARIS</a:t>
            </a:r>
          </a:p>
        </p:txBody>
      </p:sp>
      <p:sp>
        <p:nvSpPr>
          <p:cNvPr id="15363" name="Rectangle 3"/>
          <p:cNvSpPr>
            <a:spLocks noGrp="1" noChangeArrowheads="1"/>
          </p:cNvSpPr>
          <p:nvPr>
            <p:ph type="body" idx="1"/>
          </p:nvPr>
        </p:nvSpPr>
        <p:spPr>
          <a:xfrm>
            <a:off x="457200" y="1600200"/>
            <a:ext cx="8686800" cy="4525963"/>
          </a:xfrm>
        </p:spPr>
        <p:txBody>
          <a:bodyPr/>
          <a:lstStyle/>
          <a:p>
            <a:pPr algn="l" rtl="0">
              <a:lnSpc>
                <a:spcPct val="90000"/>
              </a:lnSpc>
            </a:pPr>
            <a:r>
              <a:rPr lang="en-US" sz="2800" dirty="0"/>
              <a:t>The epithelial damage is directly proportion to the number of the circulating </a:t>
            </a:r>
            <a:r>
              <a:rPr lang="en-US" sz="2800" dirty="0" err="1"/>
              <a:t>antibobies</a:t>
            </a:r>
            <a:r>
              <a:rPr lang="en-US" sz="2800" dirty="0" smtClean="0"/>
              <a:t>.</a:t>
            </a:r>
          </a:p>
          <a:p>
            <a:pPr algn="l" rtl="0">
              <a:lnSpc>
                <a:spcPct val="90000"/>
              </a:lnSpc>
              <a:buNone/>
            </a:pPr>
            <a:endParaRPr lang="en-US" sz="2800" dirty="0"/>
          </a:p>
          <a:p>
            <a:pPr algn="l" rtl="0">
              <a:lnSpc>
                <a:spcPct val="90000"/>
              </a:lnSpc>
            </a:pPr>
            <a:r>
              <a:rPr lang="en-US" sz="2800" dirty="0"/>
              <a:t>The </a:t>
            </a:r>
            <a:r>
              <a:rPr lang="en-US" sz="2800" dirty="0" err="1"/>
              <a:t>tonofilament</a:t>
            </a:r>
            <a:r>
              <a:rPr lang="en-US" sz="2800" dirty="0"/>
              <a:t> or </a:t>
            </a:r>
            <a:r>
              <a:rPr lang="en-US" sz="2800" dirty="0" err="1"/>
              <a:t>desmosomes</a:t>
            </a:r>
            <a:r>
              <a:rPr lang="en-US" sz="2800" dirty="0"/>
              <a:t> are disrupted by a </a:t>
            </a:r>
            <a:r>
              <a:rPr lang="en-US" sz="2800" dirty="0" err="1"/>
              <a:t>proteolytic</a:t>
            </a:r>
            <a:r>
              <a:rPr lang="en-US" sz="2800" dirty="0"/>
              <a:t> enzyme which is released by these antibodies </a:t>
            </a:r>
            <a:r>
              <a:rPr lang="en-US" sz="2800" dirty="0" smtClean="0"/>
              <a:t>.</a:t>
            </a:r>
            <a:endParaRPr lang="en-US"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399</TotalTime>
  <Words>1590</Words>
  <Application>Microsoft Office PowerPoint</Application>
  <PresentationFormat>عرض على الشاشة (3:4)‏</PresentationFormat>
  <Paragraphs>304</Paragraphs>
  <Slides>66</Slides>
  <Notes>0</Notes>
  <HiddenSlides>0</HiddenSlides>
  <MMClips>0</MMClips>
  <ScaleCrop>false</ScaleCrop>
  <HeadingPairs>
    <vt:vector size="4" baseType="variant">
      <vt:variant>
        <vt:lpstr>سمة</vt:lpstr>
      </vt:variant>
      <vt:variant>
        <vt:i4>1</vt:i4>
      </vt:variant>
      <vt:variant>
        <vt:lpstr>عناوين الشرائح</vt:lpstr>
      </vt:variant>
      <vt:variant>
        <vt:i4>66</vt:i4>
      </vt:variant>
    </vt:vector>
  </HeadingPairs>
  <TitlesOfParts>
    <vt:vector size="67" baseType="lpstr">
      <vt:lpstr>سمة Office</vt:lpstr>
      <vt:lpstr>Vesiculobullous diseases</vt:lpstr>
      <vt:lpstr>الشريحة 2</vt:lpstr>
      <vt:lpstr>CLASSIFICATION OF VESICULOBULLOUS DISEASES </vt:lpstr>
      <vt:lpstr>Classification:-</vt:lpstr>
      <vt:lpstr>What is an Immunologic Disease ?</vt:lpstr>
      <vt:lpstr>PEMPHIGUS</vt:lpstr>
      <vt:lpstr>الشريحة 7</vt:lpstr>
      <vt:lpstr>Types:-</vt:lpstr>
      <vt:lpstr>PEMPHIGUS VULGARIS</vt:lpstr>
      <vt:lpstr>Pathogenesis:- </vt:lpstr>
      <vt:lpstr>Immunologic Disease</vt:lpstr>
      <vt:lpstr>الشريحة 12</vt:lpstr>
      <vt:lpstr>PEMPHIGUS VULGARIS</vt:lpstr>
      <vt:lpstr>الشريحة 14</vt:lpstr>
      <vt:lpstr>PEMPHIGUS VULGARIS</vt:lpstr>
      <vt:lpstr>Nikolsky’s Sign</vt:lpstr>
      <vt:lpstr>Intraoral Blisters</vt:lpstr>
      <vt:lpstr>Diagnosis:-</vt:lpstr>
      <vt:lpstr>الشريحة 19</vt:lpstr>
      <vt:lpstr>الشريحة 20</vt:lpstr>
      <vt:lpstr>PEMPHIGUS VULGARIS</vt:lpstr>
      <vt:lpstr>PEMPHIGUS VULGARIS  histology</vt:lpstr>
      <vt:lpstr>PEMPHIGUS VULGARIS histology</vt:lpstr>
      <vt:lpstr>الشريحة 24</vt:lpstr>
      <vt:lpstr>Tzank cells </vt:lpstr>
      <vt:lpstr>PEMPHIGUS VULGARIS tazank cells</vt:lpstr>
      <vt:lpstr>Intraoral image:-</vt:lpstr>
      <vt:lpstr>D/D</vt:lpstr>
      <vt:lpstr>PEMPHIGUS VULGARIS</vt:lpstr>
      <vt:lpstr>PEMPHGOID </vt:lpstr>
      <vt:lpstr>PEMPHGOID </vt:lpstr>
      <vt:lpstr>PEMPHGOID </vt:lpstr>
      <vt:lpstr>Pathogenesis:-</vt:lpstr>
      <vt:lpstr>Mucous membrane pemphigoid</vt:lpstr>
      <vt:lpstr>Usually Buccal mucosa Gingiva &amp; soft palate</vt:lpstr>
      <vt:lpstr>PEMPHGOID </vt:lpstr>
      <vt:lpstr>PEMPHGOID </vt:lpstr>
      <vt:lpstr>PEMPHGOID  occular involvement</vt:lpstr>
      <vt:lpstr>الشريحة 39</vt:lpstr>
      <vt:lpstr>الشريحة 40</vt:lpstr>
      <vt:lpstr>الشريحة 41</vt:lpstr>
      <vt:lpstr>PEMPHGOID </vt:lpstr>
      <vt:lpstr>الشريحة 43</vt:lpstr>
      <vt:lpstr>D/D</vt:lpstr>
      <vt:lpstr>Diagnosis</vt:lpstr>
      <vt:lpstr>Management</vt:lpstr>
      <vt:lpstr>Bullous Pemphigoid</vt:lpstr>
      <vt:lpstr>الشريحة 48</vt:lpstr>
      <vt:lpstr>BULLOUS PEMPHGOID </vt:lpstr>
      <vt:lpstr>الشريحة 50</vt:lpstr>
      <vt:lpstr>BULLOUS PEMPHIGOID HISTOLOGY</vt:lpstr>
      <vt:lpstr>Diagnosis</vt:lpstr>
      <vt:lpstr>EPIDERMOLYSIS BULLOSA </vt:lpstr>
      <vt:lpstr>EPIDERMOLYSIS BULLOSA </vt:lpstr>
      <vt:lpstr>EPIDERMOLYSIS BULLOSA</vt:lpstr>
      <vt:lpstr>EPIDERMOLYSIS BULLOSA</vt:lpstr>
      <vt:lpstr>EPIDERMOLYSIS BULLOSA</vt:lpstr>
      <vt:lpstr>EPIDERMOLYSIS BULLOSA</vt:lpstr>
      <vt:lpstr>EPIDERMOLYSIS BULLOSA</vt:lpstr>
      <vt:lpstr>EPIDERMOLYSIS BULLOSA</vt:lpstr>
      <vt:lpstr>الشريحة 61</vt:lpstr>
      <vt:lpstr>EPIDERMOLYSIS BULLOSA</vt:lpstr>
      <vt:lpstr>الشريحة 63</vt:lpstr>
      <vt:lpstr>الشريحة 64</vt:lpstr>
      <vt:lpstr>EPIDERMOLYSIS BULLOSA</vt:lpstr>
      <vt:lpstr>EPIDERMOLYSIS BULLOSA</vt:lpstr>
    </vt:vector>
  </TitlesOfParts>
  <Company>Shamfuture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Shamfuture</dc:creator>
  <cp:lastModifiedBy>Shamfuture</cp:lastModifiedBy>
  <cp:revision>64</cp:revision>
  <dcterms:created xsi:type="dcterms:W3CDTF">2017-04-24T07:31:33Z</dcterms:created>
  <dcterms:modified xsi:type="dcterms:W3CDTF">2017-04-24T21:03:17Z</dcterms:modified>
</cp:coreProperties>
</file>