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6" r:id="rId9"/>
    <p:sldId id="295" r:id="rId10"/>
    <p:sldId id="297" r:id="rId11"/>
    <p:sldId id="273" r:id="rId12"/>
    <p:sldId id="313" r:id="rId13"/>
    <p:sldId id="315" r:id="rId14"/>
    <p:sldId id="312" r:id="rId15"/>
    <p:sldId id="299" r:id="rId16"/>
    <p:sldId id="314" r:id="rId17"/>
    <p:sldId id="300" r:id="rId18"/>
    <p:sldId id="298" r:id="rId19"/>
    <p:sldId id="301" r:id="rId20"/>
    <p:sldId id="303" r:id="rId21"/>
    <p:sldId id="302" r:id="rId22"/>
    <p:sldId id="304" r:id="rId23"/>
    <p:sldId id="309" r:id="rId24"/>
    <p:sldId id="310" r:id="rId2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1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B45D7-C854-453A-99AB-CAA2C8017351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074A1-5052-4037-B58E-C0C32C93A36E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smtClean="0"/>
              <a:t> Skin lesions </a:t>
            </a:r>
          </a:p>
          <a:p>
            <a:pPr algn="l" rtl="0"/>
            <a:r>
              <a:rPr lang="en-US" sz="2400" b="1" dirty="0" smtClean="0"/>
              <a:t>• Encountered in approximately15% of patients with OLP. </a:t>
            </a:r>
          </a:p>
          <a:p>
            <a:pPr algn="l" rtl="0"/>
            <a:endParaRPr lang="en-US" sz="800" b="1" dirty="0" smtClean="0"/>
          </a:p>
          <a:p>
            <a:pPr algn="l" rtl="0"/>
            <a:r>
              <a:rPr lang="en-US" sz="2400" b="1" dirty="0" smtClean="0"/>
              <a:t>• The classic appearance of skin lesions consists of round or irregular itchy </a:t>
            </a:r>
            <a:r>
              <a:rPr lang="en-US" sz="2400" b="1" dirty="0" err="1" smtClean="0"/>
              <a:t>erythematous</a:t>
            </a:r>
            <a:r>
              <a:rPr lang="en-US" sz="2400" b="1" dirty="0" smtClean="0"/>
              <a:t> or purple papules that are flat topped. </a:t>
            </a:r>
          </a:p>
          <a:p>
            <a:pPr algn="l" rtl="0"/>
            <a:endParaRPr lang="en-US" sz="800" b="1" dirty="0" smtClean="0"/>
          </a:p>
          <a:p>
            <a:pPr algn="l" rtl="0"/>
            <a:r>
              <a:rPr lang="en-US" sz="2400" b="1" dirty="0" smtClean="0"/>
              <a:t>• Most common sites are the trunk, arms and legs. </a:t>
            </a:r>
          </a:p>
          <a:p>
            <a:pPr algn="l" rtl="0"/>
            <a:endParaRPr lang="en-US" sz="8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The papules may be discrete or coalesce to form plaques. </a:t>
            </a:r>
          </a:p>
          <a:p>
            <a:pPr algn="l" rtl="0">
              <a:buFont typeface="Arial" pitchFamily="34" charset="0"/>
              <a:buChar char="•"/>
            </a:pPr>
            <a:endParaRPr lang="en-US" sz="800" b="1" dirty="0" smtClean="0"/>
          </a:p>
          <a:p>
            <a:pPr algn="l" rtl="0"/>
            <a:r>
              <a:rPr lang="en-US" sz="2400" b="1" dirty="0" smtClean="0"/>
              <a:t>• The patients report relief following intense scratching of the lesions, but trauma may aggravate the disease, which is referred to as a </a:t>
            </a:r>
            <a:r>
              <a:rPr lang="en-US" sz="2400" b="1" dirty="0" err="1" smtClean="0"/>
              <a:t>Koebner</a:t>
            </a:r>
            <a:r>
              <a:rPr lang="en-US" sz="2400" b="1" dirty="0" smtClean="0"/>
              <a:t> phenomenon. </a:t>
            </a:r>
          </a:p>
          <a:p>
            <a:pPr algn="l" rtl="0"/>
            <a:endParaRPr lang="en-US" sz="800" b="1" dirty="0" smtClean="0"/>
          </a:p>
          <a:p>
            <a:pPr algn="l" rtl="0"/>
            <a:r>
              <a:rPr lang="en-US" sz="2400" b="1" dirty="0" smtClean="0"/>
              <a:t>• The fingernails also may be involved with a </a:t>
            </a:r>
            <a:r>
              <a:rPr lang="en-US" sz="2400" b="1" dirty="0" err="1" smtClean="0"/>
              <a:t>hyperplastic</a:t>
            </a:r>
            <a:r>
              <a:rPr lang="en-US" sz="2400" b="1" dirty="0" smtClean="0"/>
              <a:t>, wrinkled, dry, fragile appearance which may resemble a fungal infection of the nail .</a:t>
            </a:r>
          </a:p>
          <a:p>
            <a:pPr algn="l" rtl="0"/>
            <a:endParaRPr lang="en-US" sz="800" b="1" dirty="0" smtClean="0"/>
          </a:p>
          <a:p>
            <a:pPr algn="l" rtl="0"/>
            <a:r>
              <a:rPr lang="en-US" sz="2400" b="1" dirty="0" smtClean="0"/>
              <a:t>• Other mucosal sites may be involved by lichen </a:t>
            </a:r>
            <a:r>
              <a:rPr lang="en-US" sz="2400" b="1" dirty="0" err="1" smtClean="0"/>
              <a:t>planus</a:t>
            </a:r>
            <a:r>
              <a:rPr lang="en-US" sz="2400" b="1" dirty="0" smtClean="0"/>
              <a:t> such as esophagus and genital mucosa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REACTIONS TO TRAUMA </a:t>
            </a:r>
          </a:p>
          <a:p>
            <a:pPr algn="l" rtl="0"/>
            <a:r>
              <a:rPr lang="en-US" sz="3200" b="1" dirty="0" smtClean="0"/>
              <a:t>1)Mechanical:- </a:t>
            </a:r>
          </a:p>
          <a:p>
            <a:pPr algn="l" rtl="0"/>
            <a:r>
              <a:rPr lang="en-US" sz="2800" b="1" dirty="0" smtClean="0"/>
              <a:t>Linea alba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Due to chronic chewing &amp; sucking of the cheek, produces a thin white band on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mucosa bilaterally at the level of the </a:t>
            </a:r>
            <a:r>
              <a:rPr lang="en-US" sz="2400" b="1" dirty="0" err="1" smtClean="0"/>
              <a:t>occlusal</a:t>
            </a:r>
            <a:r>
              <a:rPr lang="en-US" sz="2400" b="1" dirty="0" smtClean="0"/>
              <a:t> plane.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Other causes;  sharp tooth, appliances </a:t>
            </a:r>
            <a:r>
              <a:rPr lang="en-US" sz="2400" b="1" dirty="0" err="1" smtClean="0"/>
              <a:t>masticatory</a:t>
            </a:r>
            <a:r>
              <a:rPr lang="en-US" sz="2400" b="1" dirty="0" smtClean="0"/>
              <a:t> function of edentulous ridges in the absence of a prosthesis.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876550"/>
            <a:ext cx="555307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Frictional </a:t>
            </a:r>
            <a:r>
              <a:rPr lang="en-US" sz="2800" b="1" dirty="0" err="1" smtClean="0"/>
              <a:t>keratosis</a:t>
            </a:r>
            <a:r>
              <a:rPr lang="en-US" sz="2800" b="1" dirty="0" smtClean="0"/>
              <a:t> </a:t>
            </a:r>
          </a:p>
          <a:p>
            <a:pPr algn="l" rtl="0"/>
            <a:r>
              <a:rPr lang="en-US" sz="2400" b="1" dirty="0" smtClean="0"/>
              <a:t>The oral mucosa react to friction in one of two ways;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An acute frictional response leads to a blister and ulceration. </a:t>
            </a:r>
          </a:p>
          <a:p>
            <a:pPr algn="l" rtl="0"/>
            <a:endParaRPr lang="en-US" sz="8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While a chronic frictional response leads to epithelial thickening and </a:t>
            </a:r>
            <a:r>
              <a:rPr lang="en-US" sz="2400" b="1" dirty="0" err="1" smtClean="0"/>
              <a:t>hyperkeratinization</a:t>
            </a:r>
            <a:r>
              <a:rPr lang="en-US" sz="2400" b="1" dirty="0" smtClean="0"/>
              <a:t>. </a:t>
            </a:r>
          </a:p>
          <a:p>
            <a:pPr algn="l" rtl="0"/>
            <a:endParaRPr lang="en-US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Irritants such as sharp tooth , cheek biting &amp; prolonged wearing of often ill-fitting dentures by time become dense and white and show a roughened surface. </a:t>
            </a:r>
            <a:endParaRPr lang="ar-IQ" sz="24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000372"/>
            <a:ext cx="5553075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i="1" smtClean="0"/>
              <a:t>Cheek Chewing:</a:t>
            </a:r>
            <a:br>
              <a:rPr lang="en-US" sz="4000" b="1" i="1" smtClean="0"/>
            </a:br>
            <a:endParaRPr lang="en-US" sz="4000" b="1" i="1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5851525" cy="392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4" descr="CX2122B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1828800"/>
            <a:ext cx="5734050" cy="43894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914400"/>
            <a:ext cx="8507413" cy="1447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u="sng" dirty="0" smtClean="0"/>
              <a:t>Reactive and Inflammatory White Lesions:</a:t>
            </a:r>
            <a:br>
              <a:rPr lang="en-US" sz="4000" b="1" u="sng" dirty="0" smtClean="0"/>
            </a:br>
            <a:r>
              <a:rPr lang="en-US" sz="4000" b="1" u="sng" dirty="0" smtClean="0"/>
              <a:t>Frictional </a:t>
            </a:r>
            <a:r>
              <a:rPr lang="en-US" sz="4000" b="1" u="sng" dirty="0" err="1" smtClean="0"/>
              <a:t>Keratosis</a:t>
            </a:r>
            <a:r>
              <a:rPr lang="en-US" sz="4000" b="1" i="1" u="sng" dirty="0" smtClean="0"/>
              <a:t/>
            </a:r>
            <a:br>
              <a:rPr lang="en-US" sz="4000" b="1" i="1" u="sng" dirty="0" smtClean="0"/>
            </a:br>
            <a:endParaRPr lang="en-US" sz="4000" b="1" i="1" u="sng" dirty="0" smtClean="0"/>
          </a:p>
        </p:txBody>
      </p:sp>
      <p:pic>
        <p:nvPicPr>
          <p:cNvPr id="3072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2667000"/>
            <a:ext cx="5851525" cy="3867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2)Chemical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A severe chemical insult is likely to produce epithelial necrosis and ulceration.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While a low-grade chronic insult may result in hyperkeratosis </a:t>
            </a:r>
          </a:p>
          <a:p>
            <a:pPr algn="l" rtl="0"/>
            <a:r>
              <a:rPr lang="en-US" sz="2800" b="1" dirty="0" smtClean="0"/>
              <a:t>Aspirin burn</a:t>
            </a:r>
            <a:endParaRPr lang="ar-IQ" sz="2800" b="1" dirty="0" smtClean="0"/>
          </a:p>
          <a:p>
            <a:pPr algn="l" rtl="0"/>
            <a:r>
              <a:rPr lang="en-US" sz="2400" b="1" dirty="0" smtClean="0"/>
              <a:t>Usually seen in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sulcus</a:t>
            </a:r>
            <a:r>
              <a:rPr lang="en-US" sz="2400" b="1" dirty="0" smtClean="0"/>
              <a:t> adjacent to painful tooth due to direct contact of the mucosa with aspirin which lead to white </a:t>
            </a:r>
            <a:r>
              <a:rPr lang="en-US" sz="2400" b="1" dirty="0" err="1" smtClean="0"/>
              <a:t>sloughy</a:t>
            </a:r>
            <a:r>
              <a:rPr lang="en-US" sz="2400" b="1" dirty="0" smtClean="0"/>
              <a:t> epithelium. </a:t>
            </a:r>
          </a:p>
          <a:p>
            <a:pPr algn="l" rtl="0"/>
            <a:endParaRPr lang="ar-IQ" sz="24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928934"/>
            <a:ext cx="554355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Chemical Injuries of the Oral Mucosa:</a:t>
            </a:r>
            <a:r>
              <a:rPr lang="en-US" sz="4000" b="1" i="1" smtClean="0"/>
              <a:t/>
            </a:r>
            <a:br>
              <a:rPr lang="en-US" sz="4000" b="1" i="1" smtClean="0"/>
            </a:br>
            <a:endParaRPr lang="en-US" sz="4000" b="1" i="1" smtClean="0"/>
          </a:p>
        </p:txBody>
      </p:sp>
      <p:pic>
        <p:nvPicPr>
          <p:cNvPr id="3277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76400" y="2286000"/>
            <a:ext cx="5851525" cy="3941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u="sng" dirty="0" smtClean="0"/>
              <a:t>Uremic </a:t>
            </a:r>
            <a:r>
              <a:rPr lang="en-US" sz="2400" b="1" u="sng" dirty="0" err="1" smtClean="0"/>
              <a:t>stomatitis</a:t>
            </a:r>
            <a:r>
              <a:rPr lang="en-US" sz="2400" b="1" u="sng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Sometimes seen in seriously ill patients with renal failure &amp; increase blood urea nitrogen level.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It is explained as a chemical burn resulting from increased ammonia levels in saliva &amp; secondary bacterial or fungal infection. </a:t>
            </a:r>
          </a:p>
          <a:p>
            <a:pPr algn="l" rtl="0">
              <a:buFont typeface="Arial" pitchFamily="34" charset="0"/>
              <a:buChar char="•"/>
            </a:pPr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may present as the ulcerative form, hemorrhagic form, </a:t>
            </a:r>
            <a:r>
              <a:rPr lang="en-US" sz="2400" b="1" dirty="0" err="1" smtClean="0"/>
              <a:t>pseudomembranous</a:t>
            </a:r>
            <a:r>
              <a:rPr lang="en-US" sz="2400" b="1" dirty="0" smtClean="0"/>
              <a:t> form, and </a:t>
            </a:r>
            <a:r>
              <a:rPr lang="en-US" sz="2400" b="1" dirty="0" err="1" smtClean="0"/>
              <a:t>hyperkeratotic</a:t>
            </a:r>
            <a:r>
              <a:rPr lang="en-US" sz="2400" b="1" dirty="0" smtClean="0"/>
              <a:t> form. </a:t>
            </a:r>
          </a:p>
        </p:txBody>
      </p:sp>
      <p:pic>
        <p:nvPicPr>
          <p:cNvPr id="8194" name="Picture 2" descr="نتيجة بحث الصور عن ‪uremic stomatitis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819524"/>
            <a:ext cx="3629025" cy="3038476"/>
          </a:xfrm>
          <a:prstGeom prst="rect">
            <a:avLst/>
          </a:prstGeom>
          <a:noFill/>
        </p:spPr>
      </p:pic>
      <p:pic>
        <p:nvPicPr>
          <p:cNvPr id="8196" name="Picture 4" descr="نتيجة بحث الصور عن ‪uremic stomatitis‬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14752"/>
            <a:ext cx="3305175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3)Thermal </a:t>
            </a:r>
          </a:p>
          <a:p>
            <a:pPr algn="l" rtl="0"/>
            <a:r>
              <a:rPr lang="en-US" sz="3200" b="1" dirty="0" smtClean="0"/>
              <a:t>Actinic </a:t>
            </a:r>
            <a:r>
              <a:rPr lang="en-US" sz="3200" b="1" dirty="0" err="1" smtClean="0"/>
              <a:t>chelitis</a:t>
            </a:r>
            <a:r>
              <a:rPr lang="en-US" sz="32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is a common alteration of the lower lip caused by chronic exposure to sun light.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ultraviolet produces cellular damage to both the epithelium and the underlying connective tissue.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Fair-skinned individuals are much more affected than are black.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injury is a chronic process requiring decades of excessive sun exposure, therefore affected patients are usually over 60 years of age &amp; report an outdoor hobby.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is a pre-malignant lesion and biopsy usually reveals </a:t>
            </a:r>
            <a:r>
              <a:rPr lang="en-US" sz="2400" b="1" dirty="0" err="1" smtClean="0"/>
              <a:t>dysplasitc</a:t>
            </a:r>
            <a:r>
              <a:rPr lang="en-US" sz="2400" b="1" dirty="0" smtClean="0"/>
              <a:t> cellular features, progression to carcinoma is often associated with cofactors such as smoking.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Clinically lower lip appears thinned and atrophic with focal homogenous, milky-white patches of the atrophic lip. 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371475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i="1" dirty="0" smtClean="0"/>
              <a:t>Management </a:t>
            </a:r>
          </a:p>
          <a:p>
            <a:pPr algn="l" rtl="0"/>
            <a:r>
              <a:rPr lang="en-US" sz="2400" dirty="0" smtClean="0"/>
              <a:t>Protection from sun exposure and discontinuation of habits such as smoking. </a:t>
            </a:r>
          </a:p>
          <a:p>
            <a:pPr algn="l" rtl="0"/>
            <a:endParaRPr lang="en-US" sz="2400" dirty="0" smtClean="0"/>
          </a:p>
          <a:p>
            <a:pPr algn="l" rtl="0"/>
            <a:r>
              <a:rPr lang="en-US" sz="2400" dirty="0" smtClean="0"/>
              <a:t>Any indication of progression to early carcinoma needs </a:t>
            </a:r>
            <a:r>
              <a:rPr lang="en-US" sz="2400" dirty="0" err="1" smtClean="0"/>
              <a:t>excisional</a:t>
            </a:r>
            <a:r>
              <a:rPr lang="en-US" sz="2400" dirty="0" smtClean="0"/>
              <a:t> biopsy. </a:t>
            </a:r>
            <a:endParaRPr lang="ar-IQ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86248" y="0"/>
            <a:ext cx="4857752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Diagnosis </a:t>
            </a:r>
          </a:p>
          <a:p>
            <a:pPr algn="l" rtl="0"/>
            <a:r>
              <a:rPr lang="en-US" sz="2400" b="1" dirty="0" smtClean="0"/>
              <a:t>•Clinical features and an accurate diagnosis is confirmed by biopsy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•The </a:t>
            </a:r>
            <a:r>
              <a:rPr lang="en-US" sz="2400" b="1" dirty="0" err="1" smtClean="0"/>
              <a:t>histopathologic</a:t>
            </a:r>
            <a:r>
              <a:rPr lang="en-US" sz="2400" b="1" dirty="0" smtClean="0"/>
              <a:t> features of OLP are: </a:t>
            </a:r>
            <a:endParaRPr lang="ar-IQ" sz="2400" b="1" dirty="0" smtClean="0"/>
          </a:p>
          <a:p>
            <a:pPr algn="l" rtl="0"/>
            <a:r>
              <a:rPr lang="en-US" sz="2400" b="1" dirty="0" smtClean="0"/>
              <a:t>1.Areas of hyperkeratosis</a:t>
            </a:r>
          </a:p>
          <a:p>
            <a:pPr algn="l" rtl="0"/>
            <a:r>
              <a:rPr lang="en-US" sz="2400" b="1" dirty="0" smtClean="0"/>
              <a:t> </a:t>
            </a:r>
          </a:p>
          <a:p>
            <a:pPr algn="l" rtl="0"/>
            <a:r>
              <a:rPr lang="en-US" sz="2400" b="1" dirty="0" smtClean="0"/>
              <a:t>2.Saw-toothed appearance to the </a:t>
            </a:r>
            <a:r>
              <a:rPr lang="en-US" sz="2400" b="1" dirty="0" err="1" smtClean="0"/>
              <a:t>rete</a:t>
            </a:r>
            <a:r>
              <a:rPr lang="en-US" sz="2400" b="1" dirty="0" smtClean="0"/>
              <a:t> pegs.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3. liquefaction degeneration, or necrosis of the basal cell layer.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4.An </a:t>
            </a:r>
            <a:r>
              <a:rPr lang="en-US" sz="2400" b="1" dirty="0" err="1" smtClean="0"/>
              <a:t>eosinophilic</a:t>
            </a:r>
            <a:r>
              <a:rPr lang="en-US" sz="2400" b="1" dirty="0" smtClean="0"/>
              <a:t> band may be seen just beneath the basement membrane and contain fibrin covering the lamina </a:t>
            </a:r>
            <a:r>
              <a:rPr lang="en-US" sz="2400" b="1" dirty="0" err="1" smtClean="0"/>
              <a:t>propria</a:t>
            </a:r>
            <a:r>
              <a:rPr lang="en-US" sz="2400" b="1" dirty="0" smtClean="0"/>
              <a:t>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5.A dense </a:t>
            </a:r>
            <a:r>
              <a:rPr lang="en-US" sz="2400" b="1" dirty="0" err="1" smtClean="0"/>
              <a:t>subepithelial</a:t>
            </a:r>
            <a:r>
              <a:rPr lang="en-US" sz="2400" b="1" dirty="0" smtClean="0"/>
              <a:t> band–shaped infiltrate of lymphocytes and macrophages is also characteristic of the disease. 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ar-IQ" sz="2400" dirty="0" smtClean="0"/>
          </a:p>
          <a:p>
            <a:pPr algn="l" rtl="0"/>
            <a:r>
              <a:rPr lang="en-US" sz="2800" b="1" dirty="0" smtClean="0"/>
              <a:t>Nicotinic </a:t>
            </a:r>
            <a:r>
              <a:rPr lang="en-US" sz="2800" b="1" dirty="0" err="1" smtClean="0"/>
              <a:t>Stomatit</a:t>
            </a:r>
            <a:r>
              <a:rPr lang="en-US" sz="2800" b="1" dirty="0" smtClean="0"/>
              <a:t> (smoker’s palate)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A common tobacco-related type of </a:t>
            </a:r>
            <a:r>
              <a:rPr lang="en-US" sz="2400" b="1" dirty="0" err="1" smtClean="0"/>
              <a:t>keratosis</a:t>
            </a:r>
            <a:r>
              <a:rPr lang="en-US" sz="2400" b="1" dirty="0" smtClean="0"/>
              <a:t> that occurs exclusively on the hard palate.</a:t>
            </a:r>
          </a:p>
          <a:p>
            <a:pPr algn="l" rtl="0"/>
            <a:r>
              <a:rPr lang="en-US" sz="24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Classically associated with heavy pipe and cigar smoking.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The elevated temperature, rather than the tobacco chemicals, is responsible for this lesion.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•The lesions are not premalignant. </a:t>
            </a:r>
          </a:p>
          <a:p>
            <a:pPr algn="l" rtl="0"/>
            <a:endParaRPr lang="en-US" sz="2400" b="1" dirty="0" smtClean="0"/>
          </a:p>
          <a:p>
            <a:pPr algn="l" rtl="0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643182"/>
            <a:ext cx="54197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0"/>
            <a:ext cx="9144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Clinically</a:t>
            </a:r>
            <a:r>
              <a:rPr lang="en-US" b="1" dirty="0" smtClean="0"/>
              <a:t>,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palatal mucosa initially responds to the high temperature with redness.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Later, it becomes wrinkled and takes on a diffusely grayish-white color, with numerous </a:t>
            </a:r>
            <a:r>
              <a:rPr lang="en-US" sz="2400" b="1" dirty="0" err="1" smtClean="0"/>
              <a:t>micronodules</a:t>
            </a:r>
            <a:r>
              <a:rPr lang="en-US" sz="2400" b="1" dirty="0" smtClean="0"/>
              <a:t> with characteristic </a:t>
            </a:r>
            <a:r>
              <a:rPr lang="en-US" sz="2400" b="1" dirty="0" err="1" smtClean="0"/>
              <a:t>punctate</a:t>
            </a:r>
            <a:r>
              <a:rPr lang="en-US" sz="2400" b="1" dirty="0" smtClean="0"/>
              <a:t> red centers, which represent the inflamed and dilated orifices of the minor salivary gland ducts.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0" y="3929066"/>
            <a:ext cx="295497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/>
              <a:t>Treatment </a:t>
            </a:r>
          </a:p>
          <a:p>
            <a:pPr algn="l" rtl="0"/>
            <a:r>
              <a:rPr lang="en-US" sz="2400" b="1" dirty="0" smtClean="0"/>
              <a:t>Cessation of smoking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OTHER RED AND WHITE LESIONS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800" b="1" dirty="0" smtClean="0"/>
              <a:t>Benign migratory </a:t>
            </a:r>
            <a:r>
              <a:rPr lang="en-US" sz="2800" b="1" dirty="0" err="1" smtClean="0"/>
              <a:t>glossitis</a:t>
            </a:r>
            <a:r>
              <a:rPr lang="en-US" sz="2800" b="1" dirty="0" smtClean="0"/>
              <a:t> (geographic tongue) </a:t>
            </a:r>
          </a:p>
          <a:p>
            <a:pPr algn="l" rtl="0"/>
            <a:r>
              <a:rPr lang="en-US" sz="2400" b="1" dirty="0" smtClean="0"/>
              <a:t>Geographic tongue is an annular lesion affecting the dorsum and margin of the tongue. The lesion is also known as </a:t>
            </a:r>
            <a:r>
              <a:rPr lang="en-US" sz="2400" b="1" dirty="0" err="1" smtClean="0"/>
              <a:t>erythema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migrans</a:t>
            </a:r>
            <a:r>
              <a:rPr lang="en-US" sz="2400" b="1" dirty="0" smtClean="0"/>
              <a:t>. 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White Sponge Nevus </a:t>
            </a:r>
          </a:p>
          <a:p>
            <a:pPr algn="l" rtl="0"/>
            <a:r>
              <a:rPr lang="en-US" sz="2400" b="1" dirty="0" smtClean="0"/>
              <a:t>White sponge nevus is initiated following gene mutations which causes a defect in the normal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143248"/>
            <a:ext cx="560070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 </a:t>
            </a:r>
            <a:r>
              <a:rPr lang="en-US" sz="2800" b="1" dirty="0" err="1" smtClean="0"/>
              <a:t>Leukodema</a:t>
            </a:r>
            <a:r>
              <a:rPr lang="en-US" sz="2800" b="1" dirty="0" smtClean="0"/>
              <a:t> </a:t>
            </a:r>
          </a:p>
          <a:p>
            <a:pPr algn="l" rtl="0"/>
            <a:r>
              <a:rPr lang="en-US" sz="2400" b="1" dirty="0" smtClean="0"/>
              <a:t>It is a diffuse, translucent , milky whiteness thickening (folded appearance), may in fact represent a variation of the normal appearance rather than a disease 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 Fordyce granules </a:t>
            </a:r>
          </a:p>
          <a:p>
            <a:pPr algn="l" rtl="0"/>
            <a:r>
              <a:rPr lang="en-US" sz="2400" b="1" dirty="0" err="1" smtClean="0"/>
              <a:t>Heterotopic</a:t>
            </a:r>
            <a:r>
              <a:rPr lang="en-US" sz="2400" b="1" dirty="0" smtClean="0"/>
              <a:t> collections of sebaceous glands in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mucosa, and vermilion border of the lip . 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 Hairy Tongue </a:t>
            </a:r>
            <a:endParaRPr lang="ar-IQ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dirty="0" err="1" smtClean="0"/>
              <a:t>Leukoedema</a:t>
            </a:r>
            <a:endParaRPr lang="en-US" b="1" i="1" dirty="0" smtClean="0"/>
          </a:p>
        </p:txBody>
      </p:sp>
      <p:pic>
        <p:nvPicPr>
          <p:cNvPr id="13315" name="Picture 7" descr="lekodem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514600"/>
            <a:ext cx="4064000" cy="2667000"/>
          </a:xfrm>
        </p:spPr>
      </p:pic>
      <p:pic>
        <p:nvPicPr>
          <p:cNvPr id="13316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0000" r="20000" b="28986"/>
          <a:stretch>
            <a:fillRect/>
          </a:stretch>
        </p:blipFill>
        <p:spPr>
          <a:xfrm>
            <a:off x="5181600" y="2362200"/>
            <a:ext cx="3403600" cy="2784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75009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642918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 smtClean="0"/>
              <a:t>Management for symptomatic lesions </a:t>
            </a:r>
          </a:p>
          <a:p>
            <a:pPr algn="l" rtl="0"/>
            <a:r>
              <a:rPr lang="en-US" sz="2400" b="1" dirty="0" smtClean="0"/>
              <a:t>1.Topical steroids are widely used and accepted as the primary treatment of choice. </a:t>
            </a:r>
          </a:p>
          <a:p>
            <a:pPr algn="l" rtl="0"/>
            <a:r>
              <a:rPr lang="en-US" sz="2400" b="1" dirty="0" smtClean="0"/>
              <a:t>2.Systemic steroids should be considered for badly behaved lesions.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800" b="1" dirty="0" smtClean="0"/>
              <a:t>Differential Diagnosis. </a:t>
            </a:r>
          </a:p>
          <a:p>
            <a:pPr algn="l" rtl="0"/>
            <a:r>
              <a:rPr lang="en-US" sz="2400" b="1" dirty="0" smtClean="0"/>
              <a:t>•Discoid lupus </a:t>
            </a:r>
            <a:r>
              <a:rPr lang="en-US" sz="2400" b="1" dirty="0" err="1" smtClean="0"/>
              <a:t>erythematosus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candidiasis</a:t>
            </a:r>
            <a:r>
              <a:rPr lang="en-US" sz="2400" b="1" dirty="0" smtClean="0"/>
              <a:t>, graft-versus-host disease, geographic tongue, </a:t>
            </a:r>
            <a:r>
              <a:rPr lang="en-US" sz="2400" b="1" dirty="0" err="1" smtClean="0"/>
              <a:t>leukoplakia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erythroplakia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cicatricial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pemphigoid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pemphigus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bullous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pemphigoid</a:t>
            </a:r>
            <a:r>
              <a:rPr lang="en-US" sz="24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Drug-Induced </a:t>
            </a:r>
            <a:r>
              <a:rPr lang="en-US" sz="2400" b="1" dirty="0" err="1" smtClean="0"/>
              <a:t>Lichenoid</a:t>
            </a:r>
            <a:r>
              <a:rPr lang="en-US" sz="2400" b="1" dirty="0" smtClean="0"/>
              <a:t> Reactions </a:t>
            </a:r>
          </a:p>
          <a:p>
            <a:pPr algn="l" rtl="0"/>
            <a:r>
              <a:rPr lang="en-US" sz="2400" b="1" dirty="0" smtClean="0"/>
              <a:t>•May occur as a reaction to a wide range of drugs which includes penicillin, NSAID, and sulfonamides. </a:t>
            </a:r>
          </a:p>
          <a:p>
            <a:pPr algn="l" rtl="0"/>
            <a:endParaRPr lang="en-US" sz="800" b="1" dirty="0" smtClean="0"/>
          </a:p>
          <a:p>
            <a:pPr algn="l" rtl="0"/>
            <a:r>
              <a:rPr lang="en-US" sz="2400" b="1" dirty="0" smtClean="0"/>
              <a:t>•This lesion have identical clinical and histological appearance to L.P. but </a:t>
            </a:r>
            <a:r>
              <a:rPr lang="en-US" sz="2400" b="1" dirty="0" err="1" smtClean="0"/>
              <a:t>lichenoid</a:t>
            </a:r>
            <a:r>
              <a:rPr lang="en-US" sz="2400" b="1" dirty="0" smtClean="0"/>
              <a:t> reactions are predominantly unilateral and present with an ulcerative reaction pattern.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54959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214290"/>
            <a:ext cx="9144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smtClean="0"/>
              <a:t>Management </a:t>
            </a:r>
          </a:p>
          <a:p>
            <a:pPr algn="l" rtl="0"/>
            <a:r>
              <a:rPr lang="en-US" sz="2400" b="1" dirty="0" smtClean="0"/>
              <a:t>•Discontinuance of the drug and symptomatic treatment with topical steroids are often sufficient. 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The patient should be properly educated about the responsible drug.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•</a:t>
            </a:r>
            <a:r>
              <a:rPr lang="en-US" sz="2800" b="1" i="1" dirty="0" err="1" smtClean="0"/>
              <a:t>Lichenoid</a:t>
            </a:r>
            <a:r>
              <a:rPr lang="en-US" sz="2800" b="1" i="1" dirty="0" smtClean="0"/>
              <a:t> reactions of graft-versus-host disease (GVHD) </a:t>
            </a:r>
          </a:p>
          <a:p>
            <a:pPr algn="l" rtl="0"/>
            <a:endParaRPr lang="en-US" sz="2400" b="1" i="1" dirty="0" smtClean="0"/>
          </a:p>
          <a:p>
            <a:pPr algn="l" rtl="0"/>
            <a:r>
              <a:rPr lang="en-US" sz="2400" b="1" dirty="0" smtClean="0"/>
              <a:t>•</a:t>
            </a:r>
            <a:r>
              <a:rPr lang="en-US" sz="2400" b="1" dirty="0" err="1" smtClean="0"/>
              <a:t>Lichenoid</a:t>
            </a:r>
            <a:r>
              <a:rPr lang="en-US" sz="2400" b="1" dirty="0" smtClean="0"/>
              <a:t> eruptions on skin &amp; mucosa may also be seen as part of a graft-versus-host reaction, for example; in patients who have received bone marrow transplants.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ALLERGIC REACTIONS </a:t>
            </a:r>
          </a:p>
          <a:p>
            <a:pPr algn="l" rtl="0"/>
            <a:r>
              <a:rPr lang="en-US" sz="2400" b="1" dirty="0" err="1" smtClean="0"/>
              <a:t>Lichenoid</a:t>
            </a:r>
            <a:r>
              <a:rPr lang="en-US" sz="2400" b="1" dirty="0" smtClean="0"/>
              <a:t> Contact Reactions(LCR) </a:t>
            </a:r>
          </a:p>
          <a:p>
            <a:pPr algn="l" rtl="0"/>
            <a:r>
              <a:rPr lang="en-US" sz="2400" b="1" dirty="0" smtClean="0"/>
              <a:t>A type of delayed hypersensitivity reaction to constituents derived from dental materials, predominantly amalgam fillings.</a:t>
            </a:r>
          </a:p>
          <a:p>
            <a:pPr algn="l" rtl="0"/>
            <a:r>
              <a:rPr lang="en-US" sz="2400" b="1" dirty="0" smtClean="0"/>
              <a:t> </a:t>
            </a:r>
          </a:p>
          <a:p>
            <a:pPr algn="l" rtl="0"/>
            <a:r>
              <a:rPr lang="en-US" sz="3200" b="1" dirty="0" smtClean="0"/>
              <a:t>Clinically </a:t>
            </a:r>
          </a:p>
          <a:p>
            <a:pPr algn="l" rtl="0"/>
            <a:r>
              <a:rPr lang="en-US" sz="2400" b="1" dirty="0" smtClean="0"/>
              <a:t>LCRs display the same reaction patterns as seen in OLP, that is, reticulum, papules, plaque, </a:t>
            </a:r>
            <a:r>
              <a:rPr lang="en-US" sz="2400" b="1" dirty="0" err="1" smtClean="0"/>
              <a:t>erythema</a:t>
            </a:r>
            <a:r>
              <a:rPr lang="en-US" sz="2400" b="1" dirty="0" smtClean="0"/>
              <a:t>, and ulcers.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The most apparent clinical difference between OLP and LCR is the extension of the lesions.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The majority of LCRs are confined to sites that are regularly in contact with dental materials, such as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mucosa and the border of the tongue.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7" y="571480"/>
            <a:ext cx="721523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smtClean="0"/>
              <a:t>Management </a:t>
            </a:r>
          </a:p>
          <a:p>
            <a:pPr algn="l" rtl="0"/>
            <a:r>
              <a:rPr lang="en-US" sz="2400" b="1" dirty="0" smtClean="0"/>
              <a:t>Replacement of dental materials in direct contact with LCR will result in cure or considerable improvement in most of the cases.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3200" b="1" dirty="0" smtClean="0"/>
              <a:t>Reactions to Dentifrice and </a:t>
            </a:r>
            <a:r>
              <a:rPr lang="en-US" sz="3200" b="1" dirty="0" err="1" smtClean="0"/>
              <a:t>Chlorhexidine</a:t>
            </a:r>
            <a:r>
              <a:rPr lang="en-US" sz="3200" b="1" dirty="0" smtClean="0"/>
              <a:t> </a:t>
            </a:r>
            <a:endParaRPr lang="ar-IQ" sz="32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Delayed hypersensitivity reactions to tooth pastes and mouth washes have been reported.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The compounds responsible for the allergic reactions may include flavor additives such as cinnamon or preservatives.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These flavoring constituents may also be used in chewing gum and produce similar forms of </a:t>
            </a:r>
            <a:r>
              <a:rPr lang="en-US" sz="2400" b="1" dirty="0" err="1" smtClean="0"/>
              <a:t>gingivostomatitis</a:t>
            </a:r>
            <a:r>
              <a:rPr lang="en-US" sz="2400" b="1" dirty="0" smtClean="0"/>
              <a:t>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clinical manifestations include red edematous </a:t>
            </a:r>
            <a:r>
              <a:rPr lang="en-US" sz="2400" b="1" dirty="0" err="1" smtClean="0"/>
              <a:t>gingiva</a:t>
            </a:r>
            <a:r>
              <a:rPr lang="en-US" sz="2400" b="1" dirty="0" smtClean="0"/>
              <a:t>, which may include both ulcerations and white lesions.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Similar lesions may involve other sites, such as the labial,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, and tongue 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1192</Words>
  <Application>Microsoft Office PowerPoint</Application>
  <PresentationFormat>On-screen Show (4:3)</PresentationFormat>
  <Paragraphs>129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سمة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Cheek Chewing: </vt:lpstr>
      <vt:lpstr>PowerPoint Presentation</vt:lpstr>
      <vt:lpstr>Reactive and Inflammatory White Lesions: Frictional Keratosis </vt:lpstr>
      <vt:lpstr>PowerPoint Presentation</vt:lpstr>
      <vt:lpstr>Chemical Injuries of the Oral Mucosa: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Leukoedema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Shamfuture</dc:creator>
  <cp:lastModifiedBy>user</cp:lastModifiedBy>
  <cp:revision>97</cp:revision>
  <dcterms:created xsi:type="dcterms:W3CDTF">2017-04-11T19:05:12Z</dcterms:created>
  <dcterms:modified xsi:type="dcterms:W3CDTF">2017-07-23T13:13:01Z</dcterms:modified>
</cp:coreProperties>
</file>