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1" r:id="rId3"/>
    <p:sldId id="257" r:id="rId4"/>
    <p:sldId id="258" r:id="rId5"/>
    <p:sldId id="259" r:id="rId6"/>
    <p:sldId id="264" r:id="rId7"/>
    <p:sldId id="265" r:id="rId8"/>
    <p:sldId id="262" r:id="rId9"/>
    <p:sldId id="263" r:id="rId10"/>
    <p:sldId id="266" r:id="rId11"/>
    <p:sldId id="270" r:id="rId12"/>
    <p:sldId id="260" r:id="rId13"/>
    <p:sldId id="276" r:id="rId14"/>
    <p:sldId id="267" r:id="rId15"/>
    <p:sldId id="271" r:id="rId16"/>
    <p:sldId id="272" r:id="rId17"/>
    <p:sldId id="273" r:id="rId18"/>
    <p:sldId id="274" r:id="rId19"/>
    <p:sldId id="275" r:id="rId20"/>
    <p:sldId id="268" r:id="rId2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441" autoAdjust="0"/>
    <p:restoredTop sz="94660"/>
  </p:normalViewPr>
  <p:slideViewPr>
    <p:cSldViewPr snapToGrid="0">
      <p:cViewPr varScale="1">
        <p:scale>
          <a:sx n="74" d="100"/>
          <a:sy n="74" d="100"/>
        </p:scale>
        <p:origin x="5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3FCF03E6-DB1A-4E1B-9049-BEB469FFDA75}" type="datetimeFigureOut">
              <a:rPr lang="ar-SA" smtClean="0"/>
              <a:t>10/23/1441</a:t>
            </a:fld>
            <a:endParaRPr lang="ar-SA"/>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ar-SA"/>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40E547C-1893-4DFD-938C-784521B9FA31}" type="slidenum">
              <a:rPr lang="ar-SA" smtClean="0"/>
              <a:t>‹#›</a:t>
            </a:fld>
            <a:endParaRPr lang="ar-SA"/>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385488149"/>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CF03E6-DB1A-4E1B-9049-BEB469FFDA75}" type="datetimeFigureOut">
              <a:rPr lang="ar-SA" smtClean="0"/>
              <a:t>10/23/1441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4042157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3FCF03E6-DB1A-4E1B-9049-BEB469FFDA75}" type="datetimeFigureOut">
              <a:rPr lang="ar-SA" smtClean="0"/>
              <a:t>10/23/1441</a:t>
            </a:fld>
            <a:endParaRPr lang="ar-SA"/>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ar-SA"/>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40E547C-1893-4DFD-938C-784521B9FA31}" type="slidenum">
              <a:rPr lang="ar-SA" smtClean="0"/>
              <a:t>‹#›</a:t>
            </a:fld>
            <a:endParaRPr lang="ar-SA"/>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519893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CF03E6-DB1A-4E1B-9049-BEB469FFDA75}" type="datetimeFigureOut">
              <a:rPr lang="ar-SA" smtClean="0"/>
              <a:t>10/23/1441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124006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CF03E6-DB1A-4E1B-9049-BEB469FFDA75}" type="datetimeFigureOut">
              <a:rPr lang="ar-SA" smtClean="0"/>
              <a:t>10/23/1441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33592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CF03E6-DB1A-4E1B-9049-BEB469FFDA75}" type="datetimeFigureOut">
              <a:rPr lang="ar-SA" smtClean="0"/>
              <a:t>10/23/1441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340729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3FCF03E6-DB1A-4E1B-9049-BEB469FFDA75}" type="datetimeFigureOut">
              <a:rPr lang="ar-SA" smtClean="0"/>
              <a:t>10/23/1441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1262196610"/>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3FCF03E6-DB1A-4E1B-9049-BEB469FFDA75}" type="datetimeFigureOut">
              <a:rPr lang="ar-SA" smtClean="0"/>
              <a:t>10/23/1441</a:t>
            </a:fld>
            <a:endParaRPr lang="ar-SA"/>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ar-SA"/>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40E547C-1893-4DFD-938C-784521B9FA31}" type="slidenum">
              <a:rPr lang="ar-SA" smtClean="0"/>
              <a:t>‹#›</a:t>
            </a:fld>
            <a:endParaRPr lang="ar-SA"/>
          </a:p>
        </p:txBody>
      </p:sp>
    </p:spTree>
    <p:extLst>
      <p:ext uri="{BB962C8B-B14F-4D97-AF65-F5344CB8AC3E}">
        <p14:creationId xmlns:p14="http://schemas.microsoft.com/office/powerpoint/2010/main" val="1313354998"/>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3FCF03E6-DB1A-4E1B-9049-BEB469FFDA75}" type="datetimeFigureOut">
              <a:rPr lang="ar-SA" smtClean="0"/>
              <a:t>10/23/1441</a:t>
            </a:fld>
            <a:endParaRPr lang="ar-SA"/>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ar-SA"/>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40E547C-1893-4DFD-938C-784521B9FA31}" type="slidenum">
              <a:rPr lang="ar-SA" smtClean="0"/>
              <a:t>‹#›</a:t>
            </a:fld>
            <a:endParaRPr lang="ar-SA"/>
          </a:p>
        </p:txBody>
      </p:sp>
    </p:spTree>
    <p:extLst>
      <p:ext uri="{BB962C8B-B14F-4D97-AF65-F5344CB8AC3E}">
        <p14:creationId xmlns:p14="http://schemas.microsoft.com/office/powerpoint/2010/main" val="240451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CF03E6-DB1A-4E1B-9049-BEB469FFDA75}" type="datetimeFigureOut">
              <a:rPr lang="ar-SA" smtClean="0"/>
              <a:t>10/23/1441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40E547C-1893-4DFD-938C-784521B9FA31}" type="slidenum">
              <a:rPr lang="ar-SA" smtClean="0"/>
              <a:t>‹#›</a:t>
            </a:fld>
            <a:endParaRPr lang="ar-SA"/>
          </a:p>
        </p:txBody>
      </p:sp>
    </p:spTree>
    <p:extLst>
      <p:ext uri="{BB962C8B-B14F-4D97-AF65-F5344CB8AC3E}">
        <p14:creationId xmlns:p14="http://schemas.microsoft.com/office/powerpoint/2010/main" val="3176474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3FCF03E6-DB1A-4E1B-9049-BEB469FFDA75}" type="datetimeFigureOut">
              <a:rPr lang="ar-SA" smtClean="0"/>
              <a:t>10/23/1441</a:t>
            </a:fld>
            <a:endParaRPr lang="ar-SA"/>
          </a:p>
        </p:txBody>
      </p:sp>
      <p:sp>
        <p:nvSpPr>
          <p:cNvPr id="5" name="Footer Placeholder 4"/>
          <p:cNvSpPr>
            <a:spLocks noGrp="1"/>
          </p:cNvSpPr>
          <p:nvPr>
            <p:ph type="ftr" sz="quarter" idx="11"/>
          </p:nvPr>
        </p:nvSpPr>
        <p:spPr>
          <a:xfrm>
            <a:off x="2933699" y="6296615"/>
            <a:ext cx="5959577" cy="365125"/>
          </a:xfrm>
        </p:spPr>
        <p:txBody>
          <a:bodyPr/>
          <a:lstStyle/>
          <a:p>
            <a:endParaRPr lang="ar-SA"/>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40E547C-1893-4DFD-938C-784521B9FA31}" type="slidenum">
              <a:rPr lang="ar-SA" smtClean="0"/>
              <a:t>‹#›</a:t>
            </a:fld>
            <a:endParaRPr lang="ar-SA"/>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630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3FCF03E6-DB1A-4E1B-9049-BEB469FFDA75}" type="datetimeFigureOut">
              <a:rPr lang="ar-SA" smtClean="0"/>
              <a:t>10/23/1441</a:t>
            </a:fld>
            <a:endParaRPr lang="ar-SA"/>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ar-SA"/>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40E547C-1893-4DFD-938C-784521B9FA31}" type="slidenum">
              <a:rPr lang="ar-SA" smtClean="0"/>
              <a:t>‹#›</a:t>
            </a:fld>
            <a:endParaRPr lang="ar-SA"/>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029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r" defTabSz="914400" rtl="1"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r" defTabSz="914400" rtl="1"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r" defTabSz="914400" rtl="1"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r" defTabSz="914400" rtl="1"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r" defTabSz="914400" rtl="1"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20751" y="1023867"/>
            <a:ext cx="3979327" cy="3349641"/>
          </a:xfrm>
        </p:spPr>
        <p:txBody>
          <a:bodyPr>
            <a:normAutofit/>
          </a:bodyPr>
          <a:lstStyle/>
          <a:p>
            <a:pPr algn="ctr"/>
            <a:r>
              <a:rPr lang="en-US" sz="4400" b="1" dirty="0" smtClean="0"/>
              <a:t>Introduction in prosthodontics </a:t>
            </a:r>
            <a:endParaRPr lang="ar-SA" sz="4400" b="1" dirty="0"/>
          </a:p>
        </p:txBody>
      </p:sp>
      <p:sp>
        <p:nvSpPr>
          <p:cNvPr id="3" name="Subtitle 2"/>
          <p:cNvSpPr>
            <a:spLocks noGrp="1"/>
          </p:cNvSpPr>
          <p:nvPr>
            <p:ph type="subTitle" idx="1"/>
          </p:nvPr>
        </p:nvSpPr>
        <p:spPr>
          <a:xfrm>
            <a:off x="7920751" y="4777951"/>
            <a:ext cx="3793678" cy="1037760"/>
          </a:xfrm>
        </p:spPr>
        <p:txBody>
          <a:bodyPr>
            <a:noAutofit/>
          </a:bodyPr>
          <a:lstStyle/>
          <a:p>
            <a:pPr algn="ctr"/>
            <a:r>
              <a:rPr lang="en-US" b="1" dirty="0" err="1"/>
              <a:t>Bushra</a:t>
            </a:r>
            <a:r>
              <a:rPr lang="en-US" b="1" dirty="0"/>
              <a:t>  Mohammed Ali Al-</a:t>
            </a:r>
            <a:r>
              <a:rPr lang="en-US" b="1" dirty="0" err="1"/>
              <a:t>Ameen</a:t>
            </a:r>
            <a:endParaRPr lang="en-US" b="1" dirty="0"/>
          </a:p>
          <a:p>
            <a:pPr algn="ctr"/>
            <a:r>
              <a:rPr lang="en-US" b="1" dirty="0"/>
              <a:t>B,D,S,. </a:t>
            </a:r>
            <a:r>
              <a:rPr lang="en-US" b="1" dirty="0" err="1"/>
              <a:t>M,Sc</a:t>
            </a:r>
            <a:r>
              <a:rPr lang="en-US" b="1" dirty="0"/>
              <a:t>.(Pros)</a:t>
            </a:r>
          </a:p>
          <a:p>
            <a:pPr algn="ctr"/>
            <a:endParaRPr lang="ar-SA" dirty="0"/>
          </a:p>
        </p:txBody>
      </p:sp>
      <p:pic>
        <p:nvPicPr>
          <p:cNvPr id="7" name="Picture 6"/>
          <p:cNvPicPr>
            <a:picLocks noChangeAspect="1"/>
          </p:cNvPicPr>
          <p:nvPr/>
        </p:nvPicPr>
        <p:blipFill rotWithShape="1">
          <a:blip r:embed="rId2"/>
          <a:srcRect l="12482" r="15011"/>
          <a:stretch/>
        </p:blipFill>
        <p:spPr>
          <a:xfrm>
            <a:off x="4397798" y="4373508"/>
            <a:ext cx="2848311" cy="2091686"/>
          </a:xfrm>
          <a:prstGeom prst="rect">
            <a:avLst/>
          </a:prstGeom>
        </p:spPr>
      </p:pic>
      <p:pic>
        <p:nvPicPr>
          <p:cNvPr id="6" name="Picture 5"/>
          <p:cNvPicPr>
            <a:picLocks noChangeAspect="1"/>
          </p:cNvPicPr>
          <p:nvPr/>
        </p:nvPicPr>
        <p:blipFill>
          <a:blip r:embed="rId3"/>
          <a:stretch>
            <a:fillRect/>
          </a:stretch>
        </p:blipFill>
        <p:spPr>
          <a:xfrm>
            <a:off x="2361047" y="2286367"/>
            <a:ext cx="2724217" cy="2331840"/>
          </a:xfrm>
          <a:prstGeom prst="rect">
            <a:avLst/>
          </a:prstGeom>
        </p:spPr>
      </p:pic>
      <p:pic>
        <p:nvPicPr>
          <p:cNvPr id="8" name="Picture 7"/>
          <p:cNvPicPr>
            <a:picLocks noChangeAspect="1"/>
          </p:cNvPicPr>
          <p:nvPr/>
        </p:nvPicPr>
        <p:blipFill>
          <a:blip r:embed="rId4"/>
          <a:stretch>
            <a:fillRect/>
          </a:stretch>
        </p:blipFill>
        <p:spPr>
          <a:xfrm>
            <a:off x="198952" y="264383"/>
            <a:ext cx="2960768" cy="2169723"/>
          </a:xfrm>
          <a:prstGeom prst="rect">
            <a:avLst/>
          </a:prstGeom>
        </p:spPr>
      </p:pic>
    </p:spTree>
    <p:extLst>
      <p:ext uri="{BB962C8B-B14F-4D97-AF65-F5344CB8AC3E}">
        <p14:creationId xmlns:p14="http://schemas.microsoft.com/office/powerpoint/2010/main" val="1338206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Definitions</a:t>
            </a:r>
            <a:endParaRPr lang="ar-SA" b="1" dirty="0">
              <a:solidFill>
                <a:schemeClr val="accent2">
                  <a:lumMod val="75000"/>
                </a:schemeClr>
              </a:solidFill>
            </a:endParaRPr>
          </a:p>
        </p:txBody>
      </p:sp>
      <p:sp>
        <p:nvSpPr>
          <p:cNvPr id="3" name="Content Placeholder 2"/>
          <p:cNvSpPr>
            <a:spLocks noGrp="1"/>
          </p:cNvSpPr>
          <p:nvPr>
            <p:ph idx="1"/>
          </p:nvPr>
        </p:nvSpPr>
        <p:spPr/>
        <p:txBody>
          <a:bodyPr>
            <a:noAutofit/>
          </a:bodyPr>
          <a:lstStyle/>
          <a:p>
            <a:pPr marL="0" indent="0" algn="l" rtl="0">
              <a:buNone/>
            </a:pPr>
            <a:r>
              <a:rPr lang="en-US" sz="2800" b="1" dirty="0" smtClean="0">
                <a:solidFill>
                  <a:schemeClr val="accent2">
                    <a:lumMod val="60000"/>
                    <a:lumOff val="40000"/>
                  </a:schemeClr>
                </a:solidFill>
                <a:latin typeface="Arial" panose="020B0604020202020204" pitchFamily="34" charset="0"/>
                <a:cs typeface="Arial" panose="020B0604020202020204" pitchFamily="34" charset="0"/>
              </a:rPr>
              <a:t>Prosthetic: </a:t>
            </a:r>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art and science of supplying artificial replacements for </a:t>
            </a:r>
            <a:r>
              <a:rPr lang="en-US" sz="2400" dirty="0" smtClean="0">
                <a:latin typeface="Arial" panose="020B0604020202020204" pitchFamily="34" charset="0"/>
                <a:cs typeface="Arial" panose="020B0604020202020204" pitchFamily="34" charset="0"/>
              </a:rPr>
              <a:t>missing </a:t>
            </a:r>
            <a:r>
              <a:rPr lang="en-US" sz="2400" dirty="0">
                <a:latin typeface="Arial" panose="020B0604020202020204" pitchFamily="34" charset="0"/>
                <a:cs typeface="Arial" panose="020B0604020202020204" pitchFamily="34" charset="0"/>
              </a:rPr>
              <a:t>parts of the human body.</a:t>
            </a:r>
          </a:p>
          <a:p>
            <a:pPr marL="0" indent="0" algn="l" rtl="0">
              <a:buNone/>
            </a:pPr>
            <a:r>
              <a:rPr lang="en-US" sz="2800" b="1" dirty="0" smtClean="0">
                <a:solidFill>
                  <a:schemeClr val="accent2">
                    <a:lumMod val="60000"/>
                    <a:lumOff val="40000"/>
                  </a:schemeClr>
                </a:solidFill>
                <a:latin typeface="Arial" panose="020B0604020202020204" pitchFamily="34" charset="0"/>
                <a:cs typeface="Arial" panose="020B0604020202020204" pitchFamily="34" charset="0"/>
              </a:rPr>
              <a:t>Prosthodontics</a:t>
            </a:r>
            <a:r>
              <a:rPr lang="en-US" sz="2800" b="1" dirty="0">
                <a:solidFill>
                  <a:schemeClr val="accent2">
                    <a:lumMod val="60000"/>
                    <a:lumOff val="40000"/>
                  </a:schemeClr>
                </a:solidFill>
                <a:latin typeface="Arial" panose="020B0604020202020204" pitchFamily="34" charset="0"/>
                <a:cs typeface="Arial" panose="020B0604020202020204" pitchFamily="34" charset="0"/>
              </a:rPr>
              <a:t> (Prosthetic dentistry):</a:t>
            </a:r>
            <a:r>
              <a:rPr lang="en-US" sz="2800" b="1" dirty="0" smtClean="0">
                <a:solidFill>
                  <a:schemeClr val="accent2">
                    <a:lumMod val="60000"/>
                    <a:lumOff val="40000"/>
                  </a:schemeClr>
                </a:solidFill>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It </a:t>
            </a:r>
            <a:r>
              <a:rPr lang="en-US" sz="2400" dirty="0">
                <a:latin typeface="Arial" panose="020B0604020202020204" pitchFamily="34" charset="0"/>
                <a:cs typeface="Arial" panose="020B0604020202020204" pitchFamily="34" charset="0"/>
              </a:rPr>
              <a:t>is the branch of dental art and </a:t>
            </a:r>
            <a:r>
              <a:rPr lang="en-US" sz="2400" dirty="0" smtClean="0">
                <a:latin typeface="Arial" panose="020B0604020202020204" pitchFamily="34" charset="0"/>
                <a:cs typeface="Arial" panose="020B0604020202020204" pitchFamily="34" charset="0"/>
              </a:rPr>
              <a:t>science </a:t>
            </a:r>
            <a:r>
              <a:rPr lang="en-US" sz="2400" dirty="0">
                <a:latin typeface="Arial" panose="020B0604020202020204" pitchFamily="34" charset="0"/>
                <a:cs typeface="Arial" panose="020B0604020202020204" pitchFamily="34" charset="0"/>
              </a:rPr>
              <a:t>that deals with the replacement of missing teeth and oral tissues to restore and maintain oral form, function, appearance, and health.</a:t>
            </a:r>
          </a:p>
          <a:p>
            <a:pPr marL="0" indent="0" algn="l" rtl="0">
              <a:buNone/>
            </a:pPr>
            <a:r>
              <a:rPr lang="en-US" sz="2800" b="1" dirty="0" smtClean="0">
                <a:solidFill>
                  <a:schemeClr val="accent2">
                    <a:lumMod val="60000"/>
                    <a:lumOff val="40000"/>
                  </a:schemeClr>
                </a:solidFill>
                <a:latin typeface="Arial" panose="020B0604020202020204" pitchFamily="34" charset="0"/>
                <a:cs typeface="Arial" panose="020B0604020202020204" pitchFamily="34" charset="0"/>
              </a:rPr>
              <a:t>Prosthesis: </a:t>
            </a:r>
            <a:r>
              <a:rPr lang="en-US" sz="2400" dirty="0" smtClean="0">
                <a:latin typeface="Arial" panose="020B0604020202020204" pitchFamily="34" charset="0"/>
                <a:cs typeface="Arial" panose="020B0604020202020204" pitchFamily="34" charset="0"/>
              </a:rPr>
              <a:t>An </a:t>
            </a:r>
            <a:r>
              <a:rPr lang="en-US" sz="2400" dirty="0">
                <a:latin typeface="Arial" panose="020B0604020202020204" pitchFamily="34" charset="0"/>
                <a:cs typeface="Arial" panose="020B0604020202020204" pitchFamily="34" charset="0"/>
              </a:rPr>
              <a:t>artificial replacement of an absent part of the human body. </a:t>
            </a:r>
            <a:endParaRPr lang="ar-S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857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181278" y="2271126"/>
            <a:ext cx="2847975" cy="1600200"/>
          </a:xfrm>
          <a:prstGeom prst="rect">
            <a:avLst/>
          </a:prstGeom>
        </p:spPr>
      </p:pic>
      <p:pic>
        <p:nvPicPr>
          <p:cNvPr id="5" name="Picture 4"/>
          <p:cNvPicPr>
            <a:picLocks noChangeAspect="1"/>
          </p:cNvPicPr>
          <p:nvPr/>
        </p:nvPicPr>
        <p:blipFill>
          <a:blip r:embed="rId3"/>
          <a:stretch>
            <a:fillRect/>
          </a:stretch>
        </p:blipFill>
        <p:spPr>
          <a:xfrm>
            <a:off x="9830562" y="89726"/>
            <a:ext cx="2143125" cy="2143125"/>
          </a:xfrm>
          <a:prstGeom prst="rect">
            <a:avLst/>
          </a:prstGeom>
        </p:spPr>
      </p:pic>
      <p:pic>
        <p:nvPicPr>
          <p:cNvPr id="6" name="Picture 5"/>
          <p:cNvPicPr>
            <a:picLocks noChangeAspect="1"/>
          </p:cNvPicPr>
          <p:nvPr/>
        </p:nvPicPr>
        <p:blipFill rotWithShape="1">
          <a:blip r:embed="rId4"/>
          <a:srcRect b="6126"/>
          <a:stretch/>
        </p:blipFill>
        <p:spPr>
          <a:xfrm>
            <a:off x="3854884" y="470726"/>
            <a:ext cx="5377668" cy="2532088"/>
          </a:xfrm>
          <a:prstGeom prst="rect">
            <a:avLst/>
          </a:prstGeom>
        </p:spPr>
      </p:pic>
      <p:pic>
        <p:nvPicPr>
          <p:cNvPr id="7" name="Picture 6"/>
          <p:cNvPicPr>
            <a:picLocks noChangeAspect="1"/>
          </p:cNvPicPr>
          <p:nvPr/>
        </p:nvPicPr>
        <p:blipFill>
          <a:blip r:embed="rId5"/>
          <a:stretch>
            <a:fillRect/>
          </a:stretch>
        </p:blipFill>
        <p:spPr>
          <a:xfrm>
            <a:off x="766663" y="2598854"/>
            <a:ext cx="2857500" cy="1600200"/>
          </a:xfrm>
          <a:prstGeom prst="rect">
            <a:avLst/>
          </a:prstGeom>
        </p:spPr>
      </p:pic>
      <p:pic>
        <p:nvPicPr>
          <p:cNvPr id="8" name="Picture 7"/>
          <p:cNvPicPr>
            <a:picLocks noChangeAspect="1"/>
          </p:cNvPicPr>
          <p:nvPr/>
        </p:nvPicPr>
        <p:blipFill>
          <a:blip r:embed="rId6"/>
          <a:stretch>
            <a:fillRect/>
          </a:stretch>
        </p:blipFill>
        <p:spPr>
          <a:xfrm>
            <a:off x="766663" y="470726"/>
            <a:ext cx="2590800" cy="1762125"/>
          </a:xfrm>
          <a:prstGeom prst="rect">
            <a:avLst/>
          </a:prstGeom>
        </p:spPr>
      </p:pic>
      <p:pic>
        <p:nvPicPr>
          <p:cNvPr id="9" name="Picture 8"/>
          <p:cNvPicPr>
            <a:picLocks noChangeAspect="1"/>
          </p:cNvPicPr>
          <p:nvPr/>
        </p:nvPicPr>
        <p:blipFill>
          <a:blip r:embed="rId7"/>
          <a:stretch>
            <a:fillRect/>
          </a:stretch>
        </p:blipFill>
        <p:spPr>
          <a:xfrm>
            <a:off x="766663" y="4565057"/>
            <a:ext cx="2942081" cy="2109417"/>
          </a:xfrm>
          <a:prstGeom prst="rect">
            <a:avLst/>
          </a:prstGeom>
        </p:spPr>
      </p:pic>
      <p:pic>
        <p:nvPicPr>
          <p:cNvPr id="10" name="Picture 9"/>
          <p:cNvPicPr>
            <a:picLocks noChangeAspect="1"/>
          </p:cNvPicPr>
          <p:nvPr/>
        </p:nvPicPr>
        <p:blipFill>
          <a:blip r:embed="rId8"/>
          <a:stretch>
            <a:fillRect/>
          </a:stretch>
        </p:blipFill>
        <p:spPr>
          <a:xfrm>
            <a:off x="4323782" y="3398954"/>
            <a:ext cx="4439871" cy="2987663"/>
          </a:xfrm>
          <a:prstGeom prst="rect">
            <a:avLst/>
          </a:prstGeom>
        </p:spPr>
      </p:pic>
      <p:pic>
        <p:nvPicPr>
          <p:cNvPr id="11" name="Picture 10"/>
          <p:cNvPicPr>
            <a:picLocks noChangeAspect="1"/>
          </p:cNvPicPr>
          <p:nvPr/>
        </p:nvPicPr>
        <p:blipFill>
          <a:blip r:embed="rId9"/>
          <a:stretch>
            <a:fillRect/>
          </a:stretch>
        </p:blipFill>
        <p:spPr>
          <a:xfrm>
            <a:off x="9231441" y="3932228"/>
            <a:ext cx="2742246" cy="2742246"/>
          </a:xfrm>
          <a:prstGeom prst="rect">
            <a:avLst/>
          </a:prstGeom>
        </p:spPr>
      </p:pic>
    </p:spTree>
    <p:extLst>
      <p:ext uri="{BB962C8B-B14F-4D97-AF65-F5344CB8AC3E}">
        <p14:creationId xmlns:p14="http://schemas.microsoft.com/office/powerpoint/2010/main" val="3346142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Definitions </a:t>
            </a:r>
            <a:endParaRPr lang="ar-SA" b="1" dirty="0">
              <a:solidFill>
                <a:schemeClr val="accent2">
                  <a:lumMod val="50000"/>
                </a:schemeClr>
              </a:solidFill>
            </a:endParaRPr>
          </a:p>
        </p:txBody>
      </p:sp>
      <p:sp>
        <p:nvSpPr>
          <p:cNvPr id="3" name="Content Placeholder 2"/>
          <p:cNvSpPr>
            <a:spLocks noGrp="1"/>
          </p:cNvSpPr>
          <p:nvPr>
            <p:ph idx="1"/>
          </p:nvPr>
        </p:nvSpPr>
        <p:spPr/>
        <p:txBody>
          <a:bodyPr/>
          <a:lstStyle/>
          <a:p>
            <a:pPr marL="0" indent="0" algn="l" rtl="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Dental prosthesis: </a:t>
            </a:r>
            <a:r>
              <a:rPr lang="en-US" sz="2400" dirty="0" smtClean="0">
                <a:latin typeface="Arial" panose="020B0604020202020204" pitchFamily="34" charset="0"/>
                <a:cs typeface="Arial" panose="020B0604020202020204" pitchFamily="34" charset="0"/>
              </a:rPr>
              <a:t>An </a:t>
            </a:r>
            <a:r>
              <a:rPr lang="en-US" sz="2400" dirty="0">
                <a:latin typeface="Arial" panose="020B0604020202020204" pitchFamily="34" charset="0"/>
                <a:cs typeface="Arial" panose="020B0604020202020204" pitchFamily="34" charset="0"/>
              </a:rPr>
              <a:t>artificial replacement of one or more teeth (up to </a:t>
            </a:r>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entire dentition in the arch) and associated dental and/or alveolar structures.</a:t>
            </a:r>
          </a:p>
          <a:p>
            <a:pPr algn="l" rtl="0"/>
            <a:endParaRPr lang="ar-SA" dirty="0"/>
          </a:p>
        </p:txBody>
      </p:sp>
      <p:pic>
        <p:nvPicPr>
          <p:cNvPr id="4" name="Picture 3"/>
          <p:cNvPicPr>
            <a:picLocks noChangeAspect="1"/>
          </p:cNvPicPr>
          <p:nvPr/>
        </p:nvPicPr>
        <p:blipFill>
          <a:blip r:embed="rId2"/>
          <a:stretch>
            <a:fillRect/>
          </a:stretch>
        </p:blipFill>
        <p:spPr>
          <a:xfrm>
            <a:off x="972871" y="4300118"/>
            <a:ext cx="2956816" cy="2170364"/>
          </a:xfrm>
          <a:prstGeom prst="rect">
            <a:avLst/>
          </a:prstGeom>
        </p:spPr>
      </p:pic>
      <p:pic>
        <p:nvPicPr>
          <p:cNvPr id="5" name="Picture 4"/>
          <p:cNvPicPr>
            <a:picLocks noChangeAspect="1"/>
          </p:cNvPicPr>
          <p:nvPr/>
        </p:nvPicPr>
        <p:blipFill>
          <a:blip r:embed="rId3"/>
          <a:stretch>
            <a:fillRect/>
          </a:stretch>
        </p:blipFill>
        <p:spPr>
          <a:xfrm>
            <a:off x="4593837" y="4217815"/>
            <a:ext cx="2725148" cy="2334970"/>
          </a:xfrm>
          <a:prstGeom prst="rect">
            <a:avLst/>
          </a:prstGeom>
        </p:spPr>
      </p:pic>
      <p:pic>
        <p:nvPicPr>
          <p:cNvPr id="6" name="Picture 5"/>
          <p:cNvPicPr>
            <a:picLocks noChangeAspect="1"/>
          </p:cNvPicPr>
          <p:nvPr/>
        </p:nvPicPr>
        <p:blipFill>
          <a:blip r:embed="rId4"/>
          <a:stretch>
            <a:fillRect/>
          </a:stretch>
        </p:blipFill>
        <p:spPr>
          <a:xfrm>
            <a:off x="8085040" y="4373276"/>
            <a:ext cx="2853175" cy="2097206"/>
          </a:xfrm>
          <a:prstGeom prst="rect">
            <a:avLst/>
          </a:prstGeom>
        </p:spPr>
      </p:pic>
    </p:spTree>
    <p:extLst>
      <p:ext uri="{BB962C8B-B14F-4D97-AF65-F5344CB8AC3E}">
        <p14:creationId xmlns:p14="http://schemas.microsoft.com/office/powerpoint/2010/main" val="3817839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71" t="18794" r="53893" b="34903"/>
          <a:stretch/>
        </p:blipFill>
        <p:spPr>
          <a:xfrm>
            <a:off x="128567" y="0"/>
            <a:ext cx="11916755" cy="6858000"/>
          </a:xfrm>
          <a:prstGeom prst="rect">
            <a:avLst/>
          </a:prstGeom>
        </p:spPr>
      </p:pic>
    </p:spTree>
    <p:extLst>
      <p:ext uri="{BB962C8B-B14F-4D97-AF65-F5344CB8AC3E}">
        <p14:creationId xmlns:p14="http://schemas.microsoft.com/office/powerpoint/2010/main" val="3219390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Definitions </a:t>
            </a:r>
            <a:endParaRPr lang="ar-SA" b="1" dirty="0">
              <a:solidFill>
                <a:schemeClr val="accent2">
                  <a:lumMod val="50000"/>
                </a:schemeClr>
              </a:solidFill>
            </a:endParaRPr>
          </a:p>
        </p:txBody>
      </p:sp>
      <p:sp>
        <p:nvSpPr>
          <p:cNvPr id="3" name="Content Placeholder 2"/>
          <p:cNvSpPr>
            <a:spLocks noGrp="1"/>
          </p:cNvSpPr>
          <p:nvPr>
            <p:ph idx="1"/>
          </p:nvPr>
        </p:nvSpPr>
        <p:spPr/>
        <p:txBody>
          <a:bodyPr/>
          <a:lstStyle/>
          <a:p>
            <a:pPr algn="l" rtl="0"/>
            <a:endParaRPr lang="en-US" dirty="0"/>
          </a:p>
          <a:p>
            <a:pPr algn="l" rtl="0"/>
            <a:endParaRPr lang="ar-SA" dirty="0"/>
          </a:p>
        </p:txBody>
      </p:sp>
      <p:pic>
        <p:nvPicPr>
          <p:cNvPr id="6" name="Picture 5"/>
          <p:cNvPicPr>
            <a:picLocks noChangeAspect="1"/>
          </p:cNvPicPr>
          <p:nvPr/>
        </p:nvPicPr>
        <p:blipFill>
          <a:blip r:embed="rId2"/>
          <a:stretch>
            <a:fillRect/>
          </a:stretch>
        </p:blipFill>
        <p:spPr>
          <a:xfrm>
            <a:off x="8697112" y="2896140"/>
            <a:ext cx="3487578" cy="2563520"/>
          </a:xfrm>
          <a:prstGeom prst="rect">
            <a:avLst/>
          </a:prstGeom>
        </p:spPr>
      </p:pic>
      <p:sp>
        <p:nvSpPr>
          <p:cNvPr id="7" name="Rectangle 6"/>
          <p:cNvSpPr/>
          <p:nvPr/>
        </p:nvSpPr>
        <p:spPr>
          <a:xfrm>
            <a:off x="2717443" y="2274838"/>
            <a:ext cx="8986828" cy="1077218"/>
          </a:xfrm>
          <a:prstGeom prst="rect">
            <a:avLst/>
          </a:prstGeom>
        </p:spPr>
        <p:txBody>
          <a:bodyPr wrap="square">
            <a:spAutoFit/>
          </a:bodyPr>
          <a:lstStyle/>
          <a:p>
            <a:pPr algn="l"/>
            <a:r>
              <a:rPr lang="en-US" sz="2400" b="1" dirty="0">
                <a:solidFill>
                  <a:schemeClr val="accent2">
                    <a:lumMod val="60000"/>
                    <a:lumOff val="40000"/>
                  </a:schemeClr>
                </a:solidFill>
                <a:latin typeface="Arial" panose="020B0604020202020204" pitchFamily="34" charset="0"/>
              </a:rPr>
              <a:t>F</a:t>
            </a:r>
            <a:r>
              <a:rPr lang="en-US" sz="2400" b="1" dirty="0" smtClean="0">
                <a:solidFill>
                  <a:schemeClr val="accent2">
                    <a:lumMod val="60000"/>
                    <a:lumOff val="40000"/>
                  </a:schemeClr>
                </a:solidFill>
                <a:latin typeface="Arial" panose="020B0604020202020204" pitchFamily="34" charset="0"/>
              </a:rPr>
              <a:t>ixed prosthodontics:</a:t>
            </a:r>
            <a:r>
              <a:rPr lang="en-US" sz="2000" dirty="0">
                <a:solidFill>
                  <a:srgbClr val="222222"/>
                </a:solidFill>
                <a:latin typeface="Arial" panose="020B0604020202020204" pitchFamily="34" charset="0"/>
              </a:rPr>
              <a:t> </a:t>
            </a:r>
            <a:r>
              <a:rPr lang="en-US" sz="2000" dirty="0">
                <a:latin typeface="Arial" panose="020B0604020202020204" pitchFamily="34" charset="0"/>
              </a:rPr>
              <a:t>is the </a:t>
            </a:r>
            <a:r>
              <a:rPr lang="en-US" sz="2000" dirty="0" smtClean="0">
                <a:latin typeface="Arial" panose="020B0604020202020204" pitchFamily="34" charset="0"/>
              </a:rPr>
              <a:t>area of</a:t>
            </a:r>
            <a:r>
              <a:rPr lang="en-US" sz="2000" dirty="0">
                <a:latin typeface="Arial" panose="020B0604020202020204" pitchFamily="34" charset="0"/>
              </a:rPr>
              <a:t> </a:t>
            </a:r>
            <a:r>
              <a:rPr lang="en-US" sz="2000" dirty="0" smtClean="0">
                <a:latin typeface="Arial" panose="020B0604020202020204" pitchFamily="34" charset="0"/>
              </a:rPr>
              <a:t>prosthodontics focused </a:t>
            </a:r>
            <a:r>
              <a:rPr lang="en-US" sz="2000" dirty="0">
                <a:latin typeface="Arial" panose="020B0604020202020204" pitchFamily="34" charset="0"/>
              </a:rPr>
              <a:t>on permanently attached (fixed) </a:t>
            </a:r>
            <a:r>
              <a:rPr lang="en-US" sz="2000" dirty="0" smtClean="0">
                <a:latin typeface="Arial" panose="020B0604020202020204" pitchFamily="34" charset="0"/>
              </a:rPr>
              <a:t>dental restoration, Such</a:t>
            </a:r>
            <a:r>
              <a:rPr lang="en-US" sz="2000" dirty="0">
                <a:latin typeface="Arial" panose="020B0604020202020204" pitchFamily="34" charset="0"/>
              </a:rPr>
              <a:t> </a:t>
            </a:r>
            <a:r>
              <a:rPr lang="en-US" sz="2000" dirty="0" smtClean="0">
                <a:latin typeface="Arial" panose="020B0604020202020204" pitchFamily="34" charset="0"/>
              </a:rPr>
              <a:t>as indirect dental restorations, crowns, bridges</a:t>
            </a:r>
            <a:r>
              <a:rPr lang="en-US" sz="2000" dirty="0">
                <a:latin typeface="Arial" panose="020B0604020202020204" pitchFamily="34" charset="0"/>
              </a:rPr>
              <a:t> (fixed </a:t>
            </a:r>
            <a:r>
              <a:rPr lang="en-US" sz="2000" dirty="0" smtClean="0">
                <a:latin typeface="Arial" panose="020B0604020202020204" pitchFamily="34" charset="0"/>
              </a:rPr>
              <a:t>dentures),</a:t>
            </a:r>
            <a:r>
              <a:rPr lang="en-US" sz="2000" dirty="0">
                <a:latin typeface="Arial" panose="020B0604020202020204" pitchFamily="34" charset="0"/>
              </a:rPr>
              <a:t> </a:t>
            </a:r>
            <a:r>
              <a:rPr lang="en-US" sz="2000" dirty="0" smtClean="0">
                <a:latin typeface="Arial" panose="020B0604020202020204" pitchFamily="34" charset="0"/>
              </a:rPr>
              <a:t>inlays , Onlays, </a:t>
            </a:r>
            <a:r>
              <a:rPr lang="en-US" sz="2000" dirty="0">
                <a:latin typeface="Arial" panose="020B0604020202020204" pitchFamily="34" charset="0"/>
              </a:rPr>
              <a:t>and </a:t>
            </a:r>
            <a:r>
              <a:rPr lang="en-US" sz="2000" dirty="0" smtClean="0">
                <a:latin typeface="Arial" panose="020B0604020202020204" pitchFamily="34" charset="0"/>
              </a:rPr>
              <a:t>veneers.</a:t>
            </a:r>
            <a:endParaRPr lang="ar-SA" sz="2000" dirty="0"/>
          </a:p>
        </p:txBody>
      </p:sp>
      <p:pic>
        <p:nvPicPr>
          <p:cNvPr id="9" name="Picture 8"/>
          <p:cNvPicPr>
            <a:picLocks noChangeAspect="1"/>
          </p:cNvPicPr>
          <p:nvPr/>
        </p:nvPicPr>
        <p:blipFill>
          <a:blip r:embed="rId3"/>
          <a:stretch>
            <a:fillRect/>
          </a:stretch>
        </p:blipFill>
        <p:spPr>
          <a:xfrm>
            <a:off x="7385209" y="5003743"/>
            <a:ext cx="2638425" cy="1733550"/>
          </a:xfrm>
          <a:prstGeom prst="rect">
            <a:avLst/>
          </a:prstGeom>
        </p:spPr>
      </p:pic>
      <p:pic>
        <p:nvPicPr>
          <p:cNvPr id="10" name="Picture 9"/>
          <p:cNvPicPr>
            <a:picLocks noChangeAspect="1"/>
          </p:cNvPicPr>
          <p:nvPr/>
        </p:nvPicPr>
        <p:blipFill>
          <a:blip r:embed="rId4"/>
          <a:stretch>
            <a:fillRect/>
          </a:stretch>
        </p:blipFill>
        <p:spPr>
          <a:xfrm>
            <a:off x="145693" y="233094"/>
            <a:ext cx="2737492" cy="1895967"/>
          </a:xfrm>
          <a:prstGeom prst="rect">
            <a:avLst/>
          </a:prstGeom>
        </p:spPr>
      </p:pic>
      <p:pic>
        <p:nvPicPr>
          <p:cNvPr id="11" name="Picture 10"/>
          <p:cNvPicPr>
            <a:picLocks noChangeAspect="1"/>
          </p:cNvPicPr>
          <p:nvPr/>
        </p:nvPicPr>
        <p:blipFill>
          <a:blip r:embed="rId5"/>
          <a:stretch>
            <a:fillRect/>
          </a:stretch>
        </p:blipFill>
        <p:spPr>
          <a:xfrm>
            <a:off x="2439353" y="5057572"/>
            <a:ext cx="2857500" cy="1600200"/>
          </a:xfrm>
          <a:prstGeom prst="rect">
            <a:avLst/>
          </a:prstGeom>
        </p:spPr>
      </p:pic>
      <p:pic>
        <p:nvPicPr>
          <p:cNvPr id="12" name="Picture 11"/>
          <p:cNvPicPr>
            <a:picLocks noChangeAspect="1"/>
          </p:cNvPicPr>
          <p:nvPr/>
        </p:nvPicPr>
        <p:blipFill>
          <a:blip r:embed="rId6"/>
          <a:stretch>
            <a:fillRect/>
          </a:stretch>
        </p:blipFill>
        <p:spPr>
          <a:xfrm>
            <a:off x="4768193" y="3447576"/>
            <a:ext cx="3028950" cy="1514475"/>
          </a:xfrm>
          <a:prstGeom prst="rect">
            <a:avLst/>
          </a:prstGeom>
        </p:spPr>
      </p:pic>
      <p:pic>
        <p:nvPicPr>
          <p:cNvPr id="13" name="Picture 12"/>
          <p:cNvPicPr>
            <a:picLocks noChangeAspect="1"/>
          </p:cNvPicPr>
          <p:nvPr/>
        </p:nvPicPr>
        <p:blipFill>
          <a:blip r:embed="rId7"/>
          <a:stretch>
            <a:fillRect/>
          </a:stretch>
        </p:blipFill>
        <p:spPr>
          <a:xfrm>
            <a:off x="57627" y="3352056"/>
            <a:ext cx="2628900" cy="1743075"/>
          </a:xfrm>
          <a:prstGeom prst="rect">
            <a:avLst/>
          </a:prstGeom>
        </p:spPr>
      </p:pic>
    </p:spTree>
    <p:extLst>
      <p:ext uri="{BB962C8B-B14F-4D97-AF65-F5344CB8AC3E}">
        <p14:creationId xmlns:p14="http://schemas.microsoft.com/office/powerpoint/2010/main" val="275175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Definitions </a:t>
            </a:r>
            <a:endParaRPr lang="ar-SA" b="1" dirty="0">
              <a:solidFill>
                <a:schemeClr val="accent2">
                  <a:lumMod val="50000"/>
                </a:schemeClr>
              </a:solidFill>
            </a:endParaRPr>
          </a:p>
        </p:txBody>
      </p:sp>
      <p:sp>
        <p:nvSpPr>
          <p:cNvPr id="3" name="Content Placeholder 2"/>
          <p:cNvSpPr>
            <a:spLocks noGrp="1"/>
          </p:cNvSpPr>
          <p:nvPr>
            <p:ph idx="1"/>
          </p:nvPr>
        </p:nvSpPr>
        <p:spPr/>
        <p:txBody>
          <a:bodyPr/>
          <a:lstStyle/>
          <a:p>
            <a:pPr algn="l" rtl="0"/>
            <a:endParaRPr lang="en-US" dirty="0"/>
          </a:p>
          <a:p>
            <a:pPr algn="l" rtl="0"/>
            <a:endParaRPr lang="ar-SA" dirty="0"/>
          </a:p>
        </p:txBody>
      </p:sp>
      <p:sp>
        <p:nvSpPr>
          <p:cNvPr id="7" name="Rectangle 6"/>
          <p:cNvSpPr/>
          <p:nvPr/>
        </p:nvSpPr>
        <p:spPr>
          <a:xfrm>
            <a:off x="2717443" y="2274838"/>
            <a:ext cx="8986828" cy="1077218"/>
          </a:xfrm>
          <a:prstGeom prst="rect">
            <a:avLst/>
          </a:prstGeom>
        </p:spPr>
        <p:txBody>
          <a:bodyPr wrap="square">
            <a:spAutoFit/>
          </a:bodyPr>
          <a:lstStyle/>
          <a:p>
            <a:pPr algn="l"/>
            <a:r>
              <a:rPr lang="en-US" sz="2400" b="1" dirty="0" smtClean="0">
                <a:solidFill>
                  <a:schemeClr val="accent2">
                    <a:lumMod val="60000"/>
                    <a:lumOff val="40000"/>
                  </a:schemeClr>
                </a:solidFill>
                <a:latin typeface="Arial" panose="020B0604020202020204" pitchFamily="34" charset="0"/>
              </a:rPr>
              <a:t>Maxillofacial prosthodontics: </a:t>
            </a:r>
            <a:r>
              <a:rPr lang="en-US" sz="2000" dirty="0" smtClean="0">
                <a:solidFill>
                  <a:srgbClr val="332C2C"/>
                </a:solidFill>
                <a:latin typeface="Open Sans"/>
              </a:rPr>
              <a:t>Maxillofacial </a:t>
            </a:r>
            <a:r>
              <a:rPr lang="en-US" sz="2000" dirty="0">
                <a:solidFill>
                  <a:srgbClr val="332C2C"/>
                </a:solidFill>
                <a:latin typeface="Open Sans"/>
              </a:rPr>
              <a:t>prosthodontics is a specialty of dentistry which deals with the rehabilitation of patients with acquired and congenital defects of the head and neck region. </a:t>
            </a:r>
            <a:r>
              <a:rPr lang="en-US" sz="2000" dirty="0">
                <a:solidFill>
                  <a:srgbClr val="222222"/>
                </a:solidFill>
                <a:latin typeface="Arial" panose="020B0604020202020204" pitchFamily="34" charset="0"/>
              </a:rPr>
              <a:t> </a:t>
            </a:r>
            <a:endParaRPr lang="ar-SA" sz="2000" dirty="0"/>
          </a:p>
        </p:txBody>
      </p:sp>
      <p:pic>
        <p:nvPicPr>
          <p:cNvPr id="4" name="Picture 3"/>
          <p:cNvPicPr>
            <a:picLocks noChangeAspect="1"/>
          </p:cNvPicPr>
          <p:nvPr/>
        </p:nvPicPr>
        <p:blipFill>
          <a:blip r:embed="rId2"/>
          <a:stretch>
            <a:fillRect/>
          </a:stretch>
        </p:blipFill>
        <p:spPr>
          <a:xfrm>
            <a:off x="9113246" y="3484226"/>
            <a:ext cx="2591025" cy="1761897"/>
          </a:xfrm>
          <a:prstGeom prst="rect">
            <a:avLst/>
          </a:prstGeom>
        </p:spPr>
      </p:pic>
      <p:pic>
        <p:nvPicPr>
          <p:cNvPr id="5" name="Picture 4"/>
          <p:cNvPicPr>
            <a:picLocks noChangeAspect="1"/>
          </p:cNvPicPr>
          <p:nvPr/>
        </p:nvPicPr>
        <p:blipFill>
          <a:blip r:embed="rId3"/>
          <a:stretch>
            <a:fillRect/>
          </a:stretch>
        </p:blipFill>
        <p:spPr>
          <a:xfrm>
            <a:off x="436981" y="3484226"/>
            <a:ext cx="2859272" cy="1603387"/>
          </a:xfrm>
          <a:prstGeom prst="rect">
            <a:avLst/>
          </a:prstGeom>
        </p:spPr>
      </p:pic>
      <p:pic>
        <p:nvPicPr>
          <p:cNvPr id="8" name="Picture 7"/>
          <p:cNvPicPr>
            <a:picLocks noChangeAspect="1"/>
          </p:cNvPicPr>
          <p:nvPr/>
        </p:nvPicPr>
        <p:blipFill>
          <a:blip r:embed="rId4"/>
          <a:stretch>
            <a:fillRect/>
          </a:stretch>
        </p:blipFill>
        <p:spPr>
          <a:xfrm>
            <a:off x="3404381" y="3931848"/>
            <a:ext cx="5383235" cy="2536156"/>
          </a:xfrm>
          <a:prstGeom prst="rect">
            <a:avLst/>
          </a:prstGeom>
        </p:spPr>
      </p:pic>
    </p:spTree>
    <p:extLst>
      <p:ext uri="{BB962C8B-B14F-4D97-AF65-F5344CB8AC3E}">
        <p14:creationId xmlns:p14="http://schemas.microsoft.com/office/powerpoint/2010/main" val="1840207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Definitions </a:t>
            </a:r>
            <a:endParaRPr lang="ar-SA" b="1" dirty="0">
              <a:solidFill>
                <a:schemeClr val="accent2">
                  <a:lumMod val="50000"/>
                </a:schemeClr>
              </a:solidFill>
            </a:endParaRPr>
          </a:p>
        </p:txBody>
      </p:sp>
      <p:sp>
        <p:nvSpPr>
          <p:cNvPr id="3" name="Content Placeholder 2"/>
          <p:cNvSpPr>
            <a:spLocks noGrp="1"/>
          </p:cNvSpPr>
          <p:nvPr>
            <p:ph idx="1"/>
          </p:nvPr>
        </p:nvSpPr>
        <p:spPr/>
        <p:txBody>
          <a:bodyPr/>
          <a:lstStyle/>
          <a:p>
            <a:pPr algn="l" rtl="0"/>
            <a:endParaRPr lang="en-US" dirty="0"/>
          </a:p>
          <a:p>
            <a:pPr algn="l" rtl="0"/>
            <a:endParaRPr lang="ar-SA" dirty="0"/>
          </a:p>
        </p:txBody>
      </p:sp>
      <p:pic>
        <p:nvPicPr>
          <p:cNvPr id="4" name="Picture 3"/>
          <p:cNvPicPr>
            <a:picLocks noChangeAspect="1"/>
          </p:cNvPicPr>
          <p:nvPr/>
        </p:nvPicPr>
        <p:blipFill>
          <a:blip r:embed="rId2"/>
          <a:stretch>
            <a:fillRect/>
          </a:stretch>
        </p:blipFill>
        <p:spPr>
          <a:xfrm>
            <a:off x="21085" y="4687271"/>
            <a:ext cx="2807094" cy="2060465"/>
          </a:xfrm>
          <a:prstGeom prst="rect">
            <a:avLst/>
          </a:prstGeom>
        </p:spPr>
      </p:pic>
      <p:sp>
        <p:nvSpPr>
          <p:cNvPr id="7" name="Rectangle 6"/>
          <p:cNvSpPr/>
          <p:nvPr/>
        </p:nvSpPr>
        <p:spPr>
          <a:xfrm>
            <a:off x="2933699" y="2274838"/>
            <a:ext cx="8770571" cy="3724096"/>
          </a:xfrm>
          <a:prstGeom prst="rect">
            <a:avLst/>
          </a:prstGeom>
        </p:spPr>
        <p:txBody>
          <a:bodyPr wrap="square">
            <a:spAutoFit/>
          </a:bodyPr>
          <a:lstStyle/>
          <a:p>
            <a:pPr algn="l"/>
            <a:r>
              <a:rPr lang="en-US" sz="2400" b="1" dirty="0">
                <a:solidFill>
                  <a:schemeClr val="accent2">
                    <a:lumMod val="60000"/>
                    <a:lumOff val="40000"/>
                  </a:schemeClr>
                </a:solidFill>
                <a:latin typeface="Times New Roman" panose="02020603050405020304" pitchFamily="18" charset="0"/>
              </a:rPr>
              <a:t>Removable dental prosthesis: </a:t>
            </a:r>
            <a:r>
              <a:rPr lang="en-US" sz="2000" dirty="0" smtClean="0">
                <a:solidFill>
                  <a:srgbClr val="000000"/>
                </a:solidFill>
                <a:latin typeface="Times New Roman" panose="02020603050405020304" pitchFamily="18" charset="0"/>
              </a:rPr>
              <a:t>Any </a:t>
            </a:r>
            <a:r>
              <a:rPr lang="en-US" sz="2000" dirty="0">
                <a:solidFill>
                  <a:srgbClr val="000000"/>
                </a:solidFill>
                <a:latin typeface="Times New Roman" panose="02020603050405020304" pitchFamily="18" charset="0"/>
              </a:rPr>
              <a:t>dental prosthesis that replaces some </a:t>
            </a:r>
            <a:r>
              <a:rPr lang="en-US" sz="2000" dirty="0" smtClean="0">
                <a:solidFill>
                  <a:srgbClr val="000000"/>
                </a:solidFill>
                <a:latin typeface="Times New Roman" panose="02020603050405020304" pitchFamily="18" charset="0"/>
              </a:rPr>
              <a:t>or </a:t>
            </a:r>
            <a:r>
              <a:rPr lang="en-US" sz="2000" dirty="0">
                <a:solidFill>
                  <a:srgbClr val="000000"/>
                </a:solidFill>
                <a:latin typeface="Times New Roman" panose="02020603050405020304" pitchFamily="18" charset="0"/>
              </a:rPr>
              <a:t>all teeth in a partially dentate arch (removable partial dental prosthesis) or edentate arch (removable complete dental prosthesis), and can be removed from the mouth and replaced at will</a:t>
            </a:r>
            <a:r>
              <a:rPr lang="en-US" sz="2000" dirty="0" smtClean="0">
                <a:solidFill>
                  <a:srgbClr val="000000"/>
                </a:solidFill>
                <a:latin typeface="Times New Roman" panose="02020603050405020304" pitchFamily="18" charset="0"/>
              </a:rPr>
              <a:t>.</a:t>
            </a:r>
            <a:endParaRPr lang="en-US" sz="2400" dirty="0">
              <a:solidFill>
                <a:srgbClr val="000000"/>
              </a:solidFill>
              <a:latin typeface="Times New Roman" panose="02020603050405020304" pitchFamily="18" charset="0"/>
            </a:endParaRPr>
          </a:p>
          <a:p>
            <a:pPr algn="l"/>
            <a:r>
              <a:rPr lang="en-US" sz="2400" b="1" dirty="0">
                <a:solidFill>
                  <a:schemeClr val="accent2">
                    <a:lumMod val="60000"/>
                    <a:lumOff val="40000"/>
                  </a:schemeClr>
                </a:solidFill>
                <a:latin typeface="Times New Roman" panose="02020603050405020304" pitchFamily="18" charset="0"/>
              </a:rPr>
              <a:t>A removable partial denture (RPD</a:t>
            </a:r>
            <a:r>
              <a:rPr lang="en-US" sz="2400" b="1" dirty="0" smtClean="0">
                <a:solidFill>
                  <a:schemeClr val="accent2">
                    <a:lumMod val="60000"/>
                    <a:lumOff val="40000"/>
                  </a:schemeClr>
                </a:solidFill>
                <a:latin typeface="Times New Roman" panose="02020603050405020304" pitchFamily="18" charset="0"/>
              </a:rPr>
              <a:t>): </a:t>
            </a:r>
            <a:r>
              <a:rPr lang="en-US" sz="2000" dirty="0">
                <a:solidFill>
                  <a:srgbClr val="000000"/>
                </a:solidFill>
                <a:latin typeface="Times New Roman" panose="02020603050405020304" pitchFamily="18" charset="0"/>
              </a:rPr>
              <a:t>is a denture for a partially edentulous patient who desires to have replacement teeth for functional or aesthetic reasons and who cannot have a bridge (a fixed partial denture) for any reason, such as a lack of required teeth to serve as support for a bridge (i.e. distal abutments) or financial limitations</a:t>
            </a:r>
            <a:r>
              <a:rPr lang="en-US" sz="2000" dirty="0" smtClean="0">
                <a:solidFill>
                  <a:srgbClr val="000000"/>
                </a:solidFill>
                <a:latin typeface="Times New Roman" panose="02020603050405020304" pitchFamily="18" charset="0"/>
              </a:rPr>
              <a:t>.</a:t>
            </a:r>
            <a:endParaRPr lang="en-US" sz="2400" dirty="0">
              <a:solidFill>
                <a:srgbClr val="000000"/>
              </a:solidFill>
              <a:latin typeface="Times New Roman" panose="02020603050405020304" pitchFamily="18" charset="0"/>
            </a:endParaRPr>
          </a:p>
          <a:p>
            <a:pPr algn="l"/>
            <a:r>
              <a:rPr lang="en-US" sz="2400" b="1" dirty="0">
                <a:solidFill>
                  <a:schemeClr val="accent2">
                    <a:lumMod val="60000"/>
                    <a:lumOff val="40000"/>
                  </a:schemeClr>
                </a:solidFill>
                <a:latin typeface="Times New Roman" panose="02020603050405020304" pitchFamily="18" charset="0"/>
              </a:rPr>
              <a:t>Complete denture</a:t>
            </a:r>
            <a:r>
              <a:rPr lang="en-US" sz="2400" b="1" dirty="0" smtClean="0">
                <a:solidFill>
                  <a:schemeClr val="accent2">
                    <a:lumMod val="60000"/>
                    <a:lumOff val="40000"/>
                  </a:schemeClr>
                </a:solidFill>
                <a:latin typeface="Times New Roman" panose="02020603050405020304" pitchFamily="18" charset="0"/>
              </a:rPr>
              <a:t>: </a:t>
            </a:r>
            <a:r>
              <a:rPr lang="en-US" sz="2000" dirty="0" smtClean="0">
                <a:solidFill>
                  <a:srgbClr val="000000"/>
                </a:solidFill>
                <a:latin typeface="Times New Roman" panose="02020603050405020304" pitchFamily="18" charset="0"/>
              </a:rPr>
              <a:t>A </a:t>
            </a:r>
            <a:r>
              <a:rPr lang="en-US" sz="2000" dirty="0">
                <a:solidFill>
                  <a:srgbClr val="000000"/>
                </a:solidFill>
                <a:latin typeface="Times New Roman" panose="02020603050405020304" pitchFamily="18" charset="0"/>
              </a:rPr>
              <a:t>removable dental prosthesis which replaces the </a:t>
            </a:r>
            <a:r>
              <a:rPr lang="en-US" sz="2000" dirty="0" smtClean="0">
                <a:solidFill>
                  <a:srgbClr val="000000"/>
                </a:solidFill>
                <a:latin typeface="Times New Roman" panose="02020603050405020304" pitchFamily="18" charset="0"/>
              </a:rPr>
              <a:t>entire </a:t>
            </a:r>
            <a:r>
              <a:rPr lang="en-US" sz="2000" dirty="0">
                <a:solidFill>
                  <a:srgbClr val="000000"/>
                </a:solidFill>
                <a:latin typeface="Times New Roman" panose="02020603050405020304" pitchFamily="18" charset="0"/>
              </a:rPr>
              <a:t>dentition and associated structures of the maxilla and mandible.</a:t>
            </a:r>
            <a:endParaRPr lang="ar-SA" sz="2000" dirty="0"/>
          </a:p>
        </p:txBody>
      </p:sp>
      <p:pic>
        <p:nvPicPr>
          <p:cNvPr id="8" name="Picture 7"/>
          <p:cNvPicPr>
            <a:picLocks noChangeAspect="1"/>
          </p:cNvPicPr>
          <p:nvPr/>
        </p:nvPicPr>
        <p:blipFill>
          <a:blip r:embed="rId3"/>
          <a:stretch>
            <a:fillRect/>
          </a:stretch>
        </p:blipFill>
        <p:spPr>
          <a:xfrm>
            <a:off x="155791" y="2129061"/>
            <a:ext cx="2725148" cy="2334970"/>
          </a:xfrm>
          <a:prstGeom prst="rect">
            <a:avLst/>
          </a:prstGeom>
        </p:spPr>
      </p:pic>
    </p:spTree>
    <p:extLst>
      <p:ext uri="{BB962C8B-B14F-4D97-AF65-F5344CB8AC3E}">
        <p14:creationId xmlns:p14="http://schemas.microsoft.com/office/powerpoint/2010/main" val="2375154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547" y="950664"/>
            <a:ext cx="8770571" cy="1560716"/>
          </a:xfrm>
        </p:spPr>
        <p:txBody>
          <a:bodyPr>
            <a:normAutofit/>
          </a:bodyPr>
          <a:lstStyle/>
          <a:p>
            <a:r>
              <a:rPr lang="en-US" b="1" dirty="0">
                <a:solidFill>
                  <a:schemeClr val="accent2">
                    <a:lumMod val="75000"/>
                  </a:schemeClr>
                </a:solidFill>
                <a:latin typeface="Times New Roman" panose="02020603050405020304" pitchFamily="18" charset="0"/>
              </a:rPr>
              <a:t>C</a:t>
            </a:r>
            <a:r>
              <a:rPr lang="en-US" b="1" dirty="0" smtClean="0">
                <a:solidFill>
                  <a:schemeClr val="accent2">
                    <a:lumMod val="75000"/>
                  </a:schemeClr>
                </a:solidFill>
                <a:latin typeface="Times New Roman" panose="02020603050405020304" pitchFamily="18" charset="0"/>
              </a:rPr>
              <a:t>omplete denture</a:t>
            </a:r>
            <a:endParaRPr lang="ar-SA" b="1" dirty="0">
              <a:solidFill>
                <a:schemeClr val="accent2">
                  <a:lumMod val="75000"/>
                </a:schemeClr>
              </a:solidFill>
              <a:latin typeface="Times New Roman" panose="02020603050405020304" pitchFamily="18" charset="0"/>
            </a:endParaRPr>
          </a:p>
        </p:txBody>
      </p:sp>
      <p:sp>
        <p:nvSpPr>
          <p:cNvPr id="3" name="Content Placeholder 2"/>
          <p:cNvSpPr>
            <a:spLocks noGrp="1"/>
          </p:cNvSpPr>
          <p:nvPr>
            <p:ph idx="1"/>
          </p:nvPr>
        </p:nvSpPr>
        <p:spPr>
          <a:xfrm>
            <a:off x="2743200" y="2257850"/>
            <a:ext cx="5314682" cy="4851288"/>
          </a:xfrm>
        </p:spPr>
        <p:txBody>
          <a:bodyPr>
            <a:noAutofit/>
          </a:bodyPr>
          <a:lstStyle/>
          <a:p>
            <a:pPr marL="0" indent="0" algn="l">
              <a:buNone/>
            </a:pPr>
            <a:r>
              <a:rPr lang="en-US" sz="2800" b="1" dirty="0">
                <a:solidFill>
                  <a:schemeClr val="accent2">
                    <a:lumMod val="60000"/>
                    <a:lumOff val="40000"/>
                  </a:schemeClr>
                </a:solidFill>
                <a:latin typeface="Times New Roman" panose="02020603050405020304" pitchFamily="18" charset="0"/>
              </a:rPr>
              <a:t>Objective of complete denture:</a:t>
            </a:r>
          </a:p>
          <a:p>
            <a:pPr marL="0" indent="0" algn="l">
              <a:buNone/>
            </a:pPr>
            <a:r>
              <a:rPr lang="en-US" b="1" dirty="0">
                <a:solidFill>
                  <a:schemeClr val="tx1"/>
                </a:solidFill>
                <a:latin typeface="Times New Roman" panose="02020603050405020304" pitchFamily="18" charset="0"/>
              </a:rPr>
              <a:t>1) </a:t>
            </a:r>
            <a:r>
              <a:rPr lang="en-US" dirty="0" smtClean="0">
                <a:solidFill>
                  <a:schemeClr val="tx1"/>
                </a:solidFill>
                <a:latin typeface="Times New Roman" panose="02020603050405020304" pitchFamily="18" charset="0"/>
              </a:rPr>
              <a:t>Preservation </a:t>
            </a:r>
            <a:r>
              <a:rPr lang="en-US" dirty="0">
                <a:solidFill>
                  <a:schemeClr val="tx1"/>
                </a:solidFill>
                <a:latin typeface="Times New Roman" panose="02020603050405020304" pitchFamily="18" charset="0"/>
              </a:rPr>
              <a:t>of the remaining tissues in health state.</a:t>
            </a:r>
          </a:p>
          <a:p>
            <a:pPr marL="0" indent="0" algn="l">
              <a:buNone/>
            </a:pPr>
            <a:r>
              <a:rPr lang="en-US" b="1" dirty="0">
                <a:solidFill>
                  <a:schemeClr val="tx1"/>
                </a:solidFill>
                <a:latin typeface="Times New Roman" panose="02020603050405020304" pitchFamily="18" charset="0"/>
              </a:rPr>
              <a:t>2) </a:t>
            </a:r>
            <a:r>
              <a:rPr lang="en-US" dirty="0">
                <a:solidFill>
                  <a:schemeClr val="tx1"/>
                </a:solidFill>
                <a:latin typeface="Times New Roman" panose="02020603050405020304" pitchFamily="18" charset="0"/>
              </a:rPr>
              <a:t>Restoration of the function of mastication.</a:t>
            </a:r>
          </a:p>
          <a:p>
            <a:pPr marL="0" indent="0" algn="l">
              <a:buNone/>
            </a:pPr>
            <a:r>
              <a:rPr lang="en-US" b="1" dirty="0">
                <a:solidFill>
                  <a:schemeClr val="tx1"/>
                </a:solidFill>
                <a:latin typeface="Times New Roman" panose="02020603050405020304" pitchFamily="18" charset="0"/>
              </a:rPr>
              <a:t>3) </a:t>
            </a:r>
            <a:r>
              <a:rPr lang="en-US" dirty="0">
                <a:solidFill>
                  <a:schemeClr val="tx1"/>
                </a:solidFill>
                <a:latin typeface="Times New Roman" panose="02020603050405020304" pitchFamily="18" charset="0"/>
              </a:rPr>
              <a:t>Restoration of the disturbed facial dimension and contour (esthetic).</a:t>
            </a:r>
          </a:p>
          <a:p>
            <a:pPr marL="0" indent="0" algn="l">
              <a:buNone/>
            </a:pPr>
            <a:r>
              <a:rPr lang="en-US" b="1" dirty="0">
                <a:solidFill>
                  <a:schemeClr val="tx1"/>
                </a:solidFill>
                <a:latin typeface="Times New Roman" panose="02020603050405020304" pitchFamily="18" charset="0"/>
              </a:rPr>
              <a:t>4) </a:t>
            </a:r>
            <a:r>
              <a:rPr lang="en-US" dirty="0">
                <a:solidFill>
                  <a:schemeClr val="tx1"/>
                </a:solidFill>
                <a:latin typeface="Times New Roman" panose="02020603050405020304" pitchFamily="18" charset="0"/>
              </a:rPr>
              <a:t>Correction of speech due to the loss of natural teeth.</a:t>
            </a:r>
          </a:p>
          <a:p>
            <a:pPr marL="0" indent="0" algn="l">
              <a:buNone/>
            </a:pPr>
            <a:r>
              <a:rPr lang="en-US" b="1" dirty="0">
                <a:solidFill>
                  <a:schemeClr val="tx1"/>
                </a:solidFill>
                <a:latin typeface="Times New Roman" panose="02020603050405020304" pitchFamily="18" charset="0"/>
              </a:rPr>
              <a:t>5) </a:t>
            </a:r>
            <a:r>
              <a:rPr lang="en-US" dirty="0">
                <a:solidFill>
                  <a:schemeClr val="tx1"/>
                </a:solidFill>
                <a:latin typeface="Times New Roman" panose="02020603050405020304" pitchFamily="18" charset="0"/>
              </a:rPr>
              <a:t>Satisfaction, pleasing and comfort of the patient.</a:t>
            </a:r>
            <a:endParaRPr lang="en-US" dirty="0">
              <a:solidFill>
                <a:schemeClr val="tx1"/>
              </a:solidFill>
            </a:endParaRPr>
          </a:p>
          <a:p>
            <a:pPr marL="0" indent="0" algn="l" rtl="0">
              <a:buNone/>
            </a:pPr>
            <a:endParaRPr lang="ar-SA" dirty="0">
              <a:solidFill>
                <a:schemeClr val="tx1"/>
              </a:solidFill>
            </a:endParaRPr>
          </a:p>
        </p:txBody>
      </p:sp>
      <p:pic>
        <p:nvPicPr>
          <p:cNvPr id="8" name="Picture 7"/>
          <p:cNvPicPr>
            <a:picLocks noChangeAspect="1"/>
          </p:cNvPicPr>
          <p:nvPr/>
        </p:nvPicPr>
        <p:blipFill rotWithShape="1">
          <a:blip r:embed="rId2"/>
          <a:srcRect l="26507" t="35344" r="42412" b="15185"/>
          <a:stretch/>
        </p:blipFill>
        <p:spPr>
          <a:xfrm>
            <a:off x="8057882" y="2511380"/>
            <a:ext cx="4043966" cy="3618963"/>
          </a:xfrm>
          <a:prstGeom prst="rect">
            <a:avLst/>
          </a:prstGeom>
        </p:spPr>
      </p:pic>
    </p:spTree>
    <p:extLst>
      <p:ext uri="{BB962C8B-B14F-4D97-AF65-F5344CB8AC3E}">
        <p14:creationId xmlns:p14="http://schemas.microsoft.com/office/powerpoint/2010/main" val="1228842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547" y="950664"/>
            <a:ext cx="8770571" cy="1560716"/>
          </a:xfrm>
        </p:spPr>
        <p:txBody>
          <a:bodyPr>
            <a:normAutofit/>
          </a:bodyPr>
          <a:lstStyle/>
          <a:p>
            <a:r>
              <a:rPr lang="en-US" sz="4000" b="1" dirty="0">
                <a:solidFill>
                  <a:schemeClr val="accent2">
                    <a:lumMod val="75000"/>
                  </a:schemeClr>
                </a:solidFill>
                <a:latin typeface="Times New Roman" panose="02020603050405020304" pitchFamily="18" charset="0"/>
              </a:rPr>
              <a:t>C</a:t>
            </a:r>
            <a:r>
              <a:rPr lang="en-US" sz="4000" b="1" dirty="0" smtClean="0">
                <a:solidFill>
                  <a:schemeClr val="accent2">
                    <a:lumMod val="75000"/>
                  </a:schemeClr>
                </a:solidFill>
                <a:latin typeface="Times New Roman" panose="02020603050405020304" pitchFamily="18" charset="0"/>
              </a:rPr>
              <a:t>omplete denture is composed of:</a:t>
            </a:r>
            <a:endParaRPr lang="ar-SA" sz="4000" b="1" dirty="0">
              <a:solidFill>
                <a:schemeClr val="accent2">
                  <a:lumMod val="75000"/>
                </a:schemeClr>
              </a:solidFill>
              <a:latin typeface="Times New Roman" panose="02020603050405020304" pitchFamily="18" charset="0"/>
            </a:endParaRPr>
          </a:p>
        </p:txBody>
      </p:sp>
      <p:sp>
        <p:nvSpPr>
          <p:cNvPr id="3" name="Content Placeholder 2"/>
          <p:cNvSpPr>
            <a:spLocks noGrp="1"/>
          </p:cNvSpPr>
          <p:nvPr>
            <p:ph idx="1"/>
          </p:nvPr>
        </p:nvSpPr>
        <p:spPr>
          <a:xfrm>
            <a:off x="2743200" y="2257850"/>
            <a:ext cx="8976575" cy="3975525"/>
          </a:xfrm>
        </p:spPr>
        <p:txBody>
          <a:bodyPr>
            <a:noAutofit/>
          </a:bodyPr>
          <a:lstStyle/>
          <a:p>
            <a:pPr marL="0" indent="0" algn="l">
              <a:buNone/>
            </a:pPr>
            <a:r>
              <a:rPr lang="en-US" b="1" dirty="0">
                <a:solidFill>
                  <a:schemeClr val="accent2">
                    <a:lumMod val="60000"/>
                    <a:lumOff val="40000"/>
                  </a:schemeClr>
                </a:solidFill>
                <a:latin typeface="Times New Roman" panose="02020603050405020304" pitchFamily="18" charset="0"/>
              </a:rPr>
              <a:t>Basal surface (impression surface or tissue surface): </a:t>
            </a:r>
            <a:r>
              <a:rPr lang="en-US" dirty="0" smtClean="0">
                <a:solidFill>
                  <a:schemeClr val="tx2"/>
                </a:solidFill>
                <a:latin typeface="Times New Roman" panose="02020603050405020304" pitchFamily="18" charset="0"/>
              </a:rPr>
              <a:t>the part of a </a:t>
            </a:r>
            <a:r>
              <a:rPr lang="en-US" dirty="0" smtClean="0">
                <a:solidFill>
                  <a:srgbClr val="000000"/>
                </a:solidFill>
                <a:latin typeface="Times New Roman" panose="02020603050405020304" pitchFamily="18" charset="0"/>
              </a:rPr>
              <a:t>denture </a:t>
            </a:r>
            <a:r>
              <a:rPr lang="en-US" dirty="0">
                <a:solidFill>
                  <a:srgbClr val="000000"/>
                </a:solidFill>
                <a:latin typeface="Times New Roman" panose="02020603050405020304" pitchFamily="18" charset="0"/>
              </a:rPr>
              <a:t>that rests on the foundation tissues (</a:t>
            </a:r>
            <a:r>
              <a:rPr lang="en-US" i="1" dirty="0">
                <a:solidFill>
                  <a:srgbClr val="000000"/>
                </a:solidFill>
                <a:latin typeface="Times New Roman" panose="02020603050405020304" pitchFamily="18" charset="0"/>
              </a:rPr>
              <a:t>the oral structures available to support a denture</a:t>
            </a:r>
            <a:r>
              <a:rPr lang="en-US" dirty="0">
                <a:solidFill>
                  <a:srgbClr val="000000"/>
                </a:solidFill>
                <a:latin typeface="Times New Roman" panose="02020603050405020304" pitchFamily="18" charset="0"/>
              </a:rPr>
              <a:t>) and to which the teeth are attached.</a:t>
            </a:r>
          </a:p>
          <a:p>
            <a:pPr marL="0" indent="0" algn="l">
              <a:buNone/>
            </a:pPr>
            <a:r>
              <a:rPr lang="en-US" b="1" dirty="0" smtClean="0">
                <a:solidFill>
                  <a:schemeClr val="accent2">
                    <a:lumMod val="60000"/>
                    <a:lumOff val="40000"/>
                  </a:schemeClr>
                </a:solidFill>
                <a:latin typeface="Times New Roman" panose="02020603050405020304" pitchFamily="18" charset="0"/>
              </a:rPr>
              <a:t>Denture </a:t>
            </a:r>
            <a:r>
              <a:rPr lang="en-US" b="1" dirty="0">
                <a:solidFill>
                  <a:schemeClr val="accent2">
                    <a:lumMod val="60000"/>
                    <a:lumOff val="40000"/>
                  </a:schemeClr>
                </a:solidFill>
                <a:latin typeface="Times New Roman" panose="02020603050405020304" pitchFamily="18" charset="0"/>
              </a:rPr>
              <a:t>occlusal surface: </a:t>
            </a:r>
            <a:r>
              <a:rPr lang="en-US" dirty="0">
                <a:solidFill>
                  <a:srgbClr val="000000"/>
                </a:solidFill>
                <a:latin typeface="Times New Roman" panose="02020603050405020304" pitchFamily="18" charset="0"/>
              </a:rPr>
              <a:t>the portion of the surface of a denture that makes contact with its antagonist.</a:t>
            </a:r>
            <a:r>
              <a:rPr lang="en-US" b="1" dirty="0">
                <a:solidFill>
                  <a:srgbClr val="0070C1"/>
                </a:solidFill>
                <a:latin typeface="Times New Roman" panose="02020603050405020304" pitchFamily="18" charset="0"/>
              </a:rPr>
              <a:t> </a:t>
            </a:r>
            <a:endParaRPr lang="en-US" dirty="0">
              <a:solidFill>
                <a:srgbClr val="000000"/>
              </a:solidFill>
              <a:latin typeface="Times New Roman" panose="02020603050405020304" pitchFamily="18" charset="0"/>
            </a:endParaRPr>
          </a:p>
          <a:p>
            <a:pPr marL="0" indent="0" algn="l">
              <a:buNone/>
            </a:pPr>
            <a:r>
              <a:rPr lang="en-US" b="1" dirty="0">
                <a:solidFill>
                  <a:schemeClr val="accent2">
                    <a:lumMod val="60000"/>
                    <a:lumOff val="40000"/>
                  </a:schemeClr>
                </a:solidFill>
                <a:latin typeface="Times New Roman" panose="02020603050405020304" pitchFamily="18" charset="0"/>
              </a:rPr>
              <a:t>Denture polished surface: </a:t>
            </a: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portion of the surface of a denture that </a:t>
            </a:r>
            <a:r>
              <a:rPr lang="en-US" dirty="0" smtClean="0">
                <a:solidFill>
                  <a:srgbClr val="000000"/>
                </a:solidFill>
                <a:latin typeface="Times New Roman" panose="02020603050405020304" pitchFamily="18" charset="0"/>
              </a:rPr>
              <a:t>extends </a:t>
            </a:r>
            <a:r>
              <a:rPr lang="en-US" dirty="0">
                <a:solidFill>
                  <a:srgbClr val="000000"/>
                </a:solidFill>
                <a:latin typeface="Times New Roman" panose="02020603050405020304" pitchFamily="18" charset="0"/>
              </a:rPr>
              <a:t>in an occlusal direction from the border of the denture and includes the palatal surface. It is the part of the denture base that is usually polished, and it includes the buccal and lingual surfaces of the teeth</a:t>
            </a:r>
            <a:endParaRPr lang="ar-SA" dirty="0">
              <a:solidFill>
                <a:schemeClr val="tx1"/>
              </a:solidFill>
            </a:endParaRPr>
          </a:p>
        </p:txBody>
      </p:sp>
    </p:spTree>
    <p:extLst>
      <p:ext uri="{BB962C8B-B14F-4D97-AF65-F5344CB8AC3E}">
        <p14:creationId xmlns:p14="http://schemas.microsoft.com/office/powerpoint/2010/main" val="1900761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547" y="950664"/>
            <a:ext cx="8770571" cy="1560716"/>
          </a:xfrm>
        </p:spPr>
        <p:txBody>
          <a:bodyPr>
            <a:normAutofit/>
          </a:bodyPr>
          <a:lstStyle/>
          <a:p>
            <a:r>
              <a:rPr lang="en-US" sz="4000" b="1" dirty="0">
                <a:solidFill>
                  <a:schemeClr val="accent2">
                    <a:lumMod val="75000"/>
                  </a:schemeClr>
                </a:solidFill>
                <a:latin typeface="Times New Roman" panose="02020603050405020304" pitchFamily="18" charset="0"/>
              </a:rPr>
              <a:t>C</a:t>
            </a:r>
            <a:r>
              <a:rPr lang="en-US" sz="4000" b="1" dirty="0" smtClean="0">
                <a:solidFill>
                  <a:schemeClr val="accent2">
                    <a:lumMod val="75000"/>
                  </a:schemeClr>
                </a:solidFill>
                <a:latin typeface="Times New Roman" panose="02020603050405020304" pitchFamily="18" charset="0"/>
              </a:rPr>
              <a:t>omplete denture is composed of:</a:t>
            </a:r>
            <a:endParaRPr lang="ar-SA" sz="4000" b="1" dirty="0">
              <a:solidFill>
                <a:schemeClr val="accent2">
                  <a:lumMod val="75000"/>
                </a:schemeClr>
              </a:solidFill>
              <a:latin typeface="Times New Roman" panose="02020603050405020304" pitchFamily="18" charset="0"/>
            </a:endParaRPr>
          </a:p>
        </p:txBody>
      </p:sp>
      <p:sp>
        <p:nvSpPr>
          <p:cNvPr id="3" name="Content Placeholder 2"/>
          <p:cNvSpPr>
            <a:spLocks noGrp="1"/>
          </p:cNvSpPr>
          <p:nvPr>
            <p:ph idx="1"/>
          </p:nvPr>
        </p:nvSpPr>
        <p:spPr>
          <a:xfrm>
            <a:off x="2743200" y="2257850"/>
            <a:ext cx="8976575" cy="3975525"/>
          </a:xfrm>
        </p:spPr>
        <p:txBody>
          <a:bodyPr>
            <a:noAutofit/>
          </a:bodyPr>
          <a:lstStyle/>
          <a:p>
            <a:pPr marL="0" indent="0" algn="l">
              <a:buNone/>
            </a:pPr>
            <a:r>
              <a:rPr lang="en-US" sz="2400" b="1" dirty="0">
                <a:solidFill>
                  <a:schemeClr val="accent2">
                    <a:lumMod val="60000"/>
                    <a:lumOff val="40000"/>
                  </a:schemeClr>
                </a:solidFill>
                <a:latin typeface="Times New Roman" panose="02020603050405020304" pitchFamily="18" charset="0"/>
              </a:rPr>
              <a:t>Denture border: </a:t>
            </a:r>
            <a:r>
              <a:rPr lang="en-US" sz="2400" dirty="0">
                <a:solidFill>
                  <a:srgbClr val="000000"/>
                </a:solidFill>
                <a:latin typeface="Times New Roman" panose="02020603050405020304" pitchFamily="18" charset="0"/>
              </a:rPr>
              <a:t>the margin of the denture base at the junction of the polished surface and the basal surface.</a:t>
            </a:r>
          </a:p>
          <a:p>
            <a:pPr marL="0" indent="0" algn="l">
              <a:buNone/>
            </a:pPr>
            <a:r>
              <a:rPr lang="en-US" sz="2400" b="1" dirty="0">
                <a:solidFill>
                  <a:schemeClr val="accent2">
                    <a:lumMod val="60000"/>
                    <a:lumOff val="40000"/>
                  </a:schemeClr>
                </a:solidFill>
                <a:latin typeface="Times New Roman" panose="02020603050405020304" pitchFamily="18" charset="0"/>
              </a:rPr>
              <a:t>Denture flange: </a:t>
            </a:r>
            <a:r>
              <a:rPr lang="en-US" sz="2400" dirty="0">
                <a:solidFill>
                  <a:srgbClr val="000000"/>
                </a:solidFill>
                <a:latin typeface="Times New Roman" panose="02020603050405020304" pitchFamily="18" charset="0"/>
              </a:rPr>
              <a:t>the part of the denture base that extends from the cervical ends of the teeth to the denture border.</a:t>
            </a:r>
          </a:p>
          <a:p>
            <a:pPr marL="0" indent="0" algn="l">
              <a:buNone/>
            </a:pPr>
            <a:endParaRPr lang="ar-SA" sz="2400" dirty="0"/>
          </a:p>
        </p:txBody>
      </p:sp>
    </p:spTree>
    <p:extLst>
      <p:ext uri="{BB962C8B-B14F-4D97-AF65-F5344CB8AC3E}">
        <p14:creationId xmlns:p14="http://schemas.microsoft.com/office/powerpoint/2010/main" val="303244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tretch>
            <a:fillRect/>
          </a:stretch>
        </p:blipFill>
        <p:spPr>
          <a:xfrm>
            <a:off x="1031285" y="154547"/>
            <a:ext cx="10328577" cy="5164428"/>
          </a:xfrm>
          <a:prstGeom prst="rect">
            <a:avLst/>
          </a:prstGeom>
        </p:spPr>
      </p:pic>
      <p:pic>
        <p:nvPicPr>
          <p:cNvPr id="10" name="Picture 9"/>
          <p:cNvPicPr>
            <a:picLocks noChangeAspect="1"/>
          </p:cNvPicPr>
          <p:nvPr/>
        </p:nvPicPr>
        <p:blipFill rotWithShape="1">
          <a:blip r:embed="rId3"/>
          <a:srcRect l="12353" t="34463" r="30434" b="54093"/>
          <a:stretch/>
        </p:blipFill>
        <p:spPr>
          <a:xfrm>
            <a:off x="2292440" y="5499277"/>
            <a:ext cx="7443989" cy="837127"/>
          </a:xfrm>
          <a:prstGeom prst="rect">
            <a:avLst/>
          </a:prstGeom>
        </p:spPr>
      </p:pic>
    </p:spTree>
    <p:extLst>
      <p:ext uri="{BB962C8B-B14F-4D97-AF65-F5344CB8AC3E}">
        <p14:creationId xmlns:p14="http://schemas.microsoft.com/office/powerpoint/2010/main" val="1905502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smtClean="0">
                <a:latin typeface="Times New Roman" panose="02020603050405020304" pitchFamily="18" charset="0"/>
                <a:cs typeface="Times New Roman" panose="02020603050405020304" pitchFamily="18" charset="0"/>
              </a:rPr>
              <a:t>Extra Oral </a:t>
            </a:r>
            <a:r>
              <a:rPr lang="en-US" sz="4800" b="1" dirty="0">
                <a:latin typeface="Times New Roman" panose="02020603050405020304" pitchFamily="18" charset="0"/>
                <a:cs typeface="Times New Roman" panose="02020603050405020304" pitchFamily="18" charset="0"/>
              </a:rPr>
              <a:t>L</a:t>
            </a:r>
            <a:r>
              <a:rPr lang="en-US" sz="4800" b="1" dirty="0" smtClean="0">
                <a:latin typeface="Times New Roman" panose="02020603050405020304" pitchFamily="18" charset="0"/>
                <a:cs typeface="Times New Roman" panose="02020603050405020304" pitchFamily="18" charset="0"/>
              </a:rPr>
              <a:t>andmarks</a:t>
            </a:r>
            <a:endParaRPr lang="ar-SA"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4919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sp>
        <p:nvSpPr>
          <p:cNvPr id="3" name="Content Placeholder 2"/>
          <p:cNvSpPr>
            <a:spLocks noGrp="1"/>
          </p:cNvSpPr>
          <p:nvPr>
            <p:ph idx="1"/>
          </p:nvPr>
        </p:nvSpPr>
        <p:spPr/>
        <p:txBody>
          <a:bodyPr>
            <a:normAutofit fontScale="92500" lnSpcReduction="10000"/>
          </a:bodyPr>
          <a:lstStyle/>
          <a:p>
            <a:pPr marL="0" indent="0" algn="l" rtl="0">
              <a:buNone/>
            </a:pPr>
            <a:r>
              <a:rPr lang="en-US" sz="2400" b="1" dirty="0">
                <a:solidFill>
                  <a:srgbClr val="000000"/>
                </a:solidFill>
                <a:latin typeface="Times New Roman" panose="02020603050405020304" pitchFamily="18" charset="0"/>
              </a:rPr>
              <a:t>The following extra-oral anatomical features should be noted:</a:t>
            </a:r>
          </a:p>
          <a:p>
            <a:pPr marL="0" indent="0" algn="l" rtl="0">
              <a:buNone/>
            </a:pPr>
            <a:r>
              <a:rPr lang="en-US" sz="2600" b="1" dirty="0">
                <a:solidFill>
                  <a:schemeClr val="accent2">
                    <a:lumMod val="60000"/>
                    <a:lumOff val="40000"/>
                  </a:schemeClr>
                </a:solidFill>
                <a:latin typeface="Times New Roman" panose="02020603050405020304" pitchFamily="18" charset="0"/>
              </a:rPr>
              <a:t>Philtrum: </a:t>
            </a:r>
            <a:r>
              <a:rPr lang="en-US" sz="2400" dirty="0" smtClean="0">
                <a:solidFill>
                  <a:srgbClr val="000000"/>
                </a:solidFill>
                <a:latin typeface="Times New Roman" panose="02020603050405020304" pitchFamily="18" charset="0"/>
              </a:rPr>
              <a:t>is </a:t>
            </a:r>
            <a:r>
              <a:rPr lang="en-US" sz="2400" dirty="0">
                <a:solidFill>
                  <a:srgbClr val="000000"/>
                </a:solidFill>
                <a:latin typeface="Times New Roman" panose="02020603050405020304" pitchFamily="18" charset="0"/>
              </a:rPr>
              <a:t>a midline shallow depression of the upper lip, which starts at </a:t>
            </a:r>
            <a:r>
              <a:rPr lang="en-US" sz="2400" dirty="0" smtClean="0">
                <a:solidFill>
                  <a:schemeClr val="tx2"/>
                </a:solidFill>
                <a:latin typeface="Times New Roman" panose="02020603050405020304" pitchFamily="18" charset="0"/>
              </a:rPr>
              <a:t>the</a:t>
            </a:r>
            <a:r>
              <a:rPr lang="en-US" sz="2400"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labial tubercle and ends at the nose.</a:t>
            </a:r>
          </a:p>
          <a:p>
            <a:pPr marL="0" indent="0" algn="l" rtl="0">
              <a:buNone/>
            </a:pPr>
            <a:r>
              <a:rPr lang="en-US" sz="2600" b="1" dirty="0">
                <a:solidFill>
                  <a:schemeClr val="accent2">
                    <a:lumMod val="60000"/>
                    <a:lumOff val="40000"/>
                  </a:schemeClr>
                </a:solidFill>
                <a:latin typeface="Times New Roman" panose="02020603050405020304" pitchFamily="18" charset="0"/>
              </a:rPr>
              <a:t>Labial tubercle: </a:t>
            </a:r>
            <a:r>
              <a:rPr lang="en-US" sz="2400" dirty="0" smtClean="0">
                <a:solidFill>
                  <a:srgbClr val="000000"/>
                </a:solidFill>
                <a:latin typeface="Times New Roman" panose="02020603050405020304" pitchFamily="18" charset="0"/>
              </a:rPr>
              <a:t>is </a:t>
            </a:r>
            <a:r>
              <a:rPr lang="en-US" sz="2400" dirty="0">
                <a:solidFill>
                  <a:srgbClr val="000000"/>
                </a:solidFill>
                <a:latin typeface="Times New Roman" panose="02020603050405020304" pitchFamily="18" charset="0"/>
              </a:rPr>
              <a:t>a little swelling in the </a:t>
            </a:r>
            <a:r>
              <a:rPr lang="en-US" sz="2400" dirty="0" smtClean="0">
                <a:solidFill>
                  <a:srgbClr val="000000"/>
                </a:solidFill>
                <a:latin typeface="Times New Roman" panose="02020603050405020304" pitchFamily="18" charset="0"/>
              </a:rPr>
              <a:t>mid portion </a:t>
            </a:r>
            <a:r>
              <a:rPr lang="en-US" sz="2400" dirty="0">
                <a:solidFill>
                  <a:srgbClr val="000000"/>
                </a:solidFill>
                <a:latin typeface="Times New Roman" panose="02020603050405020304" pitchFamily="18" charset="0"/>
              </a:rPr>
              <a:t>of the vermillion </a:t>
            </a:r>
            <a:r>
              <a:rPr lang="en-US" sz="2400" dirty="0" smtClean="0">
                <a:solidFill>
                  <a:srgbClr val="000000"/>
                </a:solidFill>
                <a:latin typeface="Times New Roman" panose="02020603050405020304" pitchFamily="18" charset="0"/>
              </a:rPr>
              <a:t>border </a:t>
            </a:r>
            <a:r>
              <a:rPr lang="en-US" sz="2400" dirty="0">
                <a:solidFill>
                  <a:srgbClr val="000000"/>
                </a:solidFill>
                <a:latin typeface="Times New Roman" panose="02020603050405020304" pitchFamily="18" charset="0"/>
              </a:rPr>
              <a:t>of the upper lip.</a:t>
            </a:r>
          </a:p>
          <a:p>
            <a:pPr marL="0" indent="0" algn="l" rtl="0">
              <a:buNone/>
            </a:pPr>
            <a:r>
              <a:rPr lang="en-US" sz="2600" b="1" dirty="0">
                <a:solidFill>
                  <a:schemeClr val="accent2">
                    <a:lumMod val="60000"/>
                    <a:lumOff val="40000"/>
                  </a:schemeClr>
                </a:solidFill>
                <a:latin typeface="Times New Roman" panose="02020603050405020304" pitchFamily="18" charset="0"/>
              </a:rPr>
              <a:t>Vermillion borders: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lip is covered by the skin at its facial surface and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mucous membrane at its inner surface. The transitional area between the skin and the mucous membrane of the upper and lower lips is a pink or red zone of thinner epithelium, which is called the vermillion border.</a:t>
            </a:r>
            <a:endParaRPr lang="ar-SA" sz="2400" dirty="0"/>
          </a:p>
        </p:txBody>
      </p:sp>
    </p:spTree>
    <p:extLst>
      <p:ext uri="{BB962C8B-B14F-4D97-AF65-F5344CB8AC3E}">
        <p14:creationId xmlns:p14="http://schemas.microsoft.com/office/powerpoint/2010/main" val="863613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sp>
        <p:nvSpPr>
          <p:cNvPr id="3" name="Content Placeholder 2"/>
          <p:cNvSpPr>
            <a:spLocks noGrp="1"/>
          </p:cNvSpPr>
          <p:nvPr>
            <p:ph idx="1"/>
          </p:nvPr>
        </p:nvSpPr>
        <p:spPr/>
        <p:txBody>
          <a:bodyPr>
            <a:normAutofit/>
          </a:bodyPr>
          <a:lstStyle/>
          <a:p>
            <a:pPr marL="0" indent="0" algn="l" rtl="0">
              <a:buNone/>
            </a:pPr>
            <a:r>
              <a:rPr lang="en-US" sz="2400" b="1" dirty="0">
                <a:solidFill>
                  <a:srgbClr val="000000"/>
                </a:solidFill>
                <a:latin typeface="Times New Roman" panose="02020603050405020304" pitchFamily="18" charset="0"/>
              </a:rPr>
              <a:t>The following extra-oral anatomical features should be noted:</a:t>
            </a:r>
          </a:p>
          <a:p>
            <a:pPr marL="0" indent="0" algn="l" rtl="0">
              <a:buNone/>
            </a:pPr>
            <a:r>
              <a:rPr lang="en-US" sz="2800" b="1" dirty="0" err="1" smtClean="0">
                <a:solidFill>
                  <a:schemeClr val="accent2">
                    <a:lumMod val="60000"/>
                    <a:lumOff val="40000"/>
                  </a:schemeClr>
                </a:solidFill>
                <a:latin typeface="Times New Roman" panose="02020603050405020304" pitchFamily="18" charset="0"/>
              </a:rPr>
              <a:t>Naso</a:t>
            </a:r>
            <a:r>
              <a:rPr lang="en-US" sz="2800" b="1" dirty="0" smtClean="0">
                <a:solidFill>
                  <a:schemeClr val="accent2">
                    <a:lumMod val="60000"/>
                    <a:lumOff val="40000"/>
                  </a:schemeClr>
                </a:solidFill>
                <a:latin typeface="Times New Roman" panose="02020603050405020304" pitchFamily="18" charset="0"/>
              </a:rPr>
              <a:t>-labial </a:t>
            </a:r>
            <a:r>
              <a:rPr lang="en-US" sz="2800" b="1" dirty="0">
                <a:solidFill>
                  <a:schemeClr val="accent2">
                    <a:lumMod val="60000"/>
                    <a:lumOff val="40000"/>
                  </a:schemeClr>
                </a:solidFill>
                <a:latin typeface="Times New Roman" panose="02020603050405020304" pitchFamily="18" charset="0"/>
              </a:rPr>
              <a:t>groove: </a:t>
            </a:r>
            <a:r>
              <a:rPr lang="en-US" sz="2400" dirty="0" smtClean="0">
                <a:solidFill>
                  <a:srgbClr val="000000"/>
                </a:solidFill>
                <a:latin typeface="Times New Roman" panose="02020603050405020304" pitchFamily="18" charset="0"/>
              </a:rPr>
              <a:t>is </a:t>
            </a:r>
            <a:r>
              <a:rPr lang="en-US" sz="2400" dirty="0">
                <a:solidFill>
                  <a:srgbClr val="000000"/>
                </a:solidFill>
                <a:latin typeface="Times New Roman" panose="02020603050405020304" pitchFamily="18" charset="0"/>
              </a:rPr>
              <a:t>a furrow of variable depth that extends from the </a:t>
            </a:r>
            <a:r>
              <a:rPr lang="en-US" sz="2400" dirty="0" smtClean="0">
                <a:solidFill>
                  <a:srgbClr val="000000"/>
                </a:solidFill>
                <a:latin typeface="Times New Roman" panose="02020603050405020304" pitchFamily="18" charset="0"/>
              </a:rPr>
              <a:t>wing </a:t>
            </a:r>
            <a:r>
              <a:rPr lang="en-US" sz="2400" dirty="0">
                <a:solidFill>
                  <a:srgbClr val="000000"/>
                </a:solidFill>
                <a:latin typeface="Times New Roman" panose="02020603050405020304" pitchFamily="18" charset="0"/>
              </a:rPr>
              <a:t>(ala) of nose to end at some distance from the corner of the mouth.</a:t>
            </a:r>
          </a:p>
          <a:p>
            <a:pPr marL="0" indent="0" algn="l" rtl="0">
              <a:buNone/>
            </a:pPr>
            <a:r>
              <a:rPr lang="en-US" sz="2800" b="1" dirty="0" err="1" smtClean="0">
                <a:solidFill>
                  <a:schemeClr val="accent2">
                    <a:lumMod val="60000"/>
                    <a:lumOff val="40000"/>
                  </a:schemeClr>
                </a:solidFill>
                <a:latin typeface="Times New Roman" panose="02020603050405020304" pitchFamily="18" charset="0"/>
              </a:rPr>
              <a:t>Labio</a:t>
            </a:r>
            <a:r>
              <a:rPr lang="en-US" sz="2800" b="1" dirty="0" smtClean="0">
                <a:solidFill>
                  <a:schemeClr val="accent2">
                    <a:lumMod val="60000"/>
                    <a:lumOff val="40000"/>
                  </a:schemeClr>
                </a:solidFill>
                <a:latin typeface="Times New Roman" panose="02020603050405020304" pitchFamily="18" charset="0"/>
              </a:rPr>
              <a:t>-mental </a:t>
            </a:r>
            <a:r>
              <a:rPr lang="en-US" sz="2800" b="1" dirty="0">
                <a:solidFill>
                  <a:schemeClr val="accent2">
                    <a:lumMod val="60000"/>
                    <a:lumOff val="40000"/>
                  </a:schemeClr>
                </a:solidFill>
                <a:latin typeface="Times New Roman" panose="02020603050405020304" pitchFamily="18" charset="0"/>
              </a:rPr>
              <a:t>groove: </a:t>
            </a:r>
            <a:r>
              <a:rPr lang="en-US" sz="2400" dirty="0" smtClean="0">
                <a:solidFill>
                  <a:srgbClr val="000000"/>
                </a:solidFill>
                <a:latin typeface="Times New Roman" panose="02020603050405020304" pitchFamily="18" charset="0"/>
              </a:rPr>
              <a:t>is </a:t>
            </a:r>
            <a:r>
              <a:rPr lang="en-US" sz="2400" dirty="0">
                <a:solidFill>
                  <a:srgbClr val="000000"/>
                </a:solidFill>
                <a:latin typeface="Times New Roman" panose="02020603050405020304" pitchFamily="18" charset="0"/>
              </a:rPr>
              <a:t>a sharp or deep groove that lies between the </a:t>
            </a:r>
            <a:r>
              <a:rPr lang="en-US" sz="2400" dirty="0" smtClean="0">
                <a:solidFill>
                  <a:srgbClr val="000000"/>
                </a:solidFill>
                <a:latin typeface="Times New Roman" panose="02020603050405020304" pitchFamily="18" charset="0"/>
              </a:rPr>
              <a:t>lower </a:t>
            </a:r>
            <a:r>
              <a:rPr lang="en-US" sz="2400" dirty="0">
                <a:solidFill>
                  <a:srgbClr val="000000"/>
                </a:solidFill>
                <a:latin typeface="Times New Roman" panose="02020603050405020304" pitchFamily="18" charset="0"/>
              </a:rPr>
              <a:t>lip and the chin.</a:t>
            </a:r>
            <a:endParaRPr lang="ar-SA" dirty="0"/>
          </a:p>
        </p:txBody>
      </p:sp>
    </p:spTree>
    <p:extLst>
      <p:ext uri="{BB962C8B-B14F-4D97-AF65-F5344CB8AC3E}">
        <p14:creationId xmlns:p14="http://schemas.microsoft.com/office/powerpoint/2010/main" val="1332146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3412903" y="1482056"/>
            <a:ext cx="6280564" cy="5135628"/>
          </a:xfrm>
          <a:prstGeom prst="rect">
            <a:avLst/>
          </a:prstGeom>
        </p:spPr>
      </p:pic>
    </p:spTree>
    <p:extLst>
      <p:ext uri="{BB962C8B-B14F-4D97-AF65-F5344CB8AC3E}">
        <p14:creationId xmlns:p14="http://schemas.microsoft.com/office/powerpoint/2010/main" val="3249819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sp>
        <p:nvSpPr>
          <p:cNvPr id="3" name="Content Placeholder 2"/>
          <p:cNvSpPr>
            <a:spLocks noGrp="1"/>
          </p:cNvSpPr>
          <p:nvPr>
            <p:ph idx="1"/>
          </p:nvPr>
        </p:nvSpPr>
        <p:spPr>
          <a:xfrm>
            <a:off x="2933701" y="2438400"/>
            <a:ext cx="4858018" cy="3651504"/>
          </a:xfrm>
        </p:spPr>
        <p:txBody>
          <a:bodyPr>
            <a:normAutofit/>
          </a:bodyPr>
          <a:lstStyle/>
          <a:p>
            <a:pPr marL="0" indent="0" algn="l" rtl="0">
              <a:buNone/>
            </a:pPr>
            <a:r>
              <a:rPr lang="en-US" sz="2400" b="1" dirty="0">
                <a:solidFill>
                  <a:srgbClr val="000000"/>
                </a:solidFill>
                <a:latin typeface="Times New Roman" panose="02020603050405020304" pitchFamily="18" charset="0"/>
              </a:rPr>
              <a:t>The following extra-oral anatomical features should be noted</a:t>
            </a:r>
            <a:r>
              <a:rPr lang="en-US" sz="2400" b="1" dirty="0" smtClean="0">
                <a:solidFill>
                  <a:srgbClr val="000000"/>
                </a:solidFill>
                <a:latin typeface="Times New Roman" panose="02020603050405020304" pitchFamily="18" charset="0"/>
              </a:rPr>
              <a:t>:</a:t>
            </a:r>
          </a:p>
          <a:p>
            <a:pPr marL="0" indent="0" algn="l" rtl="0">
              <a:buNone/>
            </a:pPr>
            <a:r>
              <a:rPr lang="en-US" sz="2800" b="1" dirty="0" err="1" smtClean="0">
                <a:solidFill>
                  <a:schemeClr val="accent2">
                    <a:lumMod val="60000"/>
                    <a:lumOff val="40000"/>
                  </a:schemeClr>
                </a:solidFill>
                <a:latin typeface="Times New Roman" panose="02020603050405020304" pitchFamily="18" charset="0"/>
              </a:rPr>
              <a:t>Naso</a:t>
            </a:r>
            <a:r>
              <a:rPr lang="en-US" sz="2800" b="1" dirty="0" smtClean="0">
                <a:solidFill>
                  <a:schemeClr val="accent2">
                    <a:lumMod val="60000"/>
                    <a:lumOff val="40000"/>
                  </a:schemeClr>
                </a:solidFill>
                <a:latin typeface="Times New Roman" panose="02020603050405020304" pitchFamily="18" charset="0"/>
              </a:rPr>
              <a:t>-labial </a:t>
            </a:r>
            <a:r>
              <a:rPr lang="en-US" sz="2800" b="1" dirty="0">
                <a:solidFill>
                  <a:schemeClr val="accent2">
                    <a:lumMod val="60000"/>
                    <a:lumOff val="40000"/>
                  </a:schemeClr>
                </a:solidFill>
                <a:latin typeface="Times New Roman" panose="02020603050405020304" pitchFamily="18" charset="0"/>
              </a:rPr>
              <a:t>Angle</a:t>
            </a:r>
            <a:r>
              <a:rPr lang="en-US" sz="2800" b="1" dirty="0" smtClean="0">
                <a:solidFill>
                  <a:schemeClr val="accent2">
                    <a:lumMod val="60000"/>
                    <a:lumOff val="40000"/>
                  </a:schemeClr>
                </a:solidFill>
                <a:latin typeface="Times New Roman" panose="02020603050405020304" pitchFamily="18" charset="0"/>
              </a:rPr>
              <a:t>: </a:t>
            </a:r>
            <a:r>
              <a:rPr lang="en-US" sz="2400" dirty="0" smtClean="0">
                <a:solidFill>
                  <a:srgbClr val="000000"/>
                </a:solidFill>
                <a:latin typeface="Times New Roman" panose="02020603050405020304" pitchFamily="18" charset="0"/>
              </a:rPr>
              <a:t>is </a:t>
            </a:r>
            <a:r>
              <a:rPr lang="en-US" sz="2400" dirty="0">
                <a:solidFill>
                  <a:srgbClr val="000000"/>
                </a:solidFill>
                <a:latin typeface="Times New Roman" panose="02020603050405020304" pitchFamily="18" charset="0"/>
              </a:rPr>
              <a:t>an angle between columella of nose and philtrum of </a:t>
            </a:r>
            <a:r>
              <a:rPr lang="en-US" sz="2400" dirty="0" smtClean="0">
                <a:solidFill>
                  <a:srgbClr val="000000"/>
                </a:solidFill>
                <a:latin typeface="Times New Roman" panose="02020603050405020304" pitchFamily="18" charset="0"/>
              </a:rPr>
              <a:t>lip</a:t>
            </a:r>
            <a:r>
              <a:rPr lang="en-US" sz="2400" dirty="0">
                <a:solidFill>
                  <a:srgbClr val="000000"/>
                </a:solidFill>
                <a:latin typeface="Times New Roman" panose="02020603050405020304" pitchFamily="18" charset="0"/>
              </a:rPr>
              <a:t>, normally, approximately 90° as viewed in profile.</a:t>
            </a:r>
            <a:endParaRPr lang="en-US" sz="2400" b="1" dirty="0">
              <a:solidFill>
                <a:srgbClr val="000000"/>
              </a:solidFill>
              <a:latin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771552" y="2438399"/>
            <a:ext cx="3437749" cy="3949521"/>
          </a:xfrm>
          <a:prstGeom prst="rect">
            <a:avLst/>
          </a:prstGeom>
        </p:spPr>
      </p:pic>
    </p:spTree>
    <p:extLst>
      <p:ext uri="{BB962C8B-B14F-4D97-AF65-F5344CB8AC3E}">
        <p14:creationId xmlns:p14="http://schemas.microsoft.com/office/powerpoint/2010/main" val="3839162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sp>
        <p:nvSpPr>
          <p:cNvPr id="3" name="Content Placeholder 2"/>
          <p:cNvSpPr>
            <a:spLocks noGrp="1"/>
          </p:cNvSpPr>
          <p:nvPr>
            <p:ph idx="1"/>
          </p:nvPr>
        </p:nvSpPr>
        <p:spPr>
          <a:xfrm>
            <a:off x="2933701" y="2438400"/>
            <a:ext cx="4858018" cy="3651504"/>
          </a:xfrm>
        </p:spPr>
        <p:txBody>
          <a:bodyPr>
            <a:normAutofit lnSpcReduction="10000"/>
          </a:bodyPr>
          <a:lstStyle/>
          <a:p>
            <a:pPr marL="0" indent="0" algn="l" rtl="0">
              <a:buNone/>
            </a:pPr>
            <a:r>
              <a:rPr lang="en-US" sz="2400" b="1" dirty="0">
                <a:solidFill>
                  <a:srgbClr val="000000"/>
                </a:solidFill>
                <a:latin typeface="Times New Roman" panose="02020603050405020304" pitchFamily="18" charset="0"/>
              </a:rPr>
              <a:t>The following extra-oral anatomical features should be noted</a:t>
            </a:r>
            <a:r>
              <a:rPr lang="en-US" sz="2400" b="1" dirty="0" smtClean="0">
                <a:solidFill>
                  <a:srgbClr val="000000"/>
                </a:solidFill>
                <a:latin typeface="Times New Roman" panose="02020603050405020304" pitchFamily="18" charset="0"/>
              </a:rPr>
              <a:t>:</a:t>
            </a:r>
          </a:p>
          <a:p>
            <a:pPr marL="0" indent="0" algn="l" rtl="0">
              <a:buNone/>
            </a:pPr>
            <a:r>
              <a:rPr lang="en-US" sz="2400" b="1" dirty="0">
                <a:solidFill>
                  <a:schemeClr val="accent2">
                    <a:lumMod val="60000"/>
                    <a:lumOff val="40000"/>
                  </a:schemeClr>
                </a:solidFill>
                <a:latin typeface="Times New Roman" panose="02020603050405020304" pitchFamily="18" charset="0"/>
              </a:rPr>
              <a:t>Angle of the mouth and Labial commissure</a:t>
            </a:r>
            <a:r>
              <a:rPr lang="en-US" sz="2400" b="1" dirty="0" smtClean="0">
                <a:solidFill>
                  <a:schemeClr val="accent2">
                    <a:lumMod val="60000"/>
                    <a:lumOff val="40000"/>
                  </a:schemeClr>
                </a:solidFill>
                <a:latin typeface="Times New Roman" panose="02020603050405020304" pitchFamily="18" charset="0"/>
              </a:rPr>
              <a:t>: </a:t>
            </a:r>
            <a:r>
              <a:rPr lang="en-US" sz="2400" dirty="0">
                <a:latin typeface="Times New Roman" panose="02020603050405020304" pitchFamily="18" charset="0"/>
              </a:rPr>
              <a:t>Angle of the mouth is the lateral limit of the oral fissure. Labial commissure is a junction of upper and lower lips lateral to the angle of the mouth.</a:t>
            </a:r>
            <a:endParaRPr lang="en-US" sz="2400" b="1" dirty="0" smtClean="0">
              <a:solidFill>
                <a:schemeClr val="accent2">
                  <a:lumMod val="60000"/>
                  <a:lumOff val="40000"/>
                </a:schemeClr>
              </a:solidFill>
              <a:latin typeface="Times New Roman" panose="02020603050405020304" pitchFamily="18" charset="0"/>
            </a:endParaRPr>
          </a:p>
        </p:txBody>
      </p:sp>
      <p:pic>
        <p:nvPicPr>
          <p:cNvPr id="6" name="Picture 5"/>
          <p:cNvPicPr>
            <a:picLocks noChangeAspect="1"/>
          </p:cNvPicPr>
          <p:nvPr/>
        </p:nvPicPr>
        <p:blipFill rotWithShape="1">
          <a:blip r:embed="rId2"/>
          <a:srcRect l="13046" t="46435" r="61911" b="33670"/>
          <a:stretch/>
        </p:blipFill>
        <p:spPr>
          <a:xfrm>
            <a:off x="7533683" y="3142444"/>
            <a:ext cx="4469428" cy="1996227"/>
          </a:xfrm>
          <a:prstGeom prst="rect">
            <a:avLst/>
          </a:prstGeom>
        </p:spPr>
      </p:pic>
    </p:spTree>
    <p:extLst>
      <p:ext uri="{BB962C8B-B14F-4D97-AF65-F5344CB8AC3E}">
        <p14:creationId xmlns:p14="http://schemas.microsoft.com/office/powerpoint/2010/main" val="20261758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Extra-oral landmarks</a:t>
            </a:r>
            <a:endParaRPr lang="ar-SA" b="1" dirty="0">
              <a:solidFill>
                <a:schemeClr val="accent2">
                  <a:lumMod val="50000"/>
                </a:schemeClr>
              </a:solidFill>
            </a:endParaRPr>
          </a:p>
        </p:txBody>
      </p:sp>
      <p:sp>
        <p:nvSpPr>
          <p:cNvPr id="3" name="Content Placeholder 2"/>
          <p:cNvSpPr>
            <a:spLocks noGrp="1"/>
          </p:cNvSpPr>
          <p:nvPr>
            <p:ph idx="1"/>
          </p:nvPr>
        </p:nvSpPr>
        <p:spPr>
          <a:xfrm>
            <a:off x="7611487" y="2373290"/>
            <a:ext cx="4401785" cy="3651504"/>
          </a:xfrm>
        </p:spPr>
        <p:txBody>
          <a:bodyPr>
            <a:normAutofit fontScale="92500" lnSpcReduction="10000"/>
          </a:bodyPr>
          <a:lstStyle/>
          <a:p>
            <a:pPr marL="0" indent="0" algn="l" rtl="0">
              <a:buNone/>
            </a:pPr>
            <a:r>
              <a:rPr lang="en-US" sz="2400" b="1" dirty="0">
                <a:solidFill>
                  <a:srgbClr val="000000"/>
                </a:solidFill>
                <a:latin typeface="Times New Roman" panose="02020603050405020304" pitchFamily="18" charset="0"/>
              </a:rPr>
              <a:t>The following extra-oral anatomical features should be noted</a:t>
            </a:r>
            <a:r>
              <a:rPr lang="en-US" sz="2400" b="1" dirty="0" smtClean="0">
                <a:solidFill>
                  <a:srgbClr val="000000"/>
                </a:solidFill>
                <a:latin typeface="Times New Roman" panose="02020603050405020304" pitchFamily="18" charset="0"/>
              </a:rPr>
              <a:t>:</a:t>
            </a:r>
          </a:p>
          <a:p>
            <a:pPr marL="0" indent="0" algn="l" rtl="0">
              <a:buNone/>
            </a:pPr>
            <a:r>
              <a:rPr lang="en-US" sz="2800" b="1" dirty="0" err="1">
                <a:solidFill>
                  <a:schemeClr val="accent2">
                    <a:lumMod val="60000"/>
                    <a:lumOff val="40000"/>
                  </a:schemeClr>
                </a:solidFill>
                <a:latin typeface="Times New Roman" panose="02020603050405020304" pitchFamily="18" charset="0"/>
              </a:rPr>
              <a:t>Modiolus</a:t>
            </a:r>
            <a:r>
              <a:rPr lang="en-US" sz="2800" b="1" dirty="0" smtClean="0">
                <a:solidFill>
                  <a:schemeClr val="accent2">
                    <a:lumMod val="60000"/>
                    <a:lumOff val="40000"/>
                  </a:schemeClr>
                </a:solidFill>
                <a:latin typeface="Times New Roman" panose="02020603050405020304" pitchFamily="18" charset="0"/>
              </a:rPr>
              <a:t>: </a:t>
            </a:r>
            <a:r>
              <a:rPr lang="en-US" sz="2400" dirty="0">
                <a:latin typeface="Times New Roman" panose="02020603050405020304" pitchFamily="18" charset="0"/>
              </a:rPr>
              <a:t>This muscular knot is at the angles of the mouth. </a:t>
            </a:r>
            <a:endParaRPr lang="en-US" sz="2400" dirty="0" smtClean="0">
              <a:latin typeface="Times New Roman" panose="02020603050405020304" pitchFamily="18" charset="0"/>
            </a:endParaRPr>
          </a:p>
          <a:p>
            <a:pPr marL="0" indent="0" algn="l" rtl="0">
              <a:buNone/>
            </a:pPr>
            <a:r>
              <a:rPr lang="en-US" sz="2400" dirty="0" err="1" smtClean="0">
                <a:latin typeface="Times New Roman" panose="02020603050405020304" pitchFamily="18" charset="0"/>
              </a:rPr>
              <a:t>Modiolus</a:t>
            </a:r>
            <a:r>
              <a:rPr lang="en-US" sz="2400" dirty="0" smtClean="0">
                <a:latin typeface="Times New Roman" panose="02020603050405020304" pitchFamily="18" charset="0"/>
              </a:rPr>
              <a:t> </a:t>
            </a:r>
            <a:r>
              <a:rPr lang="en-US" sz="2400" dirty="0">
                <a:latin typeface="Times New Roman" panose="02020603050405020304" pitchFamily="18" charset="0"/>
              </a:rPr>
              <a:t>may lie laterally to the lower premolars so it will displace a lower denture if those teeth are set too far buccally.</a:t>
            </a:r>
            <a:endParaRPr lang="en-US" sz="2400" b="1" dirty="0" smtClean="0">
              <a:solidFill>
                <a:schemeClr val="accent2">
                  <a:lumMod val="60000"/>
                  <a:lumOff val="40000"/>
                </a:schemeClr>
              </a:solidFill>
              <a:latin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45495" y="2373290"/>
            <a:ext cx="7265992" cy="3594985"/>
          </a:xfrm>
          <a:prstGeom prst="rect">
            <a:avLst/>
          </a:prstGeom>
        </p:spPr>
      </p:pic>
    </p:spTree>
    <p:extLst>
      <p:ext uri="{BB962C8B-B14F-4D97-AF65-F5344CB8AC3E}">
        <p14:creationId xmlns:p14="http://schemas.microsoft.com/office/powerpoint/2010/main" val="155177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p:cNvPicPr>
            <a:picLocks noGrp="1" noChangeAspect="1"/>
          </p:cNvPicPr>
          <p:nvPr>
            <p:ph idx="1"/>
          </p:nvPr>
        </p:nvPicPr>
        <p:blipFill>
          <a:blip r:embed="rId2"/>
          <a:stretch>
            <a:fillRect/>
          </a:stretch>
        </p:blipFill>
        <p:spPr>
          <a:xfrm>
            <a:off x="0" y="0"/>
            <a:ext cx="12191999" cy="6870045"/>
          </a:xfrm>
          <a:prstGeom prst="rect">
            <a:avLst/>
          </a:prstGeom>
        </p:spPr>
      </p:pic>
      <p:sp>
        <p:nvSpPr>
          <p:cNvPr id="3" name="Rectangle 2"/>
          <p:cNvSpPr/>
          <p:nvPr/>
        </p:nvSpPr>
        <p:spPr>
          <a:xfrm>
            <a:off x="1713702" y="-86930"/>
            <a:ext cx="9150967" cy="2215991"/>
          </a:xfrm>
          <a:prstGeom prst="rect">
            <a:avLst/>
          </a:prstGeom>
          <a:noFill/>
        </p:spPr>
        <p:txBody>
          <a:bodyPr wrap="none" lIns="91440" tIns="45720" rIns="91440" bIns="45720">
            <a:spAutoFit/>
          </a:bodyPr>
          <a:lstStyle/>
          <a:p>
            <a:pPr algn="ctr"/>
            <a:r>
              <a:rPr lang="en-US" sz="13800" b="0" cap="none" spc="0" dirty="0" smtClean="0">
                <a:ln w="0"/>
                <a:solidFill>
                  <a:schemeClr val="accent2">
                    <a:lumMod val="75000"/>
                  </a:schemeClr>
                </a:solidFill>
                <a:effectLst>
                  <a:outerShdw blurRad="38100" dist="19050" dir="2700000" algn="tl" rotWithShape="0">
                    <a:schemeClr val="dk1">
                      <a:alpha val="40000"/>
                    </a:schemeClr>
                  </a:outerShdw>
                </a:effectLst>
              </a:rPr>
              <a:t>THANK YOU </a:t>
            </a:r>
            <a:endParaRPr lang="en-US" sz="13800" b="0" cap="none" spc="0" dirty="0">
              <a:ln w="0"/>
              <a:solidFill>
                <a:schemeClr val="accent2">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7122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267</TotalTime>
  <Words>825</Words>
  <Application>Microsoft Office PowerPoint</Application>
  <PresentationFormat>Widescreen</PresentationFormat>
  <Paragraphs>53</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Century Schoolbook</vt:lpstr>
      <vt:lpstr>Corbel</vt:lpstr>
      <vt:lpstr>Open Sans</vt:lpstr>
      <vt:lpstr>Times New Roman</vt:lpstr>
      <vt:lpstr>Feathered</vt:lpstr>
      <vt:lpstr>Introduction in prosthodontics </vt:lpstr>
      <vt:lpstr>Definitions</vt:lpstr>
      <vt:lpstr>PowerPoint Presentation</vt:lpstr>
      <vt:lpstr>Definitions </vt:lpstr>
      <vt:lpstr>PowerPoint Presentation</vt:lpstr>
      <vt:lpstr>Definitions </vt:lpstr>
      <vt:lpstr>Definitions </vt:lpstr>
      <vt:lpstr>Definitions </vt:lpstr>
      <vt:lpstr>Complete denture</vt:lpstr>
      <vt:lpstr>Complete denture is composed of:</vt:lpstr>
      <vt:lpstr>Complete denture is composed of:</vt:lpstr>
      <vt:lpstr>PowerPoint Presentation</vt:lpstr>
      <vt:lpstr>Extra Oral Landmarks</vt:lpstr>
      <vt:lpstr>Extra-oral landmarks</vt:lpstr>
      <vt:lpstr>Extra-oral landmarks</vt:lpstr>
      <vt:lpstr>Extra-oral landmarks</vt:lpstr>
      <vt:lpstr>Extra-oral landmarks</vt:lpstr>
      <vt:lpstr>Extra-oral landmarks</vt:lpstr>
      <vt:lpstr>Extra-oral landmarks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in prosthodontics </dc:title>
  <dc:creator>DELL-PC</dc:creator>
  <cp:lastModifiedBy>DELL-PC</cp:lastModifiedBy>
  <cp:revision>40</cp:revision>
  <dcterms:created xsi:type="dcterms:W3CDTF">2019-09-13T08:03:35Z</dcterms:created>
  <dcterms:modified xsi:type="dcterms:W3CDTF">2020-06-14T08:41:29Z</dcterms:modified>
</cp:coreProperties>
</file>