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049" r:id="rId1"/>
  </p:sldMasterIdLst>
  <p:sldIdLst>
    <p:sldId id="256" r:id="rId2"/>
    <p:sldId id="257" r:id="rId3"/>
    <p:sldId id="258" r:id="rId4"/>
    <p:sldId id="261" r:id="rId5"/>
    <p:sldId id="260" r:id="rId6"/>
    <p:sldId id="259" r:id="rId7"/>
    <p:sldId id="265" r:id="rId8"/>
    <p:sldId id="264" r:id="rId9"/>
    <p:sldId id="266" r:id="rId10"/>
    <p:sldId id="267" r:id="rId11"/>
    <p:sldId id="268" r:id="rId12"/>
    <p:sldId id="269" r:id="rId13"/>
    <p:sldId id="270" r:id="rId14"/>
    <p:sldId id="271" r:id="rId15"/>
    <p:sldId id="272" r:id="rId16"/>
    <p:sldId id="263" r:id="rId17"/>
    <p:sldId id="273" r:id="rId18"/>
    <p:sldId id="274" r:id="rId19"/>
    <p:sldId id="275" r:id="rId20"/>
    <p:sldId id="276" r:id="rId21"/>
    <p:sldId id="262"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74" autoAdjust="0"/>
    <p:restoredTop sz="94660"/>
  </p:normalViewPr>
  <p:slideViewPr>
    <p:cSldViewPr snapToGrid="0">
      <p:cViewPr varScale="1">
        <p:scale>
          <a:sx n="74" d="100"/>
          <a:sy n="74" d="100"/>
        </p:scale>
        <p:origin x="67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5586B75A-687E-405C-8A0B-8D00578BA2C3}" type="datetimeFigureOut">
              <a:rPr lang="en-US" smtClean="0"/>
              <a:pPr/>
              <a:t>2/13/2021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61267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08117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5586B75A-687E-405C-8A0B-8D00578BA2C3}" type="datetimeFigureOut">
              <a:rPr lang="en-US" smtClean="0"/>
              <a:pPr/>
              <a:t>2/13/2021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04937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35187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2/13/2021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62550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586B75A-687E-405C-8A0B-8D00578BA2C3}" type="datetimeFigureOut">
              <a:rPr lang="en-US" smtClean="0"/>
              <a:pPr/>
              <a:t>2/13/2021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9331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6B75A-687E-405C-8A0B-8D00578BA2C3}" type="datetimeFigureOut">
              <a:rPr lang="en-US" smtClean="0"/>
              <a:pPr/>
              <a:t>2/13/2021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850527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5586B75A-687E-405C-8A0B-8D00578BA2C3}" type="datetimeFigureOut">
              <a:rPr lang="en-US" smtClean="0"/>
              <a:pPr/>
              <a:t>2/13/2021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19018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45345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83529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5586B75A-687E-405C-8A0B-8D00578BA2C3}" type="datetimeFigureOut">
              <a:rPr lang="en-US" smtClean="0"/>
              <a:pPr/>
              <a:t>2/13/2021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78577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5586B75A-687E-405C-8A0B-8D00578BA2C3}" type="datetimeFigureOut">
              <a:rPr lang="en-US" smtClean="0"/>
              <a:pPr/>
              <a:t>2/13/2021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4FAB73BC-B049-4115-A692-8D63A059BFB8}"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571067176"/>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Lst>
  <p:hf sldNum="0" hdr="0" ftr="0" dt="0"/>
  <p:txStyles>
    <p:titleStyle>
      <a:lvl1pPr algn="l" defTabSz="457200" rtl="1" eaLnBrk="1" latinLnBrk="0" hangingPunct="1">
        <a:spcBef>
          <a:spcPct val="0"/>
        </a:spcBef>
        <a:buNone/>
        <a:defRPr sz="2800" b="0" kern="1200" cap="all">
          <a:solidFill>
            <a:schemeClr val="bg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06000" indent="-306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1039" y="531034"/>
            <a:ext cx="10993549" cy="1475013"/>
          </a:xfrm>
        </p:spPr>
        <p:txBody>
          <a:bodyPr>
            <a:normAutofit/>
          </a:bodyPr>
          <a:lstStyle/>
          <a:p>
            <a:pPr algn="ctr"/>
            <a:r>
              <a:rPr lang="en-US" sz="6000" b="1" dirty="0">
                <a:latin typeface="Times New Roman" panose="02020603050405020304" pitchFamily="18" charset="0"/>
                <a:cs typeface="Times New Roman" panose="02020603050405020304" pitchFamily="18" charset="0"/>
              </a:rPr>
              <a:t>Retainers</a:t>
            </a:r>
            <a:endParaRPr lang="ar-SA" sz="6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81194" y="2006047"/>
            <a:ext cx="10993546" cy="590321"/>
          </a:xfrm>
        </p:spPr>
        <p:txBody>
          <a:bodyPr>
            <a:noAutofit/>
          </a:bodyPr>
          <a:lstStyle/>
          <a:p>
            <a:pPr algn="ctr"/>
            <a:r>
              <a:rPr lang="en-US" sz="1400" b="1" dirty="0" err="1" smtClean="0">
                <a:solidFill>
                  <a:schemeClr val="accent4">
                    <a:lumMod val="75000"/>
                  </a:schemeClr>
                </a:solidFill>
                <a:latin typeface="Times New Roman" panose="02020603050405020304" pitchFamily="18" charset="0"/>
                <a:cs typeface="Times New Roman" panose="02020603050405020304" pitchFamily="18" charset="0"/>
              </a:rPr>
              <a:t>Bushra</a:t>
            </a:r>
            <a:r>
              <a:rPr lang="en-US" sz="1400" b="1" dirty="0" smtClean="0">
                <a:solidFill>
                  <a:schemeClr val="accent4">
                    <a:lumMod val="75000"/>
                  </a:schemeClr>
                </a:solidFill>
                <a:latin typeface="Times New Roman" panose="02020603050405020304" pitchFamily="18" charset="0"/>
                <a:cs typeface="Times New Roman" panose="02020603050405020304" pitchFamily="18" charset="0"/>
              </a:rPr>
              <a:t>  Mohammed Ali Al-</a:t>
            </a:r>
            <a:r>
              <a:rPr lang="en-US" sz="1400" b="1" dirty="0" err="1" smtClean="0">
                <a:solidFill>
                  <a:schemeClr val="accent4">
                    <a:lumMod val="75000"/>
                  </a:schemeClr>
                </a:solidFill>
                <a:latin typeface="Times New Roman" panose="02020603050405020304" pitchFamily="18" charset="0"/>
                <a:cs typeface="Times New Roman" panose="02020603050405020304" pitchFamily="18" charset="0"/>
              </a:rPr>
              <a:t>Ameen</a:t>
            </a:r>
            <a:endParaRPr lang="en-US" sz="1400" b="1" dirty="0" smtClean="0">
              <a:solidFill>
                <a:schemeClr val="accent4">
                  <a:lumMod val="75000"/>
                </a:schemeClr>
              </a:solidFill>
              <a:latin typeface="Times New Roman" panose="02020603050405020304" pitchFamily="18" charset="0"/>
              <a:cs typeface="Times New Roman" panose="02020603050405020304" pitchFamily="18" charset="0"/>
            </a:endParaRPr>
          </a:p>
          <a:p>
            <a:pPr algn="ctr"/>
            <a:r>
              <a:rPr lang="en-US" sz="1400" b="1" dirty="0" smtClean="0">
                <a:solidFill>
                  <a:schemeClr val="accent4">
                    <a:lumMod val="75000"/>
                  </a:schemeClr>
                </a:solidFill>
                <a:latin typeface="Times New Roman" panose="02020603050405020304" pitchFamily="18" charset="0"/>
                <a:cs typeface="Times New Roman" panose="02020603050405020304" pitchFamily="18" charset="0"/>
              </a:rPr>
              <a:t>B,D,S,. </a:t>
            </a:r>
            <a:r>
              <a:rPr lang="en-US" sz="1400" b="1" dirty="0" err="1" smtClean="0">
                <a:solidFill>
                  <a:schemeClr val="accent4">
                    <a:lumMod val="75000"/>
                  </a:schemeClr>
                </a:solidFill>
                <a:latin typeface="Times New Roman" panose="02020603050405020304" pitchFamily="18" charset="0"/>
                <a:cs typeface="Times New Roman" panose="02020603050405020304" pitchFamily="18" charset="0"/>
              </a:rPr>
              <a:t>M,Sc</a:t>
            </a:r>
            <a:r>
              <a:rPr lang="en-US" sz="1400" b="1" dirty="0" smtClean="0">
                <a:solidFill>
                  <a:schemeClr val="accent4">
                    <a:lumMod val="75000"/>
                  </a:schemeClr>
                </a:solidFill>
                <a:latin typeface="Times New Roman" panose="02020603050405020304" pitchFamily="18" charset="0"/>
                <a:cs typeface="Times New Roman" panose="02020603050405020304" pitchFamily="18" charset="0"/>
              </a:rPr>
              <a:t>.(Pros)</a:t>
            </a:r>
          </a:p>
          <a:p>
            <a:pPr algn="ctr"/>
            <a:endParaRPr lang="ar-SA" sz="1400" b="1" dirty="0">
              <a:solidFill>
                <a:schemeClr val="accent4">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038696" y="3708071"/>
            <a:ext cx="2709056" cy="2267121"/>
          </a:xfrm>
          <a:prstGeom prst="rect">
            <a:avLst/>
          </a:prstGeom>
        </p:spPr>
      </p:pic>
      <p:pic>
        <p:nvPicPr>
          <p:cNvPr id="5" name="Picture 4"/>
          <p:cNvPicPr>
            <a:picLocks noChangeAspect="1"/>
          </p:cNvPicPr>
          <p:nvPr/>
        </p:nvPicPr>
        <p:blipFill rotWithShape="1">
          <a:blip r:embed="rId3"/>
          <a:srcRect b="9366"/>
          <a:stretch/>
        </p:blipFill>
        <p:spPr>
          <a:xfrm>
            <a:off x="4432238" y="3965229"/>
            <a:ext cx="2677026" cy="1752991"/>
          </a:xfrm>
          <a:prstGeom prst="rect">
            <a:avLst/>
          </a:prstGeom>
        </p:spPr>
      </p:pic>
      <p:pic>
        <p:nvPicPr>
          <p:cNvPr id="6" name="Picture 5"/>
          <p:cNvPicPr>
            <a:picLocks noChangeAspect="1"/>
          </p:cNvPicPr>
          <p:nvPr/>
        </p:nvPicPr>
        <p:blipFill>
          <a:blip r:embed="rId4"/>
          <a:stretch>
            <a:fillRect/>
          </a:stretch>
        </p:blipFill>
        <p:spPr>
          <a:xfrm>
            <a:off x="8010449" y="3773039"/>
            <a:ext cx="3061651" cy="2318532"/>
          </a:xfrm>
          <a:prstGeom prst="rect">
            <a:avLst/>
          </a:prstGeom>
        </p:spPr>
      </p:pic>
    </p:spTree>
    <p:extLst>
      <p:ext uri="{BB962C8B-B14F-4D97-AF65-F5344CB8AC3E}">
        <p14:creationId xmlns:p14="http://schemas.microsoft.com/office/powerpoint/2010/main" val="42875914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921097"/>
            <a:ext cx="11029616" cy="1013800"/>
          </a:xfrm>
        </p:spPr>
        <p:txBody>
          <a:bodyPr>
            <a:normAutofit fontScale="90000"/>
          </a:bodyPr>
          <a:lstStyle/>
          <a:p>
            <a:r>
              <a:rPr lang="en-US" b="1" dirty="0"/>
              <a:t>In general a removable partial denture should have </a:t>
            </a:r>
            <a:r>
              <a:rPr lang="en-US" b="1" dirty="0" smtClean="0"/>
              <a:t>these requirements</a:t>
            </a:r>
            <a:r>
              <a:rPr lang="en-US" b="1" dirty="0"/>
              <a:t>:</a:t>
            </a:r>
            <a:br>
              <a:rPr lang="en-US" b="1" dirty="0"/>
            </a:br>
            <a:endParaRPr lang="ar-SA" b="1" dirty="0"/>
          </a:p>
        </p:txBody>
      </p:sp>
      <p:sp>
        <p:nvSpPr>
          <p:cNvPr id="3" name="Content Placeholder 2"/>
          <p:cNvSpPr>
            <a:spLocks noGrp="1"/>
          </p:cNvSpPr>
          <p:nvPr>
            <p:ph idx="1"/>
          </p:nvPr>
        </p:nvSpPr>
        <p:spPr>
          <a:xfrm>
            <a:off x="581192" y="2360800"/>
            <a:ext cx="11029615" cy="3678303"/>
          </a:xfrm>
        </p:spPr>
        <p:txBody>
          <a:bodyPr>
            <a:noAutofit/>
          </a:bodyPr>
          <a:lstStyle/>
          <a:p>
            <a:pPr marL="0" indent="0" algn="l" rtl="0">
              <a:buNone/>
            </a:pP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1-Support</a:t>
            </a:r>
            <a:r>
              <a:rPr lang="en-US" sz="2400" b="1" dirty="0">
                <a:solidFill>
                  <a:schemeClr val="accent1">
                    <a:lumMod val="75000"/>
                    <a:lumOff val="25000"/>
                  </a:schemeClr>
                </a:solidFill>
                <a:latin typeface="Andalus" panose="02020603050405020304" pitchFamily="18" charset="-78"/>
                <a:cs typeface="Andalus" panose="02020603050405020304" pitchFamily="18" charset="-78"/>
              </a:rPr>
              <a:t>: </a:t>
            </a:r>
            <a:r>
              <a:rPr lang="en-US" sz="2000" dirty="0">
                <a:latin typeface="Andalus" panose="02020603050405020304" pitchFamily="18" charset="-78"/>
                <a:cs typeface="Andalus" panose="02020603050405020304" pitchFamily="18" charset="-78"/>
              </a:rPr>
              <a:t>The support derived from the abutment teeth through the use of</a:t>
            </a:r>
            <a:r>
              <a:rPr lang="en-US" sz="2000" b="1" dirty="0">
                <a:solidFill>
                  <a:schemeClr val="accent1">
                    <a:lumMod val="75000"/>
                    <a:lumOff val="25000"/>
                  </a:schemeClr>
                </a:solidFill>
                <a:latin typeface="Andalus" panose="02020603050405020304" pitchFamily="18" charset="-78"/>
                <a:cs typeface="Andalus" panose="02020603050405020304" pitchFamily="18" charset="-78"/>
              </a:rPr>
              <a:t> </a:t>
            </a:r>
            <a:r>
              <a:rPr lang="en-US" sz="2000" b="1" dirty="0" smtClean="0">
                <a:solidFill>
                  <a:schemeClr val="accent1">
                    <a:lumMod val="75000"/>
                    <a:lumOff val="25000"/>
                  </a:schemeClr>
                </a:solidFill>
                <a:latin typeface="Andalus" panose="02020603050405020304" pitchFamily="18" charset="-78"/>
                <a:cs typeface="Andalus" panose="02020603050405020304" pitchFamily="18" charset="-78"/>
              </a:rPr>
              <a:t>rests </a:t>
            </a:r>
            <a:r>
              <a:rPr lang="en-US" sz="2000" dirty="0" smtClean="0">
                <a:latin typeface="Andalus" panose="02020603050405020304" pitchFamily="18" charset="-78"/>
                <a:cs typeface="Andalus" panose="02020603050405020304" pitchFamily="18" charset="-78"/>
              </a:rPr>
              <a:t>and </a:t>
            </a:r>
            <a:r>
              <a:rPr lang="en-US" sz="2000" dirty="0">
                <a:latin typeface="Andalus" panose="02020603050405020304" pitchFamily="18" charset="-78"/>
                <a:cs typeface="Andalus" panose="02020603050405020304" pitchFamily="18" charset="-78"/>
              </a:rPr>
              <a:t>from the residual ridge through the use of </a:t>
            </a:r>
            <a:r>
              <a:rPr lang="en-US" sz="2000" b="1" dirty="0">
                <a:solidFill>
                  <a:schemeClr val="accent1">
                    <a:lumMod val="75000"/>
                    <a:lumOff val="25000"/>
                  </a:schemeClr>
                </a:solidFill>
                <a:latin typeface="Andalus" panose="02020603050405020304" pitchFamily="18" charset="-78"/>
                <a:cs typeface="Andalus" panose="02020603050405020304" pitchFamily="18" charset="-78"/>
              </a:rPr>
              <a:t>well fitting bases</a:t>
            </a:r>
            <a:r>
              <a:rPr lang="en-US" sz="2000" dirty="0">
                <a:latin typeface="Andalus" panose="02020603050405020304" pitchFamily="18" charset="-78"/>
                <a:cs typeface="Andalus" panose="02020603050405020304" pitchFamily="18" charset="-78"/>
              </a:rPr>
              <a:t>.</a:t>
            </a:r>
          </a:p>
          <a:p>
            <a:pPr marL="0" indent="0" algn="l" rtl="0">
              <a:buNone/>
            </a:pPr>
            <a:r>
              <a:rPr lang="en-US" sz="2400" b="1" dirty="0">
                <a:solidFill>
                  <a:schemeClr val="accent1">
                    <a:lumMod val="75000"/>
                    <a:lumOff val="25000"/>
                  </a:schemeClr>
                </a:solidFill>
                <a:latin typeface="Andalus" panose="02020603050405020304" pitchFamily="18" charset="-78"/>
                <a:cs typeface="Andalus" panose="02020603050405020304" pitchFamily="18" charset="-78"/>
              </a:rPr>
              <a:t>2-Stability: </a:t>
            </a:r>
            <a:r>
              <a:rPr lang="en-US" sz="2000" dirty="0">
                <a:latin typeface="Andalus" panose="02020603050405020304" pitchFamily="18" charset="-78"/>
                <a:cs typeface="Andalus" panose="02020603050405020304" pitchFamily="18" charset="-78"/>
              </a:rPr>
              <a:t>Removable partial denture must be stable against </a:t>
            </a:r>
            <a:r>
              <a:rPr lang="en-US" sz="2000" b="1" dirty="0" smtClean="0">
                <a:solidFill>
                  <a:schemeClr val="accent1">
                    <a:lumMod val="75000"/>
                    <a:lumOff val="25000"/>
                  </a:schemeClr>
                </a:solidFill>
                <a:latin typeface="Andalus" panose="02020603050405020304" pitchFamily="18" charset="-78"/>
                <a:cs typeface="Andalus" panose="02020603050405020304" pitchFamily="18" charset="-78"/>
              </a:rPr>
              <a:t>horizontal movement </a:t>
            </a:r>
            <a:r>
              <a:rPr lang="en-US" sz="2000" dirty="0">
                <a:latin typeface="Andalus" panose="02020603050405020304" pitchFamily="18" charset="-78"/>
                <a:cs typeface="Andalus" panose="02020603050405020304" pitchFamily="18" charset="-78"/>
              </a:rPr>
              <a:t>through the use of rigid components like reciprocal arm </a:t>
            </a:r>
            <a:r>
              <a:rPr lang="en-US" sz="2000" dirty="0" smtClean="0">
                <a:latin typeface="Andalus" panose="02020603050405020304" pitchFamily="18" charset="-78"/>
                <a:cs typeface="Andalus" panose="02020603050405020304" pitchFamily="18" charset="-78"/>
              </a:rPr>
              <a:t>of </a:t>
            </a:r>
            <a:r>
              <a:rPr lang="en-US" sz="2000" u="sng" dirty="0" smtClean="0">
                <a:latin typeface="Andalus" panose="02020603050405020304" pitchFamily="18" charset="-78"/>
                <a:cs typeface="Andalus" panose="02020603050405020304" pitchFamily="18" charset="-78"/>
              </a:rPr>
              <a:t>circumferential </a:t>
            </a:r>
            <a:r>
              <a:rPr lang="en-US" sz="2000" u="sng" dirty="0">
                <a:latin typeface="Andalus" panose="02020603050405020304" pitchFamily="18" charset="-78"/>
                <a:cs typeface="Andalus" panose="02020603050405020304" pitchFamily="18" charset="-78"/>
              </a:rPr>
              <a:t>clasp and minor connector</a:t>
            </a:r>
            <a:r>
              <a:rPr lang="en-US" sz="2000" dirty="0">
                <a:latin typeface="Andalus" panose="02020603050405020304" pitchFamily="18" charset="-78"/>
                <a:cs typeface="Andalus" panose="02020603050405020304" pitchFamily="18" charset="-78"/>
              </a:rPr>
              <a:t>. Removable partial denture must </a:t>
            </a:r>
            <a:r>
              <a:rPr lang="en-US" sz="2000" dirty="0" smtClean="0">
                <a:latin typeface="Andalus" panose="02020603050405020304" pitchFamily="18" charset="-78"/>
                <a:cs typeface="Andalus" panose="02020603050405020304" pitchFamily="18" charset="-78"/>
              </a:rPr>
              <a:t>also be </a:t>
            </a:r>
            <a:r>
              <a:rPr lang="en-US" sz="2000" dirty="0">
                <a:latin typeface="Andalus" panose="02020603050405020304" pitchFamily="18" charset="-78"/>
                <a:cs typeface="Andalus" panose="02020603050405020304" pitchFamily="18" charset="-78"/>
              </a:rPr>
              <a:t>stable against </a:t>
            </a:r>
            <a:r>
              <a:rPr lang="en-US" sz="2000" b="1" dirty="0">
                <a:solidFill>
                  <a:schemeClr val="accent1">
                    <a:lumMod val="75000"/>
                    <a:lumOff val="25000"/>
                  </a:schemeClr>
                </a:solidFill>
                <a:latin typeface="Andalus" panose="02020603050405020304" pitchFamily="18" charset="-78"/>
                <a:cs typeface="Andalus" panose="02020603050405020304" pitchFamily="18" charset="-78"/>
              </a:rPr>
              <a:t>rotational movements </a:t>
            </a:r>
            <a:r>
              <a:rPr lang="en-US" sz="2000" dirty="0">
                <a:latin typeface="Andalus" panose="02020603050405020304" pitchFamily="18" charset="-78"/>
                <a:cs typeface="Andalus" panose="02020603050405020304" pitchFamily="18" charset="-78"/>
              </a:rPr>
              <a:t>through the use of </a:t>
            </a:r>
            <a:r>
              <a:rPr lang="en-US" sz="2000" u="sng" dirty="0">
                <a:latin typeface="Andalus" panose="02020603050405020304" pitchFamily="18" charset="-78"/>
                <a:cs typeface="Andalus" panose="02020603050405020304" pitchFamily="18" charset="-78"/>
              </a:rPr>
              <a:t>rigid connector </a:t>
            </a:r>
            <a:r>
              <a:rPr lang="en-US" sz="2000" u="sng" dirty="0" smtClean="0">
                <a:latin typeface="Andalus" panose="02020603050405020304" pitchFamily="18" charset="-78"/>
                <a:cs typeface="Andalus" panose="02020603050405020304" pitchFamily="18" charset="-78"/>
              </a:rPr>
              <a:t>and indirect </a:t>
            </a:r>
            <a:r>
              <a:rPr lang="en-US" sz="2000" u="sng" dirty="0">
                <a:latin typeface="Andalus" panose="02020603050405020304" pitchFamily="18" charset="-78"/>
                <a:cs typeface="Andalus" panose="02020603050405020304" pitchFamily="18" charset="-78"/>
              </a:rPr>
              <a:t>retainers. </a:t>
            </a:r>
            <a:endParaRPr lang="en-US" sz="2000" u="sng" dirty="0" smtClean="0">
              <a:latin typeface="Andalus" panose="02020603050405020304" pitchFamily="18" charset="-78"/>
              <a:cs typeface="Andalus" panose="02020603050405020304" pitchFamily="18" charset="-78"/>
            </a:endParaRPr>
          </a:p>
          <a:p>
            <a:pPr marL="0" indent="0" algn="l" rtl="0">
              <a:buNone/>
            </a:pPr>
            <a:r>
              <a:rPr lang="en-US" sz="2400" b="1" dirty="0">
                <a:solidFill>
                  <a:schemeClr val="accent1">
                    <a:lumMod val="75000"/>
                    <a:lumOff val="25000"/>
                  </a:schemeClr>
                </a:solidFill>
                <a:latin typeface="Andalus" panose="02020603050405020304" pitchFamily="18" charset="-78"/>
                <a:cs typeface="Andalus" panose="02020603050405020304" pitchFamily="18" charset="-78"/>
              </a:rPr>
              <a:t>3-Retention: </a:t>
            </a:r>
            <a:r>
              <a:rPr lang="en-US" sz="2000" dirty="0">
                <a:latin typeface="Andalus" panose="02020603050405020304" pitchFamily="18" charset="-78"/>
                <a:cs typeface="Andalus" panose="02020603050405020304" pitchFamily="18" charset="-78"/>
              </a:rPr>
              <a:t>Sufficient retention is provided by two </a:t>
            </a:r>
            <a:r>
              <a:rPr lang="en-US" sz="2000" dirty="0" smtClean="0">
                <a:latin typeface="Andalus" panose="02020603050405020304" pitchFamily="18" charset="-78"/>
                <a:cs typeface="Andalus" panose="02020603050405020304" pitchFamily="18" charset="-78"/>
              </a:rPr>
              <a:t>means: </a:t>
            </a:r>
            <a:r>
              <a:rPr lang="en-US" sz="2000" b="1" dirty="0">
                <a:solidFill>
                  <a:schemeClr val="accent1">
                    <a:lumMod val="75000"/>
                    <a:lumOff val="25000"/>
                  </a:schemeClr>
                </a:solidFill>
                <a:latin typeface="Andalus" panose="02020603050405020304" pitchFamily="18" charset="-78"/>
                <a:cs typeface="Andalus" panose="02020603050405020304" pitchFamily="18" charset="-78"/>
              </a:rPr>
              <a:t>Primary retention </a:t>
            </a:r>
            <a:r>
              <a:rPr lang="en-US" sz="2000" dirty="0" smtClean="0">
                <a:latin typeface="Andalus" panose="02020603050405020304" pitchFamily="18" charset="-78"/>
                <a:cs typeface="Andalus" panose="02020603050405020304" pitchFamily="18" charset="-78"/>
              </a:rPr>
              <a:t>for removable </a:t>
            </a:r>
            <a:r>
              <a:rPr lang="en-US" sz="2000" dirty="0">
                <a:latin typeface="Andalus" panose="02020603050405020304" pitchFamily="18" charset="-78"/>
                <a:cs typeface="Andalus" panose="02020603050405020304" pitchFamily="18" charset="-78"/>
              </a:rPr>
              <a:t>partial denture is accomplished mechanically by placing </a:t>
            </a:r>
            <a:r>
              <a:rPr lang="en-US" sz="2000" u="sng" dirty="0" smtClean="0">
                <a:latin typeface="Andalus" panose="02020603050405020304" pitchFamily="18" charset="-78"/>
                <a:cs typeface="Andalus" panose="02020603050405020304" pitchFamily="18" charset="-78"/>
              </a:rPr>
              <a:t>retaining elements </a:t>
            </a:r>
            <a:r>
              <a:rPr lang="en-US" sz="2000" u="sng" dirty="0">
                <a:latin typeface="Andalus" panose="02020603050405020304" pitchFamily="18" charset="-78"/>
                <a:cs typeface="Andalus" panose="02020603050405020304" pitchFamily="18" charset="-78"/>
              </a:rPr>
              <a:t>(direct retainers) </a:t>
            </a:r>
            <a:r>
              <a:rPr lang="en-US" sz="2000" dirty="0">
                <a:latin typeface="Andalus" panose="02020603050405020304" pitchFamily="18" charset="-78"/>
                <a:cs typeface="Andalus" panose="02020603050405020304" pitchFamily="18" charset="-78"/>
              </a:rPr>
              <a:t>on the abutment teeth. </a:t>
            </a:r>
            <a:r>
              <a:rPr lang="en-US" sz="2000" b="1" dirty="0">
                <a:solidFill>
                  <a:schemeClr val="accent1">
                    <a:lumMod val="75000"/>
                    <a:lumOff val="25000"/>
                  </a:schemeClr>
                </a:solidFill>
                <a:latin typeface="Andalus" panose="02020603050405020304" pitchFamily="18" charset="-78"/>
                <a:cs typeface="Andalus" panose="02020603050405020304" pitchFamily="18" charset="-78"/>
              </a:rPr>
              <a:t>Secondary retention </a:t>
            </a:r>
            <a:r>
              <a:rPr lang="en-US" sz="2000" dirty="0">
                <a:latin typeface="Andalus" panose="02020603050405020304" pitchFamily="18" charset="-78"/>
                <a:cs typeface="Andalus" panose="02020603050405020304" pitchFamily="18" charset="-78"/>
              </a:rPr>
              <a:t>is </a:t>
            </a:r>
            <a:r>
              <a:rPr lang="en-US" sz="2000" dirty="0" smtClean="0">
                <a:latin typeface="Andalus" panose="02020603050405020304" pitchFamily="18" charset="-78"/>
                <a:cs typeface="Andalus" panose="02020603050405020304" pitchFamily="18" charset="-78"/>
              </a:rPr>
              <a:t>provided by </a:t>
            </a:r>
            <a:r>
              <a:rPr lang="en-US" sz="2000" dirty="0">
                <a:latin typeface="Andalus" panose="02020603050405020304" pitchFamily="18" charset="-78"/>
                <a:cs typeface="Andalus" panose="02020603050405020304" pitchFamily="18" charset="-78"/>
              </a:rPr>
              <a:t>the intimate relationship of the minor connector contact with the </a:t>
            </a:r>
            <a:r>
              <a:rPr lang="en-US" sz="2000" dirty="0" smtClean="0">
                <a:latin typeface="Andalus" panose="02020603050405020304" pitchFamily="18" charset="-78"/>
                <a:cs typeface="Andalus" panose="02020603050405020304" pitchFamily="18" charset="-78"/>
              </a:rPr>
              <a:t>guiding planes </a:t>
            </a:r>
            <a:r>
              <a:rPr lang="en-US" sz="2000" dirty="0">
                <a:latin typeface="Andalus" panose="02020603050405020304" pitchFamily="18" charset="-78"/>
                <a:cs typeface="Andalus" panose="02020603050405020304" pitchFamily="18" charset="-78"/>
              </a:rPr>
              <a:t>,denture bases, and major connectors (maxillary) with the </a:t>
            </a:r>
            <a:r>
              <a:rPr lang="en-US" sz="2000" dirty="0" smtClean="0">
                <a:latin typeface="Andalus" panose="02020603050405020304" pitchFamily="18" charset="-78"/>
                <a:cs typeface="Andalus" panose="02020603050405020304" pitchFamily="18" charset="-78"/>
              </a:rPr>
              <a:t>underlying tissue </a:t>
            </a:r>
            <a:r>
              <a:rPr lang="en-US" sz="2000" dirty="0">
                <a:latin typeface="Andalus" panose="02020603050405020304" pitchFamily="18" charset="-78"/>
                <a:cs typeface="Andalus" panose="02020603050405020304" pitchFamily="18" charset="-78"/>
              </a:rPr>
              <a:t>.The latter (secondary retention) is similar to the retention of </a:t>
            </a:r>
            <a:r>
              <a:rPr lang="en-US" sz="2000" dirty="0" smtClean="0">
                <a:latin typeface="Andalus" panose="02020603050405020304" pitchFamily="18" charset="-78"/>
                <a:cs typeface="Andalus" panose="02020603050405020304" pitchFamily="18" charset="-78"/>
              </a:rPr>
              <a:t>complete denture</a:t>
            </a:r>
            <a:r>
              <a:rPr lang="en-US" sz="2000" dirty="0">
                <a:latin typeface="Andalus" panose="02020603050405020304" pitchFamily="18" charset="-78"/>
                <a:cs typeface="Andalus" panose="02020603050405020304" pitchFamily="18" charset="-78"/>
              </a:rPr>
              <a:t>. It is proportionate to the accuracy of the impression registration, </a:t>
            </a:r>
            <a:r>
              <a:rPr lang="en-US" sz="2000" dirty="0" smtClean="0">
                <a:latin typeface="Andalus" panose="02020603050405020304" pitchFamily="18" charset="-78"/>
                <a:cs typeface="Andalus" panose="02020603050405020304" pitchFamily="18" charset="-78"/>
              </a:rPr>
              <a:t>the accuracy </a:t>
            </a:r>
            <a:r>
              <a:rPr lang="en-US" sz="2000" dirty="0">
                <a:latin typeface="Andalus" panose="02020603050405020304" pitchFamily="18" charset="-78"/>
                <a:cs typeface="Andalus" panose="02020603050405020304" pitchFamily="18" charset="-78"/>
              </a:rPr>
              <a:t>of the fit of the denture bases, and the total involved area of contact.</a:t>
            </a:r>
            <a:endParaRPr lang="ar-SA" sz="20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549573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Retainers can be divided into:</a:t>
            </a:r>
            <a:br>
              <a:rPr lang="en-US" dirty="0">
                <a:latin typeface="Times New Roman" panose="02020603050405020304" pitchFamily="18" charset="0"/>
                <a:cs typeface="Times New Roman" panose="02020603050405020304" pitchFamily="18" charset="0"/>
              </a:rPr>
            </a:b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000" b="1" dirty="0">
                <a:solidFill>
                  <a:schemeClr val="tx1"/>
                </a:solidFill>
                <a:latin typeface="Andalus" panose="02020603050405020304" pitchFamily="18" charset="-78"/>
                <a:cs typeface="Andalus" panose="02020603050405020304" pitchFamily="18" charset="-78"/>
              </a:rPr>
              <a:t>I. Direct retainers.</a:t>
            </a:r>
          </a:p>
          <a:p>
            <a:pPr marL="0" indent="0" algn="l" rtl="0">
              <a:buNone/>
            </a:pPr>
            <a:r>
              <a:rPr lang="en-US" sz="2000" b="1" dirty="0">
                <a:solidFill>
                  <a:schemeClr val="tx1"/>
                </a:solidFill>
                <a:latin typeface="Andalus" panose="02020603050405020304" pitchFamily="18" charset="-78"/>
                <a:cs typeface="Andalus" panose="02020603050405020304" pitchFamily="18" charset="-78"/>
              </a:rPr>
              <a:t>II. Indirect </a:t>
            </a:r>
            <a:r>
              <a:rPr lang="en-US" sz="2000" b="1" dirty="0" smtClean="0">
                <a:solidFill>
                  <a:schemeClr val="tx1"/>
                </a:solidFill>
                <a:latin typeface="Andalus" panose="02020603050405020304" pitchFamily="18" charset="-78"/>
                <a:cs typeface="Andalus" panose="02020603050405020304" pitchFamily="18" charset="-78"/>
              </a:rPr>
              <a:t>retainers.</a:t>
            </a:r>
          </a:p>
          <a:p>
            <a:pPr marL="0" indent="0" algn="l" rtl="0">
              <a:buNone/>
            </a:pPr>
            <a:r>
              <a:rPr lang="en-US" sz="2800" b="1" dirty="0">
                <a:solidFill>
                  <a:schemeClr val="accent1">
                    <a:lumMod val="75000"/>
                    <a:lumOff val="25000"/>
                  </a:schemeClr>
                </a:solidFill>
                <a:latin typeface="Andalus" panose="02020603050405020304" pitchFamily="18" charset="-78"/>
                <a:cs typeface="Andalus" panose="02020603050405020304" pitchFamily="18" charset="-78"/>
              </a:rPr>
              <a:t>Direct retainers</a:t>
            </a:r>
          </a:p>
          <a:p>
            <a:pPr marL="0" indent="0" algn="l" rtl="0">
              <a:buNone/>
            </a:pPr>
            <a:r>
              <a:rPr lang="en-US" sz="2000" b="1" dirty="0">
                <a:solidFill>
                  <a:schemeClr val="tx1"/>
                </a:solidFill>
                <a:latin typeface="Andalus" panose="02020603050405020304" pitchFamily="18" charset="-78"/>
                <a:cs typeface="Andalus" panose="02020603050405020304" pitchFamily="18" charset="-78"/>
              </a:rPr>
              <a:t>A direct </a:t>
            </a:r>
            <a:r>
              <a:rPr lang="en-US" sz="2000" b="1" dirty="0" smtClean="0">
                <a:solidFill>
                  <a:schemeClr val="tx1"/>
                </a:solidFill>
                <a:latin typeface="Andalus" panose="02020603050405020304" pitchFamily="18" charset="-78"/>
                <a:cs typeface="Andalus" panose="02020603050405020304" pitchFamily="18" charset="-78"/>
              </a:rPr>
              <a:t>retainer </a:t>
            </a:r>
            <a:r>
              <a:rPr lang="en-US" sz="2000" b="1" dirty="0">
                <a:solidFill>
                  <a:schemeClr val="tx1"/>
                </a:solidFill>
                <a:latin typeface="Andalus" panose="02020603050405020304" pitchFamily="18" charset="-78"/>
                <a:cs typeface="Andalus" panose="02020603050405020304" pitchFamily="18" charset="-78"/>
              </a:rPr>
              <a:t>is any unit of a removable dental prosthesis that </a:t>
            </a:r>
            <a:r>
              <a:rPr lang="en-US" sz="2000" b="1" dirty="0">
                <a:solidFill>
                  <a:schemeClr val="accent1">
                    <a:lumMod val="75000"/>
                    <a:lumOff val="25000"/>
                  </a:schemeClr>
                </a:solidFill>
                <a:latin typeface="Andalus" panose="02020603050405020304" pitchFamily="18" charset="-78"/>
                <a:cs typeface="Andalus" panose="02020603050405020304" pitchFamily="18" charset="-78"/>
              </a:rPr>
              <a:t>engages </a:t>
            </a:r>
            <a:r>
              <a:rPr lang="en-US" sz="2000" b="1" dirty="0" smtClean="0">
                <a:solidFill>
                  <a:schemeClr val="accent1">
                    <a:lumMod val="75000"/>
                    <a:lumOff val="25000"/>
                  </a:schemeClr>
                </a:solidFill>
                <a:latin typeface="Andalus" panose="02020603050405020304" pitchFamily="18" charset="-78"/>
                <a:cs typeface="Andalus" panose="02020603050405020304" pitchFamily="18" charset="-78"/>
              </a:rPr>
              <a:t>an abutment </a:t>
            </a:r>
            <a:r>
              <a:rPr lang="en-US" sz="2000" b="1" dirty="0">
                <a:solidFill>
                  <a:schemeClr val="accent1">
                    <a:lumMod val="75000"/>
                    <a:lumOff val="25000"/>
                  </a:schemeClr>
                </a:solidFill>
                <a:latin typeface="Andalus" panose="02020603050405020304" pitchFamily="18" charset="-78"/>
                <a:cs typeface="Andalus" panose="02020603050405020304" pitchFamily="18" charset="-78"/>
              </a:rPr>
              <a:t>tooth </a:t>
            </a:r>
            <a:r>
              <a:rPr lang="en-US" sz="2000" b="1" dirty="0">
                <a:solidFill>
                  <a:schemeClr val="tx1"/>
                </a:solidFill>
                <a:latin typeface="Andalus" panose="02020603050405020304" pitchFamily="18" charset="-78"/>
                <a:cs typeface="Andalus" panose="02020603050405020304" pitchFamily="18" charset="-78"/>
              </a:rPr>
              <a:t>to resist displacement of the prosthesis </a:t>
            </a:r>
            <a:r>
              <a:rPr lang="en-US" sz="2000" b="1" dirty="0">
                <a:solidFill>
                  <a:schemeClr val="accent1">
                    <a:lumMod val="75000"/>
                    <a:lumOff val="25000"/>
                  </a:schemeClr>
                </a:solidFill>
                <a:latin typeface="Andalus" panose="02020603050405020304" pitchFamily="18" charset="-78"/>
                <a:cs typeface="Andalus" panose="02020603050405020304" pitchFamily="18" charset="-78"/>
              </a:rPr>
              <a:t>away from basal </a:t>
            </a:r>
            <a:r>
              <a:rPr lang="en-US" sz="2000" b="1" dirty="0" smtClean="0">
                <a:solidFill>
                  <a:schemeClr val="accent1">
                    <a:lumMod val="75000"/>
                    <a:lumOff val="25000"/>
                  </a:schemeClr>
                </a:solidFill>
                <a:latin typeface="Andalus" panose="02020603050405020304" pitchFamily="18" charset="-78"/>
                <a:cs typeface="Andalus" panose="02020603050405020304" pitchFamily="18" charset="-78"/>
              </a:rPr>
              <a:t>seat tissue.</a:t>
            </a:r>
          </a:p>
          <a:p>
            <a:pPr marL="0" indent="0" algn="l" rtl="0">
              <a:buNone/>
            </a:pPr>
            <a:r>
              <a:rPr lang="en-US" sz="2000" b="1" dirty="0" smtClean="0">
                <a:solidFill>
                  <a:schemeClr val="tx1"/>
                </a:solidFill>
                <a:latin typeface="Andalus" panose="02020603050405020304" pitchFamily="18" charset="-78"/>
                <a:cs typeface="Andalus" panose="02020603050405020304" pitchFamily="18" charset="-78"/>
              </a:rPr>
              <a:t>The </a:t>
            </a:r>
            <a:r>
              <a:rPr lang="en-US" sz="2000" b="1" dirty="0">
                <a:solidFill>
                  <a:schemeClr val="tx1"/>
                </a:solidFill>
                <a:latin typeface="Andalus" panose="02020603050405020304" pitchFamily="18" charset="-78"/>
                <a:cs typeface="Andalus" panose="02020603050405020304" pitchFamily="18" charset="-78"/>
              </a:rPr>
              <a:t>direct retainer's ability to resist this movement is greatly influenced by </a:t>
            </a:r>
            <a:r>
              <a:rPr lang="en-US" sz="2000" b="1" dirty="0" smtClean="0">
                <a:solidFill>
                  <a:schemeClr val="tx1"/>
                </a:solidFill>
                <a:latin typeface="Andalus" panose="02020603050405020304" pitchFamily="18" charset="-78"/>
                <a:cs typeface="Andalus" panose="02020603050405020304" pitchFamily="18" charset="-78"/>
              </a:rPr>
              <a:t>the stability </a:t>
            </a:r>
            <a:r>
              <a:rPr lang="en-US" sz="2000" b="1" dirty="0">
                <a:solidFill>
                  <a:schemeClr val="tx1"/>
                </a:solidFill>
                <a:latin typeface="Andalus" panose="02020603050405020304" pitchFamily="18" charset="-78"/>
                <a:cs typeface="Andalus" panose="02020603050405020304" pitchFamily="18" charset="-78"/>
              </a:rPr>
              <a:t>and support of the prosthesis provided by major and minor </a:t>
            </a:r>
            <a:r>
              <a:rPr lang="en-US" sz="2000" b="1" dirty="0" smtClean="0">
                <a:solidFill>
                  <a:schemeClr val="tx1"/>
                </a:solidFill>
                <a:latin typeface="Andalus" panose="02020603050405020304" pitchFamily="18" charset="-78"/>
                <a:cs typeface="Andalus" panose="02020603050405020304" pitchFamily="18" charset="-78"/>
              </a:rPr>
              <a:t>connectors, rests</a:t>
            </a:r>
            <a:r>
              <a:rPr lang="en-US" sz="2000" b="1" dirty="0">
                <a:solidFill>
                  <a:schemeClr val="tx1"/>
                </a:solidFill>
                <a:latin typeface="Andalus" panose="02020603050405020304" pitchFamily="18" charset="-78"/>
                <a:cs typeface="Andalus" panose="02020603050405020304" pitchFamily="18" charset="-78"/>
              </a:rPr>
              <a:t>, and tissue bases.</a:t>
            </a:r>
            <a:endParaRPr lang="ar-SA" sz="2000" b="1" dirty="0">
              <a:solidFill>
                <a:schemeClr val="tx1"/>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858821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Classification of direct </a:t>
            </a:r>
            <a:r>
              <a:rPr lang="en-US" dirty="0" err="1" smtClean="0">
                <a:latin typeface="Times New Roman" panose="02020603050405020304" pitchFamily="18" charset="0"/>
                <a:cs typeface="Times New Roman" panose="02020603050405020304" pitchFamily="18" charset="0"/>
              </a:rPr>
              <a:t>retaners</a:t>
            </a:r>
            <a:r>
              <a:rPr lang="en-US" dirty="0" smtClean="0">
                <a:latin typeface="Times New Roman" panose="02020603050405020304" pitchFamily="18" charset="0"/>
                <a:cs typeface="Times New Roman" panose="02020603050405020304" pitchFamily="18" charset="0"/>
              </a:rPr>
              <a:t>:</a:t>
            </a:r>
            <a:endParaRPr lang="ar-SA"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39475" t="25836" r="17171" b="29974"/>
          <a:stretch/>
        </p:blipFill>
        <p:spPr>
          <a:xfrm>
            <a:off x="1843483" y="1855323"/>
            <a:ext cx="8505033" cy="4873889"/>
          </a:xfrm>
          <a:prstGeom prst="rect">
            <a:avLst/>
          </a:prstGeom>
        </p:spPr>
      </p:pic>
    </p:spTree>
    <p:extLst>
      <p:ext uri="{BB962C8B-B14F-4D97-AF65-F5344CB8AC3E}">
        <p14:creationId xmlns:p14="http://schemas.microsoft.com/office/powerpoint/2010/main" val="852874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The </a:t>
            </a:r>
            <a:r>
              <a:rPr lang="en-US" dirty="0" err="1">
                <a:latin typeface="Times New Roman" panose="02020603050405020304" pitchFamily="18" charset="0"/>
                <a:cs typeface="Times New Roman" panose="02020603050405020304" pitchFamily="18" charset="0"/>
              </a:rPr>
              <a:t>extracoronal</a:t>
            </a:r>
            <a:r>
              <a:rPr lang="en-US" dirty="0">
                <a:latin typeface="Times New Roman" panose="02020603050405020304" pitchFamily="18" charset="0"/>
                <a:cs typeface="Times New Roman" panose="02020603050405020304" pitchFamily="18" charset="0"/>
              </a:rPr>
              <a:t> retainer (Clasp type)</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2180496"/>
            <a:ext cx="6450673" cy="3678303"/>
          </a:xfrm>
        </p:spPr>
        <p:txBody>
          <a:bodyPr>
            <a:normAutofit/>
          </a:bodyPr>
          <a:lstStyle/>
          <a:p>
            <a:pPr algn="l" rtl="0"/>
            <a:r>
              <a:rPr lang="en-US" sz="2000" dirty="0">
                <a:latin typeface="Andalus" panose="02020603050405020304" pitchFamily="18" charset="-78"/>
                <a:cs typeface="Andalus" panose="02020603050405020304" pitchFamily="18" charset="-78"/>
              </a:rPr>
              <a:t>The </a:t>
            </a:r>
            <a:r>
              <a:rPr lang="en-US" sz="2000" dirty="0" err="1">
                <a:latin typeface="Andalus" panose="02020603050405020304" pitchFamily="18" charset="-78"/>
                <a:cs typeface="Andalus" panose="02020603050405020304" pitchFamily="18" charset="-78"/>
              </a:rPr>
              <a:t>extracoronal</a:t>
            </a:r>
            <a:r>
              <a:rPr lang="en-US" sz="2000" dirty="0">
                <a:latin typeface="Andalus" panose="02020603050405020304" pitchFamily="18" charset="-78"/>
                <a:cs typeface="Andalus" panose="02020603050405020304" pitchFamily="18" charset="-78"/>
              </a:rPr>
              <a:t> retainer is the most commonly used retainer for removable partial dentures, which uses mechanical resistance to displacement through components placed on the external surfaces of an abutment tooth in an area cervical to survey line or in a depression created for this purpose. Usually a flexible arm is forced to deform, so there will be resistance to removal.</a:t>
            </a:r>
            <a:endParaRPr lang="ar-SA" sz="20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752679" y="4224270"/>
            <a:ext cx="4090115" cy="2605088"/>
          </a:xfrm>
          <a:prstGeom prst="rect">
            <a:avLst/>
          </a:prstGeom>
        </p:spPr>
      </p:pic>
      <p:pic>
        <p:nvPicPr>
          <p:cNvPr id="5" name="Picture 4"/>
          <p:cNvPicPr>
            <a:picLocks noChangeAspect="1"/>
          </p:cNvPicPr>
          <p:nvPr/>
        </p:nvPicPr>
        <p:blipFill>
          <a:blip r:embed="rId3"/>
          <a:stretch>
            <a:fillRect/>
          </a:stretch>
        </p:blipFill>
        <p:spPr>
          <a:xfrm>
            <a:off x="7752679" y="1941415"/>
            <a:ext cx="4090115" cy="2282855"/>
          </a:xfrm>
          <a:prstGeom prst="rect">
            <a:avLst/>
          </a:prstGeom>
        </p:spPr>
      </p:pic>
    </p:spTree>
    <p:extLst>
      <p:ext uri="{BB962C8B-B14F-4D97-AF65-F5344CB8AC3E}">
        <p14:creationId xmlns:p14="http://schemas.microsoft.com/office/powerpoint/2010/main" val="2698674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Components of clasp assembly:</a:t>
            </a:r>
            <a:endParaRPr lang="ar-SA"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36703" t="34111" r="13211" b="20643"/>
          <a:stretch/>
        </p:blipFill>
        <p:spPr>
          <a:xfrm>
            <a:off x="1360868" y="1869151"/>
            <a:ext cx="9470264" cy="4809995"/>
          </a:xfrm>
          <a:prstGeom prst="rect">
            <a:avLst/>
          </a:prstGeom>
        </p:spPr>
      </p:pic>
    </p:spTree>
    <p:extLst>
      <p:ext uri="{BB962C8B-B14F-4D97-AF65-F5344CB8AC3E}">
        <p14:creationId xmlns:p14="http://schemas.microsoft.com/office/powerpoint/2010/main" val="1489936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6605" t="23676" r="12815" b="29845"/>
          <a:stretch/>
        </p:blipFill>
        <p:spPr>
          <a:xfrm>
            <a:off x="1570536" y="566668"/>
            <a:ext cx="8475665" cy="4378819"/>
          </a:xfrm>
          <a:prstGeom prst="rect">
            <a:avLst/>
          </a:prstGeom>
        </p:spPr>
      </p:pic>
      <p:pic>
        <p:nvPicPr>
          <p:cNvPr id="5" name="Picture 4"/>
          <p:cNvPicPr>
            <a:picLocks noChangeAspect="1"/>
          </p:cNvPicPr>
          <p:nvPr/>
        </p:nvPicPr>
        <p:blipFill rotWithShape="1">
          <a:blip r:embed="rId3"/>
          <a:srcRect l="43137" t="71787" r="21427" b="7966"/>
          <a:stretch/>
        </p:blipFill>
        <p:spPr>
          <a:xfrm>
            <a:off x="2609909" y="4615096"/>
            <a:ext cx="6396918" cy="2054877"/>
          </a:xfrm>
          <a:prstGeom prst="rect">
            <a:avLst/>
          </a:prstGeom>
        </p:spPr>
      </p:pic>
    </p:spTree>
    <p:extLst>
      <p:ext uri="{BB962C8B-B14F-4D97-AF65-F5344CB8AC3E}">
        <p14:creationId xmlns:p14="http://schemas.microsoft.com/office/powerpoint/2010/main" val="3941047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Factors affecting the magnitude of retention</a:t>
            </a:r>
            <a:br>
              <a:rPr lang="en-US" dirty="0">
                <a:latin typeface="Times New Roman" panose="02020603050405020304" pitchFamily="18" charset="0"/>
                <a:cs typeface="Times New Roman" panose="02020603050405020304" pitchFamily="18" charset="0"/>
              </a:rPr>
            </a:b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3" y="2180496"/>
            <a:ext cx="5626346" cy="4297577"/>
          </a:xfrm>
        </p:spPr>
        <p:txBody>
          <a:bodyPr>
            <a:normAutofit lnSpcReduction="10000"/>
          </a:bodyPr>
          <a:lstStyle/>
          <a:p>
            <a:pPr marL="514350" indent="-514350" algn="l" rtl="0">
              <a:buAutoNum type="romanUcPeriod"/>
            </a:pP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Size </a:t>
            </a:r>
            <a:r>
              <a:rPr lang="en-US" sz="2400" b="1" dirty="0">
                <a:solidFill>
                  <a:schemeClr val="accent1">
                    <a:lumMod val="75000"/>
                    <a:lumOff val="25000"/>
                  </a:schemeClr>
                </a:solidFill>
                <a:latin typeface="Andalus" panose="02020603050405020304" pitchFamily="18" charset="-78"/>
                <a:cs typeface="Andalus" panose="02020603050405020304" pitchFamily="18" charset="-78"/>
              </a:rPr>
              <a:t>of and distance into the angle of cervical (gingival) </a:t>
            </a: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convergence and </a:t>
            </a:r>
            <a:r>
              <a:rPr lang="en-US" sz="2400" b="1" dirty="0">
                <a:solidFill>
                  <a:schemeClr val="accent1">
                    <a:lumMod val="75000"/>
                    <a:lumOff val="25000"/>
                  </a:schemeClr>
                </a:solidFill>
                <a:latin typeface="Andalus" panose="02020603050405020304" pitchFamily="18" charset="-78"/>
                <a:cs typeface="Andalus" panose="02020603050405020304" pitchFamily="18" charset="-78"/>
              </a:rPr>
              <a:t>how far into the angle of convergence the clasp terminal </a:t>
            </a: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is placed</a:t>
            </a:r>
          </a:p>
          <a:p>
            <a:pPr algn="l" rtl="0">
              <a:buFont typeface="Arial" panose="020B0604020202020204" pitchFamily="34" charset="0"/>
              <a:buChar char="•"/>
            </a:pPr>
            <a:r>
              <a:rPr lang="en-US" sz="2000" dirty="0">
                <a:solidFill>
                  <a:schemeClr val="tx1"/>
                </a:solidFill>
                <a:latin typeface="Andalus" panose="02020603050405020304" pitchFamily="18" charset="-78"/>
                <a:cs typeface="Andalus" panose="02020603050405020304" pitchFamily="18" charset="-78"/>
              </a:rPr>
              <a:t>To be retentive, a tooth must have an angle of convergence cervical to the height </a:t>
            </a:r>
            <a:r>
              <a:rPr lang="en-US" sz="2000" dirty="0" smtClean="0">
                <a:solidFill>
                  <a:schemeClr val="tx1"/>
                </a:solidFill>
                <a:latin typeface="Andalus" panose="02020603050405020304" pitchFamily="18" charset="-78"/>
                <a:cs typeface="Andalus" panose="02020603050405020304" pitchFamily="18" charset="-78"/>
              </a:rPr>
              <a:t>of contour</a:t>
            </a:r>
            <a:r>
              <a:rPr lang="en-US" sz="2000" dirty="0">
                <a:solidFill>
                  <a:schemeClr val="tx1"/>
                </a:solidFill>
                <a:latin typeface="Andalus" panose="02020603050405020304" pitchFamily="18" charset="-78"/>
                <a:cs typeface="Andalus" panose="02020603050405020304" pitchFamily="18" charset="-78"/>
              </a:rPr>
              <a:t>.</a:t>
            </a:r>
            <a:endParaRPr lang="en-US" sz="2000" dirty="0" smtClean="0">
              <a:solidFill>
                <a:schemeClr val="tx1"/>
              </a:solidFill>
              <a:latin typeface="Andalus" panose="02020603050405020304" pitchFamily="18" charset="-78"/>
              <a:cs typeface="Andalus" panose="02020603050405020304" pitchFamily="18" charset="-78"/>
            </a:endParaRPr>
          </a:p>
          <a:p>
            <a:pPr algn="l" rtl="0">
              <a:buFont typeface="Arial" panose="020B0604020202020204" pitchFamily="34" charset="0"/>
              <a:buChar char="•"/>
            </a:pPr>
            <a:r>
              <a:rPr lang="en-US" sz="2000" dirty="0">
                <a:solidFill>
                  <a:schemeClr val="tx1"/>
                </a:solidFill>
                <a:latin typeface="Andalus" panose="02020603050405020304" pitchFamily="18" charset="-78"/>
                <a:cs typeface="Andalus" panose="02020603050405020304" pitchFamily="18" charset="-78"/>
              </a:rPr>
              <a:t>When the angle of convergence between two abutments differs, uniformity </a:t>
            </a:r>
            <a:r>
              <a:rPr lang="en-US" sz="2000" dirty="0" smtClean="0">
                <a:solidFill>
                  <a:schemeClr val="tx1"/>
                </a:solidFill>
                <a:latin typeface="Andalus" panose="02020603050405020304" pitchFamily="18" charset="-78"/>
                <a:cs typeface="Andalus" panose="02020603050405020304" pitchFamily="18" charset="-78"/>
              </a:rPr>
              <a:t>of retention </a:t>
            </a:r>
            <a:r>
              <a:rPr lang="en-US" sz="2000" dirty="0">
                <a:solidFill>
                  <a:schemeClr val="tx1"/>
                </a:solidFill>
                <a:latin typeface="Andalus" panose="02020603050405020304" pitchFamily="18" charset="-78"/>
                <a:cs typeface="Andalus" panose="02020603050405020304" pitchFamily="18" charset="-78"/>
              </a:rPr>
              <a:t>can be </a:t>
            </a:r>
            <a:r>
              <a:rPr lang="en-US" sz="2000" dirty="0" smtClean="0">
                <a:solidFill>
                  <a:schemeClr val="tx1"/>
                </a:solidFill>
                <a:latin typeface="Andalus" panose="02020603050405020304" pitchFamily="18" charset="-78"/>
                <a:cs typeface="Andalus" panose="02020603050405020304" pitchFamily="18" charset="-78"/>
              </a:rPr>
              <a:t>obtained by </a:t>
            </a:r>
            <a:r>
              <a:rPr lang="en-US" sz="2000" dirty="0">
                <a:solidFill>
                  <a:schemeClr val="tx1"/>
                </a:solidFill>
                <a:latin typeface="Andalus" panose="02020603050405020304" pitchFamily="18" charset="-78"/>
                <a:cs typeface="Andalus" panose="02020603050405020304" pitchFamily="18" charset="-78"/>
              </a:rPr>
              <a:t>placing the clasp arms into the same degree </a:t>
            </a:r>
            <a:r>
              <a:rPr lang="en-US" sz="2000" dirty="0" smtClean="0">
                <a:solidFill>
                  <a:schemeClr val="tx1"/>
                </a:solidFill>
                <a:latin typeface="Andalus" panose="02020603050405020304" pitchFamily="18" charset="-78"/>
                <a:cs typeface="Andalus" panose="02020603050405020304" pitchFamily="18" charset="-78"/>
              </a:rPr>
              <a:t>of undercut </a:t>
            </a:r>
            <a:r>
              <a:rPr lang="en-US" sz="2000" dirty="0">
                <a:solidFill>
                  <a:schemeClr val="tx1"/>
                </a:solidFill>
                <a:latin typeface="Andalus" panose="02020603050405020304" pitchFamily="18" charset="-78"/>
                <a:cs typeface="Andalus" panose="02020603050405020304" pitchFamily="18" charset="-78"/>
              </a:rPr>
              <a:t>(i.e. both 0.01").A guiding principle of </a:t>
            </a:r>
            <a:r>
              <a:rPr lang="en-US" sz="2000" dirty="0" smtClean="0">
                <a:solidFill>
                  <a:schemeClr val="tx1"/>
                </a:solidFill>
                <a:latin typeface="Andalus" panose="02020603050405020304" pitchFamily="18" charset="-78"/>
                <a:cs typeface="Andalus" panose="02020603050405020304" pitchFamily="18" charset="-78"/>
              </a:rPr>
              <a:t>partial denture </a:t>
            </a:r>
            <a:r>
              <a:rPr lang="en-US" sz="2000" dirty="0">
                <a:solidFill>
                  <a:schemeClr val="tx1"/>
                </a:solidFill>
                <a:latin typeface="Andalus" panose="02020603050405020304" pitchFamily="18" charset="-78"/>
                <a:cs typeface="Andalus" panose="02020603050405020304" pitchFamily="18" charset="-78"/>
              </a:rPr>
              <a:t>design is </a:t>
            </a:r>
            <a:r>
              <a:rPr lang="en-US" sz="2000" dirty="0" smtClean="0">
                <a:solidFill>
                  <a:schemeClr val="tx1"/>
                </a:solidFill>
                <a:latin typeface="Andalus" panose="02020603050405020304" pitchFamily="18" charset="-78"/>
                <a:cs typeface="Andalus" panose="02020603050405020304" pitchFamily="18" charset="-78"/>
              </a:rPr>
              <a:t>that retention </a:t>
            </a:r>
            <a:r>
              <a:rPr lang="en-US" sz="2000" dirty="0">
                <a:solidFill>
                  <a:schemeClr val="tx1"/>
                </a:solidFill>
                <a:latin typeface="Andalus" panose="02020603050405020304" pitchFamily="18" charset="-78"/>
                <a:cs typeface="Andalus" panose="02020603050405020304" pitchFamily="18" charset="-78"/>
              </a:rPr>
              <a:t>should be uniform in magnitude and bilaterally opposed </a:t>
            </a:r>
            <a:r>
              <a:rPr lang="en-US" sz="2000" dirty="0" smtClean="0">
                <a:solidFill>
                  <a:schemeClr val="tx1"/>
                </a:solidFill>
                <a:latin typeface="Andalus" panose="02020603050405020304" pitchFamily="18" charset="-78"/>
                <a:cs typeface="Andalus" panose="02020603050405020304" pitchFamily="18" charset="-78"/>
              </a:rPr>
              <a:t>amongst abutments</a:t>
            </a:r>
            <a:r>
              <a:rPr lang="en-US" sz="2000" dirty="0">
                <a:solidFill>
                  <a:schemeClr val="tx1"/>
                </a:solidFill>
                <a:latin typeface="Andalus" panose="02020603050405020304" pitchFamily="18" charset="-78"/>
                <a:cs typeface="Andalus" panose="02020603050405020304" pitchFamily="18" charset="-78"/>
              </a:rPr>
              <a:t>.</a:t>
            </a:r>
            <a:endParaRPr lang="ar-SA" sz="2000" dirty="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b="3451"/>
          <a:stretch/>
        </p:blipFill>
        <p:spPr>
          <a:xfrm>
            <a:off x="6098895" y="1304733"/>
            <a:ext cx="5692542" cy="2217073"/>
          </a:xfrm>
          <a:prstGeom prst="rect">
            <a:avLst/>
          </a:prstGeom>
        </p:spPr>
      </p:pic>
      <p:pic>
        <p:nvPicPr>
          <p:cNvPr id="5" name="Picture 4"/>
          <p:cNvPicPr>
            <a:picLocks noChangeAspect="1"/>
          </p:cNvPicPr>
          <p:nvPr/>
        </p:nvPicPr>
        <p:blipFill rotWithShape="1">
          <a:blip r:embed="rId3"/>
          <a:srcRect l="59568" t="54709" r="16280" b="29622"/>
          <a:stretch/>
        </p:blipFill>
        <p:spPr>
          <a:xfrm>
            <a:off x="6724407" y="3521806"/>
            <a:ext cx="4441517" cy="1620062"/>
          </a:xfrm>
          <a:prstGeom prst="rect">
            <a:avLst/>
          </a:prstGeom>
        </p:spPr>
      </p:pic>
      <p:pic>
        <p:nvPicPr>
          <p:cNvPr id="6" name="Picture 5"/>
          <p:cNvPicPr>
            <a:picLocks noChangeAspect="1"/>
          </p:cNvPicPr>
          <p:nvPr/>
        </p:nvPicPr>
        <p:blipFill>
          <a:blip r:embed="rId4"/>
          <a:stretch>
            <a:fillRect/>
          </a:stretch>
        </p:blipFill>
        <p:spPr>
          <a:xfrm>
            <a:off x="6186486" y="5024209"/>
            <a:ext cx="5517358" cy="1524132"/>
          </a:xfrm>
          <a:prstGeom prst="rect">
            <a:avLst/>
          </a:prstGeom>
        </p:spPr>
      </p:pic>
    </p:spTree>
    <p:extLst>
      <p:ext uri="{BB962C8B-B14F-4D97-AF65-F5344CB8AC3E}">
        <p14:creationId xmlns:p14="http://schemas.microsoft.com/office/powerpoint/2010/main" val="1133131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Factors affecting the magnitude of retention</a:t>
            </a:r>
            <a:br>
              <a:rPr lang="en-US" dirty="0">
                <a:latin typeface="Times New Roman" panose="02020603050405020304" pitchFamily="18" charset="0"/>
                <a:cs typeface="Times New Roman" panose="02020603050405020304" pitchFamily="18" charset="0"/>
              </a:rPr>
            </a:b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0608" y="1932808"/>
            <a:ext cx="5846931" cy="4545266"/>
          </a:xfrm>
        </p:spPr>
        <p:txBody>
          <a:bodyPr>
            <a:normAutofit/>
          </a:bodyPr>
          <a:lstStyle/>
          <a:p>
            <a:pPr marL="514350" indent="-514350" algn="l" rtl="0">
              <a:buAutoNum type="romanUcPeriod" startAt="2"/>
            </a:pP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Flexibility </a:t>
            </a:r>
            <a:r>
              <a:rPr lang="en-US" sz="2400" b="1" dirty="0">
                <a:solidFill>
                  <a:schemeClr val="accent1">
                    <a:lumMod val="75000"/>
                    <a:lumOff val="25000"/>
                  </a:schemeClr>
                </a:solidFill>
                <a:latin typeface="Andalus" panose="02020603050405020304" pitchFamily="18" charset="-78"/>
                <a:cs typeface="Andalus" panose="02020603050405020304" pitchFamily="18" charset="-78"/>
              </a:rPr>
              <a:t>of the clasp </a:t>
            </a: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arm</a:t>
            </a:r>
          </a:p>
          <a:p>
            <a:pPr marL="0" indent="0" algn="l" rtl="0">
              <a:buNone/>
            </a:pPr>
            <a:r>
              <a:rPr lang="en-US" sz="2000" dirty="0">
                <a:solidFill>
                  <a:schemeClr val="tx1"/>
                </a:solidFill>
                <a:latin typeface="Andalus" panose="02020603050405020304" pitchFamily="18" charset="-78"/>
                <a:cs typeface="Andalus" panose="02020603050405020304" pitchFamily="18" charset="-78"/>
              </a:rPr>
              <a:t>This is influenced by the following factors:</a:t>
            </a:r>
          </a:p>
          <a:p>
            <a:pPr marL="0" indent="0" algn="l" rtl="0">
              <a:buNone/>
            </a:pPr>
            <a:r>
              <a:rPr lang="en-US" sz="2000" b="1" dirty="0">
                <a:solidFill>
                  <a:schemeClr val="bg1">
                    <a:lumMod val="50000"/>
                  </a:schemeClr>
                </a:solidFill>
                <a:latin typeface="Andalus" panose="02020603050405020304" pitchFamily="18" charset="-78"/>
                <a:cs typeface="Andalus" panose="02020603050405020304" pitchFamily="18" charset="-78"/>
              </a:rPr>
              <a:t>1. Length of clasp arm</a:t>
            </a:r>
          </a:p>
          <a:p>
            <a:pPr algn="l" rtl="0">
              <a:buFont typeface="Wingdings" panose="05000000000000000000" pitchFamily="2" charset="2"/>
              <a:buChar char="§"/>
            </a:pPr>
            <a:r>
              <a:rPr lang="en-US" sz="2000" dirty="0" smtClean="0">
                <a:solidFill>
                  <a:schemeClr val="tx1"/>
                </a:solidFill>
                <a:latin typeface="Andalus" panose="02020603050405020304" pitchFamily="18" charset="-78"/>
                <a:cs typeface="Andalus" panose="02020603050405020304" pitchFamily="18" charset="-78"/>
              </a:rPr>
              <a:t>Increase </a:t>
            </a:r>
            <a:r>
              <a:rPr lang="en-US" sz="2000" dirty="0">
                <a:solidFill>
                  <a:schemeClr val="tx1"/>
                </a:solidFill>
                <a:latin typeface="Andalus" panose="02020603050405020304" pitchFamily="18" charset="-78"/>
                <a:cs typeface="Andalus" panose="02020603050405020304" pitchFamily="18" charset="-78"/>
              </a:rPr>
              <a:t>length of clasp arm increase the flexibility of it (increasing </a:t>
            </a:r>
            <a:r>
              <a:rPr lang="en-US" sz="2000" dirty="0" smtClean="0">
                <a:solidFill>
                  <a:schemeClr val="tx1"/>
                </a:solidFill>
                <a:latin typeface="Andalus" panose="02020603050405020304" pitchFamily="18" charset="-78"/>
                <a:cs typeface="Andalus" panose="02020603050405020304" pitchFamily="18" charset="-78"/>
              </a:rPr>
              <a:t>clasp curvature </a:t>
            </a:r>
            <a:r>
              <a:rPr lang="en-US" sz="2000" dirty="0">
                <a:solidFill>
                  <a:schemeClr val="tx1"/>
                </a:solidFill>
                <a:latin typeface="Andalus" panose="02020603050405020304" pitchFamily="18" charset="-78"/>
                <a:cs typeface="Andalus" panose="02020603050405020304" pitchFamily="18" charset="-78"/>
              </a:rPr>
              <a:t>increases length</a:t>
            </a:r>
            <a:r>
              <a:rPr lang="en-US" sz="2000" dirty="0" smtClean="0">
                <a:solidFill>
                  <a:schemeClr val="tx1"/>
                </a:solidFill>
                <a:latin typeface="Andalus" panose="02020603050405020304" pitchFamily="18" charset="-78"/>
                <a:cs typeface="Andalus" panose="02020603050405020304" pitchFamily="18" charset="-78"/>
              </a:rPr>
              <a:t>).</a:t>
            </a:r>
          </a:p>
          <a:p>
            <a:pPr algn="l" rtl="0">
              <a:buFont typeface="Wingdings" panose="05000000000000000000" pitchFamily="2" charset="2"/>
              <a:buChar char="§"/>
            </a:pPr>
            <a:r>
              <a:rPr lang="en-US" sz="2000" dirty="0">
                <a:solidFill>
                  <a:schemeClr val="tx1"/>
                </a:solidFill>
                <a:latin typeface="Andalus" panose="02020603050405020304" pitchFamily="18" charset="-78"/>
                <a:cs typeface="Andalus" panose="02020603050405020304" pitchFamily="18" charset="-78"/>
              </a:rPr>
              <a:t>Length of clasp arm is measured from the point where the taper begins.</a:t>
            </a:r>
          </a:p>
          <a:p>
            <a:pPr algn="l" rtl="0">
              <a:buFont typeface="Wingdings" panose="05000000000000000000" pitchFamily="2" charset="2"/>
              <a:buChar char="§"/>
            </a:pPr>
            <a:r>
              <a:rPr lang="en-US" sz="2000" dirty="0" smtClean="0">
                <a:solidFill>
                  <a:schemeClr val="tx1"/>
                </a:solidFill>
                <a:latin typeface="Andalus" panose="02020603050405020304" pitchFamily="18" charset="-78"/>
                <a:cs typeface="Andalus" panose="02020603050405020304" pitchFamily="18" charset="-78"/>
              </a:rPr>
              <a:t>Length </a:t>
            </a:r>
            <a:r>
              <a:rPr lang="en-US" sz="2000" dirty="0">
                <a:solidFill>
                  <a:schemeClr val="tx1"/>
                </a:solidFill>
                <a:latin typeface="Andalus" panose="02020603050405020304" pitchFamily="18" charset="-78"/>
                <a:cs typeface="Andalus" panose="02020603050405020304" pitchFamily="18" charset="-78"/>
              </a:rPr>
              <a:t>of clasp arm may be increased by using curving rather than </a:t>
            </a:r>
            <a:r>
              <a:rPr lang="en-US" sz="2000" dirty="0" smtClean="0">
                <a:solidFill>
                  <a:schemeClr val="tx1"/>
                </a:solidFill>
                <a:latin typeface="Andalus" panose="02020603050405020304" pitchFamily="18" charset="-78"/>
                <a:cs typeface="Andalus" panose="02020603050405020304" pitchFamily="18" charset="-78"/>
              </a:rPr>
              <a:t>straight retentive </a:t>
            </a:r>
            <a:r>
              <a:rPr lang="en-US" sz="2000" dirty="0">
                <a:solidFill>
                  <a:schemeClr val="tx1"/>
                </a:solidFill>
                <a:latin typeface="Andalus" panose="02020603050405020304" pitchFamily="18" charset="-78"/>
                <a:cs typeface="Andalus" panose="02020603050405020304" pitchFamily="18" charset="-78"/>
              </a:rPr>
              <a:t>arms.</a:t>
            </a:r>
          </a:p>
          <a:p>
            <a:pPr algn="l" rtl="0">
              <a:buFont typeface="Arial" panose="020B0604020202020204" pitchFamily="34" charset="0"/>
              <a:buChar char="•"/>
            </a:pPr>
            <a:endParaRPr lang="ar-SA" sz="2000" dirty="0">
              <a:solidFill>
                <a:schemeClr val="tx1"/>
              </a:solidFill>
              <a:latin typeface="Andalus" panose="02020603050405020304" pitchFamily="18" charset="-78"/>
              <a:cs typeface="Andalus" panose="02020603050405020304" pitchFamily="18" charset="-78"/>
            </a:endParaRPr>
          </a:p>
        </p:txBody>
      </p:sp>
      <p:pic>
        <p:nvPicPr>
          <p:cNvPr id="7" name="Picture 6"/>
          <p:cNvPicPr>
            <a:picLocks noChangeAspect="1"/>
          </p:cNvPicPr>
          <p:nvPr/>
        </p:nvPicPr>
        <p:blipFill rotWithShape="1">
          <a:blip r:embed="rId2"/>
          <a:srcRect l="32446" t="46787" r="28654" b="9727"/>
          <a:stretch/>
        </p:blipFill>
        <p:spPr>
          <a:xfrm>
            <a:off x="6645499" y="1932807"/>
            <a:ext cx="4159876" cy="2614477"/>
          </a:xfrm>
          <a:prstGeom prst="rect">
            <a:avLst/>
          </a:prstGeom>
        </p:spPr>
      </p:pic>
      <p:pic>
        <p:nvPicPr>
          <p:cNvPr id="1026" name="Picture 2" descr="نتيجة بحث الصور عن مثىلفا خب فاث ؤمشسح"/>
          <p:cNvPicPr>
            <a:picLocks noChangeAspect="1" noChangeArrowheads="1"/>
          </p:cNvPicPr>
          <p:nvPr/>
        </p:nvPicPr>
        <p:blipFill rotWithShape="1">
          <a:blip r:embed="rId3">
            <a:extLst>
              <a:ext uri="{28A0092B-C50C-407E-A947-70E740481C1C}">
                <a14:useLocalDpi xmlns:a14="http://schemas.microsoft.com/office/drawing/2010/main" val="0"/>
              </a:ext>
            </a:extLst>
          </a:blip>
          <a:srcRect l="2762" t="39114" r="11937" b="12646"/>
          <a:stretch/>
        </p:blipFill>
        <p:spPr bwMode="auto">
          <a:xfrm>
            <a:off x="6207539" y="4547284"/>
            <a:ext cx="5068340" cy="2149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885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Factors affecting the magnitude of retention</a:t>
            </a:r>
            <a:br>
              <a:rPr lang="en-US" dirty="0">
                <a:latin typeface="Times New Roman" panose="02020603050405020304" pitchFamily="18" charset="0"/>
                <a:cs typeface="Times New Roman" panose="02020603050405020304" pitchFamily="18" charset="0"/>
              </a:rPr>
            </a:b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0608" y="1932808"/>
            <a:ext cx="5846931" cy="4545266"/>
          </a:xfrm>
        </p:spPr>
        <p:txBody>
          <a:bodyPr>
            <a:normAutofit fontScale="92500" lnSpcReduction="10000"/>
          </a:bodyPr>
          <a:lstStyle/>
          <a:p>
            <a:pPr marL="514350" indent="-514350" algn="l" rtl="0">
              <a:buAutoNum type="romanUcPeriod" startAt="2"/>
            </a:pP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Flexibility </a:t>
            </a:r>
            <a:r>
              <a:rPr lang="en-US" sz="2400" b="1" dirty="0">
                <a:solidFill>
                  <a:schemeClr val="accent1">
                    <a:lumMod val="75000"/>
                    <a:lumOff val="25000"/>
                  </a:schemeClr>
                </a:solidFill>
                <a:latin typeface="Andalus" panose="02020603050405020304" pitchFamily="18" charset="-78"/>
                <a:cs typeface="Andalus" panose="02020603050405020304" pitchFamily="18" charset="-78"/>
              </a:rPr>
              <a:t>of the clasp </a:t>
            </a: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arm</a:t>
            </a:r>
          </a:p>
          <a:p>
            <a:pPr marL="0" indent="0" algn="l" rtl="0">
              <a:buNone/>
            </a:pPr>
            <a:r>
              <a:rPr lang="en-US" sz="2000" dirty="0">
                <a:solidFill>
                  <a:schemeClr val="tx1"/>
                </a:solidFill>
                <a:latin typeface="Andalus" panose="02020603050405020304" pitchFamily="18" charset="-78"/>
                <a:cs typeface="Andalus" panose="02020603050405020304" pitchFamily="18" charset="-78"/>
              </a:rPr>
              <a:t>This is influenced by the following factors:</a:t>
            </a:r>
          </a:p>
          <a:p>
            <a:pPr marL="0" indent="0" algn="l" rtl="0">
              <a:buNone/>
            </a:pPr>
            <a:r>
              <a:rPr lang="en-US" sz="2000" b="1" dirty="0">
                <a:solidFill>
                  <a:schemeClr val="bg1">
                    <a:lumMod val="50000"/>
                  </a:schemeClr>
                </a:solidFill>
                <a:latin typeface="Andalus" panose="02020603050405020304" pitchFamily="18" charset="-78"/>
                <a:cs typeface="Andalus" panose="02020603050405020304" pitchFamily="18" charset="-78"/>
              </a:rPr>
              <a:t>2. Diameter of clasp</a:t>
            </a:r>
          </a:p>
          <a:p>
            <a:pPr algn="l" rtl="0">
              <a:buFont typeface="Arial" panose="020B0604020202020204" pitchFamily="34" charset="0"/>
              <a:buChar char="•"/>
            </a:pPr>
            <a:r>
              <a:rPr lang="en-US" sz="2000" dirty="0">
                <a:solidFill>
                  <a:schemeClr val="tx1"/>
                </a:solidFill>
                <a:latin typeface="Andalus" panose="02020603050405020304" pitchFamily="18" charset="-78"/>
                <a:cs typeface="Andalus" panose="02020603050405020304" pitchFamily="18" charset="-78"/>
              </a:rPr>
              <a:t>The greater the average diameter of a clasp arm the less flexible it will </a:t>
            </a:r>
            <a:r>
              <a:rPr lang="en-US" sz="2000" dirty="0" smtClean="0">
                <a:solidFill>
                  <a:schemeClr val="tx1"/>
                </a:solidFill>
                <a:latin typeface="Andalus" panose="02020603050405020304" pitchFamily="18" charset="-78"/>
                <a:cs typeface="Andalus" panose="02020603050405020304" pitchFamily="18" charset="-78"/>
              </a:rPr>
              <a:t>be. </a:t>
            </a:r>
          </a:p>
          <a:p>
            <a:pPr algn="l" rtl="0">
              <a:buFont typeface="Arial" panose="020B0604020202020204" pitchFamily="34" charset="0"/>
              <a:buChar char="•"/>
            </a:pPr>
            <a:r>
              <a:rPr lang="en-US" sz="2000" dirty="0" smtClean="0">
                <a:solidFill>
                  <a:schemeClr val="tx1"/>
                </a:solidFill>
                <a:latin typeface="Andalus" panose="02020603050405020304" pitchFamily="18" charset="-78"/>
                <a:cs typeface="Andalus" panose="02020603050405020304" pitchFamily="18" charset="-78"/>
              </a:rPr>
              <a:t>If </a:t>
            </a:r>
            <a:r>
              <a:rPr lang="en-US" sz="2000" dirty="0">
                <a:solidFill>
                  <a:schemeClr val="tx1"/>
                </a:solidFill>
                <a:latin typeface="Andalus" panose="02020603050405020304" pitchFamily="18" charset="-78"/>
                <a:cs typeface="Andalus" panose="02020603050405020304" pitchFamily="18" charset="-78"/>
              </a:rPr>
              <a:t>it’s taper is absolutely uniform, the average diameter will be at a </a:t>
            </a:r>
            <a:r>
              <a:rPr lang="en-US" sz="2000" dirty="0" smtClean="0">
                <a:solidFill>
                  <a:schemeClr val="tx1"/>
                </a:solidFill>
                <a:latin typeface="Andalus" panose="02020603050405020304" pitchFamily="18" charset="-78"/>
                <a:cs typeface="Andalus" panose="02020603050405020304" pitchFamily="18" charset="-78"/>
              </a:rPr>
              <a:t>point midway </a:t>
            </a:r>
            <a:r>
              <a:rPr lang="en-US" sz="2000" dirty="0">
                <a:solidFill>
                  <a:schemeClr val="tx1"/>
                </a:solidFill>
                <a:latin typeface="Andalus" panose="02020603050405020304" pitchFamily="18" charset="-78"/>
                <a:cs typeface="Andalus" panose="02020603050405020304" pitchFamily="18" charset="-78"/>
              </a:rPr>
              <a:t>between its origin and its terminal end. If its taper is not uniform, </a:t>
            </a:r>
            <a:r>
              <a:rPr lang="en-US" sz="2000" dirty="0" smtClean="0">
                <a:solidFill>
                  <a:schemeClr val="tx1"/>
                </a:solidFill>
                <a:latin typeface="Andalus" panose="02020603050405020304" pitchFamily="18" charset="-78"/>
                <a:cs typeface="Andalus" panose="02020603050405020304" pitchFamily="18" charset="-78"/>
              </a:rPr>
              <a:t>a point </a:t>
            </a:r>
            <a:r>
              <a:rPr lang="en-US" sz="2000" dirty="0">
                <a:solidFill>
                  <a:schemeClr val="tx1"/>
                </a:solidFill>
                <a:latin typeface="Andalus" panose="02020603050405020304" pitchFamily="18" charset="-78"/>
                <a:cs typeface="Andalus" panose="02020603050405020304" pitchFamily="18" charset="-78"/>
              </a:rPr>
              <a:t>of flexure and therefore a point of weakness will exist.</a:t>
            </a:r>
          </a:p>
          <a:p>
            <a:pPr algn="l" rtl="0">
              <a:buFont typeface="Arial" panose="020B0604020202020204" pitchFamily="34" charset="0"/>
              <a:buChar char="•"/>
            </a:pPr>
            <a:r>
              <a:rPr lang="en-US" sz="2000" dirty="0" smtClean="0">
                <a:solidFill>
                  <a:schemeClr val="tx1"/>
                </a:solidFill>
                <a:latin typeface="Andalus" panose="02020603050405020304" pitchFamily="18" charset="-78"/>
                <a:cs typeface="Andalus" panose="02020603050405020304" pitchFamily="18" charset="-78"/>
              </a:rPr>
              <a:t>The </a:t>
            </a:r>
            <a:r>
              <a:rPr lang="en-US" sz="2000" dirty="0">
                <a:solidFill>
                  <a:schemeClr val="tx1"/>
                </a:solidFill>
                <a:latin typeface="Andalus" panose="02020603050405020304" pitchFamily="18" charset="-78"/>
                <a:cs typeface="Andalus" panose="02020603050405020304" pitchFamily="18" charset="-78"/>
              </a:rPr>
              <a:t>clasp should always taper from the body to the tip, being thicker where </a:t>
            </a:r>
            <a:r>
              <a:rPr lang="en-US" sz="2000" dirty="0" smtClean="0">
                <a:solidFill>
                  <a:schemeClr val="tx1"/>
                </a:solidFill>
                <a:latin typeface="Andalus" panose="02020603050405020304" pitchFamily="18" charset="-78"/>
                <a:cs typeface="Andalus" panose="02020603050405020304" pitchFamily="18" charset="-78"/>
              </a:rPr>
              <a:t>the body </a:t>
            </a:r>
            <a:r>
              <a:rPr lang="en-US" sz="2000" dirty="0">
                <a:solidFill>
                  <a:schemeClr val="tx1"/>
                </a:solidFill>
                <a:latin typeface="Andalus" panose="02020603050405020304" pitchFamily="18" charset="-78"/>
                <a:cs typeface="Andalus" panose="02020603050405020304" pitchFamily="18" charset="-78"/>
              </a:rPr>
              <a:t>is attached to the denture base metal or acrylic and thinnest at the end </a:t>
            </a:r>
            <a:r>
              <a:rPr lang="en-US" sz="2000" dirty="0" smtClean="0">
                <a:solidFill>
                  <a:schemeClr val="tx1"/>
                </a:solidFill>
                <a:latin typeface="Andalus" panose="02020603050405020304" pitchFamily="18" charset="-78"/>
                <a:cs typeface="Andalus" panose="02020603050405020304" pitchFamily="18" charset="-78"/>
              </a:rPr>
              <a:t>of the </a:t>
            </a:r>
            <a:r>
              <a:rPr lang="en-US" sz="2000" dirty="0">
                <a:solidFill>
                  <a:schemeClr val="tx1"/>
                </a:solidFill>
                <a:latin typeface="Andalus" panose="02020603050405020304" pitchFamily="18" charset="-78"/>
                <a:cs typeface="Andalus" panose="02020603050405020304" pitchFamily="18" charset="-78"/>
              </a:rPr>
              <a:t>arm.</a:t>
            </a:r>
            <a:endParaRPr lang="ar-SA" sz="2000" dirty="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37099" t="47491" r="43302" b="22403"/>
          <a:stretch/>
        </p:blipFill>
        <p:spPr>
          <a:xfrm>
            <a:off x="6096000" y="1484486"/>
            <a:ext cx="3374264" cy="2914138"/>
          </a:xfrm>
          <a:prstGeom prst="rect">
            <a:avLst/>
          </a:prstGeom>
        </p:spPr>
      </p:pic>
      <p:pic>
        <p:nvPicPr>
          <p:cNvPr id="5" name="Picture 4"/>
          <p:cNvPicPr>
            <a:picLocks noChangeAspect="1"/>
          </p:cNvPicPr>
          <p:nvPr/>
        </p:nvPicPr>
        <p:blipFill rotWithShape="1">
          <a:blip r:embed="rId3"/>
          <a:srcRect l="49719"/>
          <a:stretch/>
        </p:blipFill>
        <p:spPr>
          <a:xfrm>
            <a:off x="8138959" y="3726428"/>
            <a:ext cx="3803972" cy="2919072"/>
          </a:xfrm>
          <a:prstGeom prst="rect">
            <a:avLst/>
          </a:prstGeom>
        </p:spPr>
      </p:pic>
    </p:spTree>
    <p:extLst>
      <p:ext uri="{BB962C8B-B14F-4D97-AF65-F5344CB8AC3E}">
        <p14:creationId xmlns:p14="http://schemas.microsoft.com/office/powerpoint/2010/main" val="4069125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Factors affecting the magnitude of retention</a:t>
            </a:r>
            <a:br>
              <a:rPr lang="en-US" dirty="0">
                <a:latin typeface="Times New Roman" panose="02020603050405020304" pitchFamily="18" charset="0"/>
                <a:cs typeface="Times New Roman" panose="02020603050405020304" pitchFamily="18" charset="0"/>
              </a:rPr>
            </a:b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0608" y="1932808"/>
            <a:ext cx="5846931" cy="4545266"/>
          </a:xfrm>
        </p:spPr>
        <p:txBody>
          <a:bodyPr>
            <a:normAutofit/>
          </a:bodyPr>
          <a:lstStyle/>
          <a:p>
            <a:pPr marL="514350" indent="-514350" algn="l" rtl="0">
              <a:buAutoNum type="romanUcPeriod" startAt="2"/>
            </a:pP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Flexibility </a:t>
            </a:r>
            <a:r>
              <a:rPr lang="en-US" sz="2400" b="1" dirty="0">
                <a:solidFill>
                  <a:schemeClr val="accent1">
                    <a:lumMod val="75000"/>
                    <a:lumOff val="25000"/>
                  </a:schemeClr>
                </a:solidFill>
                <a:latin typeface="Andalus" panose="02020603050405020304" pitchFamily="18" charset="-78"/>
                <a:cs typeface="Andalus" panose="02020603050405020304" pitchFamily="18" charset="-78"/>
              </a:rPr>
              <a:t>of the clasp </a:t>
            </a: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arm</a:t>
            </a:r>
          </a:p>
          <a:p>
            <a:pPr marL="0" indent="0" algn="l" rtl="0">
              <a:buNone/>
            </a:pPr>
            <a:r>
              <a:rPr lang="en-US" sz="2000" dirty="0">
                <a:solidFill>
                  <a:schemeClr val="tx1"/>
                </a:solidFill>
                <a:latin typeface="Andalus" panose="02020603050405020304" pitchFamily="18" charset="-78"/>
                <a:cs typeface="Andalus" panose="02020603050405020304" pitchFamily="18" charset="-78"/>
              </a:rPr>
              <a:t>This is influenced by the following factors:</a:t>
            </a:r>
          </a:p>
          <a:p>
            <a:pPr marL="0" indent="0" algn="l" rtl="0">
              <a:buNone/>
            </a:pPr>
            <a:r>
              <a:rPr lang="en-US" sz="2000" b="1" dirty="0">
                <a:solidFill>
                  <a:schemeClr val="bg1">
                    <a:lumMod val="50000"/>
                  </a:schemeClr>
                </a:solidFill>
                <a:latin typeface="Andalus" panose="02020603050405020304" pitchFamily="18" charset="-78"/>
                <a:cs typeface="Andalus" panose="02020603050405020304" pitchFamily="18" charset="-78"/>
              </a:rPr>
              <a:t>3. Cross-sectional form of the clasp arm</a:t>
            </a:r>
          </a:p>
          <a:p>
            <a:pPr algn="l" rtl="0">
              <a:buFont typeface="Arial" panose="020B0604020202020204" pitchFamily="34" charset="0"/>
              <a:buChar char="•"/>
            </a:pPr>
            <a:r>
              <a:rPr lang="en-US" sz="2000" dirty="0">
                <a:solidFill>
                  <a:schemeClr val="tx1"/>
                </a:solidFill>
                <a:latin typeface="Andalus" panose="02020603050405020304" pitchFamily="18" charset="-78"/>
                <a:cs typeface="Andalus" panose="02020603050405020304" pitchFamily="18" charset="-78"/>
              </a:rPr>
              <a:t>Flexibility may exist in any form, but it is limited to only one direction in </a:t>
            </a:r>
            <a:r>
              <a:rPr lang="en-US" sz="2000" dirty="0" smtClean="0">
                <a:solidFill>
                  <a:schemeClr val="tx1"/>
                </a:solidFill>
                <a:latin typeface="Andalus" panose="02020603050405020304" pitchFamily="18" charset="-78"/>
                <a:cs typeface="Andalus" panose="02020603050405020304" pitchFamily="18" charset="-78"/>
              </a:rPr>
              <a:t>the case </a:t>
            </a:r>
            <a:r>
              <a:rPr lang="en-US" sz="2000" dirty="0">
                <a:solidFill>
                  <a:schemeClr val="tx1"/>
                </a:solidFill>
                <a:latin typeface="Andalus" panose="02020603050405020304" pitchFamily="18" charset="-78"/>
                <a:cs typeface="Andalus" panose="02020603050405020304" pitchFamily="18" charset="-78"/>
              </a:rPr>
              <a:t>of the half-round form (bidirectional flexure). The only universally </a:t>
            </a:r>
            <a:r>
              <a:rPr lang="en-US" sz="2000" dirty="0" smtClean="0">
                <a:solidFill>
                  <a:schemeClr val="tx1"/>
                </a:solidFill>
                <a:latin typeface="Andalus" panose="02020603050405020304" pitchFamily="18" charset="-78"/>
                <a:cs typeface="Andalus" panose="02020603050405020304" pitchFamily="18" charset="-78"/>
              </a:rPr>
              <a:t>flexible form </a:t>
            </a:r>
            <a:r>
              <a:rPr lang="en-US" sz="2000" dirty="0">
                <a:solidFill>
                  <a:schemeClr val="tx1"/>
                </a:solidFill>
                <a:latin typeface="Andalus" panose="02020603050405020304" pitchFamily="18" charset="-78"/>
                <a:cs typeface="Andalus" panose="02020603050405020304" pitchFamily="18" charset="-78"/>
              </a:rPr>
              <a:t>(omnidirectional flexure) is the round form, which is practically impossible </a:t>
            </a:r>
            <a:r>
              <a:rPr lang="en-US" sz="2000" dirty="0" smtClean="0">
                <a:solidFill>
                  <a:schemeClr val="tx1"/>
                </a:solidFill>
                <a:latin typeface="Andalus" panose="02020603050405020304" pitchFamily="18" charset="-78"/>
                <a:cs typeface="Andalus" panose="02020603050405020304" pitchFamily="18" charset="-78"/>
              </a:rPr>
              <a:t>to obtain </a:t>
            </a:r>
            <a:r>
              <a:rPr lang="en-US" sz="2000" dirty="0">
                <a:solidFill>
                  <a:schemeClr val="tx1"/>
                </a:solidFill>
                <a:latin typeface="Andalus" panose="02020603050405020304" pitchFamily="18" charset="-78"/>
                <a:cs typeface="Andalus" panose="02020603050405020304" pitchFamily="18" charset="-78"/>
              </a:rPr>
              <a:t>by casting and polishing.</a:t>
            </a:r>
          </a:p>
        </p:txBody>
      </p:sp>
      <p:pic>
        <p:nvPicPr>
          <p:cNvPr id="6" name="Picture 5"/>
          <p:cNvPicPr>
            <a:picLocks noChangeAspect="1"/>
          </p:cNvPicPr>
          <p:nvPr/>
        </p:nvPicPr>
        <p:blipFill rotWithShape="1">
          <a:blip r:embed="rId2"/>
          <a:srcRect l="36901" t="38864" r="39541" b="31734"/>
          <a:stretch/>
        </p:blipFill>
        <p:spPr>
          <a:xfrm>
            <a:off x="7425441" y="1932808"/>
            <a:ext cx="3707573" cy="2601533"/>
          </a:xfrm>
          <a:prstGeom prst="rect">
            <a:avLst/>
          </a:prstGeom>
        </p:spPr>
      </p:pic>
      <p:pic>
        <p:nvPicPr>
          <p:cNvPr id="7" name="Picture 6"/>
          <p:cNvPicPr>
            <a:picLocks noChangeAspect="1"/>
          </p:cNvPicPr>
          <p:nvPr/>
        </p:nvPicPr>
        <p:blipFill rotWithShape="1">
          <a:blip r:embed="rId2"/>
          <a:srcRect l="60459" t="43970" r="14993" b="37544"/>
          <a:stretch/>
        </p:blipFill>
        <p:spPr>
          <a:xfrm>
            <a:off x="7186410" y="4534341"/>
            <a:ext cx="4185634" cy="1772144"/>
          </a:xfrm>
          <a:prstGeom prst="rect">
            <a:avLst/>
          </a:prstGeom>
        </p:spPr>
      </p:pic>
    </p:spTree>
    <p:extLst>
      <p:ext uri="{BB962C8B-B14F-4D97-AF65-F5344CB8AC3E}">
        <p14:creationId xmlns:p14="http://schemas.microsoft.com/office/powerpoint/2010/main" val="4272766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Factors affecting the magnitude of retention</a:t>
            </a:r>
            <a:br>
              <a:rPr lang="en-US" dirty="0">
                <a:latin typeface="Times New Roman" panose="02020603050405020304" pitchFamily="18" charset="0"/>
                <a:cs typeface="Times New Roman" panose="02020603050405020304" pitchFamily="18" charset="0"/>
              </a:rPr>
            </a:b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1932808"/>
            <a:ext cx="10932521" cy="4545266"/>
          </a:xfrm>
        </p:spPr>
        <p:txBody>
          <a:bodyPr>
            <a:normAutofit/>
          </a:bodyPr>
          <a:lstStyle/>
          <a:p>
            <a:pPr marL="514350" indent="-514350" algn="l" rtl="0">
              <a:buAutoNum type="romanUcPeriod" startAt="2"/>
            </a:pP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Flexibility </a:t>
            </a:r>
            <a:r>
              <a:rPr lang="en-US" sz="2400" b="1" dirty="0">
                <a:solidFill>
                  <a:schemeClr val="accent1">
                    <a:lumMod val="75000"/>
                    <a:lumOff val="25000"/>
                  </a:schemeClr>
                </a:solidFill>
                <a:latin typeface="Andalus" panose="02020603050405020304" pitchFamily="18" charset="-78"/>
                <a:cs typeface="Andalus" panose="02020603050405020304" pitchFamily="18" charset="-78"/>
              </a:rPr>
              <a:t>of the clasp </a:t>
            </a: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arm</a:t>
            </a:r>
          </a:p>
          <a:p>
            <a:pPr marL="0" indent="0" algn="l" rtl="0">
              <a:buNone/>
            </a:pPr>
            <a:r>
              <a:rPr lang="en-US" sz="2000" dirty="0">
                <a:solidFill>
                  <a:schemeClr val="tx1"/>
                </a:solidFill>
                <a:latin typeface="Andalus" panose="02020603050405020304" pitchFamily="18" charset="-78"/>
                <a:cs typeface="Andalus" panose="02020603050405020304" pitchFamily="18" charset="-78"/>
              </a:rPr>
              <a:t>This is influenced by the following factors:</a:t>
            </a:r>
          </a:p>
          <a:p>
            <a:pPr marL="0" indent="0" algn="l" rtl="0">
              <a:buNone/>
            </a:pPr>
            <a:r>
              <a:rPr lang="en-US" sz="2000" b="1" dirty="0">
                <a:solidFill>
                  <a:schemeClr val="bg1">
                    <a:lumMod val="50000"/>
                  </a:schemeClr>
                </a:solidFill>
                <a:latin typeface="Andalus" panose="02020603050405020304" pitchFamily="18" charset="-78"/>
                <a:cs typeface="Andalus" panose="02020603050405020304" pitchFamily="18" charset="-78"/>
              </a:rPr>
              <a:t>4. Clasp </a:t>
            </a:r>
            <a:r>
              <a:rPr lang="en-US" sz="2000" b="1" dirty="0" smtClean="0">
                <a:solidFill>
                  <a:schemeClr val="bg1">
                    <a:lumMod val="50000"/>
                  </a:schemeClr>
                </a:solidFill>
                <a:latin typeface="Andalus" panose="02020603050405020304" pitchFamily="18" charset="-78"/>
                <a:cs typeface="Andalus" panose="02020603050405020304" pitchFamily="18" charset="-78"/>
              </a:rPr>
              <a:t>material</a:t>
            </a:r>
          </a:p>
          <a:p>
            <a:pPr algn="l" rtl="0">
              <a:buFont typeface="Arial" panose="020B0604020202020204" pitchFamily="34" charset="0"/>
              <a:buChar char="•"/>
            </a:pPr>
            <a:r>
              <a:rPr lang="en-US" sz="2000" dirty="0">
                <a:solidFill>
                  <a:schemeClr val="tx1"/>
                </a:solidFill>
                <a:latin typeface="Andalus" panose="02020603050405020304" pitchFamily="18" charset="-78"/>
                <a:cs typeface="Andalus" panose="02020603050405020304" pitchFamily="18" charset="-78"/>
              </a:rPr>
              <a:t>Whereas all cast alloys used in partial denture construction possess </a:t>
            </a:r>
            <a:r>
              <a:rPr lang="en-US" sz="2000" dirty="0" smtClean="0">
                <a:solidFill>
                  <a:schemeClr val="tx1"/>
                </a:solidFill>
                <a:latin typeface="Andalus" panose="02020603050405020304" pitchFamily="18" charset="-78"/>
                <a:cs typeface="Andalus" panose="02020603050405020304" pitchFamily="18" charset="-78"/>
              </a:rPr>
              <a:t>flexibility; their </a:t>
            </a:r>
            <a:r>
              <a:rPr lang="en-US" sz="2000" dirty="0">
                <a:solidFill>
                  <a:schemeClr val="tx1"/>
                </a:solidFill>
                <a:latin typeface="Andalus" panose="02020603050405020304" pitchFamily="18" charset="-78"/>
                <a:cs typeface="Andalus" panose="02020603050405020304" pitchFamily="18" charset="-78"/>
              </a:rPr>
              <a:t>flexibility is proportionate to their bulk.</a:t>
            </a:r>
          </a:p>
          <a:p>
            <a:pPr algn="l" rtl="0">
              <a:buFont typeface="Arial" panose="020B0604020202020204" pitchFamily="34" charset="0"/>
              <a:buChar char="•"/>
            </a:pPr>
            <a:r>
              <a:rPr lang="en-US" sz="2000" dirty="0" smtClean="0">
                <a:solidFill>
                  <a:schemeClr val="tx1"/>
                </a:solidFill>
                <a:latin typeface="Andalus" panose="02020603050405020304" pitchFamily="18" charset="-78"/>
                <a:cs typeface="Andalus" panose="02020603050405020304" pitchFamily="18" charset="-78"/>
              </a:rPr>
              <a:t>Greater </a:t>
            </a:r>
            <a:r>
              <a:rPr lang="en-US" sz="2000" dirty="0">
                <a:solidFill>
                  <a:schemeClr val="tx1"/>
                </a:solidFill>
                <a:latin typeface="Andalus" panose="02020603050405020304" pitchFamily="18" charset="-78"/>
                <a:cs typeface="Andalus" panose="02020603050405020304" pitchFamily="18" charset="-78"/>
              </a:rPr>
              <a:t>rigidity with less bulk is possible through the use of </a:t>
            </a:r>
            <a:r>
              <a:rPr lang="en-US" sz="2000" dirty="0" smtClean="0">
                <a:solidFill>
                  <a:schemeClr val="tx1"/>
                </a:solidFill>
                <a:latin typeface="Andalus" panose="02020603050405020304" pitchFamily="18" charset="-78"/>
                <a:cs typeface="Andalus" panose="02020603050405020304" pitchFamily="18" charset="-78"/>
              </a:rPr>
              <a:t>chromium-cobalt alloys</a:t>
            </a:r>
            <a:r>
              <a:rPr lang="en-US" sz="2000" dirty="0">
                <a:solidFill>
                  <a:schemeClr val="tx1"/>
                </a:solidFill>
                <a:latin typeface="Andalus" panose="02020603050405020304" pitchFamily="18" charset="-78"/>
                <a:cs typeface="Andalus" panose="02020603050405020304" pitchFamily="18" charset="-78"/>
              </a:rPr>
              <a:t>.</a:t>
            </a:r>
          </a:p>
          <a:p>
            <a:pPr algn="l" rtl="0">
              <a:buFont typeface="Arial" panose="020B0604020202020204" pitchFamily="34" charset="0"/>
              <a:buChar char="•"/>
            </a:pPr>
            <a:r>
              <a:rPr lang="en-US" sz="2000" dirty="0" smtClean="0">
                <a:solidFill>
                  <a:schemeClr val="tx1"/>
                </a:solidFill>
                <a:latin typeface="Andalus" panose="02020603050405020304" pitchFamily="18" charset="-78"/>
                <a:cs typeface="Andalus" panose="02020603050405020304" pitchFamily="18" charset="-78"/>
              </a:rPr>
              <a:t>Gold </a:t>
            </a:r>
            <a:r>
              <a:rPr lang="en-US" sz="2000" dirty="0">
                <a:solidFill>
                  <a:schemeClr val="tx1"/>
                </a:solidFill>
                <a:latin typeface="Andalus" panose="02020603050405020304" pitchFamily="18" charset="-78"/>
                <a:cs typeface="Andalus" panose="02020603050405020304" pitchFamily="18" charset="-78"/>
              </a:rPr>
              <a:t>clasps are </a:t>
            </a:r>
            <a:r>
              <a:rPr lang="en-US" sz="2000" dirty="0" smtClean="0">
                <a:solidFill>
                  <a:schemeClr val="tx1"/>
                </a:solidFill>
                <a:latin typeface="Andalus" panose="02020603050405020304" pitchFamily="18" charset="-78"/>
                <a:cs typeface="Andalus" panose="02020603050405020304" pitchFamily="18" charset="-78"/>
              </a:rPr>
              <a:t>bulky and have a high cost.</a:t>
            </a:r>
            <a:endParaRPr lang="en-US" sz="2000" dirty="0">
              <a:solidFill>
                <a:schemeClr val="tx1"/>
              </a:solidFill>
              <a:latin typeface="Andalus" panose="02020603050405020304" pitchFamily="18" charset="-78"/>
              <a:cs typeface="Andalus" panose="02020603050405020304" pitchFamily="18" charset="-78"/>
            </a:endParaRPr>
          </a:p>
          <a:p>
            <a:pPr algn="l" rtl="0">
              <a:buFont typeface="Arial" panose="020B0604020202020204" pitchFamily="34" charset="0"/>
              <a:buChar char="•"/>
            </a:pPr>
            <a:r>
              <a:rPr lang="en-US" sz="2000" dirty="0" smtClean="0">
                <a:solidFill>
                  <a:schemeClr val="tx1"/>
                </a:solidFill>
                <a:latin typeface="Andalus" panose="02020603050405020304" pitchFamily="18" charset="-78"/>
                <a:cs typeface="Andalus" panose="02020603050405020304" pitchFamily="18" charset="-78"/>
              </a:rPr>
              <a:t>Wrought </a:t>
            </a:r>
            <a:r>
              <a:rPr lang="en-US" sz="2000" dirty="0">
                <a:solidFill>
                  <a:schemeClr val="tx1"/>
                </a:solidFill>
                <a:latin typeface="Andalus" panose="02020603050405020304" pitchFamily="18" charset="-78"/>
                <a:cs typeface="Andalus" panose="02020603050405020304" pitchFamily="18" charset="-78"/>
              </a:rPr>
              <a:t>wire clasp have greater tensile strength than cast clasps and hence </a:t>
            </a:r>
            <a:r>
              <a:rPr lang="en-US" sz="2000" dirty="0" smtClean="0">
                <a:solidFill>
                  <a:schemeClr val="tx1"/>
                </a:solidFill>
                <a:latin typeface="Andalus" panose="02020603050405020304" pitchFamily="18" charset="-78"/>
                <a:cs typeface="Andalus" panose="02020603050405020304" pitchFamily="18" charset="-78"/>
              </a:rPr>
              <a:t>can be </a:t>
            </a:r>
            <a:r>
              <a:rPr lang="en-US" sz="2000" dirty="0">
                <a:solidFill>
                  <a:schemeClr val="tx1"/>
                </a:solidFill>
                <a:latin typeface="Andalus" panose="02020603050405020304" pitchFamily="18" charset="-78"/>
                <a:cs typeface="Andalus" panose="02020603050405020304" pitchFamily="18" charset="-78"/>
              </a:rPr>
              <a:t>used in smaller diameter to provide greater flexibility without </a:t>
            </a:r>
            <a:r>
              <a:rPr lang="en-US" sz="2000" dirty="0" smtClean="0">
                <a:solidFill>
                  <a:schemeClr val="tx1"/>
                </a:solidFill>
                <a:latin typeface="Andalus" panose="02020603050405020304" pitchFamily="18" charset="-78"/>
                <a:cs typeface="Andalus" panose="02020603050405020304" pitchFamily="18" charset="-78"/>
              </a:rPr>
              <a:t>fatigue fracture</a:t>
            </a:r>
            <a:r>
              <a:rPr lang="en-US" sz="2000" dirty="0">
                <a:solidFill>
                  <a:schemeClr val="tx1"/>
                </a:solidFill>
                <a:latin typeface="Andalus" panose="02020603050405020304" pitchFamily="18" charset="-78"/>
                <a:cs typeface="Andalus" panose="02020603050405020304" pitchFamily="18" charset="-78"/>
              </a:rPr>
              <a:t>.</a:t>
            </a:r>
          </a:p>
        </p:txBody>
      </p:sp>
    </p:spTree>
    <p:extLst>
      <p:ext uri="{BB962C8B-B14F-4D97-AF65-F5344CB8AC3E}">
        <p14:creationId xmlns:p14="http://schemas.microsoft.com/office/powerpoint/2010/main" val="1285363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Factors affecting the magnitude of retention</a:t>
            </a:r>
            <a:br>
              <a:rPr lang="en-US" dirty="0">
                <a:latin typeface="Times New Roman" panose="02020603050405020304" pitchFamily="18" charset="0"/>
                <a:cs typeface="Times New Roman" panose="02020603050405020304" pitchFamily="18" charset="0"/>
              </a:rPr>
            </a:b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0608" y="1932808"/>
            <a:ext cx="11075831" cy="4545266"/>
          </a:xfrm>
        </p:spPr>
        <p:txBody>
          <a:bodyPr>
            <a:normAutofit/>
          </a:bodyPr>
          <a:lstStyle/>
          <a:p>
            <a:pPr marL="514350" indent="-514350" algn="l" rtl="0">
              <a:buAutoNum type="romanUcPeriod" startAt="2"/>
            </a:pP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Flexibility </a:t>
            </a:r>
            <a:r>
              <a:rPr lang="en-US" sz="2400" b="1" dirty="0">
                <a:solidFill>
                  <a:schemeClr val="accent1">
                    <a:lumMod val="75000"/>
                    <a:lumOff val="25000"/>
                  </a:schemeClr>
                </a:solidFill>
                <a:latin typeface="Andalus" panose="02020603050405020304" pitchFamily="18" charset="-78"/>
                <a:cs typeface="Andalus" panose="02020603050405020304" pitchFamily="18" charset="-78"/>
              </a:rPr>
              <a:t>of the clasp </a:t>
            </a: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arm</a:t>
            </a:r>
          </a:p>
          <a:p>
            <a:pPr marL="0" indent="0" algn="l" rtl="0">
              <a:buNone/>
            </a:pPr>
            <a:r>
              <a:rPr lang="en-US" sz="2000" dirty="0">
                <a:solidFill>
                  <a:schemeClr val="tx1"/>
                </a:solidFill>
                <a:latin typeface="Andalus" panose="02020603050405020304" pitchFamily="18" charset="-78"/>
                <a:cs typeface="Andalus" panose="02020603050405020304" pitchFamily="18" charset="-78"/>
              </a:rPr>
              <a:t>This is influenced by the following factors:</a:t>
            </a:r>
          </a:p>
          <a:p>
            <a:pPr marL="0" indent="0" algn="l" rtl="0">
              <a:buNone/>
            </a:pPr>
            <a:r>
              <a:rPr lang="en-US" sz="2000" b="1" dirty="0">
                <a:solidFill>
                  <a:schemeClr val="bg1">
                    <a:lumMod val="50000"/>
                  </a:schemeClr>
                </a:solidFill>
                <a:latin typeface="Andalus" panose="02020603050405020304" pitchFamily="18" charset="-78"/>
                <a:cs typeface="Andalus" panose="02020603050405020304" pitchFamily="18" charset="-78"/>
              </a:rPr>
              <a:t>5. Relative uniformity of retention</a:t>
            </a:r>
          </a:p>
          <a:p>
            <a:pPr algn="l" rtl="0">
              <a:buFont typeface="Arial" panose="020B0604020202020204" pitchFamily="34" charset="0"/>
              <a:buChar char="•"/>
            </a:pPr>
            <a:r>
              <a:rPr lang="en-US" sz="2000" dirty="0">
                <a:solidFill>
                  <a:schemeClr val="tx1"/>
                </a:solidFill>
                <a:latin typeface="Andalus" panose="02020603050405020304" pitchFamily="18" charset="-78"/>
                <a:cs typeface="Andalus" panose="02020603050405020304" pitchFamily="18" charset="-78"/>
              </a:rPr>
              <a:t>Having reviewed the factors inherent to a determination of the amount </a:t>
            </a:r>
            <a:r>
              <a:rPr lang="en-US" sz="2000" dirty="0" smtClean="0">
                <a:solidFill>
                  <a:schemeClr val="tx1"/>
                </a:solidFill>
                <a:latin typeface="Andalus" panose="02020603050405020304" pitchFamily="18" charset="-78"/>
                <a:cs typeface="Andalus" panose="02020603050405020304" pitchFamily="18" charset="-78"/>
              </a:rPr>
              <a:t>of retention </a:t>
            </a:r>
            <a:r>
              <a:rPr lang="en-US" sz="2000" dirty="0">
                <a:solidFill>
                  <a:schemeClr val="tx1"/>
                </a:solidFill>
                <a:latin typeface="Andalus" panose="02020603050405020304" pitchFamily="18" charset="-78"/>
                <a:cs typeface="Andalus" panose="02020603050405020304" pitchFamily="18" charset="-78"/>
              </a:rPr>
              <a:t>from individual clasps, it is important to consider coordination of </a:t>
            </a:r>
            <a:r>
              <a:rPr lang="en-US" sz="2000" dirty="0" smtClean="0">
                <a:solidFill>
                  <a:schemeClr val="tx1"/>
                </a:solidFill>
                <a:latin typeface="Andalus" panose="02020603050405020304" pitchFamily="18" charset="-78"/>
                <a:cs typeface="Andalus" panose="02020603050405020304" pitchFamily="18" charset="-78"/>
              </a:rPr>
              <a:t>relative retention </a:t>
            </a:r>
            <a:r>
              <a:rPr lang="en-US" sz="2000" dirty="0">
                <a:solidFill>
                  <a:schemeClr val="tx1"/>
                </a:solidFill>
                <a:latin typeface="Andalus" panose="02020603050405020304" pitchFamily="18" charset="-78"/>
                <a:cs typeface="Andalus" panose="02020603050405020304" pitchFamily="18" charset="-78"/>
              </a:rPr>
              <a:t>between various clasps in a single prosthesis.</a:t>
            </a:r>
          </a:p>
        </p:txBody>
      </p:sp>
      <p:pic>
        <p:nvPicPr>
          <p:cNvPr id="4" name="Picture 3"/>
          <p:cNvPicPr>
            <a:picLocks noChangeAspect="1"/>
          </p:cNvPicPr>
          <p:nvPr/>
        </p:nvPicPr>
        <p:blipFill>
          <a:blip r:embed="rId2"/>
          <a:stretch>
            <a:fillRect/>
          </a:stretch>
        </p:blipFill>
        <p:spPr>
          <a:xfrm>
            <a:off x="5513850" y="2435114"/>
            <a:ext cx="5517358" cy="1524132"/>
          </a:xfrm>
          <a:prstGeom prst="rect">
            <a:avLst/>
          </a:prstGeom>
        </p:spPr>
      </p:pic>
    </p:spTree>
    <p:extLst>
      <p:ext uri="{BB962C8B-B14F-4D97-AF65-F5344CB8AC3E}">
        <p14:creationId xmlns:p14="http://schemas.microsoft.com/office/powerpoint/2010/main" val="1366953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Factors affecting the magnitude of retention</a:t>
            </a:r>
            <a:br>
              <a:rPr lang="en-US" dirty="0">
                <a:latin typeface="Times New Roman" panose="02020603050405020304" pitchFamily="18" charset="0"/>
                <a:cs typeface="Times New Roman" panose="02020603050405020304" pitchFamily="18" charset="0"/>
              </a:rPr>
            </a:b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0608" y="1932808"/>
            <a:ext cx="10921285" cy="4545266"/>
          </a:xfrm>
        </p:spPr>
        <p:txBody>
          <a:bodyPr>
            <a:normAutofit/>
          </a:bodyPr>
          <a:lstStyle/>
          <a:p>
            <a:pPr marL="514350" indent="-514350" algn="l" rtl="0">
              <a:buAutoNum type="romanUcPeriod" startAt="2"/>
            </a:pP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Flexibility </a:t>
            </a:r>
            <a:r>
              <a:rPr lang="en-US" sz="2400" b="1" dirty="0">
                <a:solidFill>
                  <a:schemeClr val="accent1">
                    <a:lumMod val="75000"/>
                    <a:lumOff val="25000"/>
                  </a:schemeClr>
                </a:solidFill>
                <a:latin typeface="Andalus" panose="02020603050405020304" pitchFamily="18" charset="-78"/>
                <a:cs typeface="Andalus" panose="02020603050405020304" pitchFamily="18" charset="-78"/>
              </a:rPr>
              <a:t>of the clasp </a:t>
            </a: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arm</a:t>
            </a:r>
          </a:p>
          <a:p>
            <a:pPr marL="0" indent="0" algn="l" rtl="0">
              <a:buNone/>
            </a:pPr>
            <a:r>
              <a:rPr lang="en-US" sz="2000" dirty="0">
                <a:solidFill>
                  <a:schemeClr val="tx1"/>
                </a:solidFill>
                <a:latin typeface="Andalus" panose="02020603050405020304" pitchFamily="18" charset="-78"/>
                <a:cs typeface="Andalus" panose="02020603050405020304" pitchFamily="18" charset="-78"/>
              </a:rPr>
              <a:t>This is influenced by the following factors:</a:t>
            </a:r>
          </a:p>
          <a:p>
            <a:pPr marL="0" indent="0" algn="l" rtl="0">
              <a:buNone/>
            </a:pPr>
            <a:r>
              <a:rPr lang="en-US" sz="2000" b="1" dirty="0">
                <a:solidFill>
                  <a:schemeClr val="bg1">
                    <a:lumMod val="50000"/>
                  </a:schemeClr>
                </a:solidFill>
                <a:latin typeface="Andalus" panose="02020603050405020304" pitchFamily="18" charset="-78"/>
                <a:cs typeface="Andalus" panose="02020603050405020304" pitchFamily="18" charset="-78"/>
              </a:rPr>
              <a:t>6. Stabilizing-reciprocal cast clasp arm</a:t>
            </a:r>
          </a:p>
          <a:p>
            <a:pPr algn="l" rtl="0">
              <a:buFont typeface="Arial" panose="020B0604020202020204" pitchFamily="34" charset="0"/>
              <a:buChar char="•"/>
            </a:pPr>
            <a:r>
              <a:rPr lang="en-US" sz="2000" dirty="0">
                <a:solidFill>
                  <a:schemeClr val="tx1"/>
                </a:solidFill>
                <a:latin typeface="Andalus" panose="02020603050405020304" pitchFamily="18" charset="-78"/>
                <a:cs typeface="Andalus" panose="02020603050405020304" pitchFamily="18" charset="-78"/>
              </a:rPr>
              <a:t>When the direct retainer becomes active, the framework must be </a:t>
            </a:r>
            <a:r>
              <a:rPr lang="en-US" sz="2000" dirty="0" smtClean="0">
                <a:solidFill>
                  <a:schemeClr val="tx1"/>
                </a:solidFill>
                <a:latin typeface="Andalus" panose="02020603050405020304" pitchFamily="18" charset="-78"/>
                <a:cs typeface="Andalus" panose="02020603050405020304" pitchFamily="18" charset="-78"/>
              </a:rPr>
              <a:t>stabilized against </a:t>
            </a:r>
            <a:r>
              <a:rPr lang="en-US" sz="2000" dirty="0">
                <a:solidFill>
                  <a:schemeClr val="tx1"/>
                </a:solidFill>
                <a:latin typeface="Andalus" panose="02020603050405020304" pitchFamily="18" charset="-78"/>
                <a:cs typeface="Andalus" panose="02020603050405020304" pitchFamily="18" charset="-78"/>
              </a:rPr>
              <a:t>horizontal movement. This stabilization is derived from either </a:t>
            </a:r>
            <a:r>
              <a:rPr lang="en-US" sz="2000" dirty="0" smtClean="0">
                <a:solidFill>
                  <a:schemeClr val="tx1"/>
                </a:solidFill>
                <a:latin typeface="Andalus" panose="02020603050405020304" pitchFamily="18" charset="-78"/>
                <a:cs typeface="Andalus" panose="02020603050405020304" pitchFamily="18" charset="-78"/>
              </a:rPr>
              <a:t>cross-arch framework </a:t>
            </a:r>
            <a:r>
              <a:rPr lang="en-US" sz="2000" dirty="0">
                <a:solidFill>
                  <a:schemeClr val="tx1"/>
                </a:solidFill>
                <a:latin typeface="Andalus" panose="02020603050405020304" pitchFamily="18" charset="-78"/>
                <a:cs typeface="Andalus" panose="02020603050405020304" pitchFamily="18" charset="-78"/>
              </a:rPr>
              <a:t>contacts or a stabilizing or reciprocal clasp in the same clasp assembly.</a:t>
            </a:r>
          </a:p>
        </p:txBody>
      </p:sp>
    </p:spTree>
    <p:extLst>
      <p:ext uri="{BB962C8B-B14F-4D97-AF65-F5344CB8AC3E}">
        <p14:creationId xmlns:p14="http://schemas.microsoft.com/office/powerpoint/2010/main" val="2711126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Factors affecting the magnitude of retention</a:t>
            </a:r>
            <a:br>
              <a:rPr lang="en-US" dirty="0">
                <a:latin typeface="Times New Roman" panose="02020603050405020304" pitchFamily="18" charset="0"/>
                <a:cs typeface="Times New Roman" panose="02020603050405020304" pitchFamily="18" charset="0"/>
              </a:rPr>
            </a:b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0608" y="1932808"/>
            <a:ext cx="5872767" cy="4545266"/>
          </a:xfrm>
        </p:spPr>
        <p:txBody>
          <a:bodyPr>
            <a:normAutofit/>
          </a:bodyPr>
          <a:lstStyle/>
          <a:p>
            <a:pPr marL="514350" indent="-514350" algn="l" rtl="0">
              <a:buAutoNum type="romanUcPeriod" startAt="2"/>
            </a:pP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Flexibility </a:t>
            </a:r>
            <a:r>
              <a:rPr lang="en-US" sz="2400" b="1" dirty="0">
                <a:solidFill>
                  <a:schemeClr val="accent1">
                    <a:lumMod val="75000"/>
                    <a:lumOff val="25000"/>
                  </a:schemeClr>
                </a:solidFill>
                <a:latin typeface="Andalus" panose="02020603050405020304" pitchFamily="18" charset="-78"/>
                <a:cs typeface="Andalus" panose="02020603050405020304" pitchFamily="18" charset="-78"/>
              </a:rPr>
              <a:t>of the clasp </a:t>
            </a:r>
            <a:r>
              <a:rPr lang="en-US" sz="2400" b="1" dirty="0" smtClean="0">
                <a:solidFill>
                  <a:schemeClr val="accent1">
                    <a:lumMod val="75000"/>
                    <a:lumOff val="25000"/>
                  </a:schemeClr>
                </a:solidFill>
                <a:latin typeface="Andalus" panose="02020603050405020304" pitchFamily="18" charset="-78"/>
                <a:cs typeface="Andalus" panose="02020603050405020304" pitchFamily="18" charset="-78"/>
              </a:rPr>
              <a:t>arm</a:t>
            </a:r>
          </a:p>
          <a:p>
            <a:pPr marL="0" indent="0" algn="l" rtl="0">
              <a:buNone/>
            </a:pPr>
            <a:r>
              <a:rPr lang="en-US" sz="2000" dirty="0">
                <a:solidFill>
                  <a:schemeClr val="tx1"/>
                </a:solidFill>
                <a:latin typeface="Andalus" panose="02020603050405020304" pitchFamily="18" charset="-78"/>
                <a:cs typeface="Andalus" panose="02020603050405020304" pitchFamily="18" charset="-78"/>
              </a:rPr>
              <a:t>This is influenced by the following factors:</a:t>
            </a:r>
          </a:p>
          <a:p>
            <a:pPr marL="0" indent="0" algn="l" rtl="0">
              <a:buNone/>
            </a:pPr>
            <a:r>
              <a:rPr lang="en-US" sz="2000" b="1" dirty="0">
                <a:solidFill>
                  <a:schemeClr val="bg1">
                    <a:lumMod val="50000"/>
                  </a:schemeClr>
                </a:solidFill>
                <a:latin typeface="Andalus" panose="02020603050405020304" pitchFamily="18" charset="-78"/>
                <a:cs typeface="Andalus" panose="02020603050405020304" pitchFamily="18" charset="-78"/>
              </a:rPr>
              <a:t>6. Stabilizing-reciprocal cast clasp </a:t>
            </a:r>
            <a:r>
              <a:rPr lang="en-US" sz="2000" b="1" dirty="0" smtClean="0">
                <a:solidFill>
                  <a:schemeClr val="bg1">
                    <a:lumMod val="50000"/>
                  </a:schemeClr>
                </a:solidFill>
                <a:latin typeface="Andalus" panose="02020603050405020304" pitchFamily="18" charset="-78"/>
                <a:cs typeface="Andalus" panose="02020603050405020304" pitchFamily="18" charset="-78"/>
              </a:rPr>
              <a:t>arm</a:t>
            </a:r>
          </a:p>
          <a:p>
            <a:pPr algn="l" rtl="0">
              <a:buFont typeface="Arial" panose="020B0604020202020204" pitchFamily="34" charset="0"/>
              <a:buChar char="•"/>
            </a:pPr>
            <a:r>
              <a:rPr lang="en-US" sz="2000" dirty="0">
                <a:solidFill>
                  <a:schemeClr val="tx1"/>
                </a:solidFill>
                <a:latin typeface="Andalus" panose="02020603050405020304" pitchFamily="18" charset="-78"/>
                <a:cs typeface="Andalus" panose="02020603050405020304" pitchFamily="18" charset="-78"/>
              </a:rPr>
              <a:t>To provide true reciprocation, the reciprocal clasp must be in contact during </a:t>
            </a:r>
            <a:r>
              <a:rPr lang="en-US" sz="2000" dirty="0" smtClean="0">
                <a:solidFill>
                  <a:schemeClr val="tx1"/>
                </a:solidFill>
                <a:latin typeface="Andalus" panose="02020603050405020304" pitchFamily="18" charset="-78"/>
                <a:cs typeface="Andalus" panose="02020603050405020304" pitchFamily="18" charset="-78"/>
              </a:rPr>
              <a:t>the entire </a:t>
            </a:r>
            <a:r>
              <a:rPr lang="en-US" sz="2000" dirty="0">
                <a:solidFill>
                  <a:schemeClr val="tx1"/>
                </a:solidFill>
                <a:latin typeface="Andalus" panose="02020603050405020304" pitchFamily="18" charset="-78"/>
                <a:cs typeface="Andalus" panose="02020603050405020304" pitchFamily="18" charset="-78"/>
              </a:rPr>
              <a:t>period of retentive clasp deformation. This is best provided with </a:t>
            </a:r>
            <a:r>
              <a:rPr lang="en-US" sz="2000" dirty="0" smtClean="0">
                <a:solidFill>
                  <a:schemeClr val="tx1"/>
                </a:solidFill>
                <a:latin typeface="Andalus" panose="02020603050405020304" pitchFamily="18" charset="-78"/>
                <a:cs typeface="Andalus" panose="02020603050405020304" pitchFamily="18" charset="-78"/>
              </a:rPr>
              <a:t>lingual palatal</a:t>
            </a:r>
            <a:r>
              <a:rPr lang="en-US" sz="2000" dirty="0">
                <a:solidFill>
                  <a:schemeClr val="tx1"/>
                </a:solidFill>
                <a:latin typeface="Andalus" panose="02020603050405020304" pitchFamily="18" charset="-78"/>
                <a:cs typeface="Andalus" panose="02020603050405020304" pitchFamily="18" charset="-78"/>
              </a:rPr>
              <a:t>, guide-plane surfaces.</a:t>
            </a:r>
          </a:p>
          <a:p>
            <a:pPr algn="l" rtl="0">
              <a:buFont typeface="Arial" panose="020B0604020202020204" pitchFamily="34" charset="0"/>
              <a:buChar char="•"/>
            </a:pPr>
            <a:r>
              <a:rPr lang="en-US" sz="2000" dirty="0" smtClean="0">
                <a:solidFill>
                  <a:schemeClr val="tx1"/>
                </a:solidFill>
                <a:latin typeface="Andalus" panose="02020603050405020304" pitchFamily="18" charset="-78"/>
                <a:cs typeface="Andalus" panose="02020603050405020304" pitchFamily="18" charset="-78"/>
              </a:rPr>
              <a:t>Its </a:t>
            </a:r>
            <a:r>
              <a:rPr lang="en-US" sz="2000" dirty="0">
                <a:solidFill>
                  <a:schemeClr val="tx1"/>
                </a:solidFill>
                <a:latin typeface="Andalus" panose="02020603050405020304" pitchFamily="18" charset="-78"/>
                <a:cs typeface="Andalus" panose="02020603050405020304" pitchFamily="18" charset="-78"/>
              </a:rPr>
              <a:t>average diameter must be greater than the average diameter of the </a:t>
            </a:r>
            <a:r>
              <a:rPr lang="en-US" sz="2000" dirty="0" smtClean="0">
                <a:solidFill>
                  <a:schemeClr val="tx1"/>
                </a:solidFill>
                <a:latin typeface="Andalus" panose="02020603050405020304" pitchFamily="18" charset="-78"/>
                <a:cs typeface="Andalus" panose="02020603050405020304" pitchFamily="18" charset="-78"/>
              </a:rPr>
              <a:t>opposing retentive </a:t>
            </a:r>
            <a:r>
              <a:rPr lang="en-US" sz="2000" dirty="0">
                <a:solidFill>
                  <a:schemeClr val="tx1"/>
                </a:solidFill>
                <a:latin typeface="Andalus" panose="02020603050405020304" pitchFamily="18" charset="-78"/>
                <a:cs typeface="Andalus" panose="02020603050405020304" pitchFamily="18" charset="-78"/>
              </a:rPr>
              <a:t>arm to increase desired rigidity.</a:t>
            </a:r>
          </a:p>
          <a:p>
            <a:pPr marL="0" indent="0" algn="l" rtl="0">
              <a:buNone/>
            </a:pPr>
            <a:endParaRPr lang="en-US" sz="2000" b="1" dirty="0">
              <a:solidFill>
                <a:schemeClr val="bg1">
                  <a:lumMod val="50000"/>
                </a:schemeClr>
              </a:solidFill>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rotWithShape="1">
          <a:blip r:embed="rId2"/>
          <a:srcRect t="26480" b="36713"/>
          <a:stretch/>
        </p:blipFill>
        <p:spPr>
          <a:xfrm>
            <a:off x="8986469" y="3544838"/>
            <a:ext cx="2624339" cy="1743075"/>
          </a:xfrm>
          <a:prstGeom prst="rect">
            <a:avLst/>
          </a:prstGeom>
        </p:spPr>
      </p:pic>
      <p:pic>
        <p:nvPicPr>
          <p:cNvPr id="6" name="Picture 5"/>
          <p:cNvPicPr>
            <a:picLocks noChangeAspect="1"/>
          </p:cNvPicPr>
          <p:nvPr/>
        </p:nvPicPr>
        <p:blipFill>
          <a:blip r:embed="rId3"/>
          <a:stretch>
            <a:fillRect/>
          </a:stretch>
        </p:blipFill>
        <p:spPr>
          <a:xfrm>
            <a:off x="6300234" y="3544839"/>
            <a:ext cx="2619375" cy="1743075"/>
          </a:xfrm>
          <a:prstGeom prst="rect">
            <a:avLst/>
          </a:prstGeom>
        </p:spPr>
      </p:pic>
    </p:spTree>
    <p:extLst>
      <p:ext uri="{BB962C8B-B14F-4D97-AF65-F5344CB8AC3E}">
        <p14:creationId xmlns:p14="http://schemas.microsoft.com/office/powerpoint/2010/main" val="1102691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The basic principles of clasp design</a:t>
            </a:r>
            <a:br>
              <a:rPr lang="en-US" dirty="0">
                <a:latin typeface="Times New Roman" panose="02020603050405020304" pitchFamily="18" charset="0"/>
                <a:cs typeface="Times New Roman" panose="02020603050405020304" pitchFamily="18" charset="0"/>
              </a:rPr>
            </a:b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0609" y="2180496"/>
            <a:ext cx="5563674" cy="4271819"/>
          </a:xfrm>
        </p:spPr>
        <p:txBody>
          <a:bodyPr/>
          <a:lstStyle/>
          <a:p>
            <a:pPr marL="457200" indent="-457200" algn="l" rtl="0">
              <a:buAutoNum type="arabicPeriod"/>
            </a:pPr>
            <a:r>
              <a:rPr lang="en-US" sz="2000" b="1" dirty="0" smtClean="0">
                <a:solidFill>
                  <a:schemeClr val="accent1">
                    <a:lumMod val="75000"/>
                    <a:lumOff val="25000"/>
                  </a:schemeClr>
                </a:solidFill>
                <a:latin typeface="Andalus" panose="02020603050405020304" pitchFamily="18" charset="-78"/>
                <a:cs typeface="Andalus" panose="02020603050405020304" pitchFamily="18" charset="-78"/>
              </a:rPr>
              <a:t>Encirclement</a:t>
            </a:r>
            <a:r>
              <a:rPr lang="en-US" sz="2000" b="1" dirty="0">
                <a:solidFill>
                  <a:schemeClr val="accent1">
                    <a:lumMod val="75000"/>
                    <a:lumOff val="25000"/>
                  </a:schemeClr>
                </a:solidFill>
                <a:latin typeface="Andalus" panose="02020603050405020304" pitchFamily="18" charset="-78"/>
                <a:cs typeface="Andalus" panose="02020603050405020304" pitchFamily="18" charset="-78"/>
              </a:rPr>
              <a:t>: </a:t>
            </a:r>
            <a:endParaRPr lang="en-US" sz="2000" b="1" dirty="0" smtClean="0">
              <a:solidFill>
                <a:schemeClr val="accent1">
                  <a:lumMod val="75000"/>
                  <a:lumOff val="25000"/>
                </a:schemeClr>
              </a:solidFill>
              <a:latin typeface="Andalus" panose="02020603050405020304" pitchFamily="18" charset="-78"/>
              <a:cs typeface="Andalus" panose="02020603050405020304" pitchFamily="18" charset="-78"/>
            </a:endParaRPr>
          </a:p>
          <a:p>
            <a:pPr algn="l" rtl="0">
              <a:buFont typeface="Wingdings" panose="05000000000000000000" pitchFamily="2" charset="2"/>
              <a:buChar char="§"/>
            </a:pPr>
            <a:r>
              <a:rPr lang="en-US" dirty="0" smtClean="0">
                <a:latin typeface="Andalus" panose="02020603050405020304" pitchFamily="18" charset="-78"/>
                <a:cs typeface="Andalus" panose="02020603050405020304" pitchFamily="18" charset="-78"/>
              </a:rPr>
              <a:t>The </a:t>
            </a:r>
            <a:r>
              <a:rPr lang="en-US" dirty="0">
                <a:latin typeface="Andalus" panose="02020603050405020304" pitchFamily="18" charset="-78"/>
                <a:cs typeface="Andalus" panose="02020603050405020304" pitchFamily="18" charset="-78"/>
              </a:rPr>
              <a:t>principle of encirclement means that more than 180 </a:t>
            </a:r>
            <a:r>
              <a:rPr lang="en-US" dirty="0" smtClean="0">
                <a:latin typeface="Andalus" panose="02020603050405020304" pitchFamily="18" charset="-78"/>
                <a:cs typeface="Andalus" panose="02020603050405020304" pitchFamily="18" charset="-78"/>
              </a:rPr>
              <a:t>degrees in </a:t>
            </a:r>
            <a:r>
              <a:rPr lang="en-US" dirty="0">
                <a:latin typeface="Andalus" panose="02020603050405020304" pitchFamily="18" charset="-78"/>
                <a:cs typeface="Andalus" panose="02020603050405020304" pitchFamily="18" charset="-78"/>
              </a:rPr>
              <a:t>the greatest circumference of the tooth must be engaged by the clasp assembly.</a:t>
            </a:r>
          </a:p>
          <a:p>
            <a:pPr algn="l" rtl="0"/>
            <a:r>
              <a:rPr lang="en-US" dirty="0">
                <a:latin typeface="Andalus" panose="02020603050405020304" pitchFamily="18" charset="-78"/>
                <a:cs typeface="Andalus" panose="02020603050405020304" pitchFamily="18" charset="-78"/>
              </a:rPr>
              <a:t>The engagement can be in the form of continuous contact, such as in </a:t>
            </a:r>
            <a:r>
              <a:rPr lang="en-US" dirty="0" smtClean="0">
                <a:latin typeface="Andalus" panose="02020603050405020304" pitchFamily="18" charset="-78"/>
                <a:cs typeface="Andalus" panose="02020603050405020304" pitchFamily="18" charset="-78"/>
              </a:rPr>
              <a:t>a circumferential </a:t>
            </a:r>
            <a:r>
              <a:rPr lang="en-US" dirty="0">
                <a:latin typeface="Andalus" panose="02020603050405020304" pitchFamily="18" charset="-78"/>
                <a:cs typeface="Andalus" panose="02020603050405020304" pitchFamily="18" charset="-78"/>
              </a:rPr>
              <a:t>clasp (A), or discontinuous contact, such as in the use of a </a:t>
            </a:r>
            <a:r>
              <a:rPr lang="en-US" dirty="0" smtClean="0">
                <a:latin typeface="Andalus" panose="02020603050405020304" pitchFamily="18" charset="-78"/>
                <a:cs typeface="Andalus" panose="02020603050405020304" pitchFamily="18" charset="-78"/>
              </a:rPr>
              <a:t>bar clasp </a:t>
            </a:r>
            <a:r>
              <a:rPr lang="en-US" dirty="0">
                <a:latin typeface="Andalus" panose="02020603050405020304" pitchFamily="18" charset="-78"/>
                <a:cs typeface="Andalus" panose="02020603050405020304" pitchFamily="18" charset="-78"/>
              </a:rPr>
              <a:t>(B). Both provide tooth contact in at least three areas encircling the tooth: </a:t>
            </a:r>
            <a:r>
              <a:rPr lang="en-US" b="1" dirty="0" smtClean="0">
                <a:latin typeface="Andalus" panose="02020603050405020304" pitchFamily="18" charset="-78"/>
                <a:cs typeface="Andalus" panose="02020603050405020304" pitchFamily="18" charset="-78"/>
              </a:rPr>
              <a:t>the occlusal </a:t>
            </a:r>
            <a:r>
              <a:rPr lang="en-US" b="1" dirty="0">
                <a:latin typeface="Andalus" panose="02020603050405020304" pitchFamily="18" charset="-78"/>
                <a:cs typeface="Andalus" panose="02020603050405020304" pitchFamily="18" charset="-78"/>
              </a:rPr>
              <a:t>rest area, the retentive clasp terminal area, and the reciprocal </a:t>
            </a:r>
            <a:r>
              <a:rPr lang="en-US" b="1" dirty="0" smtClean="0">
                <a:latin typeface="Andalus" panose="02020603050405020304" pitchFamily="18" charset="-78"/>
                <a:cs typeface="Andalus" panose="02020603050405020304" pitchFamily="18" charset="-78"/>
              </a:rPr>
              <a:t>clasp terminal </a:t>
            </a:r>
            <a:r>
              <a:rPr lang="en-US" b="1" dirty="0">
                <a:latin typeface="Andalus" panose="02020603050405020304" pitchFamily="18" charset="-78"/>
                <a:cs typeface="Andalus" panose="02020603050405020304" pitchFamily="18" charset="-78"/>
              </a:rPr>
              <a:t>area.</a:t>
            </a:r>
            <a:endParaRPr lang="ar-SA" b="1"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36802" t="54181" r="17467" b="16418"/>
          <a:stretch/>
        </p:blipFill>
        <p:spPr>
          <a:xfrm>
            <a:off x="6096000" y="2846229"/>
            <a:ext cx="5950039" cy="2150773"/>
          </a:xfrm>
          <a:prstGeom prst="rect">
            <a:avLst/>
          </a:prstGeom>
        </p:spPr>
      </p:pic>
    </p:spTree>
    <p:extLst>
      <p:ext uri="{BB962C8B-B14F-4D97-AF65-F5344CB8AC3E}">
        <p14:creationId xmlns:p14="http://schemas.microsoft.com/office/powerpoint/2010/main" val="1125410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The basic principles of clasp design</a:t>
            </a:r>
            <a:br>
              <a:rPr lang="en-US" dirty="0">
                <a:latin typeface="Times New Roman" panose="02020603050405020304" pitchFamily="18" charset="0"/>
                <a:cs typeface="Times New Roman" panose="02020603050405020304" pitchFamily="18" charset="0"/>
              </a:rPr>
            </a:b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0608" y="2180496"/>
            <a:ext cx="6065949" cy="4271819"/>
          </a:xfrm>
        </p:spPr>
        <p:txBody>
          <a:bodyPr/>
          <a:lstStyle/>
          <a:p>
            <a:pPr marL="0" indent="0" algn="l" rtl="0">
              <a:buNone/>
            </a:pPr>
            <a:r>
              <a:rPr lang="en-US" sz="2000" b="1" dirty="0">
                <a:solidFill>
                  <a:schemeClr val="accent1">
                    <a:lumMod val="75000"/>
                    <a:lumOff val="25000"/>
                  </a:schemeClr>
                </a:solidFill>
                <a:latin typeface="Andalus" panose="02020603050405020304" pitchFamily="18" charset="-78"/>
                <a:cs typeface="Andalus" panose="02020603050405020304" pitchFamily="18" charset="-78"/>
              </a:rPr>
              <a:t>2. Support</a:t>
            </a:r>
            <a:r>
              <a:rPr lang="en-US" sz="2000" b="1" dirty="0" smtClean="0">
                <a:solidFill>
                  <a:schemeClr val="accent1">
                    <a:lumMod val="75000"/>
                    <a:lumOff val="25000"/>
                  </a:schemeClr>
                </a:solidFill>
                <a:latin typeface="Andalus" panose="02020603050405020304" pitchFamily="18" charset="-78"/>
                <a:cs typeface="Andalus" panose="02020603050405020304" pitchFamily="18" charset="-78"/>
              </a:rPr>
              <a:t>:</a:t>
            </a:r>
          </a:p>
          <a:p>
            <a:pPr marL="0" indent="0" algn="l" rtl="0">
              <a:buNone/>
            </a:pPr>
            <a:r>
              <a:rPr lang="en-US" sz="2000" dirty="0">
                <a:latin typeface="Andalus" panose="02020603050405020304" pitchFamily="18" charset="-78"/>
                <a:cs typeface="Andalus" panose="02020603050405020304" pitchFamily="18" charset="-78"/>
              </a:rPr>
              <a:t>The occlusal rest must be designed to prevent </a:t>
            </a:r>
            <a:r>
              <a:rPr lang="en-US" sz="2000" dirty="0" smtClean="0">
                <a:latin typeface="Andalus" panose="02020603050405020304" pitchFamily="18" charset="-78"/>
                <a:cs typeface="Andalus" panose="02020603050405020304" pitchFamily="18" charset="-78"/>
              </a:rPr>
              <a:t>the movement </a:t>
            </a:r>
            <a:r>
              <a:rPr lang="en-US" sz="2000" dirty="0">
                <a:latin typeface="Andalus" panose="02020603050405020304" pitchFamily="18" charset="-78"/>
                <a:cs typeface="Andalus" panose="02020603050405020304" pitchFamily="18" charset="-78"/>
              </a:rPr>
              <a:t>of </a:t>
            </a:r>
            <a:r>
              <a:rPr lang="en-US" sz="2000" dirty="0" smtClean="0">
                <a:latin typeface="Andalus" panose="02020603050405020304" pitchFamily="18" charset="-78"/>
                <a:cs typeface="Andalus" panose="02020603050405020304" pitchFamily="18" charset="-78"/>
              </a:rPr>
              <a:t>the clasp </a:t>
            </a:r>
            <a:r>
              <a:rPr lang="en-US" sz="2000" dirty="0">
                <a:latin typeface="Andalus" panose="02020603050405020304" pitchFamily="18" charset="-78"/>
                <a:cs typeface="Andalus" panose="02020603050405020304" pitchFamily="18" charset="-78"/>
              </a:rPr>
              <a:t>arms toward the cervical</a:t>
            </a:r>
            <a:r>
              <a:rPr lang="en-US" sz="2000" dirty="0" smtClean="0">
                <a:latin typeface="Andalus" panose="02020603050405020304" pitchFamily="18" charset="-78"/>
                <a:cs typeface="Andalus" panose="02020603050405020304" pitchFamily="18" charset="-78"/>
              </a:rPr>
              <a:t>.</a:t>
            </a:r>
          </a:p>
          <a:p>
            <a:pPr marL="0" indent="0" algn="l" rtl="0">
              <a:buNone/>
            </a:pPr>
            <a:r>
              <a:rPr lang="en-US" sz="2000" b="1" dirty="0">
                <a:solidFill>
                  <a:schemeClr val="accent1">
                    <a:lumMod val="75000"/>
                    <a:lumOff val="25000"/>
                  </a:schemeClr>
                </a:solidFill>
                <a:latin typeface="Andalus" panose="02020603050405020304" pitchFamily="18" charset="-78"/>
                <a:cs typeface="Andalus" panose="02020603050405020304" pitchFamily="18" charset="-78"/>
              </a:rPr>
              <a:t>3. Reciprocation</a:t>
            </a:r>
            <a:r>
              <a:rPr lang="en-US" sz="2000" b="1" dirty="0" smtClean="0">
                <a:solidFill>
                  <a:schemeClr val="accent1">
                    <a:lumMod val="75000"/>
                    <a:lumOff val="25000"/>
                  </a:schemeClr>
                </a:solidFill>
                <a:latin typeface="Andalus" panose="02020603050405020304" pitchFamily="18" charset="-78"/>
                <a:cs typeface="Andalus" panose="02020603050405020304" pitchFamily="18" charset="-78"/>
              </a:rPr>
              <a:t>:</a:t>
            </a:r>
          </a:p>
          <a:p>
            <a:pPr marL="0" indent="0" algn="l" rtl="0">
              <a:buNone/>
            </a:pPr>
            <a:r>
              <a:rPr lang="en-US" sz="2000" dirty="0">
                <a:solidFill>
                  <a:schemeClr val="tx1"/>
                </a:solidFill>
                <a:latin typeface="Andalus" panose="02020603050405020304" pitchFamily="18" charset="-78"/>
                <a:cs typeface="Andalus" panose="02020603050405020304" pitchFamily="18" charset="-78"/>
              </a:rPr>
              <a:t>Each retentive terminal should be opposed by a </a:t>
            </a:r>
            <a:r>
              <a:rPr lang="en-US" sz="2000" dirty="0" smtClean="0">
                <a:solidFill>
                  <a:schemeClr val="tx1"/>
                </a:solidFill>
                <a:latin typeface="Andalus" panose="02020603050405020304" pitchFamily="18" charset="-78"/>
                <a:cs typeface="Andalus" panose="02020603050405020304" pitchFamily="18" charset="-78"/>
              </a:rPr>
              <a:t>reciprocal component </a:t>
            </a:r>
            <a:r>
              <a:rPr lang="en-US" sz="2000" dirty="0">
                <a:solidFill>
                  <a:schemeClr val="tx1"/>
                </a:solidFill>
                <a:latin typeface="Andalus" panose="02020603050405020304" pitchFamily="18" charset="-78"/>
                <a:cs typeface="Andalus" panose="02020603050405020304" pitchFamily="18" charset="-78"/>
              </a:rPr>
              <a:t>capable of resisting any transient pressures exerted by the </a:t>
            </a:r>
            <a:r>
              <a:rPr lang="en-US" sz="2000" dirty="0" smtClean="0">
                <a:solidFill>
                  <a:schemeClr val="tx1"/>
                </a:solidFill>
                <a:latin typeface="Andalus" panose="02020603050405020304" pitchFamily="18" charset="-78"/>
                <a:cs typeface="Andalus" panose="02020603050405020304" pitchFamily="18" charset="-78"/>
              </a:rPr>
              <a:t>retentive arm </a:t>
            </a:r>
            <a:r>
              <a:rPr lang="en-US" sz="2000" dirty="0">
                <a:solidFill>
                  <a:schemeClr val="tx1"/>
                </a:solidFill>
                <a:latin typeface="Andalus" panose="02020603050405020304" pitchFamily="18" charset="-78"/>
                <a:cs typeface="Andalus" panose="02020603050405020304" pitchFamily="18" charset="-78"/>
              </a:rPr>
              <a:t>during placement and removal.</a:t>
            </a:r>
            <a:endParaRPr lang="en-US" sz="2000" dirty="0" smtClean="0">
              <a:solidFill>
                <a:schemeClr val="tx1"/>
              </a:solidFill>
              <a:latin typeface="Andalus" panose="02020603050405020304" pitchFamily="18" charset="-78"/>
              <a:cs typeface="Andalus" panose="02020603050405020304" pitchFamily="18" charset="-78"/>
            </a:endParaRPr>
          </a:p>
          <a:p>
            <a:pPr marL="0" indent="0" algn="l" rtl="0">
              <a:buNone/>
            </a:pPr>
            <a:endParaRPr lang="en-US" dirty="0" smtClean="0">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rotWithShape="1">
          <a:blip r:embed="rId2"/>
          <a:srcRect l="38287" t="34639" r="42510" b="42650"/>
          <a:stretch/>
        </p:blipFill>
        <p:spPr>
          <a:xfrm>
            <a:off x="7814541" y="1841680"/>
            <a:ext cx="2556603" cy="1700010"/>
          </a:xfrm>
          <a:prstGeom prst="rect">
            <a:avLst/>
          </a:prstGeom>
        </p:spPr>
      </p:pic>
      <p:pic>
        <p:nvPicPr>
          <p:cNvPr id="6" name="Picture 5"/>
          <p:cNvPicPr>
            <a:picLocks noChangeAspect="1"/>
          </p:cNvPicPr>
          <p:nvPr/>
        </p:nvPicPr>
        <p:blipFill rotWithShape="1">
          <a:blip r:embed="rId2"/>
          <a:srcRect l="60459" t="37456" r="10934" b="49692"/>
          <a:stretch/>
        </p:blipFill>
        <p:spPr>
          <a:xfrm>
            <a:off x="6787524" y="3541690"/>
            <a:ext cx="4996646" cy="1262129"/>
          </a:xfrm>
          <a:prstGeom prst="rect">
            <a:avLst/>
          </a:prstGeom>
        </p:spPr>
      </p:pic>
      <p:pic>
        <p:nvPicPr>
          <p:cNvPr id="7" name="Picture 6"/>
          <p:cNvPicPr>
            <a:picLocks noChangeAspect="1"/>
          </p:cNvPicPr>
          <p:nvPr/>
        </p:nvPicPr>
        <p:blipFill rotWithShape="1">
          <a:blip r:embed="rId3"/>
          <a:srcRect l="49868" t="67551" r="29444" b="9913"/>
          <a:stretch/>
        </p:blipFill>
        <p:spPr>
          <a:xfrm>
            <a:off x="7940004" y="4803818"/>
            <a:ext cx="2691685" cy="1648497"/>
          </a:xfrm>
          <a:prstGeom prst="rect">
            <a:avLst/>
          </a:prstGeom>
        </p:spPr>
      </p:pic>
    </p:spTree>
    <p:extLst>
      <p:ext uri="{BB962C8B-B14F-4D97-AF65-F5344CB8AC3E}">
        <p14:creationId xmlns:p14="http://schemas.microsoft.com/office/powerpoint/2010/main" val="40851097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The basic principles of clasp design</a:t>
            </a:r>
            <a:br>
              <a:rPr lang="en-US" dirty="0">
                <a:latin typeface="Times New Roman" panose="02020603050405020304" pitchFamily="18" charset="0"/>
                <a:cs typeface="Times New Roman" panose="02020603050405020304" pitchFamily="18" charset="0"/>
              </a:rPr>
            </a:b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0608" y="2180496"/>
            <a:ext cx="6426915" cy="4271819"/>
          </a:xfrm>
        </p:spPr>
        <p:txBody>
          <a:bodyPr>
            <a:normAutofit/>
          </a:bodyPr>
          <a:lstStyle/>
          <a:p>
            <a:pPr marL="0" indent="0" algn="l" rtl="0">
              <a:buNone/>
            </a:pPr>
            <a:r>
              <a:rPr lang="en-US" sz="2000" b="1" dirty="0" smtClean="0">
                <a:solidFill>
                  <a:schemeClr val="accent1">
                    <a:lumMod val="75000"/>
                    <a:lumOff val="25000"/>
                  </a:schemeClr>
                </a:solidFill>
                <a:latin typeface="Andalus" panose="02020603050405020304" pitchFamily="18" charset="-78"/>
                <a:cs typeface="Andalus" panose="02020603050405020304" pitchFamily="18" charset="-78"/>
              </a:rPr>
              <a:t>4. </a:t>
            </a:r>
            <a:r>
              <a:rPr lang="en-US" sz="2000" dirty="0" smtClean="0">
                <a:solidFill>
                  <a:schemeClr val="tx1"/>
                </a:solidFill>
                <a:latin typeface="Andalus" panose="02020603050405020304" pitchFamily="18" charset="-78"/>
                <a:cs typeface="Andalus" panose="02020603050405020304" pitchFamily="18" charset="-78"/>
              </a:rPr>
              <a:t>Clasp </a:t>
            </a:r>
            <a:r>
              <a:rPr lang="en-US" sz="2000" dirty="0">
                <a:solidFill>
                  <a:schemeClr val="tx1"/>
                </a:solidFill>
                <a:latin typeface="Andalus" panose="02020603050405020304" pitchFamily="18" charset="-78"/>
                <a:cs typeface="Andalus" panose="02020603050405020304" pitchFamily="18" charset="-78"/>
              </a:rPr>
              <a:t>retainers on abutment teeth adjacent to distal extension bases should </a:t>
            </a:r>
            <a:r>
              <a:rPr lang="en-US" sz="2000" dirty="0" smtClean="0">
                <a:solidFill>
                  <a:schemeClr val="tx1"/>
                </a:solidFill>
                <a:latin typeface="Andalus" panose="02020603050405020304" pitchFamily="18" charset="-78"/>
                <a:cs typeface="Andalus" panose="02020603050405020304" pitchFamily="18" charset="-78"/>
              </a:rPr>
              <a:t>be designed </a:t>
            </a:r>
            <a:r>
              <a:rPr lang="en-US" sz="2000" dirty="0">
                <a:solidFill>
                  <a:schemeClr val="tx1"/>
                </a:solidFill>
                <a:latin typeface="Andalus" panose="02020603050405020304" pitchFamily="18" charset="-78"/>
                <a:cs typeface="Andalus" panose="02020603050405020304" pitchFamily="18" charset="-78"/>
              </a:rPr>
              <a:t>so that they will prevent direct transmission of tipping and </a:t>
            </a:r>
            <a:r>
              <a:rPr lang="en-US" sz="2000" dirty="0" smtClean="0">
                <a:solidFill>
                  <a:schemeClr val="tx1"/>
                </a:solidFill>
                <a:latin typeface="Andalus" panose="02020603050405020304" pitchFamily="18" charset="-78"/>
                <a:cs typeface="Andalus" panose="02020603050405020304" pitchFamily="18" charset="-78"/>
              </a:rPr>
              <a:t>rotational forces </a:t>
            </a:r>
            <a:r>
              <a:rPr lang="en-US" sz="2000" dirty="0">
                <a:solidFill>
                  <a:schemeClr val="tx1"/>
                </a:solidFill>
                <a:latin typeface="Andalus" panose="02020603050405020304" pitchFamily="18" charset="-78"/>
                <a:cs typeface="Andalus" panose="02020603050405020304" pitchFamily="18" charset="-78"/>
              </a:rPr>
              <a:t>to the abutment. In effect, they must act as stress breakers either by </a:t>
            </a:r>
            <a:r>
              <a:rPr lang="en-US" sz="2000" dirty="0" smtClean="0">
                <a:solidFill>
                  <a:schemeClr val="tx1"/>
                </a:solidFill>
                <a:latin typeface="Andalus" panose="02020603050405020304" pitchFamily="18" charset="-78"/>
                <a:cs typeface="Andalus" panose="02020603050405020304" pitchFamily="18" charset="-78"/>
              </a:rPr>
              <a:t>their design </a:t>
            </a:r>
            <a:r>
              <a:rPr lang="en-US" sz="2000" dirty="0">
                <a:solidFill>
                  <a:schemeClr val="tx1"/>
                </a:solidFill>
                <a:latin typeface="Andalus" panose="02020603050405020304" pitchFamily="18" charset="-78"/>
                <a:cs typeface="Andalus" panose="02020603050405020304" pitchFamily="18" charset="-78"/>
              </a:rPr>
              <a:t>or by their construction.</a:t>
            </a:r>
          </a:p>
          <a:p>
            <a:pPr marL="0" indent="0" algn="l" rtl="0">
              <a:buNone/>
            </a:pPr>
            <a:r>
              <a:rPr lang="en-US" sz="2000" b="1" dirty="0">
                <a:solidFill>
                  <a:schemeClr val="accent1">
                    <a:lumMod val="75000"/>
                    <a:lumOff val="25000"/>
                  </a:schemeClr>
                </a:solidFill>
                <a:latin typeface="Andalus" panose="02020603050405020304" pitchFamily="18" charset="-78"/>
                <a:cs typeface="Andalus" panose="02020603050405020304" pitchFamily="18" charset="-78"/>
              </a:rPr>
              <a:t>5. </a:t>
            </a:r>
            <a:r>
              <a:rPr lang="en-US" sz="2000" dirty="0">
                <a:solidFill>
                  <a:schemeClr val="tx1"/>
                </a:solidFill>
                <a:latin typeface="Andalus" panose="02020603050405020304" pitchFamily="18" charset="-78"/>
                <a:cs typeface="Andalus" panose="02020603050405020304" pitchFamily="18" charset="-78"/>
              </a:rPr>
              <a:t>Retentive clasps should be bilaterally opposed, i.e., buccal retention on one </a:t>
            </a:r>
            <a:r>
              <a:rPr lang="en-US" sz="2000" dirty="0" smtClean="0">
                <a:solidFill>
                  <a:schemeClr val="tx1"/>
                </a:solidFill>
                <a:latin typeface="Andalus" panose="02020603050405020304" pitchFamily="18" charset="-78"/>
                <a:cs typeface="Andalus" panose="02020603050405020304" pitchFamily="18" charset="-78"/>
              </a:rPr>
              <a:t>side of </a:t>
            </a:r>
            <a:r>
              <a:rPr lang="en-US" sz="2000" dirty="0">
                <a:solidFill>
                  <a:schemeClr val="tx1"/>
                </a:solidFill>
                <a:latin typeface="Andalus" panose="02020603050405020304" pitchFamily="18" charset="-78"/>
                <a:cs typeface="Andalus" panose="02020603050405020304" pitchFamily="18" charset="-78"/>
              </a:rPr>
              <a:t>the arch should be opposed by buccal retention on the other, or lingual on </a:t>
            </a:r>
            <a:r>
              <a:rPr lang="en-US" sz="2000" dirty="0" smtClean="0">
                <a:solidFill>
                  <a:schemeClr val="tx1"/>
                </a:solidFill>
                <a:latin typeface="Andalus" panose="02020603050405020304" pitchFamily="18" charset="-78"/>
                <a:cs typeface="Andalus" panose="02020603050405020304" pitchFamily="18" charset="-78"/>
              </a:rPr>
              <a:t>one side </a:t>
            </a:r>
            <a:r>
              <a:rPr lang="en-US" sz="2000" dirty="0">
                <a:solidFill>
                  <a:schemeClr val="tx1"/>
                </a:solidFill>
                <a:latin typeface="Andalus" panose="02020603050405020304" pitchFamily="18" charset="-78"/>
                <a:cs typeface="Andalus" panose="02020603050405020304" pitchFamily="18" charset="-78"/>
              </a:rPr>
              <a:t>opposed by lingual on the other.</a:t>
            </a:r>
          </a:p>
          <a:p>
            <a:pPr marL="0" indent="0" algn="l" rtl="0">
              <a:buNone/>
            </a:pPr>
            <a:endParaRPr lang="en-US" dirty="0" smtClean="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41851" t="25484" r="40926" b="47226"/>
          <a:stretch/>
        </p:blipFill>
        <p:spPr>
          <a:xfrm>
            <a:off x="8122879" y="2180496"/>
            <a:ext cx="2542157" cy="2264565"/>
          </a:xfrm>
          <a:prstGeom prst="rect">
            <a:avLst/>
          </a:prstGeom>
        </p:spPr>
      </p:pic>
      <p:pic>
        <p:nvPicPr>
          <p:cNvPr id="8" name="Picture 7"/>
          <p:cNvPicPr>
            <a:picLocks noChangeAspect="1"/>
          </p:cNvPicPr>
          <p:nvPr/>
        </p:nvPicPr>
        <p:blipFill rotWithShape="1">
          <a:blip r:embed="rId3"/>
          <a:srcRect l="43067" b="22493"/>
          <a:stretch/>
        </p:blipFill>
        <p:spPr>
          <a:xfrm>
            <a:off x="7299962" y="4176721"/>
            <a:ext cx="4187992" cy="1981363"/>
          </a:xfrm>
          <a:prstGeom prst="rect">
            <a:avLst/>
          </a:prstGeom>
        </p:spPr>
      </p:pic>
    </p:spTree>
    <p:extLst>
      <p:ext uri="{BB962C8B-B14F-4D97-AF65-F5344CB8AC3E}">
        <p14:creationId xmlns:p14="http://schemas.microsoft.com/office/powerpoint/2010/main" val="754830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The basic principles of clasp design</a:t>
            </a:r>
            <a:br>
              <a:rPr lang="en-US" dirty="0">
                <a:latin typeface="Times New Roman" panose="02020603050405020304" pitchFamily="18" charset="0"/>
                <a:cs typeface="Times New Roman" panose="02020603050405020304" pitchFamily="18" charset="0"/>
              </a:rPr>
            </a:b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2251" y="1352282"/>
            <a:ext cx="6426915" cy="4271819"/>
          </a:xfrm>
        </p:spPr>
        <p:txBody>
          <a:bodyPr>
            <a:normAutofit/>
          </a:bodyPr>
          <a:lstStyle/>
          <a:p>
            <a:pPr marL="0" indent="0" algn="l" rtl="0">
              <a:buNone/>
            </a:pPr>
            <a:r>
              <a:rPr lang="en-US" sz="2000" b="1" dirty="0">
                <a:solidFill>
                  <a:schemeClr val="accent1">
                    <a:lumMod val="75000"/>
                    <a:lumOff val="25000"/>
                  </a:schemeClr>
                </a:solidFill>
                <a:latin typeface="Andalus" panose="02020603050405020304" pitchFamily="18" charset="-78"/>
                <a:cs typeface="Andalus" panose="02020603050405020304" pitchFamily="18" charset="-78"/>
              </a:rPr>
              <a:t>6. </a:t>
            </a:r>
            <a:r>
              <a:rPr lang="en-US" sz="2000" dirty="0">
                <a:solidFill>
                  <a:schemeClr val="tx1"/>
                </a:solidFill>
                <a:latin typeface="Andalus" panose="02020603050405020304" pitchFamily="18" charset="-78"/>
                <a:cs typeface="Andalus" panose="02020603050405020304" pitchFamily="18" charset="-78"/>
              </a:rPr>
              <a:t>The amount of retention should always be the minimum necessary to </a:t>
            </a:r>
            <a:r>
              <a:rPr lang="en-US" sz="2000" dirty="0" smtClean="0">
                <a:solidFill>
                  <a:schemeClr val="tx1"/>
                </a:solidFill>
                <a:latin typeface="Andalus" panose="02020603050405020304" pitchFamily="18" charset="-78"/>
                <a:cs typeface="Andalus" panose="02020603050405020304" pitchFamily="18" charset="-78"/>
              </a:rPr>
              <a:t>resist reasonable </a:t>
            </a:r>
            <a:r>
              <a:rPr lang="en-US" sz="2000" dirty="0">
                <a:solidFill>
                  <a:schemeClr val="tx1"/>
                </a:solidFill>
                <a:latin typeface="Andalus" panose="02020603050405020304" pitchFamily="18" charset="-78"/>
                <a:cs typeface="Andalus" panose="02020603050405020304" pitchFamily="18" charset="-78"/>
              </a:rPr>
              <a:t>dislodging forces.</a:t>
            </a:r>
          </a:p>
          <a:p>
            <a:pPr marL="0" indent="0" algn="l" rtl="0">
              <a:buNone/>
            </a:pPr>
            <a:r>
              <a:rPr lang="en-US" sz="2000" b="1" dirty="0">
                <a:solidFill>
                  <a:schemeClr val="accent1">
                    <a:lumMod val="75000"/>
                    <a:lumOff val="25000"/>
                  </a:schemeClr>
                </a:solidFill>
                <a:latin typeface="Andalus" panose="02020603050405020304" pitchFamily="18" charset="-78"/>
                <a:cs typeface="Andalus" panose="02020603050405020304" pitchFamily="18" charset="-78"/>
              </a:rPr>
              <a:t>7. </a:t>
            </a:r>
            <a:r>
              <a:rPr lang="en-US" sz="2000" dirty="0">
                <a:solidFill>
                  <a:schemeClr val="tx1"/>
                </a:solidFill>
                <a:latin typeface="Andalus" panose="02020603050405020304" pitchFamily="18" charset="-78"/>
                <a:cs typeface="Andalus" panose="02020603050405020304" pitchFamily="18" charset="-78"/>
              </a:rPr>
              <a:t>Reciprocal elements of the clasp assembly should be located at the junction </a:t>
            </a:r>
            <a:r>
              <a:rPr lang="en-US" sz="2000" dirty="0" smtClean="0">
                <a:solidFill>
                  <a:schemeClr val="tx1"/>
                </a:solidFill>
                <a:latin typeface="Andalus" panose="02020603050405020304" pitchFamily="18" charset="-78"/>
                <a:cs typeface="Andalus" panose="02020603050405020304" pitchFamily="18" charset="-78"/>
              </a:rPr>
              <a:t>of the </a:t>
            </a:r>
            <a:r>
              <a:rPr lang="en-US" sz="2000" dirty="0">
                <a:solidFill>
                  <a:schemeClr val="tx1"/>
                </a:solidFill>
                <a:latin typeface="Andalus" panose="02020603050405020304" pitchFamily="18" charset="-78"/>
                <a:cs typeface="Andalus" panose="02020603050405020304" pitchFamily="18" charset="-78"/>
              </a:rPr>
              <a:t>gingival and middle thirds of the crowns of abutment teeth. The terminal </a:t>
            </a:r>
            <a:r>
              <a:rPr lang="en-US" sz="2000" dirty="0" smtClean="0">
                <a:solidFill>
                  <a:schemeClr val="tx1"/>
                </a:solidFill>
                <a:latin typeface="Andalus" panose="02020603050405020304" pitchFamily="18" charset="-78"/>
                <a:cs typeface="Andalus" panose="02020603050405020304" pitchFamily="18" charset="-78"/>
              </a:rPr>
              <a:t>end of </a:t>
            </a:r>
            <a:r>
              <a:rPr lang="en-US" sz="2000" dirty="0">
                <a:solidFill>
                  <a:schemeClr val="tx1"/>
                </a:solidFill>
                <a:latin typeface="Andalus" panose="02020603050405020304" pitchFamily="18" charset="-78"/>
                <a:cs typeface="Andalus" panose="02020603050405020304" pitchFamily="18" charset="-78"/>
              </a:rPr>
              <a:t>the retentive arm is optimally placed in the gingival third of the crown. </a:t>
            </a:r>
            <a:r>
              <a:rPr lang="en-US" sz="2000" dirty="0" smtClean="0">
                <a:solidFill>
                  <a:schemeClr val="tx1"/>
                </a:solidFill>
                <a:latin typeface="Andalus" panose="02020603050405020304" pitchFamily="18" charset="-78"/>
                <a:cs typeface="Andalus" panose="02020603050405020304" pitchFamily="18" charset="-78"/>
              </a:rPr>
              <a:t>These locations </a:t>
            </a:r>
            <a:r>
              <a:rPr lang="en-US" sz="2000" dirty="0">
                <a:solidFill>
                  <a:schemeClr val="tx1"/>
                </a:solidFill>
                <a:latin typeface="Andalus" panose="02020603050405020304" pitchFamily="18" charset="-78"/>
                <a:cs typeface="Andalus" panose="02020603050405020304" pitchFamily="18" charset="-78"/>
              </a:rPr>
              <a:t>permit better resistance to horizontal and torqueing forces because of </a:t>
            </a:r>
            <a:r>
              <a:rPr lang="en-US" sz="2000" dirty="0" smtClean="0">
                <a:solidFill>
                  <a:schemeClr val="tx1"/>
                </a:solidFill>
                <a:latin typeface="Andalus" panose="02020603050405020304" pitchFamily="18" charset="-78"/>
                <a:cs typeface="Andalus" panose="02020603050405020304" pitchFamily="18" charset="-78"/>
              </a:rPr>
              <a:t>a reduction </a:t>
            </a:r>
            <a:r>
              <a:rPr lang="en-US" sz="2000" dirty="0">
                <a:solidFill>
                  <a:schemeClr val="tx1"/>
                </a:solidFill>
                <a:latin typeface="Andalus" panose="02020603050405020304" pitchFamily="18" charset="-78"/>
                <a:cs typeface="Andalus" panose="02020603050405020304" pitchFamily="18" charset="-78"/>
              </a:rPr>
              <a:t>in the effort arm.</a:t>
            </a:r>
            <a:endParaRPr lang="en-US" dirty="0" smtClean="0">
              <a:solidFill>
                <a:schemeClr val="tx1"/>
              </a:solidFill>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rotWithShape="1">
          <a:blip r:embed="rId2"/>
          <a:srcRect l="33734" t="29358" r="42015" b="22051"/>
          <a:stretch/>
        </p:blipFill>
        <p:spPr>
          <a:xfrm>
            <a:off x="7764465" y="1835958"/>
            <a:ext cx="3846343" cy="4333023"/>
          </a:xfrm>
          <a:prstGeom prst="rect">
            <a:avLst/>
          </a:prstGeom>
        </p:spPr>
      </p:pic>
      <p:pic>
        <p:nvPicPr>
          <p:cNvPr id="6" name="Picture 5"/>
          <p:cNvPicPr>
            <a:picLocks noChangeAspect="1"/>
          </p:cNvPicPr>
          <p:nvPr/>
        </p:nvPicPr>
        <p:blipFill rotWithShape="1">
          <a:blip r:embed="rId3"/>
          <a:srcRect l="46722" t="36502" r="1270" b="1173"/>
          <a:stretch/>
        </p:blipFill>
        <p:spPr>
          <a:xfrm>
            <a:off x="4093334" y="4642834"/>
            <a:ext cx="3541691" cy="2215166"/>
          </a:xfrm>
          <a:prstGeom prst="rect">
            <a:avLst/>
          </a:prstGeom>
        </p:spPr>
      </p:pic>
    </p:spTree>
    <p:extLst>
      <p:ext uri="{BB962C8B-B14F-4D97-AF65-F5344CB8AC3E}">
        <p14:creationId xmlns:p14="http://schemas.microsoft.com/office/powerpoint/2010/main" val="1228288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The basic principles of clasp design</a:t>
            </a:r>
            <a:br>
              <a:rPr lang="en-US" dirty="0">
                <a:latin typeface="Times New Roman" panose="02020603050405020304" pitchFamily="18" charset="0"/>
                <a:cs typeface="Times New Roman" panose="02020603050405020304" pitchFamily="18" charset="0"/>
              </a:rPr>
            </a:b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21217" y="1352282"/>
            <a:ext cx="10715222" cy="4271819"/>
          </a:xfrm>
        </p:spPr>
        <p:txBody>
          <a:bodyPr>
            <a:normAutofit/>
          </a:bodyPr>
          <a:lstStyle/>
          <a:p>
            <a:pPr marL="0" indent="0" algn="l" rtl="0">
              <a:buNone/>
            </a:pPr>
            <a:r>
              <a:rPr lang="en-US" sz="2000" b="1" dirty="0">
                <a:solidFill>
                  <a:schemeClr val="accent1">
                    <a:lumMod val="75000"/>
                    <a:lumOff val="25000"/>
                  </a:schemeClr>
                </a:solidFill>
                <a:latin typeface="Andalus" panose="02020603050405020304" pitchFamily="18" charset="-78"/>
                <a:cs typeface="Andalus" panose="02020603050405020304" pitchFamily="18" charset="-78"/>
              </a:rPr>
              <a:t>8. Passivity: </a:t>
            </a:r>
            <a:endParaRPr lang="en-US" sz="2000" b="1" dirty="0" smtClean="0">
              <a:solidFill>
                <a:schemeClr val="accent1">
                  <a:lumMod val="75000"/>
                  <a:lumOff val="25000"/>
                </a:schemeClr>
              </a:solidFill>
              <a:latin typeface="Andalus" panose="02020603050405020304" pitchFamily="18" charset="-78"/>
              <a:cs typeface="Andalus" panose="02020603050405020304" pitchFamily="18" charset="-78"/>
            </a:endParaRPr>
          </a:p>
          <a:p>
            <a:pPr marL="0" indent="0" algn="l" rtl="0">
              <a:buNone/>
            </a:pPr>
            <a:r>
              <a:rPr lang="en-US" dirty="0">
                <a:solidFill>
                  <a:schemeClr val="tx1"/>
                </a:solidFill>
                <a:latin typeface="Andalus" panose="02020603050405020304" pitchFamily="18" charset="-78"/>
                <a:cs typeface="Andalus" panose="02020603050405020304" pitchFamily="18" charset="-78"/>
              </a:rPr>
              <a:t>When the clasp is in its place on the tooth surface, it should be at </a:t>
            </a:r>
            <a:r>
              <a:rPr lang="en-US" dirty="0" smtClean="0">
                <a:solidFill>
                  <a:schemeClr val="tx1"/>
                </a:solidFill>
                <a:latin typeface="Andalus" panose="02020603050405020304" pitchFamily="18" charset="-78"/>
                <a:cs typeface="Andalus" panose="02020603050405020304" pitchFamily="18" charset="-78"/>
              </a:rPr>
              <a:t>rest, the </a:t>
            </a:r>
            <a:r>
              <a:rPr lang="en-US" dirty="0">
                <a:solidFill>
                  <a:schemeClr val="tx1"/>
                </a:solidFill>
                <a:latin typeface="Andalus" panose="02020603050405020304" pitchFamily="18" charset="-78"/>
                <a:cs typeface="Andalus" panose="02020603050405020304" pitchFamily="18" charset="-78"/>
              </a:rPr>
              <a:t>retentive tip of the clasp arm must be passive and remain in contact with </a:t>
            </a:r>
            <a:r>
              <a:rPr lang="en-US" dirty="0" smtClean="0">
                <a:solidFill>
                  <a:schemeClr val="tx1"/>
                </a:solidFill>
                <a:latin typeface="Andalus" panose="02020603050405020304" pitchFamily="18" charset="-78"/>
                <a:cs typeface="Andalus" panose="02020603050405020304" pitchFamily="18" charset="-78"/>
              </a:rPr>
              <a:t>the tooth </a:t>
            </a:r>
            <a:r>
              <a:rPr lang="en-US" dirty="0">
                <a:solidFill>
                  <a:schemeClr val="tx1"/>
                </a:solidFill>
                <a:latin typeface="Andalus" panose="02020603050405020304" pitchFamily="18" charset="-78"/>
                <a:cs typeface="Andalus" panose="02020603050405020304" pitchFamily="18" charset="-78"/>
              </a:rPr>
              <a:t>ready to resist vertical dislodging force, so when a dislodging force </a:t>
            </a:r>
            <a:r>
              <a:rPr lang="en-US" dirty="0" smtClean="0">
                <a:solidFill>
                  <a:schemeClr val="tx1"/>
                </a:solidFill>
                <a:latin typeface="Andalus" panose="02020603050405020304" pitchFamily="18" charset="-78"/>
                <a:cs typeface="Andalus" panose="02020603050405020304" pitchFamily="18" charset="-78"/>
              </a:rPr>
              <a:t>is applied </a:t>
            </a:r>
            <a:r>
              <a:rPr lang="en-US" dirty="0">
                <a:solidFill>
                  <a:schemeClr val="tx1"/>
                </a:solidFill>
                <a:latin typeface="Andalus" panose="02020603050405020304" pitchFamily="18" charset="-78"/>
                <a:cs typeface="Andalus" panose="02020603050405020304" pitchFamily="18" charset="-78"/>
              </a:rPr>
              <a:t>the clasp arm should immediately become active to engage tooth </a:t>
            </a:r>
            <a:r>
              <a:rPr lang="en-US" dirty="0" smtClean="0">
                <a:solidFill>
                  <a:schemeClr val="tx1"/>
                </a:solidFill>
                <a:latin typeface="Andalus" panose="02020603050405020304" pitchFamily="18" charset="-78"/>
                <a:cs typeface="Andalus" panose="02020603050405020304" pitchFamily="18" charset="-78"/>
              </a:rPr>
              <a:t>surface resist </a:t>
            </a:r>
            <a:r>
              <a:rPr lang="en-US" dirty="0">
                <a:solidFill>
                  <a:schemeClr val="tx1"/>
                </a:solidFill>
                <a:latin typeface="Andalus" panose="02020603050405020304" pitchFamily="18" charset="-78"/>
                <a:cs typeface="Andalus" panose="02020603050405020304" pitchFamily="18" charset="-78"/>
              </a:rPr>
              <a:t>vertical displacement.</a:t>
            </a:r>
            <a:endParaRPr lang="en-US" dirty="0" smtClean="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38683" t="58407" r="22021" b="18530"/>
          <a:stretch/>
        </p:blipFill>
        <p:spPr>
          <a:xfrm>
            <a:off x="2706164" y="4391696"/>
            <a:ext cx="6547306" cy="2160447"/>
          </a:xfrm>
          <a:prstGeom prst="rect">
            <a:avLst/>
          </a:prstGeom>
        </p:spPr>
      </p:pic>
    </p:spTree>
    <p:extLst>
      <p:ext uri="{BB962C8B-B14F-4D97-AF65-F5344CB8AC3E}">
        <p14:creationId xmlns:p14="http://schemas.microsoft.com/office/powerpoint/2010/main" val="4193195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The key to selecting a successful clasp design for any given situation is to choose one that will:</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dirty="0">
                <a:latin typeface="Andalus" panose="02020603050405020304" pitchFamily="18" charset="-78"/>
                <a:cs typeface="Andalus" panose="02020603050405020304" pitchFamily="18" charset="-78"/>
              </a:rPr>
              <a:t>1- Avoid direct transmission of tipping or </a:t>
            </a:r>
            <a:r>
              <a:rPr lang="en-US" sz="2400" dirty="0" err="1">
                <a:latin typeface="Andalus" panose="02020603050405020304" pitchFamily="18" charset="-78"/>
                <a:cs typeface="Andalus" panose="02020603050405020304" pitchFamily="18" charset="-78"/>
              </a:rPr>
              <a:t>torquing</a:t>
            </a:r>
            <a:r>
              <a:rPr lang="en-US" sz="2400" dirty="0">
                <a:latin typeface="Andalus" panose="02020603050405020304" pitchFamily="18" charset="-78"/>
                <a:cs typeface="Andalus" panose="02020603050405020304" pitchFamily="18" charset="-78"/>
              </a:rPr>
              <a:t> forces to the abutment.</a:t>
            </a:r>
          </a:p>
          <a:p>
            <a:pPr marL="0" indent="0" algn="l" rtl="0">
              <a:buNone/>
            </a:pPr>
            <a:r>
              <a:rPr lang="en-US" sz="2400" dirty="0">
                <a:latin typeface="Andalus" panose="02020603050405020304" pitchFamily="18" charset="-78"/>
                <a:cs typeface="Andalus" panose="02020603050405020304" pitchFamily="18" charset="-78"/>
              </a:rPr>
              <a:t>2- Accommodate the basic principles of clasp design by definitive location of component parts correctly positioned on abutment tooth surfaces.</a:t>
            </a:r>
          </a:p>
          <a:p>
            <a:pPr marL="0" indent="0" algn="l" rtl="0">
              <a:buNone/>
            </a:pPr>
            <a:r>
              <a:rPr lang="en-US" sz="2400" dirty="0">
                <a:latin typeface="Andalus" panose="02020603050405020304" pitchFamily="18" charset="-78"/>
                <a:cs typeface="Andalus" panose="02020603050405020304" pitchFamily="18" charset="-78"/>
              </a:rPr>
              <a:t>3- Provide retention against reasonable dislodging forces (with consideration for indirect retention).</a:t>
            </a:r>
          </a:p>
          <a:p>
            <a:pPr marL="0" indent="0" algn="l" rtl="0">
              <a:buNone/>
            </a:pPr>
            <a:r>
              <a:rPr lang="en-US" sz="2400" dirty="0">
                <a:latin typeface="Andalus" panose="02020603050405020304" pitchFamily="18" charset="-78"/>
                <a:cs typeface="Andalus" panose="02020603050405020304" pitchFamily="18" charset="-78"/>
              </a:rPr>
              <a:t>4- Be compatible with undercut location, tissue contour, and esthetic desires of the patient.</a:t>
            </a:r>
            <a:endParaRPr lang="ar-SA" sz="24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895169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نتيجة بحث الصور عن hard w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21229" y="0"/>
            <a:ext cx="6798438" cy="1569660"/>
          </a:xfrm>
          <a:prstGeom prst="rect">
            <a:avLst/>
          </a:prstGeom>
          <a:noFill/>
        </p:spPr>
        <p:txBody>
          <a:bodyPr wrap="square" lIns="91440" tIns="45720" rIns="91440" bIns="45720">
            <a:spAutoFit/>
          </a:bodyPr>
          <a:lstStyle/>
          <a:p>
            <a:pPr algn="ctr"/>
            <a:r>
              <a:rPr lang="en-US" sz="9600" b="1" cap="none" spc="0" dirty="0" smtClean="0">
                <a:ln w="22225">
                  <a:solidFill>
                    <a:schemeClr val="accent2"/>
                  </a:solidFill>
                  <a:prstDash val="solid"/>
                </a:ln>
                <a:solidFill>
                  <a:schemeClr val="accent2">
                    <a:lumMod val="40000"/>
                    <a:lumOff val="60000"/>
                  </a:schemeClr>
                </a:solidFill>
                <a:effectLst/>
              </a:rPr>
              <a:t>Thank you </a:t>
            </a:r>
            <a:endParaRPr lang="en-US" sz="96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56571362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Dividend</Template>
  <TotalTime>538</TotalTime>
  <Words>1530</Words>
  <Application>Microsoft Office PowerPoint</Application>
  <PresentationFormat>Widescreen</PresentationFormat>
  <Paragraphs>88</Paragraphs>
  <Slides>22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Andalus</vt:lpstr>
      <vt:lpstr>Arial</vt:lpstr>
      <vt:lpstr>Gill Sans MT</vt:lpstr>
      <vt:lpstr>Majalla UI</vt:lpstr>
      <vt:lpstr>Times New Roman</vt:lpstr>
      <vt:lpstr>Wingdings</vt:lpstr>
      <vt:lpstr>Wingdings 2</vt:lpstr>
      <vt:lpstr>Dividend</vt:lpstr>
      <vt:lpstr>Retainers</vt:lpstr>
      <vt:lpstr>In general a removable partial denture should have these requirements: </vt:lpstr>
      <vt:lpstr>Retainers can be divided into: </vt:lpstr>
      <vt:lpstr>Classification of direct retaners:</vt:lpstr>
      <vt:lpstr>The extracoronal retainer (Clasp type)</vt:lpstr>
      <vt:lpstr>Components of clasp assembly:</vt:lpstr>
      <vt:lpstr>PowerPoint Presentation</vt:lpstr>
      <vt:lpstr>Factors affecting the magnitude of retention </vt:lpstr>
      <vt:lpstr>Factors affecting the magnitude of retention </vt:lpstr>
      <vt:lpstr>Factors affecting the magnitude of retention </vt:lpstr>
      <vt:lpstr>Factors affecting the magnitude of retention </vt:lpstr>
      <vt:lpstr>Factors affecting the magnitude of retention </vt:lpstr>
      <vt:lpstr>Factors affecting the magnitude of retention </vt:lpstr>
      <vt:lpstr>Factors affecting the magnitude of retention </vt:lpstr>
      <vt:lpstr>Factors affecting the magnitude of retention </vt:lpstr>
      <vt:lpstr>The basic principles of clasp design </vt:lpstr>
      <vt:lpstr>The basic principles of clasp design </vt:lpstr>
      <vt:lpstr>The basic principles of clasp design </vt:lpstr>
      <vt:lpstr>The basic principles of clasp design </vt:lpstr>
      <vt:lpstr>The basic principles of clasp design </vt:lpstr>
      <vt:lpstr>The key to selecting a successful clasp design for any given situation is to choose one that will:</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Retainers</dc:title>
  <dc:creator>DELL-PC</dc:creator>
  <cp:lastModifiedBy>DELL-PC</cp:lastModifiedBy>
  <cp:revision>53</cp:revision>
  <dcterms:created xsi:type="dcterms:W3CDTF">2021-02-12T07:25:06Z</dcterms:created>
  <dcterms:modified xsi:type="dcterms:W3CDTF">2021-02-13T05:10:01Z</dcterms:modified>
</cp:coreProperties>
</file>