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88" r:id="rId1"/>
  </p:sldMasterIdLst>
  <p:sldIdLst>
    <p:sldId id="256" r:id="rId2"/>
    <p:sldId id="257" r:id="rId3"/>
    <p:sldId id="258" r:id="rId4"/>
    <p:sldId id="264" r:id="rId5"/>
    <p:sldId id="259" r:id="rId6"/>
    <p:sldId id="265" r:id="rId7"/>
    <p:sldId id="266" r:id="rId8"/>
    <p:sldId id="268" r:id="rId9"/>
    <p:sldId id="279" r:id="rId10"/>
    <p:sldId id="269" r:id="rId11"/>
    <p:sldId id="270" r:id="rId12"/>
    <p:sldId id="271" r:id="rId13"/>
    <p:sldId id="272" r:id="rId14"/>
    <p:sldId id="273" r:id="rId15"/>
    <p:sldId id="267" r:id="rId16"/>
    <p:sldId id="274" r:id="rId17"/>
    <p:sldId id="276" r:id="rId18"/>
    <p:sldId id="275" r:id="rId19"/>
    <p:sldId id="280" r:id="rId20"/>
    <p:sldId id="277" r:id="rId21"/>
    <p:sldId id="278" r:id="rId22"/>
    <p:sldId id="263"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spc="3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p>
            <a:fld id="{5586B75A-687E-405C-8A0B-8D00578BA2C3}" type="datetimeFigureOut">
              <a:rPr lang="en-US" smtClean="0"/>
              <a:pPr/>
              <a:t>2/20/2021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
        <p:nvSpPr>
          <p:cNvPr id="11" name="Rectangle 10"/>
          <p:cNvSpPr/>
          <p:nvPr/>
        </p:nvSpPr>
        <p:spPr>
          <a:xfrm>
            <a:off x="11292840" y="0"/>
            <a:ext cx="914400"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8852015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2/20/2021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27662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smtClean="0"/>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spc="30" baseline="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2/20/2021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8" name="Rectangle 7"/>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46401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2/20/2021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42615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61872" y="1721606"/>
            <a:ext cx="4480560" cy="731520"/>
          </a:xfrm>
        </p:spPr>
        <p:txBody>
          <a:bodyPr anchor="b">
            <a:normAutofit/>
          </a:bodyPr>
          <a:lstStyle>
            <a:lvl1pPr marL="0" indent="0">
              <a:spcBef>
                <a:spcPts val="0"/>
              </a:spcBef>
              <a:buNone/>
              <a:defRPr sz="2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3"/>
          </p:nvPr>
        </p:nvSpPr>
        <p:spPr>
          <a:xfrm>
            <a:off x="6126480" y="1721606"/>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smtClean="0"/>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2/20/2021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35127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2/20/2021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98890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2/20/2021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17130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1" baseline="0"/>
            </a:lvl1pPr>
          </a:lstStyle>
          <a:p>
            <a:r>
              <a:rPr lang="en-US" smtClean="0"/>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2/20/2021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15704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1">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129284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400">
                <a:solidFill>
                  <a:schemeClr val="accent1">
                    <a:lumMod val="20000"/>
                    <a:lumOff val="8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2/20/2021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5875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2/20/2021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05350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2/20/2021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08956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262393"/>
            <a:ext cx="9692640" cy="1428929"/>
          </a:xfrm>
          <a:prstGeom prst="rect">
            <a:avLst/>
          </a:prstGeom>
        </p:spPr>
        <p:txBody>
          <a:bodyPr vert="horz" lIns="91440" tIns="27432"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100" b="0">
                <a:solidFill>
                  <a:schemeClr val="tx2">
                    <a:lumMod val="40000"/>
                    <a:lumOff val="60000"/>
                  </a:schemeClr>
                </a:solidFill>
              </a:defRPr>
            </a:lvl1pPr>
          </a:lstStyle>
          <a:p>
            <a:fld id="{5586B75A-687E-405C-8A0B-8D00578BA2C3}" type="datetimeFigureOut">
              <a:rPr lang="en-US" smtClean="0"/>
              <a:pPr/>
              <a:t>2/20/2021</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100">
                <a:solidFill>
                  <a:schemeClr val="tx2">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2713920"/>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hf sldNum="0" hdr="0" ftr="0" dt="0"/>
  <p:txStyles>
    <p:titleStyle>
      <a:lvl1pPr algn="l" defTabSz="914400" rtl="1" eaLnBrk="1" latinLnBrk="0" hangingPunct="1">
        <a:lnSpc>
          <a:spcPct val="90000"/>
        </a:lnSpc>
        <a:spcBef>
          <a:spcPct val="0"/>
        </a:spcBef>
        <a:buNone/>
        <a:defRPr sz="4400" b="1" kern="1200" spc="-50" baseline="0">
          <a:solidFill>
            <a:schemeClr val="accent1"/>
          </a:solidFill>
          <a:latin typeface="+mj-lt"/>
          <a:ea typeface="+mj-ea"/>
          <a:cs typeface="+mj-cs"/>
        </a:defRPr>
      </a:lvl1pPr>
    </p:titleStyle>
    <p:bodyStyle>
      <a:lvl1pPr marL="182880" indent="-182880" algn="r" defTabSz="914400" rtl="1"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r" defTabSz="914400" rtl="1"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r" defTabSz="914400" rtl="1"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r" defTabSz="914400" rtl="1"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r" defTabSz="914400" rtl="1"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r" defTabSz="914400" rtl="1"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r" defTabSz="914400" rtl="1"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r" defTabSz="914400" rtl="1"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r" defTabSz="914400" rtl="1"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latin typeface="Times New Roman" panose="02020603050405020304" pitchFamily="18" charset="0"/>
                <a:cs typeface="Times New Roman" panose="02020603050405020304" pitchFamily="18" charset="0"/>
              </a:rPr>
              <a:t>Types of Clasp Assemblies (1)</a:t>
            </a:r>
            <a:endParaRPr lang="ar-SA"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lvl="0" algn="ctr">
              <a:lnSpc>
                <a:spcPct val="130000"/>
              </a:lnSpc>
              <a:spcBef>
                <a:spcPts val="930"/>
              </a:spcBef>
              <a:buClrTx/>
            </a:pPr>
            <a:r>
              <a:rPr lang="en-US" sz="2400" b="1" dirty="0" err="1">
                <a:solidFill>
                  <a:schemeClr val="accent1">
                    <a:lumMod val="60000"/>
                    <a:lumOff val="40000"/>
                  </a:schemeClr>
                </a:solidFill>
                <a:latin typeface="Andalus" panose="02020603050405020304" pitchFamily="18" charset="-78"/>
                <a:cs typeface="Andalus" panose="02020603050405020304" pitchFamily="18" charset="-78"/>
              </a:rPr>
              <a:t>Bushra</a:t>
            </a:r>
            <a:r>
              <a:rPr lang="en-US" sz="2400" b="1" dirty="0">
                <a:solidFill>
                  <a:schemeClr val="accent1">
                    <a:lumMod val="60000"/>
                    <a:lumOff val="40000"/>
                  </a:schemeClr>
                </a:solidFill>
                <a:latin typeface="Andalus" panose="02020603050405020304" pitchFamily="18" charset="-78"/>
                <a:cs typeface="Andalus" panose="02020603050405020304" pitchFamily="18" charset="-78"/>
              </a:rPr>
              <a:t>  Mohammed Ali Al-</a:t>
            </a:r>
            <a:r>
              <a:rPr lang="en-US" sz="2400" b="1" dirty="0" err="1">
                <a:solidFill>
                  <a:schemeClr val="accent1">
                    <a:lumMod val="60000"/>
                    <a:lumOff val="40000"/>
                  </a:schemeClr>
                </a:solidFill>
                <a:latin typeface="Andalus" panose="02020603050405020304" pitchFamily="18" charset="-78"/>
                <a:cs typeface="Andalus" panose="02020603050405020304" pitchFamily="18" charset="-78"/>
              </a:rPr>
              <a:t>Ameen</a:t>
            </a:r>
            <a:endParaRPr lang="en-US" sz="2400" b="1" dirty="0">
              <a:solidFill>
                <a:schemeClr val="accent1">
                  <a:lumMod val="60000"/>
                  <a:lumOff val="40000"/>
                </a:schemeClr>
              </a:solidFill>
              <a:latin typeface="Andalus" panose="02020603050405020304" pitchFamily="18" charset="-78"/>
              <a:cs typeface="Andalus" panose="02020603050405020304" pitchFamily="18" charset="-78"/>
            </a:endParaRPr>
          </a:p>
          <a:p>
            <a:pPr lvl="0" algn="ctr">
              <a:lnSpc>
                <a:spcPct val="130000"/>
              </a:lnSpc>
              <a:spcBef>
                <a:spcPts val="930"/>
              </a:spcBef>
              <a:buClrTx/>
            </a:pPr>
            <a:r>
              <a:rPr lang="en-US" sz="2400" b="1" dirty="0">
                <a:solidFill>
                  <a:schemeClr val="accent1">
                    <a:lumMod val="60000"/>
                    <a:lumOff val="40000"/>
                  </a:schemeClr>
                </a:solidFill>
                <a:latin typeface="Andalus" panose="02020603050405020304" pitchFamily="18" charset="-78"/>
                <a:cs typeface="Andalus" panose="02020603050405020304" pitchFamily="18" charset="-78"/>
              </a:rPr>
              <a:t>B,D,S,. </a:t>
            </a:r>
            <a:r>
              <a:rPr lang="en-US" sz="2400" b="1" dirty="0" err="1">
                <a:solidFill>
                  <a:schemeClr val="accent1">
                    <a:lumMod val="60000"/>
                    <a:lumOff val="40000"/>
                  </a:schemeClr>
                </a:solidFill>
                <a:latin typeface="Andalus" panose="02020603050405020304" pitchFamily="18" charset="-78"/>
                <a:cs typeface="Andalus" panose="02020603050405020304" pitchFamily="18" charset="-78"/>
              </a:rPr>
              <a:t>M,Sc</a:t>
            </a:r>
            <a:r>
              <a:rPr lang="en-US" sz="2400" b="1" dirty="0">
                <a:solidFill>
                  <a:schemeClr val="accent1">
                    <a:lumMod val="60000"/>
                    <a:lumOff val="40000"/>
                  </a:schemeClr>
                </a:solidFill>
                <a:latin typeface="Andalus" panose="02020603050405020304" pitchFamily="18" charset="-78"/>
                <a:cs typeface="Andalus" panose="02020603050405020304" pitchFamily="18" charset="-78"/>
              </a:rPr>
              <a:t>.(Pros)</a:t>
            </a:r>
          </a:p>
          <a:p>
            <a:endParaRPr lang="ar-SA" sz="2400" dirty="0">
              <a:solidFill>
                <a:schemeClr val="accent1">
                  <a:lumMod val="60000"/>
                  <a:lumOff val="40000"/>
                </a:schemeClr>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4749945" y="599324"/>
            <a:ext cx="2442173" cy="1932502"/>
          </a:xfrm>
          <a:prstGeom prst="rect">
            <a:avLst/>
          </a:prstGeom>
        </p:spPr>
      </p:pic>
      <p:pic>
        <p:nvPicPr>
          <p:cNvPr id="5" name="Picture 4"/>
          <p:cNvPicPr>
            <a:picLocks noChangeAspect="1"/>
          </p:cNvPicPr>
          <p:nvPr/>
        </p:nvPicPr>
        <p:blipFill rotWithShape="1">
          <a:blip r:embed="rId3"/>
          <a:srcRect l="11146" t="18596" r="14467" b="6600"/>
          <a:stretch/>
        </p:blipFill>
        <p:spPr>
          <a:xfrm>
            <a:off x="8040023" y="569606"/>
            <a:ext cx="2640169" cy="1993290"/>
          </a:xfrm>
          <a:prstGeom prst="rect">
            <a:avLst/>
          </a:prstGeom>
        </p:spPr>
      </p:pic>
      <p:pic>
        <p:nvPicPr>
          <p:cNvPr id="6" name="Picture 5"/>
          <p:cNvPicPr>
            <a:picLocks noChangeAspect="1"/>
          </p:cNvPicPr>
          <p:nvPr/>
        </p:nvPicPr>
        <p:blipFill rotWithShape="1">
          <a:blip r:embed="rId4"/>
          <a:srcRect t="62605" r="1153"/>
          <a:stretch/>
        </p:blipFill>
        <p:spPr>
          <a:xfrm>
            <a:off x="1374177" y="568254"/>
            <a:ext cx="2527863" cy="1994642"/>
          </a:xfrm>
          <a:prstGeom prst="rect">
            <a:avLst/>
          </a:prstGeom>
        </p:spPr>
      </p:pic>
    </p:spTree>
    <p:extLst>
      <p:ext uri="{BB962C8B-B14F-4D97-AF65-F5344CB8AC3E}">
        <p14:creationId xmlns:p14="http://schemas.microsoft.com/office/powerpoint/2010/main" val="474473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There are </a:t>
            </a:r>
            <a:r>
              <a:rPr lang="en-US" dirty="0" smtClean="0">
                <a:latin typeface="Times New Roman" panose="02020603050405020304" pitchFamily="18" charset="0"/>
                <a:cs typeface="Times New Roman" panose="02020603050405020304" pitchFamily="18" charset="0"/>
              </a:rPr>
              <a:t>4 </a:t>
            </a:r>
            <a:r>
              <a:rPr lang="en-US" dirty="0">
                <a:latin typeface="Times New Roman" panose="02020603050405020304" pitchFamily="18" charset="0"/>
                <a:cs typeface="Times New Roman" panose="02020603050405020304" pitchFamily="18" charset="0"/>
              </a:rPr>
              <a:t>principal forms of </a:t>
            </a:r>
            <a:r>
              <a:rPr lang="en-US" dirty="0" err="1">
                <a:latin typeface="Times New Roman" panose="02020603050405020304" pitchFamily="18" charset="0"/>
                <a:cs typeface="Times New Roman" panose="02020603050405020304" pitchFamily="18" charset="0"/>
              </a:rPr>
              <a:t>extracoronal</a:t>
            </a:r>
            <a:r>
              <a:rPr lang="en-US" dirty="0">
                <a:latin typeface="Times New Roman" panose="02020603050405020304" pitchFamily="18" charset="0"/>
                <a:cs typeface="Times New Roman" panose="02020603050405020304" pitchFamily="18" charset="0"/>
              </a:rPr>
              <a:t> retainers: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indent="-457200" algn="l" rtl="0">
              <a:buFont typeface="+mj-lt"/>
              <a:buAutoNum type="arabicPeriod"/>
            </a:pPr>
            <a:r>
              <a:rPr lang="en-US" sz="2400" b="1" dirty="0" smtClean="0">
                <a:latin typeface="Andalus" panose="02020603050405020304" pitchFamily="18" charset="-78"/>
                <a:cs typeface="Andalus" panose="02020603050405020304" pitchFamily="18" charset="-78"/>
              </a:rPr>
              <a:t>Circumferential clasp.</a:t>
            </a:r>
            <a:endParaRPr lang="en-US" sz="2400" b="1" dirty="0">
              <a:latin typeface="Andalus" panose="02020603050405020304" pitchFamily="18" charset="-78"/>
              <a:cs typeface="Andalus" panose="02020603050405020304" pitchFamily="18" charset="-78"/>
            </a:endParaRPr>
          </a:p>
          <a:p>
            <a:pPr marL="457200" indent="-457200" algn="l" rtl="0">
              <a:buFont typeface="+mj-lt"/>
              <a:buAutoNum type="arabicPeriod"/>
            </a:pPr>
            <a:r>
              <a:rPr lang="en-US" sz="2400" b="1" dirty="0" smtClean="0">
                <a:latin typeface="Andalus" panose="02020603050405020304" pitchFamily="18" charset="-78"/>
                <a:cs typeface="Andalus" panose="02020603050405020304" pitchFamily="18" charset="-78"/>
              </a:rPr>
              <a:t>RPI system.</a:t>
            </a:r>
          </a:p>
          <a:p>
            <a:pPr marL="457200" indent="-457200" algn="l" rtl="0">
              <a:buFont typeface="+mj-lt"/>
              <a:buAutoNum type="arabicPeriod"/>
            </a:pPr>
            <a:r>
              <a:rPr lang="en-US" sz="2400" b="1" dirty="0" smtClean="0">
                <a:latin typeface="Andalus" panose="02020603050405020304" pitchFamily="18" charset="-78"/>
                <a:cs typeface="Andalus" panose="02020603050405020304" pitchFamily="18" charset="-78"/>
              </a:rPr>
              <a:t>Bar clasp.</a:t>
            </a:r>
            <a:endParaRPr lang="en-US" sz="2400" b="1" dirty="0">
              <a:latin typeface="Andalus" panose="02020603050405020304" pitchFamily="18" charset="-78"/>
              <a:cs typeface="Andalus" panose="02020603050405020304" pitchFamily="18" charset="-78"/>
            </a:endParaRPr>
          </a:p>
          <a:p>
            <a:pPr marL="457200" indent="-457200" algn="l" rtl="0">
              <a:buFont typeface="+mj-lt"/>
              <a:buAutoNum type="arabicPeriod"/>
            </a:pPr>
            <a:r>
              <a:rPr lang="en-US" sz="2400" b="1" dirty="0" smtClean="0">
                <a:latin typeface="Andalus" panose="02020603050405020304" pitchFamily="18" charset="-78"/>
                <a:cs typeface="Andalus" panose="02020603050405020304" pitchFamily="18" charset="-78"/>
              </a:rPr>
              <a:t>Combination clasp.</a:t>
            </a:r>
            <a:endParaRPr lang="ar-SA" sz="2400" b="1"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54037" t="29483" r="4836" b="17747"/>
          <a:stretch/>
        </p:blipFill>
        <p:spPr>
          <a:xfrm>
            <a:off x="4508814" y="3739723"/>
            <a:ext cx="2678805" cy="2577892"/>
          </a:xfrm>
          <a:prstGeom prst="rect">
            <a:avLst/>
          </a:prstGeom>
        </p:spPr>
      </p:pic>
      <p:pic>
        <p:nvPicPr>
          <p:cNvPr id="5" name="Picture 4"/>
          <p:cNvPicPr>
            <a:picLocks noChangeAspect="1"/>
          </p:cNvPicPr>
          <p:nvPr/>
        </p:nvPicPr>
        <p:blipFill>
          <a:blip r:embed="rId3"/>
          <a:stretch>
            <a:fillRect/>
          </a:stretch>
        </p:blipFill>
        <p:spPr>
          <a:xfrm>
            <a:off x="7593126" y="1734486"/>
            <a:ext cx="3361386" cy="4539964"/>
          </a:xfrm>
          <a:prstGeom prst="rect">
            <a:avLst/>
          </a:prstGeom>
        </p:spPr>
      </p:pic>
      <p:pic>
        <p:nvPicPr>
          <p:cNvPr id="7" name="Picture 6"/>
          <p:cNvPicPr>
            <a:picLocks noChangeAspect="1"/>
          </p:cNvPicPr>
          <p:nvPr/>
        </p:nvPicPr>
        <p:blipFill>
          <a:blip r:embed="rId4"/>
          <a:stretch>
            <a:fillRect/>
          </a:stretch>
        </p:blipFill>
        <p:spPr>
          <a:xfrm>
            <a:off x="888642" y="3846110"/>
            <a:ext cx="3116688" cy="2428340"/>
          </a:xfrm>
          <a:prstGeom prst="rect">
            <a:avLst/>
          </a:prstGeom>
        </p:spPr>
      </p:pic>
    </p:spTree>
    <p:extLst>
      <p:ext uri="{BB962C8B-B14F-4D97-AF65-F5344CB8AC3E}">
        <p14:creationId xmlns:p14="http://schemas.microsoft.com/office/powerpoint/2010/main" val="3821900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 Circumferential clasp</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25003" y="1416676"/>
            <a:ext cx="8252260" cy="4763461"/>
          </a:xfrm>
        </p:spPr>
        <p:txBody>
          <a:bodyPr>
            <a:normAutofit fontScale="92500" lnSpcReduction="10000"/>
          </a:bodyPr>
          <a:lstStyle/>
          <a:p>
            <a:pPr algn="l" rtl="0"/>
            <a:r>
              <a:rPr lang="en-US" dirty="0">
                <a:latin typeface="Andalus" panose="02020603050405020304" pitchFamily="18" charset="-78"/>
                <a:cs typeface="Andalus" panose="02020603050405020304" pitchFamily="18" charset="-78"/>
              </a:rPr>
              <a:t>It approach the undercut area from occlusal direction, it is called (</a:t>
            </a:r>
            <a:r>
              <a:rPr lang="en-US" dirty="0" err="1">
                <a:latin typeface="Andalus" panose="02020603050405020304" pitchFamily="18" charset="-78"/>
                <a:cs typeface="Andalus" panose="02020603050405020304" pitchFamily="18" charset="-78"/>
              </a:rPr>
              <a:t>occlusally</a:t>
            </a:r>
            <a:r>
              <a:rPr lang="en-US" dirty="0">
                <a:latin typeface="Andalus" panose="02020603050405020304" pitchFamily="18" charset="-78"/>
                <a:cs typeface="Andalus" panose="02020603050405020304" pitchFamily="18" charset="-78"/>
              </a:rPr>
              <a:t> approaching clasp), since it is coming to the undercut </a:t>
            </a:r>
            <a:r>
              <a:rPr lang="en-US" dirty="0" smtClean="0">
                <a:latin typeface="Andalus" panose="02020603050405020304" pitchFamily="18" charset="-78"/>
                <a:cs typeface="Andalus" panose="02020603050405020304" pitchFamily="18" charset="-78"/>
              </a:rPr>
              <a:t>area above the height of contour so </a:t>
            </a:r>
            <a:r>
              <a:rPr lang="en-US" dirty="0">
                <a:latin typeface="Andalus" panose="02020603050405020304" pitchFamily="18" charset="-78"/>
                <a:cs typeface="Andalus" panose="02020603050405020304" pitchFamily="18" charset="-78"/>
              </a:rPr>
              <a:t>called supra-bulge clasp and since it is pulling the tooth during action so called pull clasp</a:t>
            </a:r>
            <a:r>
              <a:rPr lang="en-US" dirty="0" smtClean="0">
                <a:latin typeface="Andalus" panose="02020603050405020304" pitchFamily="18" charset="-78"/>
                <a:cs typeface="Andalus" panose="02020603050405020304" pitchFamily="18" charset="-78"/>
              </a:rPr>
              <a:t>.</a:t>
            </a:r>
          </a:p>
          <a:p>
            <a:pPr marL="0" indent="0" algn="l" rtl="0">
              <a:buNone/>
            </a:pPr>
            <a:r>
              <a:rPr lang="en-US" sz="2800" b="1" dirty="0">
                <a:solidFill>
                  <a:schemeClr val="accent2">
                    <a:lumMod val="60000"/>
                    <a:lumOff val="40000"/>
                  </a:schemeClr>
                </a:solidFill>
                <a:latin typeface="Andalus" panose="02020603050405020304" pitchFamily="18" charset="-78"/>
                <a:cs typeface="Andalus" panose="02020603050405020304" pitchFamily="18" charset="-78"/>
              </a:rPr>
              <a:t>Circumferential clasp assembly consists of:</a:t>
            </a:r>
          </a:p>
          <a:p>
            <a:pPr marL="457200" indent="-457200" algn="l" rtl="0">
              <a:buFont typeface="+mj-lt"/>
              <a:buAutoNum type="arabicPeriod"/>
            </a:pPr>
            <a:r>
              <a:rPr lang="en-US" dirty="0">
                <a:latin typeface="Andalus" panose="02020603050405020304" pitchFamily="18" charset="-78"/>
                <a:cs typeface="Andalus" panose="02020603050405020304" pitchFamily="18" charset="-78"/>
              </a:rPr>
              <a:t>Buccal retentive arm: The terminal portion of retentive arm is </a:t>
            </a:r>
            <a:r>
              <a:rPr lang="en-US" dirty="0" smtClean="0">
                <a:latin typeface="Andalus" panose="02020603050405020304" pitchFamily="18" charset="-78"/>
                <a:cs typeface="Andalus" panose="02020603050405020304" pitchFamily="18" charset="-78"/>
              </a:rPr>
              <a:t>flexible and </a:t>
            </a:r>
            <a:r>
              <a:rPr lang="en-US" dirty="0">
                <a:latin typeface="Andalus" panose="02020603050405020304" pitchFamily="18" charset="-78"/>
                <a:cs typeface="Andalus" panose="02020603050405020304" pitchFamily="18" charset="-78"/>
              </a:rPr>
              <a:t>engages </a:t>
            </a:r>
            <a:r>
              <a:rPr lang="en-US" u="sng" dirty="0">
                <a:latin typeface="Andalus" panose="02020603050405020304" pitchFamily="18" charset="-78"/>
                <a:cs typeface="Andalus" panose="02020603050405020304" pitchFamily="18" charset="-78"/>
              </a:rPr>
              <a:t>measured undercut</a:t>
            </a:r>
            <a:r>
              <a:rPr lang="en-US" dirty="0">
                <a:latin typeface="Andalus" panose="02020603050405020304" pitchFamily="18" charset="-78"/>
                <a:cs typeface="Andalus" panose="02020603050405020304" pitchFamily="18" charset="-78"/>
              </a:rPr>
              <a:t>.</a:t>
            </a:r>
          </a:p>
          <a:p>
            <a:pPr marL="457200" indent="-457200" algn="l" rtl="0">
              <a:buFont typeface="+mj-lt"/>
              <a:buAutoNum type="arabicPeriod"/>
            </a:pPr>
            <a:r>
              <a:rPr lang="en-US" dirty="0">
                <a:latin typeface="Andalus" panose="02020603050405020304" pitchFamily="18" charset="-78"/>
                <a:cs typeface="Andalus" panose="02020603050405020304" pitchFamily="18" charset="-78"/>
              </a:rPr>
              <a:t>Rigid lingual stabilizing (reciprocal) arm</a:t>
            </a:r>
            <a:r>
              <a:rPr lang="en-US" dirty="0" smtClean="0">
                <a:latin typeface="Andalus" panose="02020603050405020304" pitchFamily="18" charset="-78"/>
                <a:cs typeface="Andalus" panose="02020603050405020304" pitchFamily="18" charset="-78"/>
              </a:rPr>
              <a:t>.</a:t>
            </a:r>
            <a:endParaRPr lang="en-US" dirty="0">
              <a:latin typeface="Andalus" panose="02020603050405020304" pitchFamily="18" charset="-78"/>
              <a:cs typeface="Andalus" panose="02020603050405020304" pitchFamily="18" charset="-78"/>
            </a:endParaRPr>
          </a:p>
          <a:p>
            <a:pPr marL="457200" indent="-457200" algn="l" rtl="0">
              <a:buFont typeface="+mj-lt"/>
              <a:buAutoNum type="arabicPeriod"/>
            </a:pPr>
            <a:r>
              <a:rPr lang="en-US" dirty="0">
                <a:latin typeface="Andalus" panose="02020603050405020304" pitchFamily="18" charset="-78"/>
                <a:cs typeface="Andalus" panose="02020603050405020304" pitchFamily="18" charset="-78"/>
              </a:rPr>
              <a:t>Supporting occlusal rest</a:t>
            </a:r>
            <a:r>
              <a:rPr lang="en-US" dirty="0" smtClean="0">
                <a:latin typeface="Andalus" panose="02020603050405020304" pitchFamily="18" charset="-78"/>
                <a:cs typeface="Andalus" panose="02020603050405020304" pitchFamily="18" charset="-78"/>
              </a:rPr>
              <a:t>.</a:t>
            </a:r>
          </a:p>
          <a:p>
            <a:pPr marL="457200" indent="-457200" algn="l" rtl="0">
              <a:buFont typeface="+mj-lt"/>
              <a:buAutoNum type="arabicPeriod"/>
            </a:pPr>
            <a:endParaRPr lang="en-US" dirty="0">
              <a:latin typeface="Andalus" panose="02020603050405020304" pitchFamily="18" charset="-78"/>
              <a:cs typeface="Andalus" panose="02020603050405020304" pitchFamily="18" charset="-78"/>
            </a:endParaRPr>
          </a:p>
          <a:p>
            <a:pPr algn="l" rtl="0"/>
            <a:r>
              <a:rPr lang="en-US" dirty="0">
                <a:latin typeface="Andalus" panose="02020603050405020304" pitchFamily="18" charset="-78"/>
                <a:cs typeface="Andalus" panose="02020603050405020304" pitchFamily="18" charset="-78"/>
              </a:rPr>
              <a:t>Assembly remains </a:t>
            </a:r>
            <a:r>
              <a:rPr lang="en-US" u="sng" dirty="0">
                <a:latin typeface="Andalus" panose="02020603050405020304" pitchFamily="18" charset="-78"/>
                <a:cs typeface="Andalus" panose="02020603050405020304" pitchFamily="18" charset="-78"/>
              </a:rPr>
              <a:t>passive </a:t>
            </a:r>
            <a:r>
              <a:rPr lang="en-US" dirty="0">
                <a:latin typeface="Andalus" panose="02020603050405020304" pitchFamily="18" charset="-78"/>
                <a:cs typeface="Andalus" panose="02020603050405020304" pitchFamily="18" charset="-78"/>
              </a:rPr>
              <a:t>until activated by placement or removal of restoration or when subjected to masticatory forces that tend to dislodge the denture base.</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756474" y="581664"/>
            <a:ext cx="3034907" cy="4390419"/>
          </a:xfrm>
          <a:prstGeom prst="rect">
            <a:avLst/>
          </a:prstGeom>
        </p:spPr>
      </p:pic>
      <p:pic>
        <p:nvPicPr>
          <p:cNvPr id="5" name="Picture 4"/>
          <p:cNvPicPr>
            <a:picLocks noChangeAspect="1"/>
          </p:cNvPicPr>
          <p:nvPr/>
        </p:nvPicPr>
        <p:blipFill>
          <a:blip r:embed="rId3"/>
          <a:stretch>
            <a:fillRect/>
          </a:stretch>
        </p:blipFill>
        <p:spPr>
          <a:xfrm>
            <a:off x="8435662" y="5070355"/>
            <a:ext cx="3524304" cy="1613537"/>
          </a:xfrm>
          <a:prstGeom prst="rect">
            <a:avLst/>
          </a:prstGeom>
        </p:spPr>
      </p:pic>
    </p:spTree>
    <p:extLst>
      <p:ext uri="{BB962C8B-B14F-4D97-AF65-F5344CB8AC3E}">
        <p14:creationId xmlns:p14="http://schemas.microsoft.com/office/powerpoint/2010/main" val="1999200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313732" y="4233701"/>
            <a:ext cx="1905000" cy="2390775"/>
          </a:xfrm>
          <a:prstGeom prst="rect">
            <a:avLst/>
          </a:prstGeom>
        </p:spPr>
      </p:pic>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 Circumferential clasp</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25003" y="1416676"/>
            <a:ext cx="8252260" cy="4763461"/>
          </a:xfrm>
        </p:spPr>
        <p:txBody>
          <a:bodyPr>
            <a:normAutofit/>
          </a:bodyPr>
          <a:lstStyle/>
          <a:p>
            <a:pPr marL="457200" indent="-457200" algn="l" rtl="0">
              <a:buFont typeface="+mj-lt"/>
              <a:buAutoNum type="arabicPeriod"/>
            </a:pPr>
            <a:endParaRPr lang="en-US" dirty="0" smtClean="0">
              <a:latin typeface="Andalus" panose="02020603050405020304" pitchFamily="18" charset="-78"/>
              <a:cs typeface="Andalus" panose="02020603050405020304" pitchFamily="18" charset="-78"/>
            </a:endParaRPr>
          </a:p>
          <a:p>
            <a:pPr marL="0" indent="0" algn="l" rtl="0">
              <a:buNone/>
            </a:pPr>
            <a:r>
              <a:rPr lang="en-US" sz="2800" b="1" dirty="0" smtClean="0">
                <a:solidFill>
                  <a:schemeClr val="accent2">
                    <a:lumMod val="60000"/>
                    <a:lumOff val="40000"/>
                  </a:schemeClr>
                </a:solidFill>
                <a:latin typeface="Andalus" panose="02020603050405020304" pitchFamily="18" charset="-78"/>
                <a:cs typeface="Andalus" panose="02020603050405020304" pitchFamily="18" charset="-78"/>
              </a:rPr>
              <a:t>Disadvantages: </a:t>
            </a:r>
            <a:endParaRPr lang="en-US" sz="2800" b="1" dirty="0">
              <a:solidFill>
                <a:schemeClr val="accent2">
                  <a:lumMod val="60000"/>
                  <a:lumOff val="40000"/>
                </a:schemeClr>
              </a:solidFill>
              <a:latin typeface="Andalus" panose="02020603050405020304" pitchFamily="18" charset="-78"/>
              <a:cs typeface="Andalus" panose="02020603050405020304" pitchFamily="18" charset="-78"/>
            </a:endParaRPr>
          </a:p>
          <a:p>
            <a:pPr marL="457200" indent="-457200" algn="l" rtl="0">
              <a:buFont typeface="+mj-lt"/>
              <a:buAutoNum type="arabicPeriod"/>
            </a:pPr>
            <a:r>
              <a:rPr lang="en-US" dirty="0" smtClean="0">
                <a:latin typeface="Andalus" panose="02020603050405020304" pitchFamily="18" charset="-78"/>
                <a:cs typeface="Andalus" panose="02020603050405020304" pitchFamily="18" charset="-78"/>
              </a:rPr>
              <a:t>More </a:t>
            </a:r>
            <a:r>
              <a:rPr lang="en-US" dirty="0">
                <a:latin typeface="Andalus" panose="02020603050405020304" pitchFamily="18" charset="-78"/>
                <a:cs typeface="Andalus" panose="02020603050405020304" pitchFamily="18" charset="-78"/>
              </a:rPr>
              <a:t>tooth surface is covered than with a bar clasp arm.</a:t>
            </a:r>
          </a:p>
          <a:p>
            <a:pPr marL="457200" indent="-457200" algn="l" rtl="0">
              <a:buFont typeface="+mj-lt"/>
              <a:buAutoNum type="arabicPeriod"/>
            </a:pPr>
            <a:r>
              <a:rPr lang="en-US" dirty="0">
                <a:latin typeface="Andalus" panose="02020603050405020304" pitchFamily="18" charset="-78"/>
                <a:cs typeface="Andalus" panose="02020603050405020304" pitchFamily="18" charset="-78"/>
              </a:rPr>
              <a:t>It may increase the width of the occlusal surface of the tooth.</a:t>
            </a:r>
          </a:p>
          <a:p>
            <a:pPr marL="457200" indent="-457200" algn="l" rtl="0">
              <a:buFont typeface="+mj-lt"/>
              <a:buAutoNum type="arabicPeriod"/>
            </a:pPr>
            <a:r>
              <a:rPr lang="en-US" dirty="0">
                <a:latin typeface="Andalus" panose="02020603050405020304" pitchFamily="18" charset="-78"/>
                <a:cs typeface="Andalus" panose="02020603050405020304" pitchFamily="18" charset="-78"/>
              </a:rPr>
              <a:t>More metal may be displayed than with the bar clasp arm.</a:t>
            </a:r>
          </a:p>
          <a:p>
            <a:pPr marL="457200" indent="-457200" algn="l" rtl="0">
              <a:buFont typeface="+mj-lt"/>
              <a:buAutoNum type="arabicPeriod"/>
            </a:pPr>
            <a:r>
              <a:rPr lang="en-US" dirty="0">
                <a:latin typeface="Andalus" panose="02020603050405020304" pitchFamily="18" charset="-78"/>
                <a:cs typeface="Andalus" panose="02020603050405020304" pitchFamily="18" charset="-78"/>
              </a:rPr>
              <a:t>As with all cast clasps, true adjustment is impossible.</a:t>
            </a:r>
            <a:endParaRPr lang="ar-SA" dirty="0">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3"/>
          <a:stretch>
            <a:fillRect/>
          </a:stretch>
        </p:blipFill>
        <p:spPr>
          <a:xfrm>
            <a:off x="7587667" y="1917452"/>
            <a:ext cx="2590800" cy="1762125"/>
          </a:xfrm>
          <a:prstGeom prst="rect">
            <a:avLst/>
          </a:prstGeom>
        </p:spPr>
      </p:pic>
      <p:pic>
        <p:nvPicPr>
          <p:cNvPr id="6" name="Picture 5"/>
          <p:cNvPicPr>
            <a:picLocks noChangeAspect="1"/>
          </p:cNvPicPr>
          <p:nvPr/>
        </p:nvPicPr>
        <p:blipFill>
          <a:blip r:embed="rId4"/>
          <a:stretch>
            <a:fillRect/>
          </a:stretch>
        </p:blipFill>
        <p:spPr>
          <a:xfrm>
            <a:off x="8289357" y="4122558"/>
            <a:ext cx="2625747" cy="2613062"/>
          </a:xfrm>
          <a:prstGeom prst="rect">
            <a:avLst/>
          </a:prstGeom>
        </p:spPr>
      </p:pic>
    </p:spTree>
    <p:extLst>
      <p:ext uri="{BB962C8B-B14F-4D97-AF65-F5344CB8AC3E}">
        <p14:creationId xmlns:p14="http://schemas.microsoft.com/office/powerpoint/2010/main" val="265431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indent="-457200" algn="l" rtl="0">
              <a:buFont typeface="+mj-lt"/>
              <a:buAutoNum type="arabicPeriod"/>
            </a:pPr>
            <a:r>
              <a:rPr lang="en-US" sz="2800" b="1" dirty="0" smtClean="0">
                <a:solidFill>
                  <a:schemeClr val="tx2"/>
                </a:solidFill>
                <a:latin typeface="Andalus" panose="02020603050405020304" pitchFamily="18" charset="-78"/>
                <a:cs typeface="Andalus" panose="02020603050405020304" pitchFamily="18" charset="-78"/>
              </a:rPr>
              <a:t>Basic </a:t>
            </a:r>
            <a:r>
              <a:rPr lang="en-US" sz="2800" b="1" dirty="0">
                <a:solidFill>
                  <a:schemeClr val="tx2"/>
                </a:solidFill>
                <a:latin typeface="Andalus" panose="02020603050405020304" pitchFamily="18" charset="-78"/>
                <a:cs typeface="Andalus" panose="02020603050405020304" pitchFamily="18" charset="-78"/>
              </a:rPr>
              <a:t>form of circumferential </a:t>
            </a:r>
            <a:r>
              <a:rPr lang="en-US" sz="2800" b="1" dirty="0" smtClean="0">
                <a:solidFill>
                  <a:schemeClr val="tx2"/>
                </a:solidFill>
                <a:latin typeface="Andalus" panose="02020603050405020304" pitchFamily="18" charset="-78"/>
                <a:cs typeface="Andalus" panose="02020603050405020304" pitchFamily="18" charset="-78"/>
              </a:rPr>
              <a:t>clasp</a:t>
            </a:r>
          </a:p>
          <a:p>
            <a:pPr marL="457200" indent="-457200" algn="l" rtl="0">
              <a:buFont typeface="+mj-lt"/>
              <a:buAutoNum type="arabicPeriod"/>
            </a:pPr>
            <a:r>
              <a:rPr lang="en-US" sz="2800" b="1" dirty="0" smtClean="0">
                <a:solidFill>
                  <a:schemeClr val="tx2"/>
                </a:solidFill>
                <a:latin typeface="Andalus" panose="02020603050405020304" pitchFamily="18" charset="-78"/>
                <a:cs typeface="Andalus" panose="02020603050405020304" pitchFamily="18" charset="-78"/>
              </a:rPr>
              <a:t>Ring Clasp</a:t>
            </a:r>
          </a:p>
          <a:p>
            <a:pPr marL="457200" indent="-457200" algn="l" rtl="0">
              <a:buFont typeface="+mj-lt"/>
              <a:buAutoNum type="arabicPeriod"/>
            </a:pPr>
            <a:r>
              <a:rPr lang="en-US" sz="2800" b="1" dirty="0" smtClean="0">
                <a:solidFill>
                  <a:schemeClr val="tx2"/>
                </a:solidFill>
                <a:latin typeface="Andalus" panose="02020603050405020304" pitchFamily="18" charset="-78"/>
                <a:cs typeface="Andalus" panose="02020603050405020304" pitchFamily="18" charset="-78"/>
              </a:rPr>
              <a:t>Embrasure </a:t>
            </a:r>
            <a:r>
              <a:rPr lang="en-US" sz="2800" b="1" dirty="0">
                <a:solidFill>
                  <a:schemeClr val="tx2"/>
                </a:solidFill>
                <a:latin typeface="Andalus" panose="02020603050405020304" pitchFamily="18" charset="-78"/>
                <a:cs typeface="Andalus" panose="02020603050405020304" pitchFamily="18" charset="-78"/>
              </a:rPr>
              <a:t>clasp (Butterfly clasp</a:t>
            </a:r>
            <a:r>
              <a:rPr lang="en-US" sz="2800" b="1" dirty="0" smtClean="0">
                <a:solidFill>
                  <a:schemeClr val="tx2"/>
                </a:solidFill>
                <a:latin typeface="Andalus" panose="02020603050405020304" pitchFamily="18" charset="-78"/>
                <a:cs typeface="Andalus" panose="02020603050405020304" pitchFamily="18" charset="-78"/>
              </a:rPr>
              <a:t>)</a:t>
            </a:r>
          </a:p>
          <a:p>
            <a:pPr marL="457200" indent="-457200" algn="l" rtl="0">
              <a:buFont typeface="+mj-lt"/>
              <a:buAutoNum type="arabicPeriod"/>
            </a:pPr>
            <a:r>
              <a:rPr lang="en-US" sz="2800" b="1" dirty="0" smtClean="0">
                <a:solidFill>
                  <a:schemeClr val="tx2"/>
                </a:solidFill>
                <a:latin typeface="Andalus" panose="02020603050405020304" pitchFamily="18" charset="-78"/>
                <a:cs typeface="Andalus" panose="02020603050405020304" pitchFamily="18" charset="-78"/>
              </a:rPr>
              <a:t>Multiple clasp</a:t>
            </a:r>
          </a:p>
          <a:p>
            <a:pPr marL="457200" indent="-457200" algn="l" rtl="0">
              <a:buFont typeface="+mj-lt"/>
              <a:buAutoNum type="arabicPeriod"/>
            </a:pPr>
            <a:r>
              <a:rPr lang="en-US" sz="2800" b="1" dirty="0" smtClean="0">
                <a:solidFill>
                  <a:schemeClr val="tx2"/>
                </a:solidFill>
                <a:latin typeface="Andalus" panose="02020603050405020304" pitchFamily="18" charset="-78"/>
                <a:cs typeface="Andalus" panose="02020603050405020304" pitchFamily="18" charset="-78"/>
              </a:rPr>
              <a:t>Half-and-half clasp</a:t>
            </a:r>
          </a:p>
          <a:p>
            <a:pPr marL="457200" indent="-457200" algn="l" rtl="0">
              <a:buFont typeface="+mj-lt"/>
              <a:buAutoNum type="arabicPeriod"/>
            </a:pPr>
            <a:r>
              <a:rPr lang="en-US" sz="2800" b="1" dirty="0" smtClean="0">
                <a:solidFill>
                  <a:schemeClr val="tx2"/>
                </a:solidFill>
                <a:latin typeface="Andalus" panose="02020603050405020304" pitchFamily="18" charset="-78"/>
                <a:cs typeface="Andalus" panose="02020603050405020304" pitchFamily="18" charset="-78"/>
              </a:rPr>
              <a:t>Reverse-action </a:t>
            </a:r>
            <a:r>
              <a:rPr lang="en-US" sz="2800" b="1" dirty="0">
                <a:solidFill>
                  <a:schemeClr val="tx2"/>
                </a:solidFill>
                <a:latin typeface="Andalus" panose="02020603050405020304" pitchFamily="18" charset="-78"/>
                <a:cs typeface="Andalus" panose="02020603050405020304" pitchFamily="18" charset="-78"/>
              </a:rPr>
              <a:t>clasp (hairpin)</a:t>
            </a:r>
            <a:endParaRPr lang="en-US" sz="2800" b="1" dirty="0" smtClean="0">
              <a:solidFill>
                <a:schemeClr val="tx2"/>
              </a:solidFill>
              <a:latin typeface="Andalus" panose="02020603050405020304" pitchFamily="18" charset="-78"/>
              <a:cs typeface="Andalus" panose="02020603050405020304" pitchFamily="18" charset="-78"/>
            </a:endParaRPr>
          </a:p>
          <a:p>
            <a:pPr marL="457200" indent="-457200" algn="l" rtl="0">
              <a:buFont typeface="+mj-lt"/>
              <a:buAutoNum type="arabicPeriod"/>
            </a:pPr>
            <a:r>
              <a:rPr lang="en-US" sz="2800" b="1" dirty="0" smtClean="0">
                <a:solidFill>
                  <a:schemeClr val="tx2"/>
                </a:solidFill>
                <a:latin typeface="Andalus" panose="02020603050405020304" pitchFamily="18" charset="-78"/>
                <a:cs typeface="Andalus" panose="02020603050405020304" pitchFamily="18" charset="-78"/>
              </a:rPr>
              <a:t>Back-action </a:t>
            </a:r>
            <a:r>
              <a:rPr lang="en-US" sz="2800" b="1" dirty="0">
                <a:solidFill>
                  <a:schemeClr val="tx2"/>
                </a:solidFill>
                <a:latin typeface="Andalus" panose="02020603050405020304" pitchFamily="18" charset="-78"/>
                <a:cs typeface="Andalus" panose="02020603050405020304" pitchFamily="18" charset="-78"/>
              </a:rPr>
              <a:t>clasp</a:t>
            </a:r>
            <a:endParaRPr lang="en-US" sz="2800" b="1" dirty="0" smtClean="0">
              <a:solidFill>
                <a:schemeClr val="tx2"/>
              </a:solidFill>
              <a:latin typeface="Andalus" panose="02020603050405020304" pitchFamily="18" charset="-78"/>
              <a:cs typeface="Andalus" panose="02020603050405020304" pitchFamily="18" charset="-78"/>
            </a:endParaRPr>
          </a:p>
          <a:p>
            <a:pPr marL="457200" indent="-457200" algn="l" rtl="0">
              <a:buFont typeface="+mj-lt"/>
              <a:buAutoNum type="arabicPeriod"/>
            </a:pPr>
            <a:endParaRPr lang="ar-SA" sz="2800" b="1" dirty="0">
              <a:solidFill>
                <a:schemeClr val="tx2"/>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727081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30051" y="1828800"/>
            <a:ext cx="9466229" cy="4351337"/>
          </a:xfrm>
        </p:spPr>
        <p:txBody>
          <a:bodyPr>
            <a:normAutofit/>
          </a:bodyPr>
          <a:lstStyle/>
          <a:p>
            <a:pPr marL="457200" indent="-457200" algn="l" rtl="0">
              <a:buFont typeface="+mj-lt"/>
              <a:buAutoNum type="arabicPeriod"/>
            </a:pPr>
            <a:r>
              <a:rPr lang="en-US" sz="2800" b="1" dirty="0" smtClean="0">
                <a:solidFill>
                  <a:schemeClr val="tx2"/>
                </a:solidFill>
                <a:latin typeface="Andalus" panose="02020603050405020304" pitchFamily="18" charset="-78"/>
                <a:cs typeface="Andalus" panose="02020603050405020304" pitchFamily="18" charset="-78"/>
              </a:rPr>
              <a:t>Basic </a:t>
            </a:r>
            <a:r>
              <a:rPr lang="en-US" sz="2800" b="1" dirty="0">
                <a:solidFill>
                  <a:schemeClr val="tx2"/>
                </a:solidFill>
                <a:latin typeface="Andalus" panose="02020603050405020304" pitchFamily="18" charset="-78"/>
                <a:cs typeface="Andalus" panose="02020603050405020304" pitchFamily="18" charset="-78"/>
              </a:rPr>
              <a:t>form of circumferential </a:t>
            </a:r>
            <a:r>
              <a:rPr lang="en-US" sz="2800" b="1" dirty="0" smtClean="0">
                <a:solidFill>
                  <a:schemeClr val="tx2"/>
                </a:solidFill>
                <a:latin typeface="Andalus" panose="02020603050405020304" pitchFamily="18" charset="-78"/>
                <a:cs typeface="Andalus" panose="02020603050405020304" pitchFamily="18" charset="-78"/>
              </a:rPr>
              <a:t>clasp:</a:t>
            </a:r>
          </a:p>
          <a:p>
            <a:pPr algn="l" rtl="0"/>
            <a:r>
              <a:rPr lang="en-US" dirty="0">
                <a:solidFill>
                  <a:schemeClr val="tx2"/>
                </a:solidFill>
                <a:latin typeface="Andalus" panose="02020603050405020304" pitchFamily="18" charset="-78"/>
                <a:cs typeface="Andalus" panose="02020603050405020304" pitchFamily="18" charset="-78"/>
              </a:rPr>
              <a:t>It is a buccal and lingual arm originating from a common </a:t>
            </a:r>
            <a:r>
              <a:rPr lang="en-US" dirty="0" smtClean="0">
                <a:solidFill>
                  <a:schemeClr val="tx2"/>
                </a:solidFill>
                <a:latin typeface="Andalus" panose="02020603050405020304" pitchFamily="18" charset="-78"/>
                <a:cs typeface="Andalus" panose="02020603050405020304" pitchFamily="18" charset="-78"/>
              </a:rPr>
              <a:t>body.</a:t>
            </a:r>
          </a:p>
          <a:p>
            <a:pPr algn="l" rtl="0"/>
            <a:r>
              <a:rPr lang="en-US" dirty="0">
                <a:solidFill>
                  <a:schemeClr val="tx2"/>
                </a:solidFill>
                <a:latin typeface="Andalus" panose="02020603050405020304" pitchFamily="18" charset="-78"/>
                <a:cs typeface="Andalus" panose="02020603050405020304" pitchFamily="18" charset="-78"/>
              </a:rPr>
              <a:t>This clasp is used </a:t>
            </a:r>
            <a:r>
              <a:rPr lang="en-US" dirty="0" smtClean="0">
                <a:solidFill>
                  <a:schemeClr val="tx2"/>
                </a:solidFill>
                <a:latin typeface="Andalus" panose="02020603050405020304" pitchFamily="18" charset="-78"/>
                <a:cs typeface="Andalus" panose="02020603050405020304" pitchFamily="18" charset="-78"/>
              </a:rPr>
              <a:t>properly </a:t>
            </a:r>
            <a:r>
              <a:rPr lang="en-US" dirty="0">
                <a:solidFill>
                  <a:schemeClr val="tx2"/>
                </a:solidFill>
                <a:latin typeface="Andalus" panose="02020603050405020304" pitchFamily="18" charset="-78"/>
                <a:cs typeface="Andalus" panose="02020603050405020304" pitchFamily="18" charset="-78"/>
              </a:rPr>
              <a:t>when two clasp arms originate from </a:t>
            </a:r>
            <a:r>
              <a:rPr lang="en-US" dirty="0" smtClean="0">
                <a:solidFill>
                  <a:schemeClr val="tx2"/>
                </a:solidFill>
                <a:latin typeface="Andalus" panose="02020603050405020304" pitchFamily="18" charset="-78"/>
                <a:cs typeface="Andalus" panose="02020603050405020304" pitchFamily="18" charset="-78"/>
              </a:rPr>
              <a:t>the body </a:t>
            </a:r>
            <a:r>
              <a:rPr lang="en-US" dirty="0">
                <a:solidFill>
                  <a:schemeClr val="tx2"/>
                </a:solidFill>
                <a:latin typeface="Andalus" panose="02020603050405020304" pitchFamily="18" charset="-78"/>
                <a:cs typeface="Andalus" panose="02020603050405020304" pitchFamily="18" charset="-78"/>
              </a:rPr>
              <a:t>and occlusal rest areas and approach bilateral retentive and </a:t>
            </a:r>
            <a:r>
              <a:rPr lang="en-US" dirty="0" err="1" smtClean="0">
                <a:solidFill>
                  <a:schemeClr val="tx2"/>
                </a:solidFill>
                <a:latin typeface="Andalus" panose="02020603050405020304" pitchFamily="18" charset="-78"/>
                <a:cs typeface="Andalus" panose="02020603050405020304" pitchFamily="18" charset="-78"/>
              </a:rPr>
              <a:t>nonretentive</a:t>
            </a:r>
            <a:r>
              <a:rPr lang="en-US" dirty="0" smtClean="0">
                <a:solidFill>
                  <a:schemeClr val="tx2"/>
                </a:solidFill>
                <a:latin typeface="Andalus" panose="02020603050405020304" pitchFamily="18" charset="-78"/>
                <a:cs typeface="Andalus" panose="02020603050405020304" pitchFamily="18" charset="-78"/>
              </a:rPr>
              <a:t> areas </a:t>
            </a:r>
            <a:r>
              <a:rPr lang="en-US" dirty="0">
                <a:solidFill>
                  <a:schemeClr val="tx2"/>
                </a:solidFill>
                <a:latin typeface="Andalus" panose="02020603050405020304" pitchFamily="18" charset="-78"/>
                <a:cs typeface="Andalus" panose="02020603050405020304" pitchFamily="18" charset="-78"/>
              </a:rPr>
              <a:t>on the sides of the tooth away from the point of origin</a:t>
            </a:r>
            <a:r>
              <a:rPr lang="en-US" dirty="0" smtClean="0">
                <a:solidFill>
                  <a:schemeClr val="tx2"/>
                </a:solidFill>
                <a:latin typeface="Andalus" panose="02020603050405020304" pitchFamily="18" charset="-78"/>
                <a:cs typeface="Andalus" panose="02020603050405020304" pitchFamily="18" charset="-78"/>
              </a:rPr>
              <a:t>.</a:t>
            </a:r>
          </a:p>
          <a:p>
            <a:pPr algn="l" rtl="0"/>
            <a:r>
              <a:rPr lang="en-US" dirty="0" smtClean="0">
                <a:solidFill>
                  <a:schemeClr val="tx2"/>
                </a:solidFill>
                <a:latin typeface="Andalus" panose="02020603050405020304" pitchFamily="18" charset="-78"/>
                <a:cs typeface="Andalus" panose="02020603050405020304" pitchFamily="18" charset="-78"/>
              </a:rPr>
              <a:t>It is the clasp of choice for tooth-supported removable partial denture.</a:t>
            </a:r>
            <a:endParaRPr lang="ar-SA" dirty="0">
              <a:solidFill>
                <a:schemeClr val="tx2"/>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144512" y="4436628"/>
            <a:ext cx="3810000" cy="2009775"/>
          </a:xfrm>
          <a:prstGeom prst="rect">
            <a:avLst/>
          </a:prstGeom>
        </p:spPr>
      </p:pic>
    </p:spTree>
    <p:extLst>
      <p:ext uri="{BB962C8B-B14F-4D97-AF65-F5344CB8AC3E}">
        <p14:creationId xmlns:p14="http://schemas.microsoft.com/office/powerpoint/2010/main" val="2688262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7571292" cy="4351337"/>
          </a:xfrm>
        </p:spPr>
        <p:txBody>
          <a:bodyPr>
            <a:normAutofit fontScale="92500" lnSpcReduction="10000"/>
          </a:bodyPr>
          <a:lstStyle/>
          <a:p>
            <a:pPr marL="514350" indent="-514350" algn="l" rtl="0">
              <a:buAutoNum type="arabicPeriod" startAt="2"/>
            </a:pPr>
            <a:r>
              <a:rPr lang="en-US" sz="2800" b="1" dirty="0" smtClean="0">
                <a:solidFill>
                  <a:schemeClr val="tx2"/>
                </a:solidFill>
                <a:latin typeface="Andalus" panose="02020603050405020304" pitchFamily="18" charset="-78"/>
                <a:cs typeface="Andalus" panose="02020603050405020304" pitchFamily="18" charset="-78"/>
              </a:rPr>
              <a:t>Ring Clasp:</a:t>
            </a:r>
          </a:p>
          <a:p>
            <a:pPr algn="l" rtl="0"/>
            <a:r>
              <a:rPr lang="en-US" dirty="0" smtClean="0">
                <a:solidFill>
                  <a:schemeClr val="tx2"/>
                </a:solidFill>
                <a:latin typeface="Andalus" panose="02020603050405020304" pitchFamily="18" charset="-78"/>
                <a:cs typeface="Andalus" panose="02020603050405020304" pitchFamily="18" charset="-78"/>
              </a:rPr>
              <a:t>It is indicated with isolated mandibular molar abutment.</a:t>
            </a:r>
          </a:p>
          <a:p>
            <a:pPr algn="l" rtl="0"/>
            <a:r>
              <a:rPr lang="en-US" dirty="0" smtClean="0">
                <a:solidFill>
                  <a:schemeClr val="tx2"/>
                </a:solidFill>
                <a:latin typeface="Andalus" panose="02020603050405020304" pitchFamily="18" charset="-78"/>
                <a:cs typeface="Andalus" panose="02020603050405020304" pitchFamily="18" charset="-78"/>
              </a:rPr>
              <a:t>It </a:t>
            </a:r>
            <a:r>
              <a:rPr lang="en-US" dirty="0">
                <a:solidFill>
                  <a:schemeClr val="tx2"/>
                </a:solidFill>
                <a:latin typeface="Andalus" panose="02020603050405020304" pitchFamily="18" charset="-78"/>
                <a:cs typeface="Andalus" panose="02020603050405020304" pitchFamily="18" charset="-78"/>
              </a:rPr>
              <a:t>encircles nearly all of a tooth from its point of origin. </a:t>
            </a:r>
            <a:endParaRPr lang="en-US" dirty="0" smtClean="0">
              <a:solidFill>
                <a:schemeClr val="tx2"/>
              </a:solidFill>
              <a:latin typeface="Andalus" panose="02020603050405020304" pitchFamily="18" charset="-78"/>
              <a:cs typeface="Andalus" panose="02020603050405020304" pitchFamily="18" charset="-78"/>
            </a:endParaRPr>
          </a:p>
          <a:p>
            <a:pPr algn="l" rtl="0"/>
            <a:r>
              <a:rPr lang="en-US" dirty="0" smtClean="0">
                <a:solidFill>
                  <a:schemeClr val="tx2"/>
                </a:solidFill>
                <a:latin typeface="Andalus" panose="02020603050405020304" pitchFamily="18" charset="-78"/>
                <a:cs typeface="Andalus" panose="02020603050405020304" pitchFamily="18" charset="-78"/>
              </a:rPr>
              <a:t>It </a:t>
            </a:r>
            <a:r>
              <a:rPr lang="en-US" dirty="0">
                <a:solidFill>
                  <a:schemeClr val="tx2"/>
                </a:solidFill>
                <a:latin typeface="Andalus" panose="02020603050405020304" pitchFamily="18" charset="-78"/>
                <a:cs typeface="Andalus" panose="02020603050405020304" pitchFamily="18" charset="-78"/>
              </a:rPr>
              <a:t>is used when </a:t>
            </a:r>
            <a:r>
              <a:rPr lang="en-US" dirty="0" smtClean="0">
                <a:solidFill>
                  <a:schemeClr val="tx2"/>
                </a:solidFill>
                <a:latin typeface="Andalus" panose="02020603050405020304" pitchFamily="18" charset="-78"/>
                <a:cs typeface="Andalus" panose="02020603050405020304" pitchFamily="18" charset="-78"/>
              </a:rPr>
              <a:t>a proximal </a:t>
            </a:r>
            <a:r>
              <a:rPr lang="en-US" dirty="0">
                <a:solidFill>
                  <a:schemeClr val="tx2"/>
                </a:solidFill>
                <a:latin typeface="Andalus" panose="02020603050405020304" pitchFamily="18" charset="-78"/>
                <a:cs typeface="Andalus" panose="02020603050405020304" pitchFamily="18" charset="-78"/>
              </a:rPr>
              <a:t>undercut cannot be approached by other means. For </a:t>
            </a:r>
            <a:r>
              <a:rPr lang="en-US" dirty="0" smtClean="0">
                <a:solidFill>
                  <a:schemeClr val="tx2"/>
                </a:solidFill>
                <a:latin typeface="Andalus" panose="02020603050405020304" pitchFamily="18" charset="-78"/>
                <a:cs typeface="Andalus" panose="02020603050405020304" pitchFamily="18" charset="-78"/>
              </a:rPr>
              <a:t>example, when </a:t>
            </a:r>
            <a:r>
              <a:rPr lang="en-US" dirty="0">
                <a:solidFill>
                  <a:schemeClr val="tx2"/>
                </a:solidFill>
                <a:latin typeface="Andalus" panose="02020603050405020304" pitchFamily="18" charset="-78"/>
                <a:cs typeface="Andalus" panose="02020603050405020304" pitchFamily="18" charset="-78"/>
              </a:rPr>
              <a:t>a </a:t>
            </a:r>
            <a:r>
              <a:rPr lang="en-US" dirty="0" err="1">
                <a:solidFill>
                  <a:schemeClr val="tx2"/>
                </a:solidFill>
                <a:latin typeface="Andalus" panose="02020603050405020304" pitchFamily="18" charset="-78"/>
                <a:cs typeface="Andalus" panose="02020603050405020304" pitchFamily="18" charset="-78"/>
              </a:rPr>
              <a:t>mesiolingual</a:t>
            </a:r>
            <a:r>
              <a:rPr lang="en-US" dirty="0">
                <a:solidFill>
                  <a:schemeClr val="tx2"/>
                </a:solidFill>
                <a:latin typeface="Andalus" panose="02020603050405020304" pitchFamily="18" charset="-78"/>
                <a:cs typeface="Andalus" panose="02020603050405020304" pitchFamily="18" charset="-78"/>
              </a:rPr>
              <a:t> undercut on a lower molar abutment cannot </a:t>
            </a:r>
            <a:r>
              <a:rPr lang="en-US" dirty="0" smtClean="0">
                <a:solidFill>
                  <a:schemeClr val="tx2"/>
                </a:solidFill>
                <a:latin typeface="Andalus" panose="02020603050405020304" pitchFamily="18" charset="-78"/>
                <a:cs typeface="Andalus" panose="02020603050405020304" pitchFamily="18" charset="-78"/>
              </a:rPr>
              <a:t>be approached </a:t>
            </a:r>
            <a:r>
              <a:rPr lang="en-US" dirty="0">
                <a:solidFill>
                  <a:schemeClr val="tx2"/>
                </a:solidFill>
                <a:latin typeface="Andalus" panose="02020603050405020304" pitchFamily="18" charset="-78"/>
                <a:cs typeface="Andalus" panose="02020603050405020304" pitchFamily="18" charset="-78"/>
              </a:rPr>
              <a:t>directly because of its proximity to the occlusal rest area </a:t>
            </a:r>
            <a:r>
              <a:rPr lang="en-US" dirty="0" smtClean="0">
                <a:solidFill>
                  <a:schemeClr val="tx2"/>
                </a:solidFill>
                <a:latin typeface="Andalus" panose="02020603050405020304" pitchFamily="18" charset="-78"/>
                <a:cs typeface="Andalus" panose="02020603050405020304" pitchFamily="18" charset="-78"/>
              </a:rPr>
              <a:t>and cannot </a:t>
            </a:r>
            <a:r>
              <a:rPr lang="en-US" dirty="0">
                <a:solidFill>
                  <a:schemeClr val="tx2"/>
                </a:solidFill>
                <a:latin typeface="Andalus" panose="02020603050405020304" pitchFamily="18" charset="-78"/>
                <a:cs typeface="Andalus" panose="02020603050405020304" pitchFamily="18" charset="-78"/>
              </a:rPr>
              <a:t>be approached with a bar clasp arm because of lingual </a:t>
            </a:r>
            <a:r>
              <a:rPr lang="en-US" dirty="0" smtClean="0">
                <a:solidFill>
                  <a:schemeClr val="tx2"/>
                </a:solidFill>
                <a:latin typeface="Andalus" panose="02020603050405020304" pitchFamily="18" charset="-78"/>
                <a:cs typeface="Andalus" panose="02020603050405020304" pitchFamily="18" charset="-78"/>
              </a:rPr>
              <a:t>inclination of </a:t>
            </a:r>
            <a:r>
              <a:rPr lang="en-US" dirty="0">
                <a:solidFill>
                  <a:schemeClr val="tx2"/>
                </a:solidFill>
                <a:latin typeface="Andalus" panose="02020603050405020304" pitchFamily="18" charset="-78"/>
                <a:cs typeface="Andalus" panose="02020603050405020304" pitchFamily="18" charset="-78"/>
              </a:rPr>
              <a:t>the tooth, the ring clasp encircling the tooth allows the undercut to </a:t>
            </a:r>
            <a:r>
              <a:rPr lang="en-US" dirty="0" smtClean="0">
                <a:solidFill>
                  <a:schemeClr val="tx2"/>
                </a:solidFill>
                <a:latin typeface="Andalus" panose="02020603050405020304" pitchFamily="18" charset="-78"/>
                <a:cs typeface="Andalus" panose="02020603050405020304" pitchFamily="18" charset="-78"/>
              </a:rPr>
              <a:t>be approached </a:t>
            </a:r>
            <a:r>
              <a:rPr lang="en-US" dirty="0">
                <a:solidFill>
                  <a:schemeClr val="tx2"/>
                </a:solidFill>
                <a:latin typeface="Andalus" panose="02020603050405020304" pitchFamily="18" charset="-78"/>
                <a:cs typeface="Andalus" panose="02020603050405020304" pitchFamily="18" charset="-78"/>
              </a:rPr>
              <a:t>from the distal aspect of the </a:t>
            </a:r>
            <a:r>
              <a:rPr lang="en-US" dirty="0" smtClean="0">
                <a:solidFill>
                  <a:schemeClr val="tx2"/>
                </a:solidFill>
                <a:latin typeface="Andalus" panose="02020603050405020304" pitchFamily="18" charset="-78"/>
                <a:cs typeface="Andalus" panose="02020603050405020304" pitchFamily="18" charset="-78"/>
              </a:rPr>
              <a:t>tooth.</a:t>
            </a:r>
          </a:p>
          <a:p>
            <a:pPr algn="l" rtl="0"/>
            <a:r>
              <a:rPr lang="en-US" dirty="0" smtClean="0">
                <a:solidFill>
                  <a:schemeClr val="tx2"/>
                </a:solidFill>
                <a:latin typeface="Andalus" panose="02020603050405020304" pitchFamily="18" charset="-78"/>
                <a:cs typeface="Andalus" panose="02020603050405020304" pitchFamily="18" charset="-78"/>
              </a:rPr>
              <a:t>The </a:t>
            </a:r>
            <a:r>
              <a:rPr lang="en-US" dirty="0">
                <a:solidFill>
                  <a:schemeClr val="tx2"/>
                </a:solidFill>
                <a:latin typeface="Andalus" panose="02020603050405020304" pitchFamily="18" charset="-78"/>
                <a:cs typeface="Andalus" panose="02020603050405020304" pitchFamily="18" charset="-78"/>
              </a:rPr>
              <a:t>clasp should never be used as an unsupported ring, because if it </a:t>
            </a:r>
            <a:r>
              <a:rPr lang="en-US" dirty="0" smtClean="0">
                <a:solidFill>
                  <a:schemeClr val="tx2"/>
                </a:solidFill>
                <a:latin typeface="Andalus" panose="02020603050405020304" pitchFamily="18" charset="-78"/>
                <a:cs typeface="Andalus" panose="02020603050405020304" pitchFamily="18" charset="-78"/>
              </a:rPr>
              <a:t>is free </a:t>
            </a:r>
            <a:r>
              <a:rPr lang="en-US" dirty="0">
                <a:solidFill>
                  <a:schemeClr val="tx2"/>
                </a:solidFill>
                <a:latin typeface="Andalus" panose="02020603050405020304" pitchFamily="18" charset="-78"/>
                <a:cs typeface="Andalus" panose="02020603050405020304" pitchFamily="18" charset="-78"/>
              </a:rPr>
              <a:t>to open and close as a ring, it cannot provide either reciprocation </a:t>
            </a:r>
            <a:r>
              <a:rPr lang="en-US" dirty="0" smtClean="0">
                <a:solidFill>
                  <a:schemeClr val="tx2"/>
                </a:solidFill>
                <a:latin typeface="Andalus" panose="02020603050405020304" pitchFamily="18" charset="-78"/>
                <a:cs typeface="Andalus" panose="02020603050405020304" pitchFamily="18" charset="-78"/>
              </a:rPr>
              <a:t>or stabilization</a:t>
            </a:r>
            <a:r>
              <a:rPr lang="en-US" dirty="0">
                <a:solidFill>
                  <a:schemeClr val="tx2"/>
                </a:solidFill>
                <a:latin typeface="Andalus" panose="02020603050405020304" pitchFamily="18" charset="-78"/>
                <a:cs typeface="Andalus" panose="02020603050405020304" pitchFamily="18" charset="-78"/>
              </a:rPr>
              <a:t>.</a:t>
            </a:r>
            <a:endParaRPr lang="en-US"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ar-SA" sz="2800" b="1" dirty="0">
              <a:solidFill>
                <a:schemeClr val="tx2"/>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833164" y="3692047"/>
            <a:ext cx="2739043" cy="2213304"/>
          </a:xfrm>
          <a:prstGeom prst="rect">
            <a:avLst/>
          </a:prstGeom>
        </p:spPr>
      </p:pic>
      <p:pic>
        <p:nvPicPr>
          <p:cNvPr id="5" name="Picture 4"/>
          <p:cNvPicPr>
            <a:picLocks noChangeAspect="1"/>
          </p:cNvPicPr>
          <p:nvPr/>
        </p:nvPicPr>
        <p:blipFill>
          <a:blip r:embed="rId3"/>
          <a:stretch>
            <a:fillRect/>
          </a:stretch>
        </p:blipFill>
        <p:spPr>
          <a:xfrm>
            <a:off x="8885105" y="1139579"/>
            <a:ext cx="2687102" cy="2414990"/>
          </a:xfrm>
          <a:prstGeom prst="rect">
            <a:avLst/>
          </a:prstGeom>
        </p:spPr>
      </p:pic>
    </p:spTree>
    <p:extLst>
      <p:ext uri="{BB962C8B-B14F-4D97-AF65-F5344CB8AC3E}">
        <p14:creationId xmlns:p14="http://schemas.microsoft.com/office/powerpoint/2010/main" val="2595153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514350" indent="-514350" algn="l" rtl="0">
              <a:buAutoNum type="arabicPeriod" startAt="2"/>
            </a:pPr>
            <a:r>
              <a:rPr lang="en-US" sz="2800" b="1" dirty="0" smtClean="0">
                <a:solidFill>
                  <a:schemeClr val="tx2"/>
                </a:solidFill>
                <a:latin typeface="Andalus" panose="02020603050405020304" pitchFamily="18" charset="-78"/>
                <a:cs typeface="Andalus" panose="02020603050405020304" pitchFamily="18" charset="-78"/>
              </a:rPr>
              <a:t>Ring Clasp:</a:t>
            </a:r>
          </a:p>
          <a:p>
            <a:pPr algn="l" rtl="0"/>
            <a:r>
              <a:rPr lang="en-US" dirty="0">
                <a:solidFill>
                  <a:schemeClr val="tx2"/>
                </a:solidFill>
                <a:latin typeface="Andalus" panose="02020603050405020304" pitchFamily="18" charset="-78"/>
                <a:cs typeface="Andalus" panose="02020603050405020304" pitchFamily="18" charset="-78"/>
              </a:rPr>
              <a:t>It should always be used with a supporting strut on the non-retentive </a:t>
            </a:r>
            <a:r>
              <a:rPr lang="en-US" dirty="0" smtClean="0">
                <a:solidFill>
                  <a:schemeClr val="tx2"/>
                </a:solidFill>
                <a:latin typeface="Andalus" panose="02020603050405020304" pitchFamily="18" charset="-78"/>
                <a:cs typeface="Andalus" panose="02020603050405020304" pitchFamily="18" charset="-78"/>
              </a:rPr>
              <a:t>side, with </a:t>
            </a:r>
            <a:r>
              <a:rPr lang="en-US" dirty="0">
                <a:solidFill>
                  <a:schemeClr val="tx2"/>
                </a:solidFill>
                <a:latin typeface="Andalus" panose="02020603050405020304" pitchFamily="18" charset="-78"/>
                <a:cs typeface="Andalus" panose="02020603050405020304" pitchFamily="18" charset="-78"/>
              </a:rPr>
              <a:t>or without an auxiliary occlusal rest on the opposite marginal </a:t>
            </a:r>
            <a:r>
              <a:rPr lang="en-US" dirty="0" smtClean="0">
                <a:solidFill>
                  <a:schemeClr val="tx2"/>
                </a:solidFill>
                <a:latin typeface="Andalus" panose="02020603050405020304" pitchFamily="18" charset="-78"/>
                <a:cs typeface="Andalus" panose="02020603050405020304" pitchFamily="18" charset="-78"/>
              </a:rPr>
              <a:t>ridge.</a:t>
            </a:r>
          </a:p>
          <a:p>
            <a:pPr marL="0" indent="0" algn="l" rtl="0">
              <a:buNone/>
            </a:pPr>
            <a:endParaRPr lang="ar-SA" sz="2800" b="1" dirty="0">
              <a:solidFill>
                <a:schemeClr val="tx2"/>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2627290" y="4331316"/>
            <a:ext cx="5854719" cy="2195579"/>
          </a:xfrm>
          <a:prstGeom prst="rect">
            <a:avLst/>
          </a:prstGeom>
        </p:spPr>
      </p:pic>
    </p:spTree>
    <p:extLst>
      <p:ext uri="{BB962C8B-B14F-4D97-AF65-F5344CB8AC3E}">
        <p14:creationId xmlns:p14="http://schemas.microsoft.com/office/powerpoint/2010/main" val="117391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pPr marL="514350" indent="-514350" algn="l" rtl="0">
              <a:buAutoNum type="arabicPeriod" startAt="2"/>
            </a:pPr>
            <a:r>
              <a:rPr lang="en-US" sz="2800" b="1" dirty="0" smtClean="0">
                <a:solidFill>
                  <a:schemeClr val="tx2"/>
                </a:solidFill>
                <a:latin typeface="Andalus" panose="02020603050405020304" pitchFamily="18" charset="-78"/>
                <a:cs typeface="Andalus" panose="02020603050405020304" pitchFamily="18" charset="-78"/>
              </a:rPr>
              <a:t>Ring Clasp:</a:t>
            </a:r>
          </a:p>
          <a:p>
            <a:pPr marL="0" indent="0" algn="l" rtl="0">
              <a:buNone/>
            </a:pPr>
            <a:r>
              <a:rPr lang="en-US" sz="2400" b="1" dirty="0" smtClean="0">
                <a:solidFill>
                  <a:schemeClr val="accent1"/>
                </a:solidFill>
                <a:latin typeface="Andalus" panose="02020603050405020304" pitchFamily="18" charset="-78"/>
                <a:cs typeface="Andalus" panose="02020603050405020304" pitchFamily="18" charset="-78"/>
              </a:rPr>
              <a:t>Advantages:</a:t>
            </a:r>
          </a:p>
          <a:p>
            <a:pPr marL="457200" indent="-457200" algn="l" rtl="0">
              <a:buFont typeface="+mj-lt"/>
              <a:buAutoNum type="arabicPeriod"/>
            </a:pPr>
            <a:r>
              <a:rPr lang="en-US" dirty="0" smtClean="0">
                <a:solidFill>
                  <a:schemeClr val="tx2"/>
                </a:solidFill>
                <a:latin typeface="Andalus" panose="02020603050405020304" pitchFamily="18" charset="-78"/>
                <a:cs typeface="Andalus" panose="02020603050405020304" pitchFamily="18" charset="-78"/>
              </a:rPr>
              <a:t>Provides adequate encirclement.</a:t>
            </a:r>
          </a:p>
          <a:p>
            <a:pPr marL="457200" indent="-457200" algn="l" rtl="0">
              <a:buFont typeface="+mj-lt"/>
              <a:buAutoNum type="arabicPeriod"/>
            </a:pPr>
            <a:r>
              <a:rPr lang="en-US" dirty="0" smtClean="0">
                <a:solidFill>
                  <a:schemeClr val="tx2"/>
                </a:solidFill>
                <a:latin typeface="Andalus" panose="02020603050405020304" pitchFamily="18" charset="-78"/>
                <a:cs typeface="Andalus" panose="02020603050405020304" pitchFamily="18" charset="-78"/>
              </a:rPr>
              <a:t>Excellent retention with adequate flexibility due to increased length of clasp arm.</a:t>
            </a:r>
          </a:p>
          <a:p>
            <a:pPr marL="457200" indent="-457200" algn="l" rtl="0">
              <a:buFont typeface="+mj-lt"/>
              <a:buAutoNum type="arabicPeriod"/>
            </a:pPr>
            <a:r>
              <a:rPr lang="en-US" dirty="0">
                <a:solidFill>
                  <a:schemeClr val="tx2"/>
                </a:solidFill>
                <a:latin typeface="Andalus" panose="02020603050405020304" pitchFamily="18" charset="-78"/>
                <a:cs typeface="Andalus" panose="02020603050405020304" pitchFamily="18" charset="-78"/>
              </a:rPr>
              <a:t>The advantage of an auxiliary rest is that further movement of a </a:t>
            </a:r>
            <a:r>
              <a:rPr lang="en-US" dirty="0" err="1">
                <a:solidFill>
                  <a:schemeClr val="tx2"/>
                </a:solidFill>
                <a:latin typeface="Andalus" panose="02020603050405020304" pitchFamily="18" charset="-78"/>
                <a:cs typeface="Andalus" panose="02020603050405020304" pitchFamily="18" charset="-78"/>
              </a:rPr>
              <a:t>mesially</a:t>
            </a:r>
            <a:r>
              <a:rPr lang="en-US" dirty="0">
                <a:solidFill>
                  <a:schemeClr val="tx2"/>
                </a:solidFill>
                <a:latin typeface="Andalus" panose="02020603050405020304" pitchFamily="18" charset="-78"/>
                <a:cs typeface="Andalus" panose="02020603050405020304" pitchFamily="18" charset="-78"/>
              </a:rPr>
              <a:t> inclined tooth is prevented by the presence of a distal rest. </a:t>
            </a:r>
            <a:endParaRPr lang="en-US" dirty="0" smtClean="0">
              <a:solidFill>
                <a:schemeClr val="tx2"/>
              </a:solidFill>
              <a:latin typeface="Andalus" panose="02020603050405020304" pitchFamily="18" charset="-78"/>
              <a:cs typeface="Andalus" panose="02020603050405020304" pitchFamily="18" charset="-78"/>
            </a:endParaRPr>
          </a:p>
          <a:p>
            <a:pPr marL="0" indent="0" algn="l" rtl="0">
              <a:buNone/>
            </a:pPr>
            <a:r>
              <a:rPr lang="en-US" sz="2400" b="1" dirty="0" smtClean="0">
                <a:solidFill>
                  <a:schemeClr val="accent1"/>
                </a:solidFill>
                <a:latin typeface="Andalus" panose="02020603050405020304" pitchFamily="18" charset="-78"/>
                <a:cs typeface="Andalus" panose="02020603050405020304" pitchFamily="18" charset="-78"/>
              </a:rPr>
              <a:t>Disadvantages: </a:t>
            </a:r>
          </a:p>
          <a:p>
            <a:pPr marL="457200" indent="-457200" algn="l" rtl="0">
              <a:buFont typeface="+mj-lt"/>
              <a:buAutoNum type="arabicPeriod"/>
            </a:pPr>
            <a:r>
              <a:rPr lang="en-US" dirty="0" smtClean="0">
                <a:solidFill>
                  <a:schemeClr val="tx2"/>
                </a:solidFill>
                <a:latin typeface="Andalus" panose="02020603050405020304" pitchFamily="18" charset="-78"/>
                <a:cs typeface="Andalus" panose="02020603050405020304" pitchFamily="18" charset="-78"/>
              </a:rPr>
              <a:t>Decalcification of teeth.</a:t>
            </a:r>
          </a:p>
          <a:p>
            <a:pPr marL="457200" indent="-457200" algn="l" rtl="0">
              <a:buFont typeface="+mj-lt"/>
              <a:buAutoNum type="arabicPeriod"/>
            </a:pPr>
            <a:r>
              <a:rPr lang="en-US" dirty="0" smtClean="0">
                <a:solidFill>
                  <a:schemeClr val="tx2"/>
                </a:solidFill>
                <a:latin typeface="Andalus" panose="02020603050405020304" pitchFamily="18" charset="-78"/>
                <a:cs typeface="Andalus" panose="02020603050405020304" pitchFamily="18" charset="-78"/>
              </a:rPr>
              <a:t>Increased occlusal table.</a:t>
            </a:r>
          </a:p>
          <a:p>
            <a:pPr marL="457200" indent="-457200" algn="l" rtl="0">
              <a:buFont typeface="+mj-lt"/>
              <a:buAutoNum type="arabicPeriod"/>
            </a:pPr>
            <a:r>
              <a:rPr lang="en-US" dirty="0">
                <a:solidFill>
                  <a:schemeClr val="tx2"/>
                </a:solidFill>
                <a:latin typeface="Andalus" panose="02020603050405020304" pitchFamily="18" charset="-78"/>
                <a:cs typeface="Andalus" panose="02020603050405020304" pitchFamily="18" charset="-78"/>
              </a:rPr>
              <a:t>Poor esthetics, Esthetics need not be considered on such a posteriorly located tooth.</a:t>
            </a:r>
          </a:p>
          <a:p>
            <a:pPr marL="0" indent="0" algn="l" rtl="0">
              <a:buNone/>
            </a:pPr>
            <a:endParaRPr lang="en-US" dirty="0" smtClean="0">
              <a:solidFill>
                <a:schemeClr val="tx2"/>
              </a:solidFill>
              <a:latin typeface="Andalus" panose="02020603050405020304" pitchFamily="18" charset="-78"/>
              <a:cs typeface="Andalus" panose="02020603050405020304" pitchFamily="18" charset="-78"/>
            </a:endParaRPr>
          </a:p>
          <a:p>
            <a:pPr marL="457200" indent="-457200" algn="l" rtl="0">
              <a:buFont typeface="+mj-lt"/>
              <a:buAutoNum type="arabicPeriod"/>
            </a:pPr>
            <a:endParaRPr lang="ar-SA" dirty="0">
              <a:solidFill>
                <a:schemeClr val="tx2"/>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637485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6980607" cy="4649273"/>
          </a:xfrm>
        </p:spPr>
        <p:txBody>
          <a:bodyPr>
            <a:normAutofit/>
          </a:bodyPr>
          <a:lstStyle/>
          <a:p>
            <a:pPr marL="514350" indent="-514350" algn="l" rtl="0">
              <a:buAutoNum type="arabicPeriod" startAt="2"/>
            </a:pPr>
            <a:r>
              <a:rPr lang="en-US" sz="2800" b="1" dirty="0" smtClean="0">
                <a:solidFill>
                  <a:schemeClr val="tx2"/>
                </a:solidFill>
                <a:latin typeface="Andalus" panose="02020603050405020304" pitchFamily="18" charset="-78"/>
                <a:cs typeface="Andalus" panose="02020603050405020304" pitchFamily="18" charset="-78"/>
              </a:rPr>
              <a:t>Ring Clasp:</a:t>
            </a:r>
          </a:p>
          <a:p>
            <a:pPr algn="l" rtl="0"/>
            <a:r>
              <a:rPr lang="en-US" dirty="0">
                <a:solidFill>
                  <a:schemeClr val="tx2"/>
                </a:solidFill>
                <a:latin typeface="Andalus" panose="02020603050405020304" pitchFamily="18" charset="-78"/>
                <a:cs typeface="Andalus" panose="02020603050405020304" pitchFamily="18" charset="-78"/>
              </a:rPr>
              <a:t>Ring clasp encircling nearly all of tooth from its point of origin. A, Clasp </a:t>
            </a:r>
            <a:r>
              <a:rPr lang="en-US" dirty="0" smtClean="0">
                <a:solidFill>
                  <a:schemeClr val="tx2"/>
                </a:solidFill>
                <a:latin typeface="Andalus" panose="02020603050405020304" pitchFamily="18" charset="-78"/>
                <a:cs typeface="Andalus" panose="02020603050405020304" pitchFamily="18" charset="-78"/>
              </a:rPr>
              <a:t>originates on </a:t>
            </a:r>
            <a:r>
              <a:rPr lang="en-US" dirty="0" err="1">
                <a:solidFill>
                  <a:schemeClr val="tx2"/>
                </a:solidFill>
                <a:latin typeface="Andalus" panose="02020603050405020304" pitchFamily="18" charset="-78"/>
                <a:cs typeface="Andalus" panose="02020603050405020304" pitchFamily="18" charset="-78"/>
              </a:rPr>
              <a:t>mesiobuccal</a:t>
            </a:r>
            <a:r>
              <a:rPr lang="en-US" dirty="0">
                <a:solidFill>
                  <a:schemeClr val="tx2"/>
                </a:solidFill>
                <a:latin typeface="Andalus" panose="02020603050405020304" pitchFamily="18" charset="-78"/>
                <a:cs typeface="Andalus" panose="02020603050405020304" pitchFamily="18" charset="-78"/>
              </a:rPr>
              <a:t> surface and encircles tooth to engage </a:t>
            </a:r>
            <a:r>
              <a:rPr lang="en-US" dirty="0" err="1">
                <a:solidFill>
                  <a:schemeClr val="tx2"/>
                </a:solidFill>
                <a:latin typeface="Andalus" panose="02020603050405020304" pitchFamily="18" charset="-78"/>
                <a:cs typeface="Andalus" panose="02020603050405020304" pitchFamily="18" charset="-78"/>
              </a:rPr>
              <a:t>mesiolingual</a:t>
            </a:r>
            <a:r>
              <a:rPr lang="en-US" dirty="0">
                <a:solidFill>
                  <a:schemeClr val="tx2"/>
                </a:solidFill>
                <a:latin typeface="Andalus" panose="02020603050405020304" pitchFamily="18" charset="-78"/>
                <a:cs typeface="Andalus" panose="02020603050405020304" pitchFamily="18" charset="-78"/>
              </a:rPr>
              <a:t> undercut. </a:t>
            </a:r>
            <a:r>
              <a:rPr lang="en-US" dirty="0" smtClean="0">
                <a:solidFill>
                  <a:schemeClr val="tx2"/>
                </a:solidFill>
                <a:latin typeface="Andalus" panose="02020603050405020304" pitchFamily="18" charset="-78"/>
                <a:cs typeface="Andalus" panose="02020603050405020304" pitchFamily="18" charset="-78"/>
              </a:rPr>
              <a:t>B, Clasp </a:t>
            </a:r>
            <a:r>
              <a:rPr lang="en-US" dirty="0">
                <a:solidFill>
                  <a:schemeClr val="tx2"/>
                </a:solidFill>
                <a:latin typeface="Andalus" panose="02020603050405020304" pitchFamily="18" charset="-78"/>
                <a:cs typeface="Andalus" panose="02020603050405020304" pitchFamily="18" charset="-78"/>
              </a:rPr>
              <a:t>originates on </a:t>
            </a:r>
            <a:r>
              <a:rPr lang="en-US" dirty="0" err="1">
                <a:solidFill>
                  <a:schemeClr val="tx2"/>
                </a:solidFill>
                <a:latin typeface="Andalus" panose="02020603050405020304" pitchFamily="18" charset="-78"/>
                <a:cs typeface="Andalus" panose="02020603050405020304" pitchFamily="18" charset="-78"/>
              </a:rPr>
              <a:t>mesiolingual</a:t>
            </a:r>
            <a:r>
              <a:rPr lang="en-US" dirty="0">
                <a:solidFill>
                  <a:schemeClr val="tx2"/>
                </a:solidFill>
                <a:latin typeface="Andalus" panose="02020603050405020304" pitchFamily="18" charset="-78"/>
                <a:cs typeface="Andalus" panose="02020603050405020304" pitchFamily="18" charset="-78"/>
              </a:rPr>
              <a:t> surface and encircles tooth to engage </a:t>
            </a:r>
            <a:r>
              <a:rPr lang="en-US" dirty="0" err="1" smtClean="0">
                <a:solidFill>
                  <a:schemeClr val="tx2"/>
                </a:solidFill>
                <a:latin typeface="Andalus" panose="02020603050405020304" pitchFamily="18" charset="-78"/>
                <a:cs typeface="Andalus" panose="02020603050405020304" pitchFamily="18" charset="-78"/>
              </a:rPr>
              <a:t>mesiobuccal</a:t>
            </a:r>
            <a:r>
              <a:rPr lang="en-US" dirty="0" smtClean="0">
                <a:solidFill>
                  <a:schemeClr val="tx2"/>
                </a:solidFill>
                <a:latin typeface="Andalus" panose="02020603050405020304" pitchFamily="18" charset="-78"/>
                <a:cs typeface="Andalus" panose="02020603050405020304" pitchFamily="18" charset="-78"/>
              </a:rPr>
              <a:t> undercut</a:t>
            </a:r>
            <a:r>
              <a:rPr lang="en-US" dirty="0">
                <a:solidFill>
                  <a:schemeClr val="tx2"/>
                </a:solidFill>
                <a:latin typeface="Andalus" panose="02020603050405020304" pitchFamily="18" charset="-78"/>
                <a:cs typeface="Andalus" panose="02020603050405020304" pitchFamily="18" charset="-78"/>
              </a:rPr>
              <a:t>. In either example, supporting strut is used on non-retentive </a:t>
            </a:r>
            <a:r>
              <a:rPr lang="en-US" dirty="0" smtClean="0">
                <a:solidFill>
                  <a:schemeClr val="tx2"/>
                </a:solidFill>
                <a:latin typeface="Andalus" panose="02020603050405020304" pitchFamily="18" charset="-78"/>
                <a:cs typeface="Andalus" panose="02020603050405020304" pitchFamily="18" charset="-78"/>
              </a:rPr>
              <a:t>side. </a:t>
            </a:r>
          </a:p>
          <a:p>
            <a:pPr algn="l" rtl="0"/>
            <a:r>
              <a:rPr lang="en-US" dirty="0" smtClean="0">
                <a:solidFill>
                  <a:schemeClr val="tx2"/>
                </a:solidFill>
                <a:latin typeface="Andalus" panose="02020603050405020304" pitchFamily="18" charset="-78"/>
                <a:cs typeface="Andalus" panose="02020603050405020304" pitchFamily="18" charset="-78"/>
              </a:rPr>
              <a:t>A </a:t>
            </a:r>
            <a:r>
              <a:rPr lang="en-US" dirty="0">
                <a:solidFill>
                  <a:schemeClr val="tx2"/>
                </a:solidFill>
                <a:latin typeface="Andalus" panose="02020603050405020304" pitchFamily="18" charset="-78"/>
                <a:cs typeface="Andalus" panose="02020603050405020304" pitchFamily="18" charset="-78"/>
              </a:rPr>
              <a:t>ring-type clasp may be used in reverse on an abutment located anterior to a </a:t>
            </a:r>
            <a:r>
              <a:rPr lang="en-US" dirty="0" smtClean="0">
                <a:solidFill>
                  <a:schemeClr val="tx2"/>
                </a:solidFill>
                <a:latin typeface="Andalus" panose="02020603050405020304" pitchFamily="18" charset="-78"/>
                <a:cs typeface="Andalus" panose="02020603050405020304" pitchFamily="18" charset="-78"/>
              </a:rPr>
              <a:t>tooth bounded edentulous </a:t>
            </a:r>
            <a:r>
              <a:rPr lang="en-US" dirty="0">
                <a:solidFill>
                  <a:schemeClr val="tx2"/>
                </a:solidFill>
                <a:latin typeface="Andalus" panose="02020603050405020304" pitchFamily="18" charset="-78"/>
                <a:cs typeface="Andalus" panose="02020603050405020304" pitchFamily="18" charset="-78"/>
              </a:rPr>
              <a:t>space. The only justification for its use is when a distobuccal </a:t>
            </a:r>
            <a:r>
              <a:rPr lang="en-US" dirty="0" smtClean="0">
                <a:solidFill>
                  <a:schemeClr val="tx2"/>
                </a:solidFill>
                <a:latin typeface="Andalus" panose="02020603050405020304" pitchFamily="18" charset="-78"/>
                <a:cs typeface="Andalus" panose="02020603050405020304" pitchFamily="18" charset="-78"/>
              </a:rPr>
              <a:t>or </a:t>
            </a:r>
            <a:r>
              <a:rPr lang="en-US" dirty="0" err="1" smtClean="0">
                <a:solidFill>
                  <a:schemeClr val="tx2"/>
                </a:solidFill>
                <a:latin typeface="Andalus" panose="02020603050405020304" pitchFamily="18" charset="-78"/>
                <a:cs typeface="Andalus" panose="02020603050405020304" pitchFamily="18" charset="-78"/>
              </a:rPr>
              <a:t>distolingual</a:t>
            </a:r>
            <a:r>
              <a:rPr lang="en-US" dirty="0" smtClean="0">
                <a:solidFill>
                  <a:schemeClr val="tx2"/>
                </a:solidFill>
                <a:latin typeface="Andalus" panose="02020603050405020304" pitchFamily="18" charset="-78"/>
                <a:cs typeface="Andalus" panose="02020603050405020304" pitchFamily="18" charset="-78"/>
              </a:rPr>
              <a:t> </a:t>
            </a:r>
            <a:r>
              <a:rPr lang="en-US" dirty="0">
                <a:solidFill>
                  <a:schemeClr val="tx2"/>
                </a:solidFill>
                <a:latin typeface="Andalus" panose="02020603050405020304" pitchFamily="18" charset="-78"/>
                <a:cs typeface="Andalus" panose="02020603050405020304" pitchFamily="18" charset="-78"/>
              </a:rPr>
              <a:t>undercut cannot be approached directly from the occlusal rest </a:t>
            </a:r>
            <a:r>
              <a:rPr lang="en-US" dirty="0" smtClean="0">
                <a:solidFill>
                  <a:schemeClr val="tx2"/>
                </a:solidFill>
                <a:latin typeface="Andalus" panose="02020603050405020304" pitchFamily="18" charset="-78"/>
                <a:cs typeface="Andalus" panose="02020603050405020304" pitchFamily="18" charset="-78"/>
              </a:rPr>
              <a:t>area and/or </a:t>
            </a:r>
            <a:r>
              <a:rPr lang="en-US" dirty="0">
                <a:solidFill>
                  <a:schemeClr val="tx2"/>
                </a:solidFill>
                <a:latin typeface="Andalus" panose="02020603050405020304" pitchFamily="18" charset="-78"/>
                <a:cs typeface="Andalus" panose="02020603050405020304" pitchFamily="18" charset="-78"/>
              </a:rPr>
              <a:t>tissue undercuts prevent its approach from a gingival direction with a </a:t>
            </a:r>
            <a:r>
              <a:rPr lang="en-US" dirty="0" smtClean="0">
                <a:solidFill>
                  <a:schemeClr val="tx2"/>
                </a:solidFill>
                <a:latin typeface="Andalus" panose="02020603050405020304" pitchFamily="18" charset="-78"/>
                <a:cs typeface="Andalus" panose="02020603050405020304" pitchFamily="18" charset="-78"/>
              </a:rPr>
              <a:t>bar clasp </a:t>
            </a:r>
            <a:r>
              <a:rPr lang="en-US" dirty="0">
                <a:solidFill>
                  <a:schemeClr val="tx2"/>
                </a:solidFill>
                <a:latin typeface="Andalus" panose="02020603050405020304" pitchFamily="18" charset="-78"/>
                <a:cs typeface="Andalus" panose="02020603050405020304" pitchFamily="18" charset="-78"/>
              </a:rPr>
              <a:t>arm.</a:t>
            </a:r>
            <a:endParaRPr lang="ar-SA" dirty="0">
              <a:solidFill>
                <a:schemeClr val="tx2"/>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8633139" y="4534878"/>
            <a:ext cx="3048000" cy="1495425"/>
          </a:xfrm>
          <a:prstGeom prst="rect">
            <a:avLst/>
          </a:prstGeom>
        </p:spPr>
      </p:pic>
      <p:pic>
        <p:nvPicPr>
          <p:cNvPr id="6" name="Picture 5"/>
          <p:cNvPicPr>
            <a:picLocks noChangeAspect="1"/>
          </p:cNvPicPr>
          <p:nvPr/>
        </p:nvPicPr>
        <p:blipFill rotWithShape="1">
          <a:blip r:embed="rId3"/>
          <a:srcRect l="22449" t="29358" r="42313" b="18706"/>
          <a:stretch/>
        </p:blipFill>
        <p:spPr>
          <a:xfrm>
            <a:off x="8538693" y="1691322"/>
            <a:ext cx="3142446" cy="2603993"/>
          </a:xfrm>
          <a:prstGeom prst="rect">
            <a:avLst/>
          </a:prstGeom>
        </p:spPr>
      </p:pic>
    </p:spTree>
    <p:extLst>
      <p:ext uri="{BB962C8B-B14F-4D97-AF65-F5344CB8AC3E}">
        <p14:creationId xmlns:p14="http://schemas.microsoft.com/office/powerpoint/2010/main" val="1186408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9324562" cy="4649273"/>
          </a:xfrm>
        </p:spPr>
        <p:txBody>
          <a:bodyPr>
            <a:normAutofit/>
          </a:bodyPr>
          <a:lstStyle/>
          <a:p>
            <a:pPr marL="514350" indent="-514350" algn="l" rtl="0">
              <a:buAutoNum type="arabicPeriod" startAt="2"/>
            </a:pPr>
            <a:r>
              <a:rPr lang="en-US" sz="2800" b="1" dirty="0" smtClean="0">
                <a:solidFill>
                  <a:schemeClr val="tx2"/>
                </a:solidFill>
                <a:latin typeface="Andalus" panose="02020603050405020304" pitchFamily="18" charset="-78"/>
                <a:cs typeface="Andalus" panose="02020603050405020304" pitchFamily="18" charset="-78"/>
              </a:rPr>
              <a:t>Ring Clasp:</a:t>
            </a:r>
          </a:p>
          <a:p>
            <a:pPr algn="l" rtl="0"/>
            <a:r>
              <a:rPr lang="en-US" dirty="0">
                <a:solidFill>
                  <a:schemeClr val="tx2"/>
                </a:solidFill>
                <a:latin typeface="Andalus" panose="02020603050405020304" pitchFamily="18" charset="-78"/>
                <a:cs typeface="Andalus" panose="02020603050405020304" pitchFamily="18" charset="-78"/>
              </a:rPr>
              <a:t>Improperly designed ring clasp lacking necessary </a:t>
            </a:r>
            <a:r>
              <a:rPr lang="en-US" dirty="0" smtClean="0">
                <a:solidFill>
                  <a:schemeClr val="tx2"/>
                </a:solidFill>
                <a:latin typeface="Andalus" panose="02020603050405020304" pitchFamily="18" charset="-78"/>
                <a:cs typeface="Andalus" panose="02020603050405020304" pitchFamily="18" charset="-78"/>
              </a:rPr>
              <a:t>support. Such </a:t>
            </a:r>
            <a:r>
              <a:rPr lang="en-US" dirty="0">
                <a:solidFill>
                  <a:schemeClr val="tx2"/>
                </a:solidFill>
                <a:latin typeface="Andalus" panose="02020603050405020304" pitchFamily="18" charset="-78"/>
                <a:cs typeface="Andalus" panose="02020603050405020304" pitchFamily="18" charset="-78"/>
              </a:rPr>
              <a:t>a </a:t>
            </a:r>
            <a:r>
              <a:rPr lang="en-US" dirty="0" smtClean="0">
                <a:solidFill>
                  <a:schemeClr val="tx2"/>
                </a:solidFill>
                <a:latin typeface="Andalus" panose="02020603050405020304" pitchFamily="18" charset="-78"/>
                <a:cs typeface="Andalus" panose="02020603050405020304" pitchFamily="18" charset="-78"/>
              </a:rPr>
              <a:t>clasp lacks </a:t>
            </a:r>
            <a:r>
              <a:rPr lang="en-US" dirty="0">
                <a:solidFill>
                  <a:schemeClr val="tx2"/>
                </a:solidFill>
                <a:latin typeface="Andalus" panose="02020603050405020304" pitchFamily="18" charset="-78"/>
                <a:cs typeface="Andalus" panose="02020603050405020304" pitchFamily="18" charset="-78"/>
              </a:rPr>
              <a:t>any reciprocating or stabilizing action because entire </a:t>
            </a:r>
            <a:r>
              <a:rPr lang="en-US" dirty="0" smtClean="0">
                <a:solidFill>
                  <a:schemeClr val="tx2"/>
                </a:solidFill>
                <a:latin typeface="Andalus" panose="02020603050405020304" pitchFamily="18" charset="-78"/>
                <a:cs typeface="Andalus" panose="02020603050405020304" pitchFamily="18" charset="-78"/>
              </a:rPr>
              <a:t>circumference of </a:t>
            </a:r>
            <a:r>
              <a:rPr lang="en-US" dirty="0">
                <a:solidFill>
                  <a:schemeClr val="tx2"/>
                </a:solidFill>
                <a:latin typeface="Andalus" panose="02020603050405020304" pitchFamily="18" charset="-78"/>
                <a:cs typeface="Andalus" panose="02020603050405020304" pitchFamily="18" charset="-78"/>
              </a:rPr>
              <a:t>clasp is free to open and close.</a:t>
            </a:r>
            <a:endParaRPr lang="ar-SA" dirty="0">
              <a:solidFill>
                <a:schemeClr val="tx2"/>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21657" t="26364" r="38651" b="38952"/>
          <a:stretch/>
        </p:blipFill>
        <p:spPr>
          <a:xfrm>
            <a:off x="2279560" y="3786387"/>
            <a:ext cx="5164427" cy="2537139"/>
          </a:xfrm>
          <a:prstGeom prst="rect">
            <a:avLst/>
          </a:prstGeom>
        </p:spPr>
      </p:pic>
    </p:spTree>
    <p:extLst>
      <p:ext uri="{BB962C8B-B14F-4D97-AF65-F5344CB8AC3E}">
        <p14:creationId xmlns:p14="http://schemas.microsoft.com/office/powerpoint/2010/main" val="992367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495505" y="4407151"/>
            <a:ext cx="4521490" cy="2325750"/>
          </a:xfrm>
          <a:prstGeom prst="rect">
            <a:avLst/>
          </a:prstGeom>
        </p:spPr>
      </p:pic>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6697272" cy="4351337"/>
          </a:xfrm>
        </p:spPr>
        <p:txBody>
          <a:bodyPr>
            <a:normAutofit fontScale="92500" lnSpcReduction="20000"/>
          </a:bodyPr>
          <a:lstStyle/>
          <a:p>
            <a:pPr marL="514350" indent="-514350" algn="l" rtl="0">
              <a:buAutoNum type="arabicPeriod" startAt="3"/>
            </a:pPr>
            <a:r>
              <a:rPr lang="en-US" sz="2800" b="1" dirty="0" smtClean="0">
                <a:solidFill>
                  <a:schemeClr val="tx2"/>
                </a:solidFill>
                <a:latin typeface="Andalus" panose="02020603050405020304" pitchFamily="18" charset="-78"/>
                <a:cs typeface="Andalus" panose="02020603050405020304" pitchFamily="18" charset="-78"/>
              </a:rPr>
              <a:t>Embrasure </a:t>
            </a:r>
            <a:r>
              <a:rPr lang="en-US" sz="2800" b="1" dirty="0">
                <a:solidFill>
                  <a:schemeClr val="tx2"/>
                </a:solidFill>
                <a:latin typeface="Andalus" panose="02020603050405020304" pitchFamily="18" charset="-78"/>
                <a:cs typeface="Andalus" panose="02020603050405020304" pitchFamily="18" charset="-78"/>
              </a:rPr>
              <a:t>clasp (Butterfly clasp</a:t>
            </a:r>
            <a:r>
              <a:rPr lang="en-US" sz="2800" b="1" dirty="0" smtClean="0">
                <a:solidFill>
                  <a:schemeClr val="tx2"/>
                </a:solidFill>
                <a:latin typeface="Andalus" panose="02020603050405020304" pitchFamily="18" charset="-78"/>
                <a:cs typeface="Andalus" panose="02020603050405020304" pitchFamily="18" charset="-78"/>
              </a:rPr>
              <a:t>) (</a:t>
            </a:r>
            <a:r>
              <a:rPr lang="en-US" sz="2800" b="1" dirty="0" err="1" smtClean="0">
                <a:solidFill>
                  <a:schemeClr val="tx2"/>
                </a:solidFill>
                <a:latin typeface="Andalus" panose="02020603050405020304" pitchFamily="18" charset="-78"/>
                <a:cs typeface="Andalus" panose="02020603050405020304" pitchFamily="18" charset="-78"/>
              </a:rPr>
              <a:t>bonwill</a:t>
            </a:r>
            <a:r>
              <a:rPr lang="en-US" sz="2800" b="1" dirty="0" smtClean="0">
                <a:solidFill>
                  <a:schemeClr val="tx2"/>
                </a:solidFill>
                <a:latin typeface="Andalus" panose="02020603050405020304" pitchFamily="18" charset="-78"/>
                <a:cs typeface="Andalus" panose="02020603050405020304" pitchFamily="18" charset="-78"/>
              </a:rPr>
              <a:t> clasp):</a:t>
            </a:r>
          </a:p>
          <a:p>
            <a:pPr algn="l" rtl="0"/>
            <a:r>
              <a:rPr lang="en-US" dirty="0" smtClean="0">
                <a:solidFill>
                  <a:schemeClr val="tx2"/>
                </a:solidFill>
                <a:latin typeface="Andalus" panose="02020603050405020304" pitchFamily="18" charset="-78"/>
                <a:cs typeface="Andalus" panose="02020603050405020304" pitchFamily="18" charset="-78"/>
              </a:rPr>
              <a:t>Embrasure clasp two opposing circumferential clasps joined at their </a:t>
            </a:r>
            <a:r>
              <a:rPr lang="en-US" dirty="0">
                <a:solidFill>
                  <a:schemeClr val="tx2"/>
                </a:solidFill>
                <a:latin typeface="Andalus" panose="02020603050405020304" pitchFamily="18" charset="-78"/>
                <a:cs typeface="Andalus" panose="02020603050405020304" pitchFamily="18" charset="-78"/>
              </a:rPr>
              <a:t>bodies. Embrasure clasps should have two retentive clasp arms and two reciprocal clasp arms, either bilaterally or diagonally opposed</a:t>
            </a:r>
            <a:r>
              <a:rPr lang="en-US" dirty="0" smtClean="0">
                <a:solidFill>
                  <a:schemeClr val="tx2"/>
                </a:solidFill>
                <a:latin typeface="Andalus" panose="02020603050405020304" pitchFamily="18" charset="-78"/>
                <a:cs typeface="Andalus" panose="02020603050405020304" pitchFamily="18" charset="-78"/>
              </a:rPr>
              <a:t>.</a:t>
            </a:r>
          </a:p>
          <a:p>
            <a:pPr algn="l" rtl="0"/>
            <a:r>
              <a:rPr lang="en-US" dirty="0" smtClean="0">
                <a:solidFill>
                  <a:schemeClr val="tx2"/>
                </a:solidFill>
                <a:latin typeface="Andalus" panose="02020603050405020304" pitchFamily="18" charset="-78"/>
                <a:cs typeface="Andalus" panose="02020603050405020304" pitchFamily="18" charset="-78"/>
              </a:rPr>
              <a:t>It </a:t>
            </a:r>
            <a:r>
              <a:rPr lang="en-US" dirty="0">
                <a:solidFill>
                  <a:schemeClr val="tx2"/>
                </a:solidFill>
                <a:latin typeface="Andalus" panose="02020603050405020304" pitchFamily="18" charset="-78"/>
                <a:cs typeface="Andalus" panose="02020603050405020304" pitchFamily="18" charset="-78"/>
              </a:rPr>
              <a:t>always should be used with double occlusal rests. This is done to avoid interproximal wedging by the prosthesis, which could cause separation of the abutment teeth and result in food impaction and clasp </a:t>
            </a:r>
            <a:r>
              <a:rPr lang="en-US" dirty="0" smtClean="0">
                <a:solidFill>
                  <a:schemeClr val="tx2"/>
                </a:solidFill>
                <a:latin typeface="Andalus" panose="02020603050405020304" pitchFamily="18" charset="-78"/>
                <a:cs typeface="Andalus" panose="02020603050405020304" pitchFamily="18" charset="-78"/>
              </a:rPr>
              <a:t>displacement. In </a:t>
            </a:r>
            <a:r>
              <a:rPr lang="en-US" dirty="0">
                <a:solidFill>
                  <a:schemeClr val="tx2"/>
                </a:solidFill>
                <a:latin typeface="Andalus" panose="02020603050405020304" pitchFamily="18" charset="-78"/>
                <a:cs typeface="Andalus" panose="02020603050405020304" pitchFamily="18" charset="-78"/>
              </a:rPr>
              <a:t>addition to providing support, occlusal rests also serve to shunt food away from contact areas</a:t>
            </a:r>
            <a:r>
              <a:rPr lang="en-US" dirty="0" smtClean="0">
                <a:solidFill>
                  <a:schemeClr val="tx2"/>
                </a:solidFill>
                <a:latin typeface="Andalus" panose="02020603050405020304" pitchFamily="18" charset="-78"/>
                <a:cs typeface="Andalus" panose="02020603050405020304" pitchFamily="18" charset="-78"/>
              </a:rPr>
              <a:t>.</a:t>
            </a:r>
          </a:p>
          <a:p>
            <a:pPr algn="l" rtl="0"/>
            <a:r>
              <a:rPr lang="en-US" dirty="0">
                <a:solidFill>
                  <a:schemeClr val="tx2"/>
                </a:solidFill>
                <a:latin typeface="Andalus" panose="02020603050405020304" pitchFamily="18" charset="-78"/>
                <a:cs typeface="Andalus" panose="02020603050405020304" pitchFamily="18" charset="-78"/>
              </a:rPr>
              <a:t>It is used on the side of the arch where there is no edentulous space( unmodified class II or class III).</a:t>
            </a:r>
          </a:p>
          <a:p>
            <a:pPr algn="l" rtl="0"/>
            <a:endParaRPr lang="en-US" dirty="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ar-SA" sz="2800" b="1" dirty="0">
              <a:solidFill>
                <a:schemeClr val="tx2"/>
              </a:solidFill>
              <a:latin typeface="Andalus" panose="02020603050405020304" pitchFamily="18" charset="-78"/>
              <a:cs typeface="Andalus" panose="02020603050405020304" pitchFamily="18" charset="-78"/>
            </a:endParaRPr>
          </a:p>
        </p:txBody>
      </p:sp>
      <p:pic>
        <p:nvPicPr>
          <p:cNvPr id="7" name="Picture 6"/>
          <p:cNvPicPr>
            <a:picLocks noChangeAspect="1"/>
          </p:cNvPicPr>
          <p:nvPr/>
        </p:nvPicPr>
        <p:blipFill>
          <a:blip r:embed="rId3"/>
          <a:stretch>
            <a:fillRect/>
          </a:stretch>
        </p:blipFill>
        <p:spPr>
          <a:xfrm>
            <a:off x="8221349" y="1828800"/>
            <a:ext cx="3533440" cy="2351344"/>
          </a:xfrm>
          <a:prstGeom prst="rect">
            <a:avLst/>
          </a:prstGeom>
        </p:spPr>
      </p:pic>
    </p:spTree>
    <p:extLst>
      <p:ext uri="{BB962C8B-B14F-4D97-AF65-F5344CB8AC3E}">
        <p14:creationId xmlns:p14="http://schemas.microsoft.com/office/powerpoint/2010/main" val="2811051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1" y="1828800"/>
            <a:ext cx="9543503" cy="4351337"/>
          </a:xfrm>
        </p:spPr>
        <p:txBody>
          <a:bodyPr>
            <a:normAutofit/>
          </a:bodyPr>
          <a:lstStyle/>
          <a:p>
            <a:pPr marL="514350" indent="-514350" algn="l" rtl="0">
              <a:buAutoNum type="arabicPeriod" startAt="3"/>
            </a:pPr>
            <a:r>
              <a:rPr lang="en-US" sz="2800" b="1" dirty="0" smtClean="0">
                <a:solidFill>
                  <a:schemeClr val="tx2"/>
                </a:solidFill>
                <a:latin typeface="Andalus" panose="02020603050405020304" pitchFamily="18" charset="-78"/>
                <a:cs typeface="Andalus" panose="02020603050405020304" pitchFamily="18" charset="-78"/>
              </a:rPr>
              <a:t>Embrasure </a:t>
            </a:r>
            <a:r>
              <a:rPr lang="en-US" sz="2800" b="1" dirty="0">
                <a:solidFill>
                  <a:schemeClr val="tx2"/>
                </a:solidFill>
                <a:latin typeface="Andalus" panose="02020603050405020304" pitchFamily="18" charset="-78"/>
                <a:cs typeface="Andalus" panose="02020603050405020304" pitchFamily="18" charset="-78"/>
              </a:rPr>
              <a:t>clasp (Butterfly clasp</a:t>
            </a:r>
            <a:r>
              <a:rPr lang="en-US" sz="2800" b="1" dirty="0" smtClean="0">
                <a:solidFill>
                  <a:schemeClr val="tx2"/>
                </a:solidFill>
                <a:latin typeface="Andalus" panose="02020603050405020304" pitchFamily="18" charset="-78"/>
                <a:cs typeface="Andalus" panose="02020603050405020304" pitchFamily="18" charset="-78"/>
              </a:rPr>
              <a:t>):</a:t>
            </a:r>
          </a:p>
          <a:p>
            <a:pPr algn="l" rtl="0"/>
            <a:r>
              <a:rPr lang="en-US" dirty="0">
                <a:solidFill>
                  <a:schemeClr val="tx2"/>
                </a:solidFill>
                <a:latin typeface="Andalus" panose="02020603050405020304" pitchFamily="18" charset="-78"/>
                <a:cs typeface="Andalus" panose="02020603050405020304" pitchFamily="18" charset="-78"/>
              </a:rPr>
              <a:t>Example of use of embrasure clasp for a Class II partially edentulous arch. Embrasure </a:t>
            </a:r>
            <a:r>
              <a:rPr lang="en-US" dirty="0" smtClean="0">
                <a:solidFill>
                  <a:schemeClr val="tx2"/>
                </a:solidFill>
                <a:latin typeface="Andalus" panose="02020603050405020304" pitchFamily="18" charset="-78"/>
                <a:cs typeface="Andalus" panose="02020603050405020304" pitchFamily="18" charset="-78"/>
              </a:rPr>
              <a:t>clasp on </a:t>
            </a:r>
            <a:r>
              <a:rPr lang="en-US" dirty="0">
                <a:solidFill>
                  <a:schemeClr val="tx2"/>
                </a:solidFill>
                <a:latin typeface="Andalus" panose="02020603050405020304" pitchFamily="18" charset="-78"/>
                <a:cs typeface="Andalus" panose="02020603050405020304" pitchFamily="18" charset="-78"/>
              </a:rPr>
              <a:t>two left molar abutments was used in the absence of posterior modification space.</a:t>
            </a:r>
            <a:endParaRPr lang="en-US"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ar-SA" sz="2800" b="1" dirty="0">
              <a:solidFill>
                <a:schemeClr val="tx2"/>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5694137" y="3745596"/>
            <a:ext cx="3023984" cy="2567123"/>
          </a:xfrm>
          <a:prstGeom prst="rect">
            <a:avLst/>
          </a:prstGeom>
        </p:spPr>
      </p:pic>
      <p:pic>
        <p:nvPicPr>
          <p:cNvPr id="5" name="Picture 4"/>
          <p:cNvPicPr>
            <a:picLocks noChangeAspect="1"/>
          </p:cNvPicPr>
          <p:nvPr/>
        </p:nvPicPr>
        <p:blipFill>
          <a:blip r:embed="rId3"/>
          <a:stretch>
            <a:fillRect/>
          </a:stretch>
        </p:blipFill>
        <p:spPr>
          <a:xfrm>
            <a:off x="1587186" y="3745596"/>
            <a:ext cx="3253604" cy="2572019"/>
          </a:xfrm>
          <a:prstGeom prst="rect">
            <a:avLst/>
          </a:prstGeom>
        </p:spPr>
      </p:pic>
    </p:spTree>
    <p:extLst>
      <p:ext uri="{BB962C8B-B14F-4D97-AF65-F5344CB8AC3E}">
        <p14:creationId xmlns:p14="http://schemas.microsoft.com/office/powerpoint/2010/main" val="1000412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1" y="1828800"/>
            <a:ext cx="6439695" cy="4351337"/>
          </a:xfrm>
        </p:spPr>
        <p:txBody>
          <a:bodyPr>
            <a:normAutofit/>
          </a:bodyPr>
          <a:lstStyle/>
          <a:p>
            <a:pPr marL="514350" indent="-514350" algn="l" rtl="0">
              <a:buAutoNum type="arabicPeriod" startAt="3"/>
            </a:pPr>
            <a:r>
              <a:rPr lang="en-US" sz="2800" b="1" dirty="0" smtClean="0">
                <a:solidFill>
                  <a:schemeClr val="tx2"/>
                </a:solidFill>
                <a:latin typeface="Andalus" panose="02020603050405020304" pitchFamily="18" charset="-78"/>
                <a:cs typeface="Andalus" panose="02020603050405020304" pitchFamily="18" charset="-78"/>
              </a:rPr>
              <a:t>Embrasure </a:t>
            </a:r>
            <a:r>
              <a:rPr lang="en-US" sz="2800" b="1" dirty="0">
                <a:solidFill>
                  <a:schemeClr val="tx2"/>
                </a:solidFill>
                <a:latin typeface="Andalus" panose="02020603050405020304" pitchFamily="18" charset="-78"/>
                <a:cs typeface="Andalus" panose="02020603050405020304" pitchFamily="18" charset="-78"/>
              </a:rPr>
              <a:t>clasp (Butterfly clasp</a:t>
            </a:r>
            <a:r>
              <a:rPr lang="en-US" sz="2800" b="1" dirty="0" smtClean="0">
                <a:solidFill>
                  <a:schemeClr val="tx2"/>
                </a:solidFill>
                <a:latin typeface="Andalus" panose="02020603050405020304" pitchFamily="18" charset="-78"/>
                <a:cs typeface="Andalus" panose="02020603050405020304" pitchFamily="18" charset="-78"/>
              </a:rPr>
              <a:t>):</a:t>
            </a:r>
          </a:p>
          <a:p>
            <a:pPr marL="0" indent="0" algn="l" rtl="0">
              <a:buNone/>
            </a:pPr>
            <a:r>
              <a:rPr lang="en-US" sz="2400" b="1" dirty="0" smtClean="0">
                <a:solidFill>
                  <a:schemeClr val="accent1"/>
                </a:solidFill>
                <a:latin typeface="Andalus" panose="02020603050405020304" pitchFamily="18" charset="-78"/>
                <a:cs typeface="Andalus" panose="02020603050405020304" pitchFamily="18" charset="-78"/>
              </a:rPr>
              <a:t>Disadvantages: </a:t>
            </a:r>
          </a:p>
          <a:p>
            <a:pPr marL="457200" indent="-457200" algn="l" rtl="0">
              <a:buFont typeface="+mj-lt"/>
              <a:buAutoNum type="arabicPeriod"/>
            </a:pPr>
            <a:r>
              <a:rPr lang="en-US" dirty="0" smtClean="0">
                <a:solidFill>
                  <a:schemeClr val="tx2"/>
                </a:solidFill>
                <a:latin typeface="Andalus" panose="02020603050405020304" pitchFamily="18" charset="-78"/>
                <a:cs typeface="Andalus" panose="02020603050405020304" pitchFamily="18" charset="-78"/>
              </a:rPr>
              <a:t>Improper clearance can give rise thin section of clasp leading to breakage.</a:t>
            </a:r>
          </a:p>
          <a:p>
            <a:pPr algn="l" rtl="0"/>
            <a:r>
              <a:rPr lang="en-US" dirty="0">
                <a:solidFill>
                  <a:schemeClr val="tx2"/>
                </a:solidFill>
                <a:latin typeface="Andalus" panose="02020603050405020304" pitchFamily="18" charset="-78"/>
                <a:cs typeface="Andalus" panose="02020603050405020304" pitchFamily="18" charset="-78"/>
              </a:rPr>
              <a:t>Occlusal and proximal surfaces of adjacent molar and premolar prepared </a:t>
            </a:r>
            <a:r>
              <a:rPr lang="en-US" dirty="0" smtClean="0">
                <a:solidFill>
                  <a:schemeClr val="tx2"/>
                </a:solidFill>
                <a:latin typeface="Andalus" panose="02020603050405020304" pitchFamily="18" charset="-78"/>
                <a:cs typeface="Andalus" panose="02020603050405020304" pitchFamily="18" charset="-78"/>
              </a:rPr>
              <a:t>for embrasure </a:t>
            </a:r>
            <a:r>
              <a:rPr lang="en-US" dirty="0">
                <a:solidFill>
                  <a:schemeClr val="tx2"/>
                </a:solidFill>
                <a:latin typeface="Andalus" panose="02020603050405020304" pitchFamily="18" charset="-78"/>
                <a:cs typeface="Andalus" panose="02020603050405020304" pitchFamily="18" charset="-78"/>
              </a:rPr>
              <a:t>clasp. </a:t>
            </a:r>
            <a:endParaRPr lang="en-US" dirty="0" smtClean="0">
              <a:solidFill>
                <a:schemeClr val="tx2"/>
              </a:solidFill>
              <a:latin typeface="Andalus" panose="02020603050405020304" pitchFamily="18" charset="-78"/>
              <a:cs typeface="Andalus" panose="02020603050405020304" pitchFamily="18" charset="-78"/>
            </a:endParaRPr>
          </a:p>
          <a:p>
            <a:pPr algn="l" rtl="0"/>
            <a:r>
              <a:rPr lang="en-US" dirty="0" smtClean="0">
                <a:solidFill>
                  <a:schemeClr val="tx2"/>
                </a:solidFill>
                <a:latin typeface="Andalus" panose="02020603050405020304" pitchFamily="18" charset="-78"/>
                <a:cs typeface="Andalus" panose="02020603050405020304" pitchFamily="18" charset="-78"/>
              </a:rPr>
              <a:t>Note </a:t>
            </a:r>
            <a:r>
              <a:rPr lang="en-US" dirty="0">
                <a:solidFill>
                  <a:schemeClr val="tx2"/>
                </a:solidFill>
                <a:latin typeface="Andalus" panose="02020603050405020304" pitchFamily="18" charset="-78"/>
                <a:cs typeface="Andalus" panose="02020603050405020304" pitchFamily="18" charset="-78"/>
              </a:rPr>
              <a:t>that rest seat preparations are extended both </a:t>
            </a:r>
            <a:r>
              <a:rPr lang="en-US" dirty="0" smtClean="0">
                <a:solidFill>
                  <a:schemeClr val="tx2"/>
                </a:solidFill>
                <a:latin typeface="Andalus" panose="02020603050405020304" pitchFamily="18" charset="-78"/>
                <a:cs typeface="Andalus" panose="02020603050405020304" pitchFamily="18" charset="-78"/>
              </a:rPr>
              <a:t>buccally and </a:t>
            </a:r>
            <a:r>
              <a:rPr lang="en-US" dirty="0">
                <a:solidFill>
                  <a:schemeClr val="tx2"/>
                </a:solidFill>
                <a:latin typeface="Andalus" panose="02020603050405020304" pitchFamily="18" charset="-78"/>
                <a:cs typeface="Andalus" panose="02020603050405020304" pitchFamily="18" charset="-78"/>
              </a:rPr>
              <a:t>lingually to accommodate retentive and reciprocal clasp arms.</a:t>
            </a:r>
            <a:endParaRPr lang="en-US"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ar-SA" sz="2800" b="1" dirty="0">
              <a:solidFill>
                <a:schemeClr val="tx2"/>
              </a:solidFill>
              <a:latin typeface="Andalus" panose="02020603050405020304" pitchFamily="18" charset="-78"/>
              <a:cs typeface="Andalus" panose="02020603050405020304" pitchFamily="18" charset="-78"/>
            </a:endParaRPr>
          </a:p>
        </p:txBody>
      </p:sp>
      <p:pic>
        <p:nvPicPr>
          <p:cNvPr id="8" name="Picture 7"/>
          <p:cNvPicPr>
            <a:picLocks noChangeAspect="1"/>
          </p:cNvPicPr>
          <p:nvPr/>
        </p:nvPicPr>
        <p:blipFill>
          <a:blip r:embed="rId2"/>
          <a:stretch>
            <a:fillRect/>
          </a:stretch>
        </p:blipFill>
        <p:spPr>
          <a:xfrm>
            <a:off x="7701566" y="2610898"/>
            <a:ext cx="3917119" cy="2580377"/>
          </a:xfrm>
          <a:prstGeom prst="rect">
            <a:avLst/>
          </a:prstGeom>
        </p:spPr>
      </p:pic>
    </p:spTree>
    <p:extLst>
      <p:ext uri="{BB962C8B-B14F-4D97-AF65-F5344CB8AC3E}">
        <p14:creationId xmlns:p14="http://schemas.microsoft.com/office/powerpoint/2010/main" val="3215333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5705341" y="5283046"/>
            <a:ext cx="6396185" cy="1445103"/>
          </a:xfrm>
          <a:prstGeom prst="rect">
            <a:avLst/>
          </a:prstGeom>
        </p:spPr>
      </p:pic>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5422263" cy="4351337"/>
          </a:xfrm>
        </p:spPr>
        <p:txBody>
          <a:bodyPr>
            <a:normAutofit fontScale="92500" lnSpcReduction="20000"/>
          </a:bodyPr>
          <a:lstStyle/>
          <a:p>
            <a:pPr marL="514350" indent="-514350" algn="l" rtl="0">
              <a:buAutoNum type="arabicPeriod" startAt="4"/>
            </a:pPr>
            <a:r>
              <a:rPr lang="en-US" sz="2800" b="1" dirty="0" smtClean="0">
                <a:solidFill>
                  <a:schemeClr val="tx2"/>
                </a:solidFill>
                <a:latin typeface="Andalus" panose="02020603050405020304" pitchFamily="18" charset="-78"/>
                <a:cs typeface="Andalus" panose="02020603050405020304" pitchFamily="18" charset="-78"/>
              </a:rPr>
              <a:t>Multiple clasp:</a:t>
            </a:r>
          </a:p>
          <a:p>
            <a:pPr algn="l" rtl="0"/>
            <a:r>
              <a:rPr lang="en-US" dirty="0">
                <a:solidFill>
                  <a:schemeClr val="tx2"/>
                </a:solidFill>
                <a:latin typeface="Andalus" panose="02020603050405020304" pitchFamily="18" charset="-78"/>
                <a:cs typeface="Andalus" panose="02020603050405020304" pitchFamily="18" charset="-78"/>
              </a:rPr>
              <a:t>The multiple clasp is simply two opposing circumferential clasps </a:t>
            </a:r>
            <a:r>
              <a:rPr lang="en-US" dirty="0" smtClean="0">
                <a:solidFill>
                  <a:schemeClr val="tx2"/>
                </a:solidFill>
                <a:latin typeface="Andalus" panose="02020603050405020304" pitchFamily="18" charset="-78"/>
                <a:cs typeface="Andalus" panose="02020603050405020304" pitchFamily="18" charset="-78"/>
              </a:rPr>
              <a:t>joined at </a:t>
            </a:r>
            <a:r>
              <a:rPr lang="en-US" dirty="0">
                <a:solidFill>
                  <a:schemeClr val="tx2"/>
                </a:solidFill>
                <a:latin typeface="Andalus" panose="02020603050405020304" pitchFamily="18" charset="-78"/>
                <a:cs typeface="Andalus" panose="02020603050405020304" pitchFamily="18" charset="-78"/>
              </a:rPr>
              <a:t>the terminal end of the two reciprocal </a:t>
            </a:r>
            <a:r>
              <a:rPr lang="en-US" dirty="0" smtClean="0">
                <a:solidFill>
                  <a:schemeClr val="tx2"/>
                </a:solidFill>
                <a:latin typeface="Andalus" panose="02020603050405020304" pitchFamily="18" charset="-78"/>
                <a:cs typeface="Andalus" panose="02020603050405020304" pitchFamily="18" charset="-78"/>
              </a:rPr>
              <a:t>arms. It </a:t>
            </a:r>
            <a:r>
              <a:rPr lang="en-US" dirty="0">
                <a:solidFill>
                  <a:schemeClr val="tx2"/>
                </a:solidFill>
                <a:latin typeface="Andalus" panose="02020603050405020304" pitchFamily="18" charset="-78"/>
                <a:cs typeface="Andalus" panose="02020603050405020304" pitchFamily="18" charset="-78"/>
              </a:rPr>
              <a:t>is used when additional retention and stabilization are needed, </a:t>
            </a:r>
            <a:r>
              <a:rPr lang="en-US" dirty="0" smtClean="0">
                <a:solidFill>
                  <a:schemeClr val="tx2"/>
                </a:solidFill>
                <a:latin typeface="Andalus" panose="02020603050405020304" pitchFamily="18" charset="-78"/>
                <a:cs typeface="Andalus" panose="02020603050405020304" pitchFamily="18" charset="-78"/>
              </a:rPr>
              <a:t>usually when the principal abutment tooth is periodontally compromised and stresses originating from prosthesis retention can be distributed between multiple abutment teeth. </a:t>
            </a:r>
            <a:r>
              <a:rPr lang="en-US" dirty="0">
                <a:solidFill>
                  <a:schemeClr val="tx2"/>
                </a:solidFill>
                <a:latin typeface="Andalus" panose="02020603050405020304" pitchFamily="18" charset="-78"/>
                <a:cs typeface="Andalus" panose="02020603050405020304" pitchFamily="18" charset="-78"/>
              </a:rPr>
              <a:t>It may be used for multiple </a:t>
            </a:r>
            <a:r>
              <a:rPr lang="en-US" dirty="0" smtClean="0">
                <a:solidFill>
                  <a:schemeClr val="tx2"/>
                </a:solidFill>
                <a:latin typeface="Andalus" panose="02020603050405020304" pitchFamily="18" charset="-78"/>
                <a:cs typeface="Andalus" panose="02020603050405020304" pitchFamily="18" charset="-78"/>
              </a:rPr>
              <a:t>clasping in </a:t>
            </a:r>
            <a:r>
              <a:rPr lang="en-US" dirty="0">
                <a:solidFill>
                  <a:schemeClr val="tx2"/>
                </a:solidFill>
                <a:latin typeface="Andalus" panose="02020603050405020304" pitchFamily="18" charset="-78"/>
                <a:cs typeface="Andalus" panose="02020603050405020304" pitchFamily="18" charset="-78"/>
              </a:rPr>
              <a:t>instances in which the partial denture replaces an entire half of </a:t>
            </a:r>
            <a:r>
              <a:rPr lang="en-US" dirty="0" smtClean="0">
                <a:solidFill>
                  <a:schemeClr val="tx2"/>
                </a:solidFill>
                <a:latin typeface="Andalus" panose="02020603050405020304" pitchFamily="18" charset="-78"/>
                <a:cs typeface="Andalus" panose="02020603050405020304" pitchFamily="18" charset="-78"/>
              </a:rPr>
              <a:t>the dental </a:t>
            </a:r>
            <a:r>
              <a:rPr lang="en-US" dirty="0">
                <a:solidFill>
                  <a:schemeClr val="tx2"/>
                </a:solidFill>
                <a:latin typeface="Andalus" panose="02020603050405020304" pitchFamily="18" charset="-78"/>
                <a:cs typeface="Andalus" panose="02020603050405020304" pitchFamily="18" charset="-78"/>
              </a:rPr>
              <a:t>arch. It may be used rather than an embrasure clasp when the </a:t>
            </a:r>
            <a:r>
              <a:rPr lang="en-US" dirty="0" smtClean="0">
                <a:solidFill>
                  <a:schemeClr val="tx2"/>
                </a:solidFill>
                <a:latin typeface="Andalus" panose="02020603050405020304" pitchFamily="18" charset="-78"/>
                <a:cs typeface="Andalus" panose="02020603050405020304" pitchFamily="18" charset="-78"/>
              </a:rPr>
              <a:t>only available </a:t>
            </a:r>
            <a:r>
              <a:rPr lang="en-US" dirty="0">
                <a:solidFill>
                  <a:schemeClr val="tx2"/>
                </a:solidFill>
                <a:latin typeface="Andalus" panose="02020603050405020304" pitchFamily="18" charset="-78"/>
                <a:cs typeface="Andalus" panose="02020603050405020304" pitchFamily="18" charset="-78"/>
              </a:rPr>
              <a:t>retentive areas are adjacent to each other. Its disadvantage </a:t>
            </a:r>
            <a:r>
              <a:rPr lang="en-US" dirty="0" smtClean="0">
                <a:solidFill>
                  <a:schemeClr val="tx2"/>
                </a:solidFill>
                <a:latin typeface="Andalus" panose="02020603050405020304" pitchFamily="18" charset="-78"/>
                <a:cs typeface="Andalus" panose="02020603050405020304" pitchFamily="18" charset="-78"/>
              </a:rPr>
              <a:t>is that </a:t>
            </a:r>
            <a:r>
              <a:rPr lang="en-US" dirty="0">
                <a:solidFill>
                  <a:schemeClr val="tx2"/>
                </a:solidFill>
                <a:latin typeface="Andalus" panose="02020603050405020304" pitchFamily="18" charset="-78"/>
                <a:cs typeface="Andalus" panose="02020603050405020304" pitchFamily="18" charset="-78"/>
              </a:rPr>
              <a:t>two embrasure approaches are necessary rather than a single </a:t>
            </a:r>
            <a:r>
              <a:rPr lang="en-US" dirty="0" smtClean="0">
                <a:solidFill>
                  <a:schemeClr val="tx2"/>
                </a:solidFill>
                <a:latin typeface="Andalus" panose="02020603050405020304" pitchFamily="18" charset="-78"/>
                <a:cs typeface="Andalus" panose="02020603050405020304" pitchFamily="18" charset="-78"/>
              </a:rPr>
              <a:t>common embrasure </a:t>
            </a:r>
            <a:r>
              <a:rPr lang="en-US" dirty="0">
                <a:solidFill>
                  <a:schemeClr val="tx2"/>
                </a:solidFill>
                <a:latin typeface="Andalus" panose="02020603050405020304" pitchFamily="18" charset="-78"/>
                <a:cs typeface="Andalus" panose="02020603050405020304" pitchFamily="18" charset="-78"/>
              </a:rPr>
              <a:t>for both clasps.</a:t>
            </a:r>
            <a:endParaRPr lang="en-US" dirty="0" smtClean="0">
              <a:solidFill>
                <a:schemeClr val="tx2"/>
              </a:solidFill>
              <a:latin typeface="Andalus" panose="02020603050405020304" pitchFamily="18" charset="-78"/>
              <a:cs typeface="Andalus" panose="02020603050405020304" pitchFamily="18" charset="-78"/>
            </a:endParaRPr>
          </a:p>
          <a:p>
            <a:pPr marL="514350" indent="-514350" algn="l" rtl="0">
              <a:buAutoNum type="arabicPeriod" startAt="4"/>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ar-SA" sz="2800" b="1" dirty="0">
              <a:solidFill>
                <a:schemeClr val="tx2"/>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3"/>
          <a:stretch>
            <a:fillRect/>
          </a:stretch>
        </p:blipFill>
        <p:spPr>
          <a:xfrm>
            <a:off x="7431354" y="2093884"/>
            <a:ext cx="2681922" cy="2681922"/>
          </a:xfrm>
          <a:prstGeom prst="rect">
            <a:avLst/>
          </a:prstGeom>
        </p:spPr>
      </p:pic>
    </p:spTree>
    <p:extLst>
      <p:ext uri="{BB962C8B-B14F-4D97-AF65-F5344CB8AC3E}">
        <p14:creationId xmlns:p14="http://schemas.microsoft.com/office/powerpoint/2010/main" val="1844188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514350" indent="-514350" algn="l" rtl="0">
              <a:buAutoNum type="arabicPeriod" startAt="5"/>
            </a:pPr>
            <a:r>
              <a:rPr lang="en-US" sz="2800" b="1" dirty="0" smtClean="0">
                <a:solidFill>
                  <a:schemeClr val="tx2"/>
                </a:solidFill>
                <a:latin typeface="Andalus" panose="02020603050405020304" pitchFamily="18" charset="-78"/>
                <a:cs typeface="Andalus" panose="02020603050405020304" pitchFamily="18" charset="-78"/>
              </a:rPr>
              <a:t>Half-and-half clasp:</a:t>
            </a:r>
          </a:p>
          <a:p>
            <a:pPr algn="l" rtl="0"/>
            <a:r>
              <a:rPr lang="en-US" dirty="0">
                <a:solidFill>
                  <a:schemeClr val="tx2"/>
                </a:solidFill>
                <a:latin typeface="Andalus" panose="02020603050405020304" pitchFamily="18" charset="-78"/>
                <a:cs typeface="Andalus" panose="02020603050405020304" pitchFamily="18" charset="-78"/>
              </a:rPr>
              <a:t>The half-and-half clasp consists of a circumferential retentive arm </a:t>
            </a:r>
            <a:r>
              <a:rPr lang="en-US" dirty="0" smtClean="0">
                <a:solidFill>
                  <a:schemeClr val="tx2"/>
                </a:solidFill>
                <a:latin typeface="Andalus" panose="02020603050405020304" pitchFamily="18" charset="-78"/>
                <a:cs typeface="Andalus" panose="02020603050405020304" pitchFamily="18" charset="-78"/>
              </a:rPr>
              <a:t>arising from </a:t>
            </a:r>
            <a:r>
              <a:rPr lang="en-US" dirty="0">
                <a:solidFill>
                  <a:schemeClr val="tx2"/>
                </a:solidFill>
                <a:latin typeface="Andalus" panose="02020603050405020304" pitchFamily="18" charset="-78"/>
                <a:cs typeface="Andalus" panose="02020603050405020304" pitchFamily="18" charset="-78"/>
              </a:rPr>
              <a:t>one direction and a reciprocal arm arising from another</a:t>
            </a:r>
            <a:r>
              <a:rPr lang="en-US" dirty="0" smtClean="0">
                <a:solidFill>
                  <a:schemeClr val="tx2"/>
                </a:solidFill>
                <a:latin typeface="Andalus" panose="02020603050405020304" pitchFamily="18" charset="-78"/>
                <a:cs typeface="Andalus" panose="02020603050405020304" pitchFamily="18" charset="-78"/>
              </a:rPr>
              <a:t>.</a:t>
            </a:r>
          </a:p>
          <a:p>
            <a:pPr algn="l" rtl="0"/>
            <a:r>
              <a:rPr lang="en-US" dirty="0">
                <a:solidFill>
                  <a:schemeClr val="tx2"/>
                </a:solidFill>
                <a:latin typeface="Andalus" panose="02020603050405020304" pitchFamily="18" charset="-78"/>
                <a:cs typeface="Andalus" panose="02020603050405020304" pitchFamily="18" charset="-78"/>
              </a:rPr>
              <a:t>The second arm must arise from a second minor connector, and this arm is used with or without an auxiliary occlusal rest. Reciprocation arising from a second minor connector can usually be accomplished with a short bar or with an auxiliary occlusal rest, thereby avoiding so much tooth coverage. There is little justification for the use of the half-and-half clasp in bilateral extension base partial dentures.</a:t>
            </a:r>
            <a:endParaRPr lang="en-US"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ar-SA" sz="2800" b="1" dirty="0">
              <a:solidFill>
                <a:schemeClr val="tx2"/>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6672708" y="4972636"/>
            <a:ext cx="5090397" cy="1608468"/>
          </a:xfrm>
          <a:prstGeom prst="rect">
            <a:avLst/>
          </a:prstGeom>
        </p:spPr>
      </p:pic>
    </p:spTree>
    <p:extLst>
      <p:ext uri="{BB962C8B-B14F-4D97-AF65-F5344CB8AC3E}">
        <p14:creationId xmlns:p14="http://schemas.microsoft.com/office/powerpoint/2010/main" val="2982354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6594241" cy="4687910"/>
          </a:xfrm>
        </p:spPr>
        <p:txBody>
          <a:bodyPr>
            <a:normAutofit fontScale="92500"/>
          </a:bodyPr>
          <a:lstStyle/>
          <a:p>
            <a:pPr marL="514350" indent="-514350" algn="l" rtl="0">
              <a:buAutoNum type="arabicPeriod" startAt="6"/>
            </a:pPr>
            <a:r>
              <a:rPr lang="en-US" sz="2800" b="1" dirty="0" smtClean="0">
                <a:solidFill>
                  <a:schemeClr val="tx2"/>
                </a:solidFill>
                <a:latin typeface="Andalus" panose="02020603050405020304" pitchFamily="18" charset="-78"/>
                <a:cs typeface="Andalus" panose="02020603050405020304" pitchFamily="18" charset="-78"/>
              </a:rPr>
              <a:t>Reverse-action </a:t>
            </a:r>
            <a:r>
              <a:rPr lang="en-US" sz="2800" b="1" dirty="0">
                <a:solidFill>
                  <a:schemeClr val="tx2"/>
                </a:solidFill>
                <a:latin typeface="Andalus" panose="02020603050405020304" pitchFamily="18" charset="-78"/>
                <a:cs typeface="Andalus" panose="02020603050405020304" pitchFamily="18" charset="-78"/>
              </a:rPr>
              <a:t>clasp (</a:t>
            </a:r>
            <a:r>
              <a:rPr lang="en-US" sz="2800" b="1" dirty="0" smtClean="0">
                <a:solidFill>
                  <a:schemeClr val="tx2"/>
                </a:solidFill>
                <a:latin typeface="Andalus" panose="02020603050405020304" pitchFamily="18" charset="-78"/>
                <a:cs typeface="Andalus" panose="02020603050405020304" pitchFamily="18" charset="-78"/>
              </a:rPr>
              <a:t>hairpin)(fish hook):</a:t>
            </a:r>
          </a:p>
          <a:p>
            <a:pPr algn="l" rtl="0">
              <a:lnSpc>
                <a:spcPct val="100000"/>
              </a:lnSpc>
            </a:pPr>
            <a:r>
              <a:rPr lang="en-US" dirty="0">
                <a:solidFill>
                  <a:schemeClr val="tx2"/>
                </a:solidFill>
                <a:latin typeface="Andalus" panose="02020603050405020304" pitchFamily="18" charset="-78"/>
                <a:cs typeface="Andalus" panose="02020603050405020304" pitchFamily="18" charset="-78"/>
              </a:rPr>
              <a:t>The reverse-action clasp arm is designed to permit engaging a proximal undercut from an occlusal </a:t>
            </a:r>
            <a:r>
              <a:rPr lang="en-US" dirty="0" smtClean="0">
                <a:solidFill>
                  <a:schemeClr val="tx2"/>
                </a:solidFill>
                <a:latin typeface="Andalus" panose="02020603050405020304" pitchFamily="18" charset="-78"/>
                <a:cs typeface="Andalus" panose="02020603050405020304" pitchFamily="18" charset="-78"/>
              </a:rPr>
              <a:t>approach by looping back the retentive arm to engage an undercut apical to the point of origin. </a:t>
            </a:r>
          </a:p>
          <a:p>
            <a:pPr marL="0" indent="0" algn="l" rtl="0">
              <a:lnSpc>
                <a:spcPct val="100000"/>
              </a:lnSpc>
              <a:buNone/>
            </a:pPr>
            <a:r>
              <a:rPr lang="en-US" sz="2100" b="1" dirty="0" smtClean="0">
                <a:solidFill>
                  <a:schemeClr val="accent1"/>
                </a:solidFill>
                <a:latin typeface="Andalus" panose="02020603050405020304" pitchFamily="18" charset="-78"/>
                <a:cs typeface="Andalus" panose="02020603050405020304" pitchFamily="18" charset="-78"/>
              </a:rPr>
              <a:t>Retentive arm has two horizontal components:</a:t>
            </a:r>
          </a:p>
          <a:p>
            <a:pPr algn="l" rtl="0">
              <a:lnSpc>
                <a:spcPct val="100000"/>
              </a:lnSpc>
            </a:pPr>
            <a:r>
              <a:rPr lang="en-US" dirty="0" smtClean="0">
                <a:solidFill>
                  <a:schemeClr val="tx2"/>
                </a:solidFill>
                <a:latin typeface="Andalus" panose="02020603050405020304" pitchFamily="18" charset="-78"/>
                <a:cs typeface="Andalus" panose="02020603050405020304" pitchFamily="18" charset="-78"/>
              </a:rPr>
              <a:t>The occlusal portion which acts as a minor connector.</a:t>
            </a:r>
          </a:p>
          <a:p>
            <a:pPr algn="l" rtl="0">
              <a:lnSpc>
                <a:spcPct val="100000"/>
              </a:lnSpc>
            </a:pPr>
            <a:r>
              <a:rPr lang="en-US" dirty="0" smtClean="0">
                <a:solidFill>
                  <a:schemeClr val="tx2"/>
                </a:solidFill>
                <a:latin typeface="Andalus" panose="02020603050405020304" pitchFamily="18" charset="-78"/>
                <a:cs typeface="Andalus" panose="02020603050405020304" pitchFamily="18" charset="-78"/>
              </a:rPr>
              <a:t>The apical portion which pass over the height of contour to engage the desired undercuts.</a:t>
            </a:r>
          </a:p>
          <a:p>
            <a:pPr algn="l" rtl="0">
              <a:lnSpc>
                <a:spcPct val="100000"/>
              </a:lnSpc>
            </a:pPr>
            <a:r>
              <a:rPr lang="en-US" dirty="0">
                <a:solidFill>
                  <a:schemeClr val="tx2"/>
                </a:solidFill>
                <a:latin typeface="Andalus" panose="02020603050405020304" pitchFamily="18" charset="-78"/>
                <a:cs typeface="Andalus" panose="02020603050405020304" pitchFamily="18" charset="-78"/>
              </a:rPr>
              <a:t>Properly designed, the reverse-action clasp should make a hairpin turn to engage an undercut below the point of origin.</a:t>
            </a:r>
          </a:p>
          <a:p>
            <a:pPr algn="l" rtl="0">
              <a:lnSpc>
                <a:spcPct val="100000"/>
              </a:lnSpc>
            </a:pPr>
            <a:endParaRPr lang="en-US" dirty="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ar-SA" sz="2800" b="1" dirty="0">
              <a:solidFill>
                <a:schemeClr val="tx2"/>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25320" t="37280" r="39541" b="24340"/>
          <a:stretch/>
        </p:blipFill>
        <p:spPr>
          <a:xfrm>
            <a:off x="8001879" y="2704564"/>
            <a:ext cx="3649209" cy="2240923"/>
          </a:xfrm>
          <a:prstGeom prst="rect">
            <a:avLst/>
          </a:prstGeom>
        </p:spPr>
      </p:pic>
      <p:pic>
        <p:nvPicPr>
          <p:cNvPr id="5" name="Picture 4"/>
          <p:cNvPicPr>
            <a:picLocks noChangeAspect="1"/>
          </p:cNvPicPr>
          <p:nvPr/>
        </p:nvPicPr>
        <p:blipFill>
          <a:blip r:embed="rId3"/>
          <a:stretch>
            <a:fillRect/>
          </a:stretch>
        </p:blipFill>
        <p:spPr>
          <a:xfrm>
            <a:off x="9104222" y="288151"/>
            <a:ext cx="2200275" cy="2076450"/>
          </a:xfrm>
          <a:prstGeom prst="rect">
            <a:avLst/>
          </a:prstGeom>
        </p:spPr>
      </p:pic>
    </p:spTree>
    <p:extLst>
      <p:ext uri="{BB962C8B-B14F-4D97-AF65-F5344CB8AC3E}">
        <p14:creationId xmlns:p14="http://schemas.microsoft.com/office/powerpoint/2010/main" val="3326161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6323784" cy="4687910"/>
          </a:xfrm>
        </p:spPr>
        <p:txBody>
          <a:bodyPr>
            <a:normAutofit/>
          </a:bodyPr>
          <a:lstStyle/>
          <a:p>
            <a:pPr marL="514350" indent="-514350" algn="l" rtl="0">
              <a:buAutoNum type="arabicPeriod" startAt="6"/>
            </a:pPr>
            <a:r>
              <a:rPr lang="en-US" sz="2800" b="1" dirty="0" smtClean="0">
                <a:solidFill>
                  <a:schemeClr val="tx2"/>
                </a:solidFill>
                <a:latin typeface="Andalus" panose="02020603050405020304" pitchFamily="18" charset="-78"/>
                <a:cs typeface="Andalus" panose="02020603050405020304" pitchFamily="18" charset="-78"/>
              </a:rPr>
              <a:t>Reverse-action </a:t>
            </a:r>
            <a:r>
              <a:rPr lang="en-US" sz="2800" b="1" dirty="0">
                <a:solidFill>
                  <a:schemeClr val="tx2"/>
                </a:solidFill>
                <a:latin typeface="Andalus" panose="02020603050405020304" pitchFamily="18" charset="-78"/>
                <a:cs typeface="Andalus" panose="02020603050405020304" pitchFamily="18" charset="-78"/>
              </a:rPr>
              <a:t>clasp (</a:t>
            </a:r>
            <a:r>
              <a:rPr lang="en-US" sz="2800" b="1" dirty="0" smtClean="0">
                <a:solidFill>
                  <a:schemeClr val="tx2"/>
                </a:solidFill>
                <a:latin typeface="Andalus" panose="02020603050405020304" pitchFamily="18" charset="-78"/>
                <a:cs typeface="Andalus" panose="02020603050405020304" pitchFamily="18" charset="-78"/>
              </a:rPr>
              <a:t>hairpin):</a:t>
            </a:r>
          </a:p>
          <a:p>
            <a:pPr algn="l" rtl="0"/>
            <a:r>
              <a:rPr lang="en-US" dirty="0" smtClean="0">
                <a:solidFill>
                  <a:schemeClr val="tx2"/>
                </a:solidFill>
                <a:latin typeface="Andalus" panose="02020603050405020304" pitchFamily="18" charset="-78"/>
                <a:cs typeface="Andalus" panose="02020603050405020304" pitchFamily="18" charset="-78"/>
              </a:rPr>
              <a:t>The </a:t>
            </a:r>
            <a:r>
              <a:rPr lang="en-US" dirty="0">
                <a:solidFill>
                  <a:schemeClr val="tx2"/>
                </a:solidFill>
                <a:latin typeface="Andalus" panose="02020603050405020304" pitchFamily="18" charset="-78"/>
                <a:cs typeface="Andalus" panose="02020603050405020304" pitchFamily="18" charset="-78"/>
              </a:rPr>
              <a:t>upper part of the arm of this clasp should be considered a minor </a:t>
            </a:r>
            <a:r>
              <a:rPr lang="en-US" dirty="0" smtClean="0">
                <a:solidFill>
                  <a:schemeClr val="tx2"/>
                </a:solidFill>
                <a:latin typeface="Andalus" panose="02020603050405020304" pitchFamily="18" charset="-78"/>
                <a:cs typeface="Andalus" panose="02020603050405020304" pitchFamily="18" charset="-78"/>
              </a:rPr>
              <a:t>connector and must be rigid, </a:t>
            </a:r>
            <a:r>
              <a:rPr lang="en-US" dirty="0">
                <a:solidFill>
                  <a:schemeClr val="tx2"/>
                </a:solidFill>
                <a:latin typeface="Andalus" panose="02020603050405020304" pitchFamily="18" charset="-78"/>
                <a:cs typeface="Andalus" panose="02020603050405020304" pitchFamily="18" charset="-78"/>
              </a:rPr>
              <a:t>giving rise to the tapered lower part of the arm. Therefore only the lower part of the arm should be flexible. With the retentive portion beginning beyond the turn, only the lower part of the arm should flex over the height of contour to engage a retentive undercut. The bend that connects the upper and lower parts of the arm should be rounded to prevent stress accumulation and fracture of the arm at the bend.</a:t>
            </a:r>
            <a:endParaRPr lang="en-US"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ar-SA" sz="2800" b="1" dirty="0">
              <a:solidFill>
                <a:schemeClr val="tx2"/>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7585656" y="2807329"/>
            <a:ext cx="4289470" cy="2286266"/>
          </a:xfrm>
          <a:prstGeom prst="rect">
            <a:avLst/>
          </a:prstGeom>
        </p:spPr>
      </p:pic>
    </p:spTree>
    <p:extLst>
      <p:ext uri="{BB962C8B-B14F-4D97-AF65-F5344CB8AC3E}">
        <p14:creationId xmlns:p14="http://schemas.microsoft.com/office/powerpoint/2010/main" val="3912406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6594241" cy="4687910"/>
          </a:xfrm>
        </p:spPr>
        <p:txBody>
          <a:bodyPr>
            <a:normAutofit/>
          </a:bodyPr>
          <a:lstStyle/>
          <a:p>
            <a:pPr marL="514350" indent="-514350" algn="l" rtl="0">
              <a:buAutoNum type="arabicPeriod" startAt="6"/>
            </a:pPr>
            <a:r>
              <a:rPr lang="en-US" sz="2800" b="1" dirty="0" smtClean="0">
                <a:solidFill>
                  <a:schemeClr val="tx2"/>
                </a:solidFill>
                <a:latin typeface="Andalus" panose="02020603050405020304" pitchFamily="18" charset="-78"/>
                <a:cs typeface="Andalus" panose="02020603050405020304" pitchFamily="18" charset="-78"/>
              </a:rPr>
              <a:t>Reverse-action </a:t>
            </a:r>
            <a:r>
              <a:rPr lang="en-US" sz="2800" b="1" dirty="0">
                <a:solidFill>
                  <a:schemeClr val="tx2"/>
                </a:solidFill>
                <a:latin typeface="Andalus" panose="02020603050405020304" pitchFamily="18" charset="-78"/>
                <a:cs typeface="Andalus" panose="02020603050405020304" pitchFamily="18" charset="-78"/>
              </a:rPr>
              <a:t>clasp (</a:t>
            </a:r>
            <a:r>
              <a:rPr lang="en-US" sz="2800" b="1" dirty="0" smtClean="0">
                <a:solidFill>
                  <a:schemeClr val="tx2"/>
                </a:solidFill>
                <a:latin typeface="Andalus" panose="02020603050405020304" pitchFamily="18" charset="-78"/>
                <a:cs typeface="Andalus" panose="02020603050405020304" pitchFamily="18" charset="-78"/>
              </a:rPr>
              <a:t>hairpin)(fish hook):</a:t>
            </a:r>
          </a:p>
          <a:p>
            <a:pPr algn="l" rtl="0">
              <a:lnSpc>
                <a:spcPct val="100000"/>
              </a:lnSpc>
            </a:pPr>
            <a:r>
              <a:rPr lang="en-US" dirty="0" smtClean="0">
                <a:solidFill>
                  <a:schemeClr val="tx2"/>
                </a:solidFill>
                <a:latin typeface="Andalus" panose="02020603050405020304" pitchFamily="18" charset="-78"/>
                <a:cs typeface="Andalus" panose="02020603050405020304" pitchFamily="18" charset="-78"/>
              </a:rPr>
              <a:t>Other </a:t>
            </a:r>
            <a:r>
              <a:rPr lang="en-US" dirty="0">
                <a:solidFill>
                  <a:schemeClr val="tx2"/>
                </a:solidFill>
                <a:latin typeface="Andalus" panose="02020603050405020304" pitchFamily="18" charset="-78"/>
                <a:cs typeface="Andalus" panose="02020603050405020304" pitchFamily="18" charset="-78"/>
              </a:rPr>
              <a:t>methods of accomplishing the same result are with a ring clasp originating on the opposite side of the tooth or with a bar clasp arm originating from a gingival direction. However, when a proximal undercut must be used on a posterior abutment and when tissue undercuts, tilted teeth, or high tissue attachments prevent the use of a bar clasp arm, the reverse-action clasp may be used successfully.</a:t>
            </a: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ar-SA" sz="2800" b="1" dirty="0">
              <a:solidFill>
                <a:schemeClr val="tx2"/>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25320" t="37280" r="39541" b="24340"/>
          <a:stretch/>
        </p:blipFill>
        <p:spPr>
          <a:xfrm>
            <a:off x="8001879" y="2704564"/>
            <a:ext cx="3649209" cy="2240923"/>
          </a:xfrm>
          <a:prstGeom prst="rect">
            <a:avLst/>
          </a:prstGeom>
        </p:spPr>
      </p:pic>
      <p:pic>
        <p:nvPicPr>
          <p:cNvPr id="5" name="Picture 4"/>
          <p:cNvPicPr>
            <a:picLocks noChangeAspect="1"/>
          </p:cNvPicPr>
          <p:nvPr/>
        </p:nvPicPr>
        <p:blipFill>
          <a:blip r:embed="rId3"/>
          <a:stretch>
            <a:fillRect/>
          </a:stretch>
        </p:blipFill>
        <p:spPr>
          <a:xfrm>
            <a:off x="9104222" y="288151"/>
            <a:ext cx="2200275" cy="2076450"/>
          </a:xfrm>
          <a:prstGeom prst="rect">
            <a:avLst/>
          </a:prstGeom>
        </p:spPr>
      </p:pic>
    </p:spTree>
    <p:extLst>
      <p:ext uri="{BB962C8B-B14F-4D97-AF65-F5344CB8AC3E}">
        <p14:creationId xmlns:p14="http://schemas.microsoft.com/office/powerpoint/2010/main" val="146091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9028348" cy="4687910"/>
          </a:xfrm>
        </p:spPr>
        <p:txBody>
          <a:bodyPr>
            <a:normAutofit/>
          </a:bodyPr>
          <a:lstStyle/>
          <a:p>
            <a:pPr marL="514350" indent="-514350" algn="l" rtl="0">
              <a:buAutoNum type="arabicPeriod" startAt="6"/>
            </a:pPr>
            <a:r>
              <a:rPr lang="en-US" sz="2800" b="1" dirty="0" smtClean="0">
                <a:solidFill>
                  <a:schemeClr val="tx2"/>
                </a:solidFill>
                <a:latin typeface="Andalus" panose="02020603050405020304" pitchFamily="18" charset="-78"/>
                <a:cs typeface="Andalus" panose="02020603050405020304" pitchFamily="18" charset="-78"/>
              </a:rPr>
              <a:t>Reverse-action </a:t>
            </a:r>
            <a:r>
              <a:rPr lang="en-US" sz="2800" b="1" dirty="0">
                <a:solidFill>
                  <a:schemeClr val="tx2"/>
                </a:solidFill>
                <a:latin typeface="Andalus" panose="02020603050405020304" pitchFamily="18" charset="-78"/>
                <a:cs typeface="Andalus" panose="02020603050405020304" pitchFamily="18" charset="-78"/>
              </a:rPr>
              <a:t>clasp (</a:t>
            </a:r>
            <a:r>
              <a:rPr lang="en-US" sz="2800" b="1" dirty="0" smtClean="0">
                <a:solidFill>
                  <a:schemeClr val="tx2"/>
                </a:solidFill>
                <a:latin typeface="Andalus" panose="02020603050405020304" pitchFamily="18" charset="-78"/>
                <a:cs typeface="Andalus" panose="02020603050405020304" pitchFamily="18" charset="-78"/>
              </a:rPr>
              <a:t>hairpin):</a:t>
            </a:r>
          </a:p>
          <a:p>
            <a:pPr algn="l" rtl="0"/>
            <a:r>
              <a:rPr lang="en-US" dirty="0" smtClean="0">
                <a:solidFill>
                  <a:schemeClr val="tx2"/>
                </a:solidFill>
                <a:latin typeface="Andalus" panose="02020603050405020304" pitchFamily="18" charset="-78"/>
                <a:cs typeface="Andalus" panose="02020603050405020304" pitchFamily="18" charset="-78"/>
              </a:rPr>
              <a:t>Although </a:t>
            </a:r>
            <a:r>
              <a:rPr lang="en-US" dirty="0">
                <a:solidFill>
                  <a:schemeClr val="tx2"/>
                </a:solidFill>
                <a:latin typeface="Andalus" panose="02020603050405020304" pitchFamily="18" charset="-78"/>
                <a:cs typeface="Andalus" panose="02020603050405020304" pitchFamily="18" charset="-78"/>
              </a:rPr>
              <a:t>the ring clasp may be preferable, lingual undercuts may prevent the placement of a supporting strut without tongue interference. In this limited situation, the hairpin clasp arm serves adequately, despite its several disadvantages.</a:t>
            </a:r>
          </a:p>
          <a:p>
            <a:pPr algn="l" rtl="0"/>
            <a:r>
              <a:rPr lang="en-US" dirty="0">
                <a:solidFill>
                  <a:schemeClr val="tx2"/>
                </a:solidFill>
                <a:latin typeface="Andalus" panose="02020603050405020304" pitchFamily="18" charset="-78"/>
                <a:cs typeface="Andalus" panose="02020603050405020304" pitchFamily="18" charset="-78"/>
              </a:rPr>
              <a:t>The clasp covers considerable tooth surface and may trap debris; its occlusal origin may increase the functional load on the tooth, and its flexibility is limited</a:t>
            </a:r>
            <a:r>
              <a:rPr lang="en-US" dirty="0" smtClean="0">
                <a:solidFill>
                  <a:schemeClr val="tx2"/>
                </a:solidFill>
                <a:latin typeface="Andalus" panose="02020603050405020304" pitchFamily="18" charset="-78"/>
                <a:cs typeface="Andalus" panose="02020603050405020304" pitchFamily="18" charset="-78"/>
              </a:rPr>
              <a:t>.</a:t>
            </a:r>
            <a:endParaRPr lang="en-US" sz="2800" b="1" dirty="0" smtClean="0">
              <a:solidFill>
                <a:schemeClr val="tx2"/>
              </a:solidFill>
              <a:latin typeface="Andalus" panose="02020603050405020304" pitchFamily="18" charset="-78"/>
              <a:cs typeface="Andalus" panose="02020603050405020304" pitchFamily="18" charset="-78"/>
            </a:endParaRPr>
          </a:p>
          <a:p>
            <a:pPr algn="l" rtl="0"/>
            <a:r>
              <a:rPr lang="en-US" dirty="0">
                <a:solidFill>
                  <a:schemeClr val="tx2"/>
                </a:solidFill>
                <a:latin typeface="Andalus" panose="02020603050405020304" pitchFamily="18" charset="-78"/>
                <a:cs typeface="Andalus" panose="02020603050405020304" pitchFamily="18" charset="-78"/>
              </a:rPr>
              <a:t>Esthetics usually need not be considered when the clasp is used on a posterior abutment, but the hairpin clasp arm does have the additional disadvantage of displaying too much metal for use on an anterior abutment</a:t>
            </a:r>
            <a:r>
              <a:rPr lang="en-US" dirty="0" smtClean="0">
                <a:solidFill>
                  <a:schemeClr val="tx2"/>
                </a:solidFill>
                <a:latin typeface="Andalus" panose="02020603050405020304" pitchFamily="18" charset="-78"/>
                <a:cs typeface="Andalus" panose="02020603050405020304" pitchFamily="18" charset="-78"/>
              </a:rPr>
              <a:t>.</a:t>
            </a:r>
          </a:p>
          <a:p>
            <a:pPr algn="l" rtl="0"/>
            <a:r>
              <a:rPr lang="en-US" dirty="0" smtClean="0">
                <a:solidFill>
                  <a:schemeClr val="tx2"/>
                </a:solidFill>
                <a:latin typeface="Andalus" panose="02020603050405020304" pitchFamily="18" charset="-78"/>
                <a:cs typeface="Andalus" panose="02020603050405020304" pitchFamily="18" charset="-78"/>
              </a:rPr>
              <a:t>To use this type of clasp, there should be sufficient clinical crown height to provide space between occlusal and apical arms. </a:t>
            </a:r>
            <a:endParaRPr lang="en-US" dirty="0">
              <a:solidFill>
                <a:schemeClr val="tx2"/>
              </a:solidFill>
              <a:latin typeface="Andalus" panose="02020603050405020304" pitchFamily="18" charset="-78"/>
              <a:cs typeface="Andalus" panose="02020603050405020304" pitchFamily="18" charset="-78"/>
            </a:endParaRPr>
          </a:p>
          <a:p>
            <a:pPr marL="0" indent="0" algn="l" rtl="0">
              <a:buNone/>
            </a:pP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ar-SA" sz="2800" b="1" dirty="0">
              <a:solidFill>
                <a:schemeClr val="tx2"/>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148389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Types of circumferential clasps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6735908" cy="4687910"/>
          </a:xfrm>
        </p:spPr>
        <p:txBody>
          <a:bodyPr>
            <a:normAutofit lnSpcReduction="10000"/>
          </a:bodyPr>
          <a:lstStyle/>
          <a:p>
            <a:pPr marL="514350" indent="-514350" algn="l" rtl="0">
              <a:buAutoNum type="arabicPeriod" startAt="7"/>
            </a:pPr>
            <a:r>
              <a:rPr lang="en-US" sz="2800" b="1" dirty="0" smtClean="0">
                <a:solidFill>
                  <a:schemeClr val="tx2"/>
                </a:solidFill>
                <a:latin typeface="Andalus" panose="02020603050405020304" pitchFamily="18" charset="-78"/>
                <a:cs typeface="Andalus" panose="02020603050405020304" pitchFamily="18" charset="-78"/>
              </a:rPr>
              <a:t>Back-action clasp:</a:t>
            </a:r>
          </a:p>
          <a:p>
            <a:pPr algn="l" rtl="0"/>
            <a:r>
              <a:rPr lang="en-US" dirty="0">
                <a:solidFill>
                  <a:schemeClr val="tx2"/>
                </a:solidFill>
                <a:latin typeface="Andalus" panose="02020603050405020304" pitchFamily="18" charset="-78"/>
                <a:cs typeface="Andalus" panose="02020603050405020304" pitchFamily="18" charset="-78"/>
              </a:rPr>
              <a:t>The back-action clasp is a modification of the ring clasp. Back-action circumferential clasp is used on premolar abutment anterior to edentulous space. The undercut can usually be approached just as well using a conventional circumferential clasp, with less tooth coverage and less display of metal. With the circumferential clasp, the proximal tooth surface can be used as a guiding plane as it should be, and the occlusal rest can have the rigid support it requires. </a:t>
            </a:r>
            <a:endParaRPr lang="en-US" dirty="0" smtClean="0">
              <a:solidFill>
                <a:schemeClr val="tx2"/>
              </a:solidFill>
              <a:latin typeface="Andalus" panose="02020603050405020304" pitchFamily="18" charset="-78"/>
              <a:cs typeface="Andalus" panose="02020603050405020304" pitchFamily="18" charset="-78"/>
            </a:endParaRPr>
          </a:p>
          <a:p>
            <a:pPr algn="l" rtl="0"/>
            <a:r>
              <a:rPr lang="en-US" dirty="0" smtClean="0">
                <a:solidFill>
                  <a:schemeClr val="tx2"/>
                </a:solidFill>
                <a:latin typeface="Andalus" panose="02020603050405020304" pitchFamily="18" charset="-78"/>
                <a:cs typeface="Andalus" panose="02020603050405020304" pitchFamily="18" charset="-78"/>
              </a:rPr>
              <a:t>An </a:t>
            </a:r>
            <a:r>
              <a:rPr lang="en-US" dirty="0">
                <a:solidFill>
                  <a:schemeClr val="tx2"/>
                </a:solidFill>
                <a:latin typeface="Andalus" panose="02020603050405020304" pitchFamily="18" charset="-78"/>
                <a:cs typeface="Andalus" panose="02020603050405020304" pitchFamily="18" charset="-78"/>
              </a:rPr>
              <a:t>occlusal rest always should be attached to some rigid minor connector and should never be supported by a clasp arm alone. If the occlusal rest is part of a flexible assembly, it cannot function adequately as an occlusal rest.</a:t>
            </a:r>
            <a:endParaRPr lang="en-US" sz="2800" b="1" dirty="0" smtClean="0">
              <a:solidFill>
                <a:schemeClr val="tx2"/>
              </a:solidFill>
              <a:latin typeface="Andalus" panose="02020603050405020304" pitchFamily="18" charset="-78"/>
              <a:cs typeface="Andalus" panose="02020603050405020304" pitchFamily="18" charset="-78"/>
            </a:endParaRPr>
          </a:p>
          <a:p>
            <a:pPr marL="0" indent="0" algn="l" rtl="0">
              <a:buNone/>
            </a:pPr>
            <a:endParaRPr lang="ar-SA" sz="2800" b="1" dirty="0">
              <a:solidFill>
                <a:schemeClr val="tx2"/>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27794" t="43442" r="46075" b="12016"/>
          <a:stretch/>
        </p:blipFill>
        <p:spPr>
          <a:xfrm>
            <a:off x="8253308" y="2698124"/>
            <a:ext cx="2701204" cy="2588654"/>
          </a:xfrm>
          <a:prstGeom prst="rect">
            <a:avLst/>
          </a:prstGeom>
        </p:spPr>
      </p:pic>
    </p:spTree>
    <p:extLst>
      <p:ext uri="{BB962C8B-B14F-4D97-AF65-F5344CB8AC3E}">
        <p14:creationId xmlns:p14="http://schemas.microsoft.com/office/powerpoint/2010/main" val="2679973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endParaRPr lang="ar-SA" dirty="0">
              <a:latin typeface="Andalus" panose="02020603050405020304" pitchFamily="18" charset="-78"/>
              <a:cs typeface="Andalus" panose="02020603050405020304" pitchFamily="18" charset="-78"/>
            </a:endParaRPr>
          </a:p>
        </p:txBody>
      </p:sp>
      <p:pic>
        <p:nvPicPr>
          <p:cNvPr id="1026" name="Picture 2" descr="نتيجة بحث الصور عن ho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8618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532586" y="2658242"/>
            <a:ext cx="5375644" cy="1200329"/>
          </a:xfrm>
          <a:prstGeom prst="rect">
            <a:avLst/>
          </a:prstGeom>
          <a:noFill/>
        </p:spPr>
        <p:txBody>
          <a:bodyPr wrap="square" lIns="91440" tIns="45720" rIns="91440" bIns="45720">
            <a:spAutoFit/>
          </a:bodyPr>
          <a:lstStyle/>
          <a:p>
            <a:pPr algn="ctr"/>
            <a:r>
              <a:rPr lang="en-US" sz="7200" b="1" cap="none" spc="0" dirty="0" smtClean="0">
                <a:ln w="22225">
                  <a:solidFill>
                    <a:schemeClr val="accent2"/>
                  </a:solidFill>
                  <a:prstDash val="solid"/>
                </a:ln>
                <a:solidFill>
                  <a:schemeClr val="accent2">
                    <a:lumMod val="40000"/>
                    <a:lumOff val="60000"/>
                  </a:schemeClr>
                </a:solidFill>
                <a:effectLst/>
              </a:rPr>
              <a:t>Thank you </a:t>
            </a:r>
            <a:endParaRPr lang="en-US" sz="72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409953675"/>
      </p:ext>
    </p:extLst>
  </p:cSld>
  <p:clrMapOvr>
    <a:masterClrMapping/>
  </p:clrMapOvr>
</p:sld>
</file>

<file path=ppt/theme/theme1.xml><?xml version="1.0" encoding="utf-8"?>
<a:theme xmlns:a="http://schemas.openxmlformats.org/drawingml/2006/main" name="View">
  <a:themeElements>
    <a:clrScheme name="View">
      <a:dk1>
        <a:sysClr val="windowText" lastClr="000000"/>
      </a:dk1>
      <a:lt1>
        <a:sysClr val="window" lastClr="FFFFFF"/>
      </a:lt1>
      <a:dk2>
        <a:srgbClr val="666666"/>
      </a:dk2>
      <a:lt2>
        <a:srgbClr val="D2D2D2"/>
      </a:lt2>
      <a:accent1>
        <a:srgbClr val="FF388C"/>
      </a:accent1>
      <a:accent2>
        <a:srgbClr val="D70D5E"/>
      </a:accent2>
      <a:accent3>
        <a:srgbClr val="98037E"/>
      </a:accent3>
      <a:accent4>
        <a:srgbClr val="68027D"/>
      </a:accent4>
      <a:accent5>
        <a:srgbClr val="095ACA"/>
      </a:accent5>
      <a:accent6>
        <a:srgbClr val="063597"/>
      </a:accent6>
      <a:hlink>
        <a:srgbClr val="17BBFD"/>
      </a:hlink>
      <a:folHlink>
        <a:srgbClr val="FF79C2"/>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23C5FE65-18CC-4A65-9EBC-B05E331504EC}"/>
    </a:ext>
  </a:extLst>
</a:theme>
</file>

<file path=docProps/app.xml><?xml version="1.0" encoding="utf-8"?>
<Properties xmlns="http://schemas.openxmlformats.org/officeDocument/2006/extended-properties" xmlns:vt="http://schemas.openxmlformats.org/officeDocument/2006/docPropsVTypes">
  <Template>View</Template>
  <TotalTime>515</TotalTime>
  <Words>1717</Words>
  <Application>Microsoft Office PowerPoint</Application>
  <PresentationFormat>Widescreen</PresentationFormat>
  <Paragraphs>118</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Andalus</vt:lpstr>
      <vt:lpstr>Arial</vt:lpstr>
      <vt:lpstr>Century Schoolbook</vt:lpstr>
      <vt:lpstr>Times New Roman</vt:lpstr>
      <vt:lpstr>Wingdings 2</vt:lpstr>
      <vt:lpstr>View</vt:lpstr>
      <vt:lpstr>Types of Clasp Assemblies (1)</vt:lpstr>
      <vt:lpstr>There are 4 principal forms of extracoronal retainers:</vt:lpstr>
      <vt:lpstr>A- Circumferential clasp </vt:lpstr>
      <vt:lpstr>A- Circumferential clasp </vt:lpstr>
      <vt:lpstr>Types of circumferential clasps</vt:lpstr>
      <vt:lpstr>Types of circumferential clasps</vt:lpstr>
      <vt:lpstr>Types of circumferential clasps</vt:lpstr>
      <vt:lpstr>Types of circumferential clasps</vt:lpstr>
      <vt:lpstr>Types of circumferential clasps</vt:lpstr>
      <vt:lpstr>Types of circumferential clasps</vt:lpstr>
      <vt:lpstr>Types of circumferential clasps</vt:lpstr>
      <vt:lpstr>Types of circumferential clasps</vt:lpstr>
      <vt:lpstr>Types of circumferential clasps</vt:lpstr>
      <vt:lpstr>Types of circumferential clasps</vt:lpstr>
      <vt:lpstr>Types of circumferential clasps</vt:lpstr>
      <vt:lpstr>Types of circumferential clasps</vt:lpstr>
      <vt:lpstr>Types of circumferential clasps</vt:lpstr>
      <vt:lpstr>Types of circumferential clasps</vt:lpstr>
      <vt:lpstr>Types of circumferential clasps</vt:lpstr>
      <vt:lpstr>Types of circumferential clasps</vt:lpstr>
      <vt:lpstr>Types of circumferential clasps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DELL-PC</dc:creator>
  <cp:lastModifiedBy>DELL-PC</cp:lastModifiedBy>
  <cp:revision>60</cp:revision>
  <dcterms:created xsi:type="dcterms:W3CDTF">2021-02-20T05:00:12Z</dcterms:created>
  <dcterms:modified xsi:type="dcterms:W3CDTF">2021-02-20T13:35:13Z</dcterms:modified>
</cp:coreProperties>
</file>