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1" r:id="rId21"/>
    <p:sldId id="277" r:id="rId22"/>
    <p:sldId id="276" r:id="rId23"/>
    <p:sldId id="278" r:id="rId24"/>
    <p:sldId id="279" r:id="rId25"/>
    <p:sldId id="280" r:id="rId26"/>
    <p:sldId id="283" r:id="rId27"/>
    <p:sldId id="281" r:id="rId28"/>
    <p:sldId id="284" r:id="rId29"/>
    <p:sldId id="285" r:id="rId30"/>
    <p:sldId id="286" r:id="rId31"/>
    <p:sldId id="287" r:id="rId32"/>
    <p:sldId id="288" r:id="rId33"/>
    <p:sldId id="28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81B443B-C0BB-48CF-9A23-64328F599B58}" type="datetimeFigureOut">
              <a:rPr lang="ar-SA" smtClean="0"/>
              <a:t>7/7/1440</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7999564-4032-4DE7-A6D3-CCB7B4E4218A}" type="slidenum">
              <a:rPr lang="ar-SA" smtClean="0"/>
              <a:t>‹#›</a:t>
            </a:fld>
            <a:endParaRPr lang="ar-SA"/>
          </a:p>
        </p:txBody>
      </p:sp>
    </p:spTree>
    <p:extLst>
      <p:ext uri="{BB962C8B-B14F-4D97-AF65-F5344CB8AC3E}">
        <p14:creationId xmlns:p14="http://schemas.microsoft.com/office/powerpoint/2010/main" val="27185203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7999564-4032-4DE7-A6D3-CCB7B4E4218A}" type="slidenum">
              <a:rPr lang="ar-SA" smtClean="0"/>
              <a:t>1</a:t>
            </a:fld>
            <a:endParaRPr lang="ar-SA"/>
          </a:p>
        </p:txBody>
      </p:sp>
    </p:spTree>
    <p:extLst>
      <p:ext uri="{BB962C8B-B14F-4D97-AF65-F5344CB8AC3E}">
        <p14:creationId xmlns:p14="http://schemas.microsoft.com/office/powerpoint/2010/main" val="118230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97999564-4032-4DE7-A6D3-CCB7B4E4218A}" type="slidenum">
              <a:rPr lang="ar-SA" smtClean="0"/>
              <a:t>2</a:t>
            </a:fld>
            <a:endParaRPr lang="ar-SA"/>
          </a:p>
        </p:txBody>
      </p:sp>
    </p:spTree>
    <p:extLst>
      <p:ext uri="{BB962C8B-B14F-4D97-AF65-F5344CB8AC3E}">
        <p14:creationId xmlns:p14="http://schemas.microsoft.com/office/powerpoint/2010/main" val="3107810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552FA7D-A9A7-471E-B231-E66BF26406C9}"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AE5DB3-9A85-48B2-8E2E-9E0702C8754F}"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920CC9-383A-4271-83E5-22910C0D81F4}"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246D8A4-33EA-411C-965A-8A6E87A0AAF4}"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774B94-01C4-4B5C-BD7D-D3B1653A06F6}" type="datetime1">
              <a:rPr lang="en-US" smtClean="0"/>
              <a:t>3/13/2019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9CFE89E-BFB1-4EED-829B-F7AAB0F6426F}" type="datetime1">
              <a:rPr lang="en-US" smtClean="0"/>
              <a:t>3/13/2019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36D179-99AC-4AE3-99D7-476579A8531F}" type="datetime1">
              <a:rPr lang="en-US" smtClean="0"/>
              <a:t>3/13/2019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AED4C-C165-4307-904B-DBDB6B523E61}"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41900-1509-4C35-BD02-53A084630805}"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C6F48D-3BB4-488D-8D0F-C7B9C6FECE0B}"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8B1410-10F5-45E4-B3F8-6802E5B9E009}"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3C13D34-6317-4300-A905-A89C6A50B752}"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3CC99C0-6F50-4D18-BC09-1B97D7649106}"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19A7E6C-1773-47B2-B3ED-356AD0166874}"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28E0C1-7027-4C4B-9A15-232C404804D9}"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D57D85-0D20-438A-8EEE-5F1E06397869}"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A4E0142-3B6F-4F19-B1E6-21C06A000CC5}" type="datetime1">
              <a:rPr lang="en-US" smtClean="0"/>
              <a:t>3/13/2019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89212" y="0"/>
            <a:ext cx="6667500" cy="4286250"/>
          </a:xfrm>
          <a:prstGeom prst="rect">
            <a:avLst/>
          </a:prstGeom>
          <a:effectLst>
            <a:softEdge rad="635000"/>
          </a:effectLst>
        </p:spPr>
      </p:pic>
      <p:sp>
        <p:nvSpPr>
          <p:cNvPr id="2" name="Title 1"/>
          <p:cNvSpPr>
            <a:spLocks noGrp="1"/>
          </p:cNvSpPr>
          <p:nvPr>
            <p:ph type="ctrTitle"/>
          </p:nvPr>
        </p:nvSpPr>
        <p:spPr>
          <a:xfrm>
            <a:off x="2589212" y="2992902"/>
            <a:ext cx="8915399" cy="2262781"/>
          </a:xfrm>
        </p:spPr>
        <p:txBody>
          <a:bodyPr>
            <a:normAutofit/>
          </a:bodyPr>
          <a:lstStyle/>
          <a:p>
            <a:r>
              <a:rPr lang="en-US" sz="6600" b="1" dirty="0" smtClean="0">
                <a:solidFill>
                  <a:schemeClr val="accent1">
                    <a:lumMod val="75000"/>
                  </a:schemeClr>
                </a:solidFill>
              </a:rPr>
              <a:t>Vertical relation</a:t>
            </a:r>
            <a:endParaRPr lang="ar-SA" sz="6600" b="1" dirty="0">
              <a:solidFill>
                <a:schemeClr val="accent1">
                  <a:lumMod val="75000"/>
                </a:schemeClr>
              </a:solidFill>
            </a:endParaRPr>
          </a:p>
        </p:txBody>
      </p:sp>
      <p:sp>
        <p:nvSpPr>
          <p:cNvPr id="3" name="Subtitle 2"/>
          <p:cNvSpPr>
            <a:spLocks noGrp="1"/>
          </p:cNvSpPr>
          <p:nvPr>
            <p:ph type="subTitle" idx="1"/>
          </p:nvPr>
        </p:nvSpPr>
        <p:spPr>
          <a:xfrm>
            <a:off x="2589213" y="5480764"/>
            <a:ext cx="8915399" cy="1126283"/>
          </a:xfrm>
        </p:spPr>
        <p:txBody>
          <a:bodyPr/>
          <a:lstStyle/>
          <a:p>
            <a:r>
              <a:rPr lang="en-US" sz="2400" b="1" dirty="0" err="1"/>
              <a:t>Bushra</a:t>
            </a:r>
            <a:r>
              <a:rPr lang="en-US" sz="2400" b="1" dirty="0"/>
              <a:t>  Mohammed Ali Al-</a:t>
            </a:r>
            <a:r>
              <a:rPr lang="en-US" sz="2400" b="1" dirty="0" err="1"/>
              <a:t>Ameen</a:t>
            </a:r>
            <a:endParaRPr lang="en-US" sz="2400" b="1" dirty="0"/>
          </a:p>
          <a:p>
            <a:r>
              <a:rPr lang="en-US" sz="2400" b="1" dirty="0"/>
              <a:t>B,D,S,. </a:t>
            </a:r>
            <a:r>
              <a:rPr lang="en-US" sz="2400" b="1" dirty="0" err="1"/>
              <a:t>M,Sc</a:t>
            </a:r>
            <a:r>
              <a:rPr lang="en-US" sz="2400" b="1" dirty="0"/>
              <a:t>.(Pros)</a:t>
            </a:r>
          </a:p>
          <a:p>
            <a:endParaRPr lang="ar-SA"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24798040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5014" y="675626"/>
            <a:ext cx="8911687" cy="1280890"/>
          </a:xfrm>
        </p:spPr>
        <p:txBody>
          <a:bodyPr/>
          <a:lstStyle/>
          <a:p>
            <a:r>
              <a:rPr lang="en-US" dirty="0" smtClean="0"/>
              <a:t>Vertical relation </a:t>
            </a:r>
            <a:endParaRPr lang="ar-SA" dirty="0"/>
          </a:p>
        </p:txBody>
      </p:sp>
      <p:pic>
        <p:nvPicPr>
          <p:cNvPr id="5" name="Picture 4"/>
          <p:cNvPicPr>
            <a:picLocks noChangeAspect="1"/>
          </p:cNvPicPr>
          <p:nvPr/>
        </p:nvPicPr>
        <p:blipFill rotWithShape="1">
          <a:blip r:embed="rId3"/>
          <a:srcRect l="29973" t="52598" r="47954" b="16240"/>
          <a:stretch/>
        </p:blipFill>
        <p:spPr>
          <a:xfrm>
            <a:off x="9221273" y="4578438"/>
            <a:ext cx="2871990" cy="2279562"/>
          </a:xfrm>
          <a:prstGeom prst="rect">
            <a:avLst/>
          </a:prstGeom>
        </p:spPr>
      </p:pic>
      <p:sp>
        <p:nvSpPr>
          <p:cNvPr id="3" name="Content Placeholder 2"/>
          <p:cNvSpPr>
            <a:spLocks noGrp="1"/>
          </p:cNvSpPr>
          <p:nvPr>
            <p:ph idx="1"/>
          </p:nvPr>
        </p:nvSpPr>
        <p:spPr>
          <a:xfrm>
            <a:off x="2125014" y="1747233"/>
            <a:ext cx="9379598" cy="3970986"/>
          </a:xfrm>
        </p:spPr>
        <p:txBody>
          <a:bodyPr/>
          <a:lstStyle/>
          <a:p>
            <a:pPr marL="0" indent="0" algn="l" rtl="0">
              <a:buNone/>
            </a:pPr>
            <a:r>
              <a:rPr lang="en-US" sz="2000" b="1" dirty="0">
                <a:solidFill>
                  <a:schemeClr val="accent1">
                    <a:lumMod val="75000"/>
                  </a:schemeClr>
                </a:solidFill>
              </a:rPr>
              <a:t>Vertical relation</a:t>
            </a:r>
            <a:r>
              <a:rPr lang="en-US" b="1" dirty="0">
                <a:solidFill>
                  <a:schemeClr val="accent1">
                    <a:lumMod val="75000"/>
                  </a:schemeClr>
                </a:solidFill>
              </a:rPr>
              <a:t>: </a:t>
            </a:r>
            <a:r>
              <a:rPr lang="en-US" dirty="0"/>
              <a:t>It is the amount of separation between the maxilla and</a:t>
            </a:r>
          </a:p>
          <a:p>
            <a:pPr marL="0" indent="0" algn="l" rtl="0">
              <a:buNone/>
            </a:pPr>
            <a:r>
              <a:rPr lang="en-US" dirty="0" smtClean="0"/>
              <a:t>the </a:t>
            </a:r>
            <a:r>
              <a:rPr lang="en-US" dirty="0"/>
              <a:t>mandible in a frontal </a:t>
            </a:r>
            <a:r>
              <a:rPr lang="en-US" dirty="0" smtClean="0"/>
              <a:t>plane.</a:t>
            </a:r>
          </a:p>
          <a:p>
            <a:pPr marL="0" indent="0" algn="l" rtl="0">
              <a:buNone/>
            </a:pPr>
            <a:r>
              <a:rPr lang="en-US" sz="2000" b="1" dirty="0">
                <a:solidFill>
                  <a:schemeClr val="accent1">
                    <a:lumMod val="75000"/>
                  </a:schemeClr>
                </a:solidFill>
              </a:rPr>
              <a:t>Vertical dimension: </a:t>
            </a:r>
            <a:r>
              <a:rPr lang="en-US" dirty="0"/>
              <a:t>It is the distance between two selected points, one</a:t>
            </a:r>
          </a:p>
          <a:p>
            <a:pPr marL="0" indent="0" algn="l" rtl="0">
              <a:buNone/>
            </a:pPr>
            <a:r>
              <a:rPr lang="en-US" dirty="0"/>
              <a:t>on a </a:t>
            </a:r>
            <a:r>
              <a:rPr lang="en-US" b="1" dirty="0"/>
              <a:t>fixed and one on a movable member</a:t>
            </a:r>
            <a:r>
              <a:rPr lang="en-US" dirty="0"/>
              <a:t>.</a:t>
            </a:r>
          </a:p>
          <a:p>
            <a:pPr algn="l" rtl="0"/>
            <a:r>
              <a:rPr lang="en-US" dirty="0"/>
              <a:t>In general, the vertical measurement of face could be recorded between</a:t>
            </a:r>
          </a:p>
          <a:p>
            <a:pPr marL="0" indent="0" algn="l" rtl="0">
              <a:buNone/>
            </a:pPr>
            <a:r>
              <a:rPr lang="en-US" dirty="0"/>
              <a:t>any two arbitrary selected points which are usually located one above the</a:t>
            </a:r>
          </a:p>
          <a:p>
            <a:pPr marL="0" indent="0" algn="l" rtl="0">
              <a:buNone/>
            </a:pPr>
            <a:r>
              <a:rPr lang="en-US" dirty="0"/>
              <a:t>mouth (</a:t>
            </a:r>
            <a:r>
              <a:rPr lang="en-US" b="1" i="1" dirty="0"/>
              <a:t>at the tip of nose</a:t>
            </a:r>
            <a:r>
              <a:rPr lang="en-US" dirty="0"/>
              <a:t>) and the other below the mouth (</a:t>
            </a:r>
            <a:r>
              <a:rPr lang="en-US" b="1" i="1" dirty="0"/>
              <a:t>at the tip of</a:t>
            </a:r>
          </a:p>
          <a:p>
            <a:pPr marL="0" indent="0" algn="l" rtl="0">
              <a:buNone/>
            </a:pPr>
            <a:r>
              <a:rPr lang="en-US" b="1" i="1" dirty="0"/>
              <a:t>chin in the mid line region</a:t>
            </a:r>
            <a:r>
              <a:rPr lang="en-US" dirty="0"/>
              <a:t>).</a:t>
            </a:r>
            <a:endParaRPr lang="ar-SA"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0102558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5014" y="675626"/>
            <a:ext cx="8911687" cy="1280890"/>
          </a:xfrm>
        </p:spPr>
        <p:txBody>
          <a:bodyPr/>
          <a:lstStyle/>
          <a:p>
            <a:endParaRPr lang="ar-SA" dirty="0"/>
          </a:p>
        </p:txBody>
      </p:sp>
      <p:sp>
        <p:nvSpPr>
          <p:cNvPr id="3" name="Content Placeholder 2"/>
          <p:cNvSpPr>
            <a:spLocks noGrp="1"/>
          </p:cNvSpPr>
          <p:nvPr>
            <p:ph idx="1"/>
          </p:nvPr>
        </p:nvSpPr>
        <p:spPr>
          <a:xfrm>
            <a:off x="1790163" y="2232338"/>
            <a:ext cx="5293218" cy="3970986"/>
          </a:xfrm>
        </p:spPr>
        <p:txBody>
          <a:bodyPr/>
          <a:lstStyle/>
          <a:p>
            <a:pPr marL="0" indent="0" algn="l" rtl="0">
              <a:buNone/>
            </a:pPr>
            <a:r>
              <a:rPr lang="en-US" sz="2400" b="1" dirty="0" smtClean="0">
                <a:solidFill>
                  <a:schemeClr val="accent1">
                    <a:lumMod val="75000"/>
                  </a:schemeClr>
                </a:solidFill>
              </a:rPr>
              <a:t>Physiological rest position: </a:t>
            </a:r>
          </a:p>
          <a:p>
            <a:pPr marL="0" indent="0" algn="l" rtl="0">
              <a:buNone/>
            </a:pPr>
            <a:r>
              <a:rPr lang="en-US" sz="2000" dirty="0" smtClean="0"/>
              <a:t>It </a:t>
            </a:r>
            <a:r>
              <a:rPr lang="en-US" sz="2000" dirty="0"/>
              <a:t>is the postural position of the </a:t>
            </a:r>
            <a:r>
              <a:rPr lang="en-US" sz="2000" dirty="0" smtClean="0"/>
              <a:t>mandible when </a:t>
            </a:r>
            <a:r>
              <a:rPr lang="en-US" sz="2000" dirty="0"/>
              <a:t>an individual is </a:t>
            </a:r>
            <a:r>
              <a:rPr lang="en-US" sz="2000" dirty="0" smtClean="0"/>
              <a:t>resting </a:t>
            </a:r>
            <a:r>
              <a:rPr lang="en-US" sz="2000" dirty="0"/>
              <a:t>comfortably in an </a:t>
            </a:r>
            <a:r>
              <a:rPr lang="en-US" sz="2000" b="1" dirty="0"/>
              <a:t>upright </a:t>
            </a:r>
            <a:r>
              <a:rPr lang="en-US" sz="2000" dirty="0"/>
              <a:t>position and </a:t>
            </a:r>
            <a:r>
              <a:rPr lang="en-US" sz="2000" dirty="0" smtClean="0"/>
              <a:t>the associated </a:t>
            </a:r>
            <a:r>
              <a:rPr lang="en-US" sz="2000" b="1" dirty="0"/>
              <a:t>muscles</a:t>
            </a:r>
            <a:r>
              <a:rPr lang="en-US" sz="2000" dirty="0"/>
              <a:t> are in a state of </a:t>
            </a:r>
            <a:r>
              <a:rPr lang="en-US" sz="2000" b="1" dirty="0"/>
              <a:t>minimal contractual activity</a:t>
            </a:r>
            <a:r>
              <a:rPr lang="en-US" sz="2000" dirty="0"/>
              <a:t>.</a:t>
            </a:r>
            <a:endParaRPr lang="ar-SA" dirty="0"/>
          </a:p>
        </p:txBody>
      </p:sp>
      <p:pic>
        <p:nvPicPr>
          <p:cNvPr id="4" name="Picture 3"/>
          <p:cNvPicPr>
            <a:picLocks noChangeAspect="1"/>
          </p:cNvPicPr>
          <p:nvPr/>
        </p:nvPicPr>
        <p:blipFill rotWithShape="1">
          <a:blip r:embed="rId2"/>
          <a:srcRect l="21559" t="28125" r="44193" b="20290"/>
          <a:stretch/>
        </p:blipFill>
        <p:spPr>
          <a:xfrm>
            <a:off x="7083380" y="2232338"/>
            <a:ext cx="4456092" cy="3773510"/>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282148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8187" y="1416676"/>
            <a:ext cx="5422006" cy="4494546"/>
          </a:xfrm>
        </p:spPr>
        <p:txBody>
          <a:bodyPr>
            <a:normAutofit/>
          </a:bodyPr>
          <a:lstStyle/>
          <a:p>
            <a:pPr marL="0" indent="0" algn="l">
              <a:buNone/>
            </a:pPr>
            <a:r>
              <a:rPr lang="en-US" sz="3200" b="1" dirty="0">
                <a:solidFill>
                  <a:schemeClr val="accent1">
                    <a:lumMod val="75000"/>
                  </a:schemeClr>
                </a:solidFill>
              </a:rPr>
              <a:t>Rest vertical dimension</a:t>
            </a:r>
            <a:r>
              <a:rPr lang="en-US" sz="3200" b="1" dirty="0" smtClean="0">
                <a:solidFill>
                  <a:schemeClr val="accent1">
                    <a:lumMod val="75000"/>
                  </a:schemeClr>
                </a:solidFill>
              </a:rPr>
              <a:t>:</a:t>
            </a:r>
          </a:p>
          <a:p>
            <a:pPr marL="0" indent="0" algn="l">
              <a:buNone/>
            </a:pPr>
            <a:r>
              <a:rPr lang="en-US" sz="2400" dirty="0"/>
              <a:t>It is the distance between two selected points (one at the tip of nose and the other at the tip of chin in the mid line region) measured when the mandible is in the </a:t>
            </a:r>
            <a:r>
              <a:rPr lang="en-US" sz="2400" b="1" dirty="0">
                <a:solidFill>
                  <a:schemeClr val="tx1"/>
                </a:solidFill>
              </a:rPr>
              <a:t>physiologic rest position</a:t>
            </a:r>
            <a:r>
              <a:rPr lang="en-US" sz="2400" dirty="0"/>
              <a:t>. </a:t>
            </a:r>
            <a:r>
              <a:rPr lang="en-US" sz="2400" b="1" dirty="0" smtClean="0">
                <a:solidFill>
                  <a:schemeClr val="accent1">
                    <a:lumMod val="75000"/>
                  </a:schemeClr>
                </a:solidFill>
              </a:rPr>
              <a:t> </a:t>
            </a:r>
            <a:endParaRPr lang="ar-SA" sz="2400" dirty="0">
              <a:solidFill>
                <a:schemeClr val="accent1">
                  <a:lumMod val="75000"/>
                </a:schemeClr>
              </a:solidFill>
            </a:endParaRPr>
          </a:p>
        </p:txBody>
      </p:sp>
      <p:pic>
        <p:nvPicPr>
          <p:cNvPr id="6" name="Picture 5"/>
          <p:cNvPicPr>
            <a:picLocks noChangeAspect="1"/>
          </p:cNvPicPr>
          <p:nvPr/>
        </p:nvPicPr>
        <p:blipFill rotWithShape="1">
          <a:blip r:embed="rId2"/>
          <a:srcRect l="19381" t="16329" r="37561" b="6030"/>
          <a:stretch/>
        </p:blipFill>
        <p:spPr>
          <a:xfrm>
            <a:off x="6242998" y="386367"/>
            <a:ext cx="5949002" cy="6187784"/>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989383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24248" y="1213667"/>
            <a:ext cx="5280338" cy="4533183"/>
          </a:xfrm>
        </p:spPr>
        <p:txBody>
          <a:bodyPr>
            <a:normAutofit/>
          </a:bodyPr>
          <a:lstStyle/>
          <a:p>
            <a:pPr marL="0" indent="0" algn="l">
              <a:buNone/>
            </a:pPr>
            <a:r>
              <a:rPr lang="en-US" sz="3200" b="1" dirty="0">
                <a:solidFill>
                  <a:schemeClr val="accent1">
                    <a:lumMod val="75000"/>
                  </a:schemeClr>
                </a:solidFill>
              </a:rPr>
              <a:t>Occlusal </a:t>
            </a:r>
            <a:r>
              <a:rPr lang="en-US" sz="3200" b="1" dirty="0" smtClean="0">
                <a:solidFill>
                  <a:schemeClr val="accent1">
                    <a:lumMod val="75000"/>
                  </a:schemeClr>
                </a:solidFill>
              </a:rPr>
              <a:t>vertical dimension:</a:t>
            </a:r>
          </a:p>
          <a:p>
            <a:pPr marL="0" indent="0" algn="l">
              <a:buNone/>
            </a:pPr>
            <a:r>
              <a:rPr lang="en-US" sz="2400" dirty="0"/>
              <a:t>It is the distance measured between two points when the occluding members (teeth or occlusal rims) are in </a:t>
            </a:r>
            <a:r>
              <a:rPr lang="en-US" sz="2400" b="1" dirty="0"/>
              <a:t>contact. </a:t>
            </a:r>
            <a:endParaRPr lang="ar-SA" sz="2400" b="1" dirty="0">
              <a:solidFill>
                <a:schemeClr val="accent1">
                  <a:lumMod val="75000"/>
                </a:schemeClr>
              </a:solidFill>
            </a:endParaRPr>
          </a:p>
        </p:txBody>
      </p:sp>
      <p:pic>
        <p:nvPicPr>
          <p:cNvPr id="6" name="Picture 5"/>
          <p:cNvPicPr>
            <a:picLocks noChangeAspect="1"/>
          </p:cNvPicPr>
          <p:nvPr/>
        </p:nvPicPr>
        <p:blipFill rotWithShape="1">
          <a:blip r:embed="rId2"/>
          <a:srcRect l="19381" t="16329" r="37561" b="6030"/>
          <a:stretch/>
        </p:blipFill>
        <p:spPr>
          <a:xfrm>
            <a:off x="6242998" y="386367"/>
            <a:ext cx="5949002" cy="6187784"/>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88682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24248" y="1213667"/>
            <a:ext cx="5280338" cy="4533183"/>
          </a:xfrm>
        </p:spPr>
        <p:txBody>
          <a:bodyPr>
            <a:normAutofit/>
          </a:bodyPr>
          <a:lstStyle/>
          <a:p>
            <a:pPr marL="0" indent="0" algn="l">
              <a:buNone/>
            </a:pPr>
            <a:r>
              <a:rPr lang="en-US" sz="3200" b="1" dirty="0" err="1">
                <a:solidFill>
                  <a:schemeClr val="accent1">
                    <a:lumMod val="75000"/>
                  </a:schemeClr>
                </a:solidFill>
              </a:rPr>
              <a:t>Interocclusal</a:t>
            </a:r>
            <a:r>
              <a:rPr lang="en-US" sz="3200" b="1" dirty="0">
                <a:solidFill>
                  <a:schemeClr val="accent1">
                    <a:lumMod val="75000"/>
                  </a:schemeClr>
                </a:solidFill>
              </a:rPr>
              <a:t> distance (</a:t>
            </a:r>
            <a:r>
              <a:rPr lang="en-US" sz="3200" b="1" dirty="0" err="1">
                <a:solidFill>
                  <a:schemeClr val="accent1">
                    <a:lumMod val="75000"/>
                  </a:schemeClr>
                </a:solidFill>
              </a:rPr>
              <a:t>interocclusal</a:t>
            </a:r>
            <a:r>
              <a:rPr lang="en-US" sz="3200" b="1" dirty="0">
                <a:solidFill>
                  <a:schemeClr val="accent1">
                    <a:lumMod val="75000"/>
                  </a:schemeClr>
                </a:solidFill>
              </a:rPr>
              <a:t> gap): </a:t>
            </a:r>
            <a:endParaRPr lang="en-US" sz="3200" b="1" dirty="0" smtClean="0">
              <a:solidFill>
                <a:schemeClr val="accent1">
                  <a:lumMod val="75000"/>
                </a:schemeClr>
              </a:solidFill>
            </a:endParaRPr>
          </a:p>
          <a:p>
            <a:pPr marL="0" indent="0" algn="l">
              <a:buNone/>
            </a:pPr>
            <a:r>
              <a:rPr lang="en-US" sz="2400" dirty="0"/>
              <a:t>It is the distance between the occluding surfaces of the maxillary and mandibular teeth when the mandible is in a </a:t>
            </a:r>
            <a:r>
              <a:rPr lang="en-US" sz="2400" b="1" dirty="0"/>
              <a:t>specified position</a:t>
            </a:r>
            <a:r>
              <a:rPr lang="en-US" sz="2400" dirty="0"/>
              <a:t>. </a:t>
            </a:r>
            <a:endParaRPr lang="ar-SA" sz="2400" b="1" dirty="0">
              <a:solidFill>
                <a:schemeClr val="accent1">
                  <a:lumMod val="75000"/>
                </a:schemeClr>
              </a:solidFill>
            </a:endParaRPr>
          </a:p>
        </p:txBody>
      </p:sp>
      <p:pic>
        <p:nvPicPr>
          <p:cNvPr id="6" name="Picture 5"/>
          <p:cNvPicPr>
            <a:picLocks noChangeAspect="1"/>
          </p:cNvPicPr>
          <p:nvPr/>
        </p:nvPicPr>
        <p:blipFill rotWithShape="1">
          <a:blip r:embed="rId2"/>
          <a:srcRect l="19381" t="16329" r="37561" b="6030"/>
          <a:stretch/>
        </p:blipFill>
        <p:spPr>
          <a:xfrm>
            <a:off x="6242998" y="386367"/>
            <a:ext cx="5949002" cy="6187784"/>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138301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2580" y="1152907"/>
            <a:ext cx="5318975" cy="5225770"/>
          </a:xfrm>
        </p:spPr>
        <p:txBody>
          <a:bodyPr>
            <a:normAutofit/>
          </a:bodyPr>
          <a:lstStyle/>
          <a:p>
            <a:pPr marL="0" indent="0" algn="l">
              <a:buNone/>
            </a:pPr>
            <a:r>
              <a:rPr lang="en-US" sz="2800" b="1" dirty="0" err="1">
                <a:solidFill>
                  <a:schemeClr val="accent1">
                    <a:lumMod val="75000"/>
                  </a:schemeClr>
                </a:solidFill>
              </a:rPr>
              <a:t>Interocclusal</a:t>
            </a:r>
            <a:r>
              <a:rPr lang="en-US" sz="2800" b="1" dirty="0">
                <a:solidFill>
                  <a:schemeClr val="accent1">
                    <a:lumMod val="75000"/>
                  </a:schemeClr>
                </a:solidFill>
              </a:rPr>
              <a:t> rest space (freeway space): </a:t>
            </a:r>
            <a:endParaRPr lang="en-US" sz="2800" dirty="0" smtClean="0">
              <a:solidFill>
                <a:schemeClr val="accent1">
                  <a:lumMod val="75000"/>
                </a:schemeClr>
              </a:solidFill>
            </a:endParaRPr>
          </a:p>
          <a:p>
            <a:pPr marL="0" indent="0" algn="l">
              <a:buNone/>
            </a:pPr>
            <a:r>
              <a:rPr lang="en-US" sz="2400" dirty="0"/>
              <a:t>It is the distance between the occluding surface of maxillary and mandibular teeth when the mandible is in its </a:t>
            </a:r>
            <a:r>
              <a:rPr lang="en-US" sz="2400" b="1" dirty="0"/>
              <a:t>physiological rest position</a:t>
            </a:r>
            <a:r>
              <a:rPr lang="en-US" sz="2400" dirty="0"/>
              <a:t>. It is the </a:t>
            </a:r>
            <a:r>
              <a:rPr lang="en-US" sz="2400" b="1" dirty="0"/>
              <a:t>difference between the vertical dimension of rest and the vertical dimension of occlusion</a:t>
            </a:r>
            <a:r>
              <a:rPr lang="en-US" sz="2400" b="1" dirty="0" smtClean="0"/>
              <a:t>.</a:t>
            </a:r>
          </a:p>
          <a:p>
            <a:pPr marL="0" indent="0" algn="l">
              <a:buNone/>
            </a:pPr>
            <a:r>
              <a:rPr lang="en-US" sz="2400" b="1" dirty="0" smtClean="0"/>
              <a:t>    </a:t>
            </a:r>
            <a:r>
              <a:rPr lang="en-US" sz="2400" dirty="0" smtClean="0"/>
              <a:t>RVD </a:t>
            </a:r>
            <a:r>
              <a:rPr lang="en-US" sz="2400" dirty="0"/>
              <a:t>– OVD = Freeway </a:t>
            </a:r>
            <a:r>
              <a:rPr lang="en-US" sz="2400" dirty="0" smtClean="0"/>
              <a:t>space </a:t>
            </a:r>
          </a:p>
          <a:p>
            <a:pPr marL="0" indent="0" algn="l">
              <a:buNone/>
            </a:pPr>
            <a:r>
              <a:rPr lang="en-US" sz="2400" i="1" dirty="0"/>
              <a:t> </a:t>
            </a:r>
            <a:r>
              <a:rPr lang="en-US" sz="2400" i="1" dirty="0" smtClean="0"/>
              <a:t>         normally </a:t>
            </a:r>
            <a:r>
              <a:rPr lang="en-US" sz="2400" b="1" dirty="0"/>
              <a:t>≈ </a:t>
            </a:r>
            <a:r>
              <a:rPr lang="en-US" sz="2400" dirty="0"/>
              <a:t>(2-4 mm) </a:t>
            </a:r>
            <a:endParaRPr lang="ar-SA" sz="2400" b="1" dirty="0">
              <a:solidFill>
                <a:schemeClr val="accent1">
                  <a:lumMod val="75000"/>
                </a:schemeClr>
              </a:solidFill>
            </a:endParaRPr>
          </a:p>
        </p:txBody>
      </p:sp>
      <p:pic>
        <p:nvPicPr>
          <p:cNvPr id="6" name="Picture 5"/>
          <p:cNvPicPr>
            <a:picLocks noChangeAspect="1"/>
          </p:cNvPicPr>
          <p:nvPr/>
        </p:nvPicPr>
        <p:blipFill rotWithShape="1">
          <a:blip r:embed="rId2"/>
          <a:srcRect l="19381" t="16329" r="37561" b="6030"/>
          <a:stretch/>
        </p:blipFill>
        <p:spPr>
          <a:xfrm>
            <a:off x="6242998" y="386367"/>
            <a:ext cx="5949002" cy="6187784"/>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5477740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223" y="437882"/>
            <a:ext cx="10444765" cy="1506828"/>
          </a:xfrm>
        </p:spPr>
        <p:txBody>
          <a:bodyPr/>
          <a:lstStyle/>
          <a:p>
            <a:r>
              <a:rPr lang="en-US" b="1" dirty="0" smtClean="0">
                <a:solidFill>
                  <a:schemeClr val="accent1">
                    <a:lumMod val="75000"/>
                  </a:schemeClr>
                </a:solidFill>
              </a:rPr>
              <a:t>Increased vertical dimension (over </a:t>
            </a:r>
            <a:r>
              <a:rPr lang="en-US" b="1" dirty="0" err="1" smtClean="0">
                <a:solidFill>
                  <a:schemeClr val="accent1">
                    <a:lumMod val="75000"/>
                  </a:schemeClr>
                </a:solidFill>
              </a:rPr>
              <a:t>openeing</a:t>
            </a:r>
            <a:r>
              <a:rPr lang="en-US" b="1" dirty="0" smtClean="0">
                <a:solidFill>
                  <a:schemeClr val="accent1">
                    <a:lumMod val="75000"/>
                  </a:schemeClr>
                </a:solidFill>
              </a:rPr>
              <a:t>)</a:t>
            </a:r>
            <a:endParaRPr lang="ar-SA" b="1" dirty="0">
              <a:solidFill>
                <a:schemeClr val="accent1">
                  <a:lumMod val="75000"/>
                </a:schemeClr>
              </a:solidFill>
            </a:endParaRPr>
          </a:p>
        </p:txBody>
      </p:sp>
      <p:sp>
        <p:nvSpPr>
          <p:cNvPr id="3" name="Content Placeholder 2"/>
          <p:cNvSpPr>
            <a:spLocks noGrp="1"/>
          </p:cNvSpPr>
          <p:nvPr>
            <p:ph idx="1"/>
          </p:nvPr>
        </p:nvSpPr>
        <p:spPr>
          <a:xfrm>
            <a:off x="2356834" y="1191296"/>
            <a:ext cx="9456872" cy="5666704"/>
          </a:xfrm>
        </p:spPr>
        <p:txBody>
          <a:bodyPr>
            <a:noAutofit/>
          </a:bodyPr>
          <a:lstStyle/>
          <a:p>
            <a:pPr algn="l" rtl="0"/>
            <a:r>
              <a:rPr lang="en-US" sz="1600" b="1" dirty="0"/>
              <a:t>Increased trauma to the denture bearing area (acceleration of residual ridge resorption). </a:t>
            </a:r>
            <a:endParaRPr lang="en-US" sz="1600" b="1" dirty="0" smtClean="0"/>
          </a:p>
          <a:p>
            <a:pPr algn="l" rtl="0"/>
            <a:r>
              <a:rPr lang="en-US" sz="1600" b="1" dirty="0" smtClean="0"/>
              <a:t>Inharmonious </a:t>
            </a:r>
            <a:r>
              <a:rPr lang="en-US" sz="1600" b="1" dirty="0"/>
              <a:t>facial proportion (increased lower facial height). </a:t>
            </a:r>
            <a:endParaRPr lang="en-US" sz="1600" b="1" dirty="0" smtClean="0"/>
          </a:p>
          <a:p>
            <a:pPr algn="l" rtl="0"/>
            <a:r>
              <a:rPr lang="en-US" sz="1600" b="1" dirty="0" smtClean="0"/>
              <a:t>Difficulty </a:t>
            </a:r>
            <a:r>
              <a:rPr lang="en-US" sz="1600" b="1" dirty="0"/>
              <a:t>in swallowing and speech. </a:t>
            </a:r>
            <a:endParaRPr lang="en-US" sz="1600" b="1" dirty="0" smtClean="0"/>
          </a:p>
          <a:p>
            <a:pPr algn="l" rtl="0"/>
            <a:r>
              <a:rPr lang="en-US" sz="1600" b="1" dirty="0" smtClean="0"/>
              <a:t>Pain </a:t>
            </a:r>
            <a:r>
              <a:rPr lang="en-US" sz="1600" b="1" dirty="0"/>
              <a:t>and clicking in the temporomandibular joint and muscular fatigue. </a:t>
            </a:r>
            <a:endParaRPr lang="en-US" sz="1600" b="1" dirty="0" smtClean="0"/>
          </a:p>
          <a:p>
            <a:pPr algn="l" rtl="0"/>
            <a:r>
              <a:rPr lang="en-US" sz="1600" b="1" dirty="0" smtClean="0"/>
              <a:t>Stretching </a:t>
            </a:r>
            <a:r>
              <a:rPr lang="en-US" sz="1600" b="1" dirty="0"/>
              <a:t>of the facial muscles and skin. </a:t>
            </a:r>
            <a:endParaRPr lang="en-US" sz="1600" b="1" dirty="0" smtClean="0"/>
          </a:p>
          <a:p>
            <a:pPr algn="l" rtl="0"/>
            <a:r>
              <a:rPr lang="en-US" sz="1600" b="1" dirty="0" smtClean="0"/>
              <a:t>Increase </a:t>
            </a:r>
            <a:r>
              <a:rPr lang="en-US" sz="1600" b="1" dirty="0"/>
              <a:t>space of the oral cavity. </a:t>
            </a:r>
            <a:endParaRPr lang="en-US" sz="1600" b="1" dirty="0" smtClean="0"/>
          </a:p>
          <a:p>
            <a:pPr algn="l" rtl="0"/>
            <a:r>
              <a:rPr lang="en-US" sz="1600" b="1" dirty="0" smtClean="0"/>
              <a:t>Loss </a:t>
            </a:r>
            <a:r>
              <a:rPr lang="en-US" sz="1600" b="1" dirty="0"/>
              <a:t>of biting power. </a:t>
            </a:r>
            <a:endParaRPr lang="en-US" sz="1600" b="1" dirty="0" smtClean="0"/>
          </a:p>
          <a:p>
            <a:pPr algn="l" rtl="0"/>
            <a:r>
              <a:rPr lang="en-US" sz="1600" b="1" dirty="0" smtClean="0"/>
              <a:t>Increase </a:t>
            </a:r>
            <a:r>
              <a:rPr lang="en-US" sz="1600" b="1" dirty="0" err="1"/>
              <a:t>nasolabial</a:t>
            </a:r>
            <a:r>
              <a:rPr lang="en-US" sz="1600" b="1" dirty="0"/>
              <a:t> angle. </a:t>
            </a:r>
            <a:endParaRPr lang="en-US" sz="1600" b="1" dirty="0" smtClean="0"/>
          </a:p>
          <a:p>
            <a:pPr algn="l" rtl="0"/>
            <a:r>
              <a:rPr lang="en-US" sz="1600" b="1" dirty="0" smtClean="0"/>
              <a:t>Sensation </a:t>
            </a:r>
            <a:r>
              <a:rPr lang="en-US" sz="1600" b="1" dirty="0"/>
              <a:t>of bulky denture. </a:t>
            </a:r>
            <a:endParaRPr lang="en-US" sz="1600" b="1" dirty="0" smtClean="0"/>
          </a:p>
          <a:p>
            <a:pPr algn="l" rtl="0"/>
            <a:r>
              <a:rPr lang="en-US" sz="1600" b="1" dirty="0" smtClean="0"/>
              <a:t>Premature </a:t>
            </a:r>
            <a:r>
              <a:rPr lang="en-US" sz="1600" b="1" dirty="0"/>
              <a:t>contact of upper and lower teeth. </a:t>
            </a:r>
            <a:endParaRPr lang="en-US" sz="1600" b="1" dirty="0" smtClean="0"/>
          </a:p>
          <a:p>
            <a:pPr algn="l" rtl="0"/>
            <a:r>
              <a:rPr lang="en-US" sz="1600" b="1" dirty="0" smtClean="0"/>
              <a:t>Instability </a:t>
            </a:r>
            <a:r>
              <a:rPr lang="en-US" sz="1600" b="1" dirty="0"/>
              <a:t>of dentures due to their excessive height. </a:t>
            </a:r>
            <a:endParaRPr lang="en-US" sz="1600" b="1" dirty="0" smtClean="0"/>
          </a:p>
          <a:p>
            <a:pPr algn="l" rtl="0"/>
            <a:r>
              <a:rPr lang="en-US" sz="1600" b="1" dirty="0" smtClean="0"/>
              <a:t>Clicking </a:t>
            </a:r>
            <a:r>
              <a:rPr lang="en-US" sz="1600" b="1" dirty="0"/>
              <a:t>of teeth in speech and mastication. </a:t>
            </a:r>
            <a:endParaRPr lang="en-US" sz="1600" b="1" dirty="0" smtClean="0"/>
          </a:p>
          <a:p>
            <a:pPr algn="l" rtl="0"/>
            <a:r>
              <a:rPr lang="en-US" sz="1600" b="1" dirty="0" smtClean="0"/>
              <a:t>Separated </a:t>
            </a:r>
            <a:r>
              <a:rPr lang="en-US" sz="1600" b="1" dirty="0"/>
              <a:t>upper and lower lip with poor esthetic and difficulty in bilabial sound </a:t>
            </a:r>
            <a:r>
              <a:rPr lang="en-US" sz="1600" b="1" i="1" dirty="0"/>
              <a:t>(/p/b/m/)</a:t>
            </a:r>
            <a:r>
              <a:rPr lang="en-US" sz="1600" b="1" dirty="0"/>
              <a:t>. </a:t>
            </a:r>
            <a:endParaRPr lang="en-US" sz="1600" b="1" dirty="0" smtClean="0"/>
          </a:p>
          <a:p>
            <a:pPr algn="l" rtl="0"/>
            <a:r>
              <a:rPr lang="en-US" sz="1600" b="1" dirty="0" smtClean="0"/>
              <a:t>Seem </a:t>
            </a:r>
            <a:r>
              <a:rPr lang="en-US" sz="1600" b="1" dirty="0"/>
              <a:t>unable to open the mouth widely. </a:t>
            </a:r>
            <a:endParaRPr lang="en-US" sz="1600" b="1" dirty="0" smtClean="0"/>
          </a:p>
          <a:p>
            <a:pPr algn="l" rtl="0"/>
            <a:r>
              <a:rPr lang="en-US" sz="1600" b="1" dirty="0" smtClean="0"/>
              <a:t>Excessive </a:t>
            </a:r>
            <a:r>
              <a:rPr lang="en-US" sz="1600" b="1" dirty="0"/>
              <a:t>display of artificial teeth and gum. </a:t>
            </a:r>
            <a:endParaRPr lang="ar-SA" sz="1600" b="1"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507844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endParaRPr lang="ar-SA"/>
          </a:p>
        </p:txBody>
      </p:sp>
      <p:pic>
        <p:nvPicPr>
          <p:cNvPr id="4" name="Picture 3"/>
          <p:cNvPicPr>
            <a:picLocks noChangeAspect="1"/>
          </p:cNvPicPr>
          <p:nvPr/>
        </p:nvPicPr>
        <p:blipFill rotWithShape="1">
          <a:blip r:embed="rId2"/>
          <a:srcRect l="21855" t="27773" r="39640" b="20995"/>
          <a:stretch/>
        </p:blipFill>
        <p:spPr>
          <a:xfrm>
            <a:off x="2589212" y="756857"/>
            <a:ext cx="6890199" cy="5154365"/>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124030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738" y="437882"/>
            <a:ext cx="10200067" cy="1467118"/>
          </a:xfrm>
        </p:spPr>
        <p:txBody>
          <a:bodyPr>
            <a:normAutofit/>
          </a:bodyPr>
          <a:lstStyle/>
          <a:p>
            <a:r>
              <a:rPr lang="en-US" b="1" dirty="0" smtClean="0">
                <a:solidFill>
                  <a:schemeClr val="accent1">
                    <a:lumMod val="75000"/>
                  </a:schemeClr>
                </a:solidFill>
              </a:rPr>
              <a:t>Decreased vertical dimension (over closure)</a:t>
            </a:r>
            <a:endParaRPr lang="ar-SA" b="1" dirty="0">
              <a:solidFill>
                <a:schemeClr val="accent1">
                  <a:lumMod val="75000"/>
                </a:schemeClr>
              </a:solidFill>
            </a:endParaRPr>
          </a:p>
        </p:txBody>
      </p:sp>
      <p:sp>
        <p:nvSpPr>
          <p:cNvPr id="3" name="Content Placeholder 2"/>
          <p:cNvSpPr>
            <a:spLocks noGrp="1"/>
          </p:cNvSpPr>
          <p:nvPr>
            <p:ph idx="1"/>
          </p:nvPr>
        </p:nvSpPr>
        <p:spPr>
          <a:xfrm>
            <a:off x="1287887" y="1210614"/>
            <a:ext cx="10216725" cy="5550794"/>
          </a:xfrm>
        </p:spPr>
        <p:txBody>
          <a:bodyPr>
            <a:normAutofit/>
          </a:bodyPr>
          <a:lstStyle/>
          <a:p>
            <a:pPr algn="l" rtl="0"/>
            <a:r>
              <a:rPr lang="en-US" b="1" dirty="0"/>
              <a:t>Comparatively lesser trauma to the denture bearing area. </a:t>
            </a:r>
            <a:endParaRPr lang="en-US" b="1" dirty="0" smtClean="0"/>
          </a:p>
          <a:p>
            <a:pPr algn="l" rtl="0"/>
            <a:r>
              <a:rPr lang="en-US" b="1" dirty="0" smtClean="0"/>
              <a:t>Inharmonious </a:t>
            </a:r>
            <a:r>
              <a:rPr lang="en-US" b="1" dirty="0"/>
              <a:t>facial proportion (decreased lower facial height). </a:t>
            </a:r>
            <a:endParaRPr lang="en-US" b="1" dirty="0" smtClean="0"/>
          </a:p>
          <a:p>
            <a:pPr algn="l" rtl="0"/>
            <a:r>
              <a:rPr lang="en-US" b="1" dirty="0" smtClean="0"/>
              <a:t>Difficulty </a:t>
            </a:r>
            <a:r>
              <a:rPr lang="en-US" b="1" dirty="0"/>
              <a:t>in swallowing and speech. </a:t>
            </a:r>
            <a:endParaRPr lang="en-US" b="1" dirty="0" smtClean="0"/>
          </a:p>
          <a:p>
            <a:pPr algn="l" rtl="0"/>
            <a:r>
              <a:rPr lang="en-US" b="1" dirty="0" smtClean="0"/>
              <a:t>Pain </a:t>
            </a:r>
            <a:r>
              <a:rPr lang="en-US" b="1" dirty="0"/>
              <a:t>and clicking in the temporomandibular joint and muscular fatigue. </a:t>
            </a:r>
            <a:endParaRPr lang="en-US" b="1" dirty="0" smtClean="0"/>
          </a:p>
          <a:p>
            <a:pPr algn="l" rtl="0"/>
            <a:r>
              <a:rPr lang="en-US" b="1" dirty="0" smtClean="0"/>
              <a:t>Loss </a:t>
            </a:r>
            <a:r>
              <a:rPr lang="en-US" b="1" dirty="0"/>
              <a:t>of muscle tone and presence of wrinkles and folds that is not due to age. </a:t>
            </a:r>
            <a:endParaRPr lang="en-US" b="1" dirty="0" smtClean="0"/>
          </a:p>
          <a:p>
            <a:pPr algn="l" rtl="0"/>
            <a:r>
              <a:rPr lang="en-US" b="1" dirty="0" smtClean="0"/>
              <a:t>Decreased </a:t>
            </a:r>
            <a:r>
              <a:rPr lang="en-US" b="1" dirty="0"/>
              <a:t>space of the oral cavity, and pushing the tongue backward. </a:t>
            </a:r>
            <a:endParaRPr lang="en-US" b="1" dirty="0" smtClean="0"/>
          </a:p>
          <a:p>
            <a:pPr algn="l" rtl="0"/>
            <a:r>
              <a:rPr lang="en-US" b="1" dirty="0" smtClean="0"/>
              <a:t>Loss </a:t>
            </a:r>
            <a:r>
              <a:rPr lang="en-US" b="1" dirty="0"/>
              <a:t>of biting power. </a:t>
            </a:r>
            <a:endParaRPr lang="en-US" b="1" dirty="0" smtClean="0"/>
          </a:p>
          <a:p>
            <a:pPr algn="l" rtl="0"/>
            <a:r>
              <a:rPr lang="en-US" b="1" dirty="0" err="1" smtClean="0"/>
              <a:t>Nasolabial</a:t>
            </a:r>
            <a:r>
              <a:rPr lang="en-US" b="1" dirty="0" smtClean="0"/>
              <a:t> </a:t>
            </a:r>
            <a:r>
              <a:rPr lang="en-US" b="1" dirty="0"/>
              <a:t>angle is less than 90°. </a:t>
            </a:r>
            <a:endParaRPr lang="en-US" b="1" dirty="0" smtClean="0"/>
          </a:p>
          <a:p>
            <a:pPr algn="l" rtl="0"/>
            <a:r>
              <a:rPr lang="en-US" b="1" dirty="0" smtClean="0"/>
              <a:t>Angular </a:t>
            </a:r>
            <a:r>
              <a:rPr lang="en-US" b="1" dirty="0" err="1"/>
              <a:t>chelitis</a:t>
            </a:r>
            <a:r>
              <a:rPr lang="en-US" b="1" dirty="0"/>
              <a:t> due to folding of the corner of the mouth. </a:t>
            </a:r>
            <a:endParaRPr lang="en-US" b="1" dirty="0" smtClean="0"/>
          </a:p>
          <a:p>
            <a:pPr algn="l" rtl="0"/>
            <a:r>
              <a:rPr lang="en-US" b="1" dirty="0" smtClean="0"/>
              <a:t>Cheek </a:t>
            </a:r>
            <a:r>
              <a:rPr lang="en-US" b="1" dirty="0"/>
              <a:t>biting. </a:t>
            </a:r>
            <a:endParaRPr lang="en-US" b="1" dirty="0" smtClean="0"/>
          </a:p>
          <a:p>
            <a:pPr algn="l" rtl="0"/>
            <a:r>
              <a:rPr lang="en-US" b="1" dirty="0" smtClean="0"/>
              <a:t>Thinning </a:t>
            </a:r>
            <a:r>
              <a:rPr lang="en-US" b="1" dirty="0"/>
              <a:t>of the vermilion borders of the lip. </a:t>
            </a:r>
            <a:endParaRPr lang="en-US" b="1" dirty="0" smtClean="0"/>
          </a:p>
          <a:p>
            <a:pPr algn="l" rtl="0"/>
            <a:r>
              <a:rPr lang="en-US" b="1" dirty="0" smtClean="0"/>
              <a:t>Prominence </a:t>
            </a:r>
            <a:r>
              <a:rPr lang="en-US" b="1" dirty="0"/>
              <a:t>of lower jaw and chin. </a:t>
            </a:r>
            <a:endParaRPr lang="en-US" b="1" dirty="0" smtClean="0"/>
          </a:p>
          <a:p>
            <a:pPr algn="l" rtl="0"/>
            <a:r>
              <a:rPr lang="en-US" b="1" dirty="0" smtClean="0"/>
              <a:t>Obstruction </a:t>
            </a:r>
            <a:r>
              <a:rPr lang="en-US" b="1" dirty="0"/>
              <a:t>of the opening of the </a:t>
            </a:r>
            <a:r>
              <a:rPr lang="en-US" b="1" i="1" dirty="0"/>
              <a:t>Eustachian tube </a:t>
            </a:r>
            <a:r>
              <a:rPr lang="en-US" b="1" dirty="0"/>
              <a:t>due to elevation of the soft palate due to elevation of the tongue and mandible. </a:t>
            </a:r>
            <a:endParaRPr lang="ar-SA" b="1"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407972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1026" name="Picture 2" descr="ÙØªÙØ¬Ø© Ø¨Ø­Ø« Ø§ÙØµÙØ± Ø¹Ù âªdecreased vertical dimension in complete denture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777" y="1571224"/>
            <a:ext cx="10599835" cy="413393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497713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2076" t="16901" r="30118" b="7218"/>
          <a:stretch/>
        </p:blipFill>
        <p:spPr>
          <a:xfrm>
            <a:off x="1571222" y="90153"/>
            <a:ext cx="8917321" cy="6581104"/>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2237876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9888" y="572595"/>
            <a:ext cx="8911687" cy="1280890"/>
          </a:xfrm>
        </p:spPr>
        <p:txBody>
          <a:bodyPr>
            <a:normAutofit/>
          </a:bodyPr>
          <a:lstStyle/>
          <a:p>
            <a:r>
              <a:rPr lang="en-US" sz="4000" b="1" dirty="0" smtClean="0">
                <a:solidFill>
                  <a:schemeClr val="accent1">
                    <a:lumMod val="75000"/>
                  </a:schemeClr>
                </a:solidFill>
              </a:rPr>
              <a:t>Importance of vertical dimension </a:t>
            </a:r>
            <a:endParaRPr lang="ar-SA" sz="4000" b="1" dirty="0">
              <a:solidFill>
                <a:schemeClr val="accent1">
                  <a:lumMod val="75000"/>
                </a:schemeClr>
              </a:solidFill>
            </a:endParaRPr>
          </a:p>
        </p:txBody>
      </p:sp>
      <p:sp>
        <p:nvSpPr>
          <p:cNvPr id="3" name="Content Placeholder 2"/>
          <p:cNvSpPr>
            <a:spLocks noGrp="1"/>
          </p:cNvSpPr>
          <p:nvPr>
            <p:ph idx="1"/>
          </p:nvPr>
        </p:nvSpPr>
        <p:spPr>
          <a:xfrm>
            <a:off x="1639888" y="1429555"/>
            <a:ext cx="9375820" cy="4765183"/>
          </a:xfrm>
        </p:spPr>
        <p:txBody>
          <a:bodyPr/>
          <a:lstStyle/>
          <a:p>
            <a:pPr algn="l" rtl="0"/>
            <a:r>
              <a:rPr lang="en-US" sz="2000" b="1" dirty="0" smtClean="0">
                <a:solidFill>
                  <a:schemeClr val="accent1">
                    <a:lumMod val="75000"/>
                  </a:schemeClr>
                </a:solidFill>
              </a:rPr>
              <a:t>Functional roles</a:t>
            </a:r>
            <a:r>
              <a:rPr lang="en-US" dirty="0" smtClean="0"/>
              <a:t>; include:</a:t>
            </a:r>
          </a:p>
          <a:p>
            <a:pPr marL="0" indent="0" algn="l" rtl="0">
              <a:buNone/>
            </a:pPr>
            <a:r>
              <a:rPr lang="en-US" dirty="0"/>
              <a:t>a- Mastication. </a:t>
            </a:r>
            <a:endParaRPr lang="en-US" dirty="0" smtClean="0"/>
          </a:p>
          <a:p>
            <a:pPr marL="0" indent="0" algn="l" rtl="0">
              <a:buNone/>
            </a:pPr>
            <a:r>
              <a:rPr lang="en-US" dirty="0" smtClean="0"/>
              <a:t>b- </a:t>
            </a:r>
            <a:r>
              <a:rPr lang="en-US" dirty="0"/>
              <a:t>Deglutition. </a:t>
            </a:r>
            <a:endParaRPr lang="en-US" dirty="0" smtClean="0"/>
          </a:p>
          <a:p>
            <a:pPr marL="0" indent="0" algn="l" rtl="0">
              <a:buNone/>
            </a:pPr>
            <a:r>
              <a:rPr lang="en-US" dirty="0" smtClean="0"/>
              <a:t>c- </a:t>
            </a:r>
            <a:r>
              <a:rPr lang="en-US" dirty="0"/>
              <a:t>Phonetics. </a:t>
            </a:r>
            <a:endParaRPr lang="en-US" dirty="0" smtClean="0"/>
          </a:p>
          <a:p>
            <a:pPr marL="0" indent="0" algn="l" rtl="0">
              <a:buNone/>
            </a:pPr>
            <a:r>
              <a:rPr lang="en-US" dirty="0" smtClean="0"/>
              <a:t>d- </a:t>
            </a:r>
            <a:r>
              <a:rPr lang="en-US" dirty="0"/>
              <a:t>Respiration. </a:t>
            </a:r>
            <a:endParaRPr lang="en-US" dirty="0" smtClean="0"/>
          </a:p>
          <a:p>
            <a:pPr algn="l" rtl="0"/>
            <a:r>
              <a:rPr lang="en-US" sz="2000" b="1" dirty="0" smtClean="0">
                <a:solidFill>
                  <a:schemeClr val="accent1">
                    <a:lumMod val="75000"/>
                  </a:schemeClr>
                </a:solidFill>
              </a:rPr>
              <a:t>Physiological roles:</a:t>
            </a:r>
          </a:p>
          <a:p>
            <a:pPr marL="0" indent="0" algn="l" rtl="0">
              <a:buNone/>
            </a:pPr>
            <a:r>
              <a:rPr lang="en-US" dirty="0"/>
              <a:t>by maintenance health of tissue (mucosa, bone, muscles, and temporomandibular joint); also called </a:t>
            </a:r>
            <a:r>
              <a:rPr lang="en-US" dirty="0" smtClean="0"/>
              <a:t>comfortable role.</a:t>
            </a:r>
          </a:p>
          <a:p>
            <a:pPr algn="l" rtl="0"/>
            <a:r>
              <a:rPr lang="en-US" sz="2000" b="1" dirty="0">
                <a:solidFill>
                  <a:schemeClr val="accent1">
                    <a:lumMod val="75000"/>
                  </a:schemeClr>
                </a:solidFill>
              </a:rPr>
              <a:t>Esthetic role </a:t>
            </a:r>
            <a:endParaRPr lang="en-US" sz="2000" b="1" dirty="0" smtClean="0">
              <a:solidFill>
                <a:schemeClr val="accent1">
                  <a:lumMod val="75000"/>
                </a:schemeClr>
              </a:solidFill>
            </a:endParaRPr>
          </a:p>
          <a:p>
            <a:pPr algn="l" rtl="0"/>
            <a:r>
              <a:rPr lang="en-US" sz="2000" b="1" dirty="0" smtClean="0">
                <a:solidFill>
                  <a:schemeClr val="accent1">
                    <a:lumMod val="75000"/>
                  </a:schemeClr>
                </a:solidFill>
              </a:rPr>
              <a:t>Psychological </a:t>
            </a:r>
            <a:r>
              <a:rPr lang="en-US" sz="2000" b="1" dirty="0">
                <a:solidFill>
                  <a:schemeClr val="accent1">
                    <a:lumMod val="75000"/>
                  </a:schemeClr>
                </a:solidFill>
              </a:rPr>
              <a:t>role</a:t>
            </a:r>
            <a:endParaRPr lang="ar-SA" sz="2000"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771870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5026" t="19146" r="30830" b="7086"/>
          <a:stretch/>
        </p:blipFill>
        <p:spPr>
          <a:xfrm>
            <a:off x="1" y="0"/>
            <a:ext cx="12192000" cy="6858000"/>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36748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120463" y="1571222"/>
            <a:ext cx="7160652" cy="4829577"/>
          </a:xfrm>
        </p:spPr>
        <p:txBody>
          <a:bodyPr>
            <a:normAutofit lnSpcReduction="10000"/>
          </a:bodyPr>
          <a:lstStyle/>
          <a:p>
            <a:pPr marL="0" indent="0" algn="l" rtl="0">
              <a:buNone/>
            </a:pPr>
            <a:r>
              <a:rPr lang="en-US" sz="2000" dirty="0" smtClean="0"/>
              <a:t>These </a:t>
            </a:r>
            <a:r>
              <a:rPr lang="en-US" sz="2000" dirty="0"/>
              <a:t>records are made before the patient extracts all teeth and loses his occlusal vertical dimension; these records are: </a:t>
            </a:r>
            <a:endParaRPr lang="en-US" sz="2000" dirty="0" smtClean="0"/>
          </a:p>
          <a:p>
            <a:pPr marL="0" indent="0" algn="l" rtl="0">
              <a:buNone/>
            </a:pPr>
            <a:r>
              <a:rPr lang="en-US" sz="2800" b="1" dirty="0">
                <a:solidFill>
                  <a:schemeClr val="accent1">
                    <a:lumMod val="75000"/>
                  </a:schemeClr>
                </a:solidFill>
              </a:rPr>
              <a:t>1- Profile photographs </a:t>
            </a:r>
            <a:r>
              <a:rPr lang="en-US" sz="2800" b="1" dirty="0" smtClean="0">
                <a:solidFill>
                  <a:schemeClr val="accent1">
                    <a:lumMod val="75000"/>
                  </a:schemeClr>
                </a:solidFill>
              </a:rPr>
              <a:t>:</a:t>
            </a:r>
          </a:p>
          <a:p>
            <a:pPr algn="l" rtl="0"/>
            <a:r>
              <a:rPr lang="en-US" sz="2000" dirty="0" smtClean="0"/>
              <a:t>They </a:t>
            </a:r>
            <a:r>
              <a:rPr lang="en-US" sz="2000" dirty="0"/>
              <a:t>are made and enlarged to life size. Measurements of anatomic landmarks on the photograph are compared with measurements using the same anatomic landmarks on the face. </a:t>
            </a:r>
          </a:p>
          <a:p>
            <a:pPr algn="l" rtl="0"/>
            <a:r>
              <a:rPr lang="en-US" sz="2000" dirty="0" smtClean="0"/>
              <a:t>These </a:t>
            </a:r>
            <a:r>
              <a:rPr lang="en-US" sz="2000" dirty="0"/>
              <a:t>measurements can be compared when the records are made and again when the artificial teeth are tried in. </a:t>
            </a:r>
            <a:endParaRPr lang="en-US" sz="2000" dirty="0" smtClean="0"/>
          </a:p>
          <a:p>
            <a:pPr algn="l" rtl="0"/>
            <a:r>
              <a:rPr lang="en-US" sz="2000" dirty="0" smtClean="0"/>
              <a:t>The </a:t>
            </a:r>
            <a:r>
              <a:rPr lang="en-US" sz="2000" dirty="0"/>
              <a:t>photographs should be made with the teeth in maximum occlusion, as this position can be maintained accurately for photographic procedures. </a:t>
            </a:r>
            <a:endParaRPr lang="ar-SA" sz="2000" b="1" dirty="0"/>
          </a:p>
        </p:txBody>
      </p:sp>
      <p:pic>
        <p:nvPicPr>
          <p:cNvPr id="4" name="Picture 3"/>
          <p:cNvPicPr>
            <a:picLocks noChangeAspect="1"/>
          </p:cNvPicPr>
          <p:nvPr/>
        </p:nvPicPr>
        <p:blipFill rotWithShape="1">
          <a:blip r:embed="rId2"/>
          <a:srcRect l="19480" t="26188" r="57061" b="25924"/>
          <a:stretch/>
        </p:blipFill>
        <p:spPr>
          <a:xfrm>
            <a:off x="8487177" y="2234483"/>
            <a:ext cx="3052294" cy="3503054"/>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15</a:t>
            </a:fld>
            <a:endParaRPr lang="en-US" dirty="0"/>
          </a:p>
        </p:txBody>
      </p:sp>
      <p:sp>
        <p:nvSpPr>
          <p:cNvPr id="6" name="Oval 5"/>
          <p:cNvSpPr/>
          <p:nvPr/>
        </p:nvSpPr>
        <p:spPr>
          <a:xfrm>
            <a:off x="11029071" y="1152907"/>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371305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120463" y="2035934"/>
            <a:ext cx="6400799" cy="4146998"/>
          </a:xfrm>
        </p:spPr>
        <p:txBody>
          <a:bodyPr>
            <a:normAutofit/>
          </a:bodyPr>
          <a:lstStyle/>
          <a:p>
            <a:pPr marL="0" indent="0" algn="l" rtl="0">
              <a:buNone/>
            </a:pPr>
            <a:r>
              <a:rPr lang="en-US" sz="2800" b="1" dirty="0">
                <a:solidFill>
                  <a:schemeClr val="accent1">
                    <a:lumMod val="75000"/>
                  </a:schemeClr>
                </a:solidFill>
              </a:rPr>
              <a:t>2- Profile </a:t>
            </a:r>
            <a:r>
              <a:rPr lang="en-US" sz="2800" b="1" dirty="0" smtClean="0">
                <a:solidFill>
                  <a:schemeClr val="accent1">
                    <a:lumMod val="75000"/>
                  </a:schemeClr>
                </a:solidFill>
              </a:rPr>
              <a:t>silhouettes:</a:t>
            </a:r>
          </a:p>
          <a:p>
            <a:pPr algn="l" rtl="0"/>
            <a:r>
              <a:rPr lang="en-US" sz="2400" dirty="0" smtClean="0"/>
              <a:t>An </a:t>
            </a:r>
            <a:r>
              <a:rPr lang="en-US" sz="2400" dirty="0"/>
              <a:t>accurate reproduction of the profile silhouettes can be cut out in cardboard or contoured in wire. </a:t>
            </a:r>
          </a:p>
          <a:p>
            <a:pPr algn="l" rtl="0"/>
            <a:r>
              <a:rPr lang="en-US" sz="2400" dirty="0" smtClean="0"/>
              <a:t>The </a:t>
            </a:r>
            <a:r>
              <a:rPr lang="en-US" sz="2400" dirty="0"/>
              <a:t>silhouettes can be repositioned to the face after the vertical dimension has been established at the initial recording and/or when the artificial teeth are tried in. </a:t>
            </a:r>
            <a:endParaRPr lang="ar-SA" sz="2400" dirty="0"/>
          </a:p>
        </p:txBody>
      </p:sp>
      <p:pic>
        <p:nvPicPr>
          <p:cNvPr id="5" name="Picture 4"/>
          <p:cNvPicPr>
            <a:picLocks noChangeAspect="1"/>
          </p:cNvPicPr>
          <p:nvPr/>
        </p:nvPicPr>
        <p:blipFill rotWithShape="1">
          <a:blip r:embed="rId2"/>
          <a:srcRect l="17401" t="28301" r="52804" b="14304"/>
          <a:stretch/>
        </p:blipFill>
        <p:spPr>
          <a:xfrm>
            <a:off x="7868992" y="1886753"/>
            <a:ext cx="3876541" cy="4198513"/>
          </a:xfrm>
          <a:prstGeom prst="rect">
            <a:avLst/>
          </a:prstGeom>
        </p:spPr>
      </p:pic>
      <p:sp>
        <p:nvSpPr>
          <p:cNvPr id="4" name="Slide Number Placeholder 3"/>
          <p:cNvSpPr>
            <a:spLocks noGrp="1"/>
          </p:cNvSpPr>
          <p:nvPr>
            <p:ph type="sldNum" sz="quarter" idx="12"/>
          </p:nvPr>
        </p:nvSpPr>
        <p:spPr/>
        <p:txBody>
          <a:bodyPr/>
          <a:lstStyle/>
          <a:p>
            <a:fld id="{D57F1E4F-1CFF-5643-939E-217C01CDF565}" type="slidenum">
              <a:rPr lang="en-US" smtClean="0"/>
              <a:pPr/>
              <a:t>16</a:t>
            </a:fld>
            <a:endParaRPr lang="en-US" dirty="0"/>
          </a:p>
        </p:txBody>
      </p:sp>
      <p:sp>
        <p:nvSpPr>
          <p:cNvPr id="6" name="Oval 5"/>
          <p:cNvSpPr/>
          <p:nvPr/>
        </p:nvSpPr>
        <p:spPr>
          <a:xfrm>
            <a:off x="11029071" y="1152907"/>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28613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043190" y="1623810"/>
            <a:ext cx="6568225" cy="4545170"/>
          </a:xfrm>
        </p:spPr>
        <p:txBody>
          <a:bodyPr>
            <a:normAutofit fontScale="77500" lnSpcReduction="20000"/>
          </a:bodyPr>
          <a:lstStyle/>
          <a:p>
            <a:pPr marL="0" indent="0" algn="l" rtl="0">
              <a:buNone/>
            </a:pPr>
            <a:r>
              <a:rPr lang="en-US" sz="3300" b="1" dirty="0">
                <a:solidFill>
                  <a:schemeClr val="accent1">
                    <a:lumMod val="75000"/>
                  </a:schemeClr>
                </a:solidFill>
              </a:rPr>
              <a:t>3- Profile </a:t>
            </a:r>
            <a:r>
              <a:rPr lang="en-US" sz="3300" b="1" dirty="0" smtClean="0">
                <a:solidFill>
                  <a:schemeClr val="accent1">
                    <a:lumMod val="75000"/>
                  </a:schemeClr>
                </a:solidFill>
              </a:rPr>
              <a:t>radiographs:</a:t>
            </a:r>
          </a:p>
          <a:p>
            <a:pPr algn="l" rtl="0"/>
            <a:r>
              <a:rPr lang="en-US" sz="2800" dirty="0" smtClean="0"/>
              <a:t>They </a:t>
            </a:r>
            <a:r>
              <a:rPr lang="en-US" sz="2800" dirty="0"/>
              <a:t>have been much used in researches of vertical dimension of occlusion rather than routine clinical use in prosthodontic treatment for edentulous patients. </a:t>
            </a:r>
          </a:p>
          <a:p>
            <a:pPr algn="l" rtl="0"/>
            <a:r>
              <a:rPr lang="en-US" sz="2800" dirty="0" smtClean="0"/>
              <a:t>The </a:t>
            </a:r>
            <a:r>
              <a:rPr lang="en-US" sz="2800" dirty="0"/>
              <a:t>two types of radiographs advocated are the </a:t>
            </a:r>
            <a:r>
              <a:rPr lang="en-US" sz="2800" b="1" dirty="0" err="1"/>
              <a:t>cephalometric</a:t>
            </a:r>
            <a:r>
              <a:rPr lang="en-US" sz="2800" dirty="0"/>
              <a:t> profile radiograph and radiograph of the </a:t>
            </a:r>
            <a:r>
              <a:rPr lang="en-US" sz="2800" b="1" dirty="0"/>
              <a:t>condyles</a:t>
            </a:r>
            <a:r>
              <a:rPr lang="en-US" sz="2800" dirty="0"/>
              <a:t> in the fossae. </a:t>
            </a:r>
          </a:p>
          <a:p>
            <a:pPr algn="l" rtl="0"/>
            <a:r>
              <a:rPr lang="en-US" sz="2800" dirty="0" smtClean="0"/>
              <a:t>The </a:t>
            </a:r>
            <a:r>
              <a:rPr lang="en-US" sz="2800" b="1" dirty="0"/>
              <a:t>inaccuracies</a:t>
            </a:r>
            <a:r>
              <a:rPr lang="en-US" sz="2800" dirty="0"/>
              <a:t> that exist in either the technique or the method of comparing measurements make this method unreliable. </a:t>
            </a:r>
            <a:endParaRPr lang="ar-SA" sz="2400" dirty="0"/>
          </a:p>
        </p:txBody>
      </p:sp>
      <p:pic>
        <p:nvPicPr>
          <p:cNvPr id="4" name="Picture 3"/>
          <p:cNvPicPr>
            <a:picLocks noChangeAspect="1"/>
          </p:cNvPicPr>
          <p:nvPr/>
        </p:nvPicPr>
        <p:blipFill>
          <a:blip r:embed="rId2"/>
          <a:stretch>
            <a:fillRect/>
          </a:stretch>
        </p:blipFill>
        <p:spPr>
          <a:xfrm>
            <a:off x="7611415" y="1815921"/>
            <a:ext cx="4202430" cy="3973776"/>
          </a:xfrm>
          <a:prstGeom prst="rect">
            <a:avLst/>
          </a:prstGeom>
        </p:spPr>
      </p:pic>
      <p:sp>
        <p:nvSpPr>
          <p:cNvPr id="5" name="TextBox 4"/>
          <p:cNvSpPr txBox="1"/>
          <p:nvPr/>
        </p:nvSpPr>
        <p:spPr>
          <a:xfrm>
            <a:off x="8332631" y="5799648"/>
            <a:ext cx="3322749" cy="369332"/>
          </a:xfrm>
          <a:prstGeom prst="rect">
            <a:avLst/>
          </a:prstGeom>
          <a:noFill/>
        </p:spPr>
        <p:txBody>
          <a:bodyPr wrap="square" rtlCol="1">
            <a:spAutoFit/>
          </a:bodyPr>
          <a:lstStyle/>
          <a:p>
            <a:r>
              <a:rPr lang="en-US" b="1" i="1"/>
              <a:t>Cephalometric radiograph. </a:t>
            </a:r>
            <a:endParaRPr lang="ar-SA"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17</a:t>
            </a:fld>
            <a:endParaRPr lang="en-US" dirty="0"/>
          </a:p>
        </p:txBody>
      </p:sp>
      <p:sp>
        <p:nvSpPr>
          <p:cNvPr id="7" name="Oval 6"/>
          <p:cNvSpPr/>
          <p:nvPr/>
        </p:nvSpPr>
        <p:spPr>
          <a:xfrm>
            <a:off x="11029071" y="1152907"/>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61658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043190" y="1623810"/>
            <a:ext cx="6568225" cy="4545170"/>
          </a:xfrm>
        </p:spPr>
        <p:txBody>
          <a:bodyPr>
            <a:normAutofit/>
          </a:bodyPr>
          <a:lstStyle/>
          <a:p>
            <a:pPr marL="0" indent="0" algn="l" rtl="0">
              <a:buNone/>
            </a:pPr>
            <a:r>
              <a:rPr lang="en-US" sz="3600" b="1" dirty="0">
                <a:solidFill>
                  <a:schemeClr val="accent1">
                    <a:lumMod val="75000"/>
                  </a:schemeClr>
                </a:solidFill>
              </a:rPr>
              <a:t>4</a:t>
            </a:r>
            <a:r>
              <a:rPr lang="en-US" sz="3600" b="1" dirty="0" smtClean="0">
                <a:solidFill>
                  <a:schemeClr val="accent1">
                    <a:lumMod val="75000"/>
                  </a:schemeClr>
                </a:solidFill>
              </a:rPr>
              <a:t>- </a:t>
            </a:r>
            <a:r>
              <a:rPr lang="en-US" sz="3200" b="1" dirty="0">
                <a:solidFill>
                  <a:schemeClr val="accent1">
                    <a:lumMod val="75000"/>
                  </a:schemeClr>
                </a:solidFill>
              </a:rPr>
              <a:t>Articulated casts </a:t>
            </a:r>
            <a:endParaRPr lang="en-US" sz="3200" b="1" dirty="0" smtClean="0">
              <a:solidFill>
                <a:schemeClr val="accent1">
                  <a:lumMod val="75000"/>
                </a:schemeClr>
              </a:solidFill>
            </a:endParaRPr>
          </a:p>
          <a:p>
            <a:pPr marL="0" indent="0" algn="l" rtl="0">
              <a:buNone/>
            </a:pPr>
            <a:r>
              <a:rPr lang="en-US" sz="2400" dirty="0" smtClean="0"/>
              <a:t>This </a:t>
            </a:r>
            <a:r>
              <a:rPr lang="en-US" sz="2400" dirty="0"/>
              <a:t>method is valuable with patients whose ridges are </a:t>
            </a:r>
            <a:r>
              <a:rPr lang="en-US" sz="2400" b="1" dirty="0"/>
              <a:t>not sacrificed </a:t>
            </a:r>
            <a:r>
              <a:rPr lang="en-US" sz="2400" dirty="0"/>
              <a:t>during the removal of the teeth </a:t>
            </a:r>
            <a:r>
              <a:rPr lang="en-US" sz="2400" b="1" dirty="0"/>
              <a:t>or resorbed </a:t>
            </a:r>
            <a:r>
              <a:rPr lang="en-US" sz="2400" dirty="0"/>
              <a:t>during a long waiting period for denture construction. </a:t>
            </a:r>
            <a:endParaRPr lang="ar-SA" sz="2400" dirty="0"/>
          </a:p>
        </p:txBody>
      </p:sp>
      <p:pic>
        <p:nvPicPr>
          <p:cNvPr id="5" name="Picture 4"/>
          <p:cNvPicPr>
            <a:picLocks noChangeAspect="1"/>
          </p:cNvPicPr>
          <p:nvPr/>
        </p:nvPicPr>
        <p:blipFill>
          <a:blip r:embed="rId2"/>
          <a:stretch>
            <a:fillRect/>
          </a:stretch>
        </p:blipFill>
        <p:spPr>
          <a:xfrm>
            <a:off x="8346584" y="1953648"/>
            <a:ext cx="3251913" cy="2197641"/>
          </a:xfrm>
          <a:prstGeom prst="rect">
            <a:avLst/>
          </a:prstGeom>
        </p:spPr>
      </p:pic>
      <p:sp>
        <p:nvSpPr>
          <p:cNvPr id="6" name="TextBox 5"/>
          <p:cNvSpPr txBox="1"/>
          <p:nvPr/>
        </p:nvSpPr>
        <p:spPr>
          <a:xfrm>
            <a:off x="8203842" y="4250028"/>
            <a:ext cx="3541691" cy="369332"/>
          </a:xfrm>
          <a:prstGeom prst="rect">
            <a:avLst/>
          </a:prstGeom>
          <a:noFill/>
        </p:spPr>
        <p:txBody>
          <a:bodyPr wrap="square" rtlCol="1">
            <a:spAutoFit/>
          </a:bodyPr>
          <a:lstStyle/>
          <a:p>
            <a:pPr algn="ctr"/>
            <a:r>
              <a:rPr lang="en-US" b="1" i="1" dirty="0"/>
              <a:t>Dentulous patient. </a:t>
            </a:r>
            <a:endParaRPr lang="ar-SA"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18</a:t>
            </a:fld>
            <a:endParaRPr lang="en-US" dirty="0"/>
          </a:p>
        </p:txBody>
      </p:sp>
      <p:sp>
        <p:nvSpPr>
          <p:cNvPr id="7" name="Oval 6"/>
          <p:cNvSpPr/>
          <p:nvPr/>
        </p:nvSpPr>
        <p:spPr>
          <a:xfrm>
            <a:off x="11029071" y="1152907"/>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956278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043190" y="1623810"/>
            <a:ext cx="6568225" cy="4545170"/>
          </a:xfrm>
        </p:spPr>
        <p:txBody>
          <a:bodyPr>
            <a:normAutofit lnSpcReduction="10000"/>
          </a:bodyPr>
          <a:lstStyle/>
          <a:p>
            <a:pPr marL="0" indent="0" algn="l" rtl="0">
              <a:buNone/>
            </a:pPr>
            <a:r>
              <a:rPr lang="en-US" sz="3300" b="1" dirty="0">
                <a:solidFill>
                  <a:schemeClr val="accent1">
                    <a:lumMod val="75000"/>
                  </a:schemeClr>
                </a:solidFill>
              </a:rPr>
              <a:t>5- Facial </a:t>
            </a:r>
            <a:r>
              <a:rPr lang="en-US" sz="3300" b="1" dirty="0" smtClean="0">
                <a:solidFill>
                  <a:schemeClr val="accent1">
                    <a:lumMod val="75000"/>
                  </a:schemeClr>
                </a:solidFill>
              </a:rPr>
              <a:t>measurements</a:t>
            </a:r>
          </a:p>
          <a:p>
            <a:pPr algn="l" rtl="0"/>
            <a:r>
              <a:rPr lang="en-US" sz="2400" dirty="0"/>
              <a:t>Before extraction, the patient is instructed to close the jaws into maximum occlusion, then two </a:t>
            </a:r>
            <a:r>
              <a:rPr lang="en-US" sz="2400" b="1" dirty="0"/>
              <a:t>tattoo points </a:t>
            </a:r>
            <a:r>
              <a:rPr lang="en-US" sz="2400" dirty="0"/>
              <a:t>have been marked, one on the upper half of the face and the other on the lower half. </a:t>
            </a:r>
          </a:p>
          <a:p>
            <a:pPr algn="l" rtl="0"/>
            <a:r>
              <a:rPr lang="en-US" sz="2400" dirty="0" smtClean="0"/>
              <a:t>The </a:t>
            </a:r>
            <a:r>
              <a:rPr lang="en-US" sz="2400" dirty="0"/>
              <a:t>distance is measured, after extraction these measurements are compared with measurements made between these points when the artificial teeth are tried in. </a:t>
            </a:r>
            <a:endParaRPr lang="ar-SA" sz="2400" dirty="0"/>
          </a:p>
        </p:txBody>
      </p:sp>
      <p:sp>
        <p:nvSpPr>
          <p:cNvPr id="6" name="TextBox 5"/>
          <p:cNvSpPr txBox="1"/>
          <p:nvPr/>
        </p:nvSpPr>
        <p:spPr>
          <a:xfrm>
            <a:off x="7972022" y="5822382"/>
            <a:ext cx="3541691" cy="369332"/>
          </a:xfrm>
          <a:prstGeom prst="rect">
            <a:avLst/>
          </a:prstGeom>
          <a:noFill/>
        </p:spPr>
        <p:txBody>
          <a:bodyPr wrap="square" rtlCol="1">
            <a:spAutoFit/>
          </a:bodyPr>
          <a:lstStyle/>
          <a:p>
            <a:pPr algn="ctr"/>
            <a:r>
              <a:rPr lang="en-US" b="1" i="1" dirty="0"/>
              <a:t>Facial measurements (tattoo). </a:t>
            </a:r>
            <a:endParaRPr lang="ar-SA" dirty="0"/>
          </a:p>
        </p:txBody>
      </p:sp>
      <p:pic>
        <p:nvPicPr>
          <p:cNvPr id="7" name="Picture 6"/>
          <p:cNvPicPr>
            <a:picLocks noChangeAspect="1"/>
          </p:cNvPicPr>
          <p:nvPr/>
        </p:nvPicPr>
        <p:blipFill rotWithShape="1">
          <a:blip r:embed="rId2"/>
          <a:srcRect l="48087" t="50308" r="36571" b="13601"/>
          <a:stretch/>
        </p:blipFill>
        <p:spPr>
          <a:xfrm>
            <a:off x="8165206" y="1453731"/>
            <a:ext cx="3029617" cy="4006911"/>
          </a:xfrm>
          <a:prstGeom prst="rect">
            <a:avLst/>
          </a:prstGeom>
        </p:spPr>
      </p:pic>
      <p:sp>
        <p:nvSpPr>
          <p:cNvPr id="4" name="Slide Number Placeholder 3"/>
          <p:cNvSpPr>
            <a:spLocks noGrp="1"/>
          </p:cNvSpPr>
          <p:nvPr>
            <p:ph type="sldNum" sz="quarter" idx="12"/>
          </p:nvPr>
        </p:nvSpPr>
        <p:spPr/>
        <p:txBody>
          <a:bodyPr/>
          <a:lstStyle/>
          <a:p>
            <a:fld id="{D57F1E4F-1CFF-5643-939E-217C01CDF565}" type="slidenum">
              <a:rPr lang="en-US" smtClean="0"/>
              <a:pPr/>
              <a:t>19</a:t>
            </a:fld>
            <a:endParaRPr lang="en-US" dirty="0"/>
          </a:p>
        </p:txBody>
      </p:sp>
      <p:sp>
        <p:nvSpPr>
          <p:cNvPr id="8" name="Oval 7"/>
          <p:cNvSpPr/>
          <p:nvPr/>
        </p:nvSpPr>
        <p:spPr>
          <a:xfrm>
            <a:off x="11454382" y="787782"/>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075403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767" y="559716"/>
            <a:ext cx="8911687" cy="1280890"/>
          </a:xfrm>
        </p:spPr>
        <p:txBody>
          <a:bodyPr/>
          <a:lstStyle/>
          <a:p>
            <a:r>
              <a:rPr lang="en-US" b="1" dirty="0">
                <a:solidFill>
                  <a:schemeClr val="accent1">
                    <a:lumMod val="75000"/>
                  </a:schemeClr>
                </a:solidFill>
              </a:rPr>
              <a:t>Measurements from former dentures </a:t>
            </a:r>
            <a:endParaRPr lang="ar-SA" dirty="0">
              <a:solidFill>
                <a:schemeClr val="accent1">
                  <a:lumMod val="75000"/>
                </a:schemeClr>
              </a:solidFill>
            </a:endParaRPr>
          </a:p>
        </p:txBody>
      </p:sp>
      <p:sp>
        <p:nvSpPr>
          <p:cNvPr id="3" name="Content Placeholder 2"/>
          <p:cNvSpPr>
            <a:spLocks noGrp="1"/>
          </p:cNvSpPr>
          <p:nvPr>
            <p:ph idx="1"/>
          </p:nvPr>
        </p:nvSpPr>
        <p:spPr>
          <a:xfrm flipH="1">
            <a:off x="502275" y="1416677"/>
            <a:ext cx="3696237" cy="4997002"/>
          </a:xfrm>
        </p:spPr>
        <p:txBody>
          <a:bodyPr>
            <a:normAutofit/>
          </a:bodyPr>
          <a:lstStyle/>
          <a:p>
            <a:pPr algn="l" rtl="0"/>
            <a:r>
              <a:rPr lang="en-US" dirty="0"/>
              <a:t>Dentures that the patient has been wearing can be measured, and measurements can be correlated with observations of the patient's face to determine the amount of change required. These measurements are made between the ridge crests in the maxillary and mandibular dentures with a </a:t>
            </a:r>
            <a:r>
              <a:rPr lang="en-US" b="1" i="1" dirty="0" err="1"/>
              <a:t>Boley</a:t>
            </a:r>
            <a:r>
              <a:rPr lang="en-US" b="1" i="1" dirty="0"/>
              <a:t> gauge</a:t>
            </a:r>
            <a:r>
              <a:rPr lang="en-US" dirty="0"/>
              <a:t>. </a:t>
            </a:r>
            <a:endParaRPr lang="en-US" dirty="0" smtClean="0"/>
          </a:p>
          <a:p>
            <a:pPr algn="l" rtl="0"/>
            <a:endParaRPr lang="ar-SA" dirty="0"/>
          </a:p>
        </p:txBody>
      </p:sp>
      <p:pic>
        <p:nvPicPr>
          <p:cNvPr id="4" name="Picture 3"/>
          <p:cNvPicPr>
            <a:picLocks noChangeAspect="1"/>
          </p:cNvPicPr>
          <p:nvPr/>
        </p:nvPicPr>
        <p:blipFill rotWithShape="1">
          <a:blip r:embed="rId2"/>
          <a:srcRect l="12848" t="30062" r="26475" b="6558"/>
          <a:stretch/>
        </p:blipFill>
        <p:spPr>
          <a:xfrm>
            <a:off x="4297250" y="1416677"/>
            <a:ext cx="7894750" cy="4636394"/>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9964704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566670" y="1635617"/>
            <a:ext cx="11294772" cy="5008299"/>
          </a:xfrm>
        </p:spPr>
        <p:txBody>
          <a:bodyPr>
            <a:normAutofit/>
          </a:bodyPr>
          <a:lstStyle/>
          <a:p>
            <a:pPr marL="0" indent="0" algn="l" rtl="0">
              <a:buNone/>
            </a:pPr>
            <a:r>
              <a:rPr lang="en-US" sz="2400" b="1" dirty="0" smtClean="0">
                <a:solidFill>
                  <a:schemeClr val="accent1">
                    <a:lumMod val="75000"/>
                  </a:schemeClr>
                </a:solidFill>
              </a:rPr>
              <a:t>A-Direct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a:t>
            </a:r>
          </a:p>
          <a:p>
            <a:pPr marL="457200" indent="-457200" algn="l" rtl="0">
              <a:buFont typeface="+mj-lt"/>
              <a:buAutoNum type="arabicPeriod"/>
            </a:pPr>
            <a:r>
              <a:rPr lang="en-US" sz="2400" b="1" dirty="0" smtClean="0">
                <a:solidFill>
                  <a:schemeClr val="accent1">
                    <a:lumMod val="75000"/>
                  </a:schemeClr>
                </a:solidFill>
              </a:rPr>
              <a:t>Boos power point method:</a:t>
            </a:r>
          </a:p>
          <a:p>
            <a:pPr algn="l" rtl="0"/>
            <a:r>
              <a:rPr lang="en-US" sz="2000" dirty="0"/>
              <a:t>A metal plate (</a:t>
            </a:r>
            <a:r>
              <a:rPr lang="en-US" sz="2000" i="1" dirty="0"/>
              <a:t>central bearing plate</a:t>
            </a:r>
            <a:r>
              <a:rPr lang="en-US" sz="2000" dirty="0"/>
              <a:t>) is attached to the maxillary record base. </a:t>
            </a:r>
            <a:endParaRPr lang="en-US" sz="2000" dirty="0" smtClean="0"/>
          </a:p>
          <a:p>
            <a:pPr algn="l" rtl="0"/>
            <a:r>
              <a:rPr lang="en-US" sz="2000" dirty="0" smtClean="0"/>
              <a:t>A </a:t>
            </a:r>
            <a:r>
              <a:rPr lang="en-US" sz="2000" dirty="0" err="1"/>
              <a:t>bimeter</a:t>
            </a:r>
            <a:r>
              <a:rPr lang="en-US" sz="2000" dirty="0"/>
              <a:t> (</a:t>
            </a:r>
            <a:r>
              <a:rPr lang="en-US" sz="2000" i="1" dirty="0"/>
              <a:t>an oral meter that measures pressure</a:t>
            </a:r>
            <a:r>
              <a:rPr lang="en-US" sz="2000" dirty="0"/>
              <a:t>) is attached to the mandibular record base. </a:t>
            </a:r>
            <a:endParaRPr lang="en-US" sz="2000" dirty="0" smtClean="0"/>
          </a:p>
          <a:p>
            <a:pPr algn="l" rtl="0"/>
            <a:r>
              <a:rPr lang="en-US" sz="2000" dirty="0" smtClean="0"/>
              <a:t>This </a:t>
            </a:r>
            <a:r>
              <a:rPr lang="en-US" sz="2000" dirty="0" err="1"/>
              <a:t>bimeter</a:t>
            </a:r>
            <a:r>
              <a:rPr lang="en-US" sz="2000" dirty="0"/>
              <a:t> has a dial, which shows the amount of pressure acting on it. </a:t>
            </a:r>
            <a:endParaRPr lang="en-US" sz="2000" dirty="0" smtClean="0"/>
          </a:p>
          <a:p>
            <a:pPr algn="l" rtl="0"/>
            <a:r>
              <a:rPr lang="en-US" sz="2000" dirty="0" smtClean="0"/>
              <a:t>The </a:t>
            </a:r>
            <a:r>
              <a:rPr lang="en-US" sz="2000" dirty="0"/>
              <a:t>record bases are inserted into the patient's mouth and the patient is asked to bite on the record bases at different degrees of jaw separation. </a:t>
            </a:r>
            <a:endParaRPr lang="en-US" sz="2000" dirty="0" smtClean="0"/>
          </a:p>
          <a:p>
            <a:pPr algn="l" rtl="0"/>
            <a:r>
              <a:rPr lang="en-US" sz="2000" dirty="0" smtClean="0"/>
              <a:t>The </a:t>
            </a:r>
            <a:r>
              <a:rPr lang="en-US" sz="2000" dirty="0"/>
              <a:t>biting forces are transferred from the central bearing point to the </a:t>
            </a:r>
            <a:r>
              <a:rPr lang="en-US" sz="2000" dirty="0" err="1"/>
              <a:t>bimeter</a:t>
            </a:r>
            <a:r>
              <a:rPr lang="en-US" sz="2000" dirty="0"/>
              <a:t>. The highest value is called the power point which represents the occlusal vertical dimension. </a:t>
            </a:r>
            <a:endParaRPr lang="ar-SA" sz="20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5" name="Picture 4"/>
          <p:cNvPicPr>
            <a:picLocks noChangeAspect="1"/>
          </p:cNvPicPr>
          <p:nvPr/>
        </p:nvPicPr>
        <p:blipFill>
          <a:blip r:embed="rId2"/>
          <a:stretch>
            <a:fillRect/>
          </a:stretch>
        </p:blipFill>
        <p:spPr>
          <a:xfrm>
            <a:off x="11480334" y="918539"/>
            <a:ext cx="530398" cy="566977"/>
          </a:xfrm>
          <a:prstGeom prst="rect">
            <a:avLst/>
          </a:prstGeom>
        </p:spPr>
      </p:pic>
    </p:spTree>
    <p:extLst>
      <p:ext uri="{BB962C8B-B14F-4D97-AF65-F5344CB8AC3E}">
        <p14:creationId xmlns:p14="http://schemas.microsoft.com/office/powerpoint/2010/main" val="2297689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549" t="45907" r="25782" b="13424"/>
          <a:stretch/>
        </p:blipFill>
        <p:spPr>
          <a:xfrm>
            <a:off x="4627293" y="360609"/>
            <a:ext cx="7450343" cy="3296990"/>
          </a:xfrm>
          <a:prstGeom prst="rect">
            <a:avLst/>
          </a:prstGeom>
        </p:spPr>
      </p:pic>
      <p:pic>
        <p:nvPicPr>
          <p:cNvPr id="5" name="Picture 4"/>
          <p:cNvPicPr>
            <a:picLocks noChangeAspect="1"/>
          </p:cNvPicPr>
          <p:nvPr/>
        </p:nvPicPr>
        <p:blipFill rotWithShape="1">
          <a:blip r:embed="rId3"/>
          <a:srcRect l="27621" t="46435" r="45579" b="5150"/>
          <a:stretch/>
        </p:blipFill>
        <p:spPr>
          <a:xfrm>
            <a:off x="901148" y="2653048"/>
            <a:ext cx="3816626" cy="3876540"/>
          </a:xfrm>
          <a:prstGeom prst="rect">
            <a:avLst/>
          </a:prstGeom>
        </p:spPr>
      </p:pic>
      <p:sp>
        <p:nvSpPr>
          <p:cNvPr id="6" name="Slide Number Placeholder 5"/>
          <p:cNvSpPr>
            <a:spLocks noGrp="1"/>
          </p:cNvSpPr>
          <p:nvPr>
            <p:ph type="sldNum" sz="quarter" idx="12"/>
          </p:nvPr>
        </p:nvSpPr>
        <p:spPr/>
        <p:txBody>
          <a:bodyPr/>
          <a:lstStyle/>
          <a:p>
            <a:fld id="{D57F1E4F-1CFF-5643-939E-217C01CDF565}" type="slidenum">
              <a:rPr lang="en-US" smtClean="0"/>
              <a:pPr/>
              <a:t>22</a:t>
            </a:fld>
            <a:endParaRPr lang="en-US" dirty="0"/>
          </a:p>
        </p:txBody>
      </p:sp>
      <p:sp>
        <p:nvSpPr>
          <p:cNvPr id="7" name="Oval 6"/>
          <p:cNvSpPr/>
          <p:nvPr/>
        </p:nvSpPr>
        <p:spPr>
          <a:xfrm>
            <a:off x="11567236" y="238498"/>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542663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566670" y="1635617"/>
            <a:ext cx="6954592" cy="5008299"/>
          </a:xfrm>
        </p:spPr>
        <p:txBody>
          <a:bodyPr>
            <a:normAutofit/>
          </a:bodyPr>
          <a:lstStyle/>
          <a:p>
            <a:pPr marL="0" indent="0" algn="l" rtl="0">
              <a:buNone/>
            </a:pPr>
            <a:r>
              <a:rPr lang="en-US" sz="2400" b="1" dirty="0" smtClean="0">
                <a:solidFill>
                  <a:schemeClr val="accent1">
                    <a:lumMod val="75000"/>
                  </a:schemeClr>
                </a:solidFill>
              </a:rPr>
              <a:t>A-Direct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a:t>
            </a:r>
          </a:p>
          <a:p>
            <a:pPr marL="0" indent="0" algn="l" rtl="0">
              <a:buNone/>
            </a:pPr>
            <a:r>
              <a:rPr lang="en-US" sz="2400" b="1" dirty="0" smtClean="0">
                <a:solidFill>
                  <a:schemeClr val="accent1">
                    <a:lumMod val="75000"/>
                  </a:schemeClr>
                </a:solidFill>
              </a:rPr>
              <a:t>2. Tactile sense or neuromuscular perception:</a:t>
            </a:r>
          </a:p>
          <a:p>
            <a:pPr algn="l" rtl="0"/>
            <a:r>
              <a:rPr lang="en-US" sz="2000" dirty="0"/>
              <a:t>A central bearing screw/central bearing plate apparatus is used and attached to accurately adapt record bases permits the patient to experience through neuromuscular perception the different vertical relations. </a:t>
            </a:r>
            <a:endParaRPr lang="en-US" sz="2000" dirty="0" smtClean="0"/>
          </a:p>
          <a:p>
            <a:pPr algn="l" rtl="0"/>
            <a:r>
              <a:rPr lang="en-US" sz="2000" dirty="0" smtClean="0"/>
              <a:t>The </a:t>
            </a:r>
            <a:r>
              <a:rPr lang="en-US" sz="2000" dirty="0"/>
              <a:t>central bearing screw is adjusted downward and upward until the height of contact feels right to the patient and this represents the occlusal vertical dimension. </a:t>
            </a:r>
            <a:endParaRPr lang="ar-SA" sz="2000" dirty="0"/>
          </a:p>
        </p:txBody>
      </p:sp>
      <p:pic>
        <p:nvPicPr>
          <p:cNvPr id="4" name="Picture 3"/>
          <p:cNvPicPr>
            <a:picLocks noChangeAspect="1"/>
          </p:cNvPicPr>
          <p:nvPr/>
        </p:nvPicPr>
        <p:blipFill rotWithShape="1">
          <a:blip r:embed="rId2"/>
          <a:srcRect l="40365" t="55061" r="36967" b="12016"/>
          <a:stretch/>
        </p:blipFill>
        <p:spPr>
          <a:xfrm>
            <a:off x="7622537" y="2369713"/>
            <a:ext cx="4021721" cy="3284112"/>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23</a:t>
            </a:fld>
            <a:endParaRPr lang="en-US" dirty="0"/>
          </a:p>
        </p:txBody>
      </p:sp>
      <p:sp>
        <p:nvSpPr>
          <p:cNvPr id="6" name="Oval 5"/>
          <p:cNvSpPr/>
          <p:nvPr/>
        </p:nvSpPr>
        <p:spPr>
          <a:xfrm>
            <a:off x="11235133" y="927386"/>
            <a:ext cx="510400" cy="549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83003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442432" y="1571223"/>
            <a:ext cx="9684913" cy="5008299"/>
          </a:xfrm>
        </p:spPr>
        <p:txBody>
          <a:bodyPr>
            <a:normAutofit fontScale="92500"/>
          </a:bodyPr>
          <a:lstStyle/>
          <a:p>
            <a:pPr marL="0" indent="0" algn="l" rtl="0">
              <a:buNone/>
            </a:pPr>
            <a:r>
              <a:rPr lang="en-US" sz="2400" b="1" dirty="0" smtClean="0">
                <a:solidFill>
                  <a:schemeClr val="accent1">
                    <a:lumMod val="75000"/>
                  </a:schemeClr>
                </a:solidFill>
              </a:rPr>
              <a:t>A-Direct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a:t>
            </a:r>
          </a:p>
          <a:p>
            <a:pPr marL="0" indent="0" algn="l" rtl="0">
              <a:buNone/>
            </a:pPr>
            <a:r>
              <a:rPr lang="en-US" sz="2400" b="1" dirty="0">
                <a:solidFill>
                  <a:schemeClr val="accent1">
                    <a:lumMod val="75000"/>
                  </a:schemeClr>
                </a:solidFill>
              </a:rPr>
              <a:t>3</a:t>
            </a:r>
            <a:r>
              <a:rPr lang="en-US" sz="2400" b="1" dirty="0" smtClean="0">
                <a:solidFill>
                  <a:schemeClr val="accent1">
                    <a:lumMod val="75000"/>
                  </a:schemeClr>
                </a:solidFill>
              </a:rPr>
              <a:t>. Swallowing threshold:</a:t>
            </a:r>
          </a:p>
          <a:p>
            <a:pPr algn="l" rtl="0"/>
            <a:r>
              <a:rPr lang="en-US" sz="2400" dirty="0"/>
              <a:t>The theory behind this method is that at the beginning of swallowing cycle, the teeth of the upper and lower jaws almost come together with a very light contact. This factor can be used as a guide to determine the occlusal vertical dimension. </a:t>
            </a:r>
            <a:endParaRPr lang="en-US" sz="2400" dirty="0" smtClean="0"/>
          </a:p>
          <a:p>
            <a:pPr algn="l" rtl="0"/>
            <a:r>
              <a:rPr lang="en-US" sz="2400" dirty="0" smtClean="0"/>
              <a:t>The </a:t>
            </a:r>
            <a:r>
              <a:rPr lang="en-US" sz="2400" dirty="0"/>
              <a:t>technique involves fabrication of cones of soft wax on the mandibular record base. The maxillary and mandibular record bases are inserted in the patient mouth. Salivation is stimulated and the patient is asked to swallow. The repeated action of swallowing the saliva will gradually reduce the height of the wax cones to allow the mandible to reach the level of occlusal vertical dimension. </a:t>
            </a:r>
            <a:endParaRPr lang="en-US" sz="2400" b="1" dirty="0" smtClean="0">
              <a:solidFill>
                <a:schemeClr val="accent1">
                  <a:lumMod val="75000"/>
                </a:scheme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483789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7599" t="21083" r="32216" b="21523"/>
          <a:stretch/>
        </p:blipFill>
        <p:spPr>
          <a:xfrm>
            <a:off x="0" y="2659487"/>
            <a:ext cx="6529589" cy="4198513"/>
          </a:xfrm>
          <a:prstGeom prst="rect">
            <a:avLst/>
          </a:prstGeom>
        </p:spPr>
      </p:pic>
      <p:pic>
        <p:nvPicPr>
          <p:cNvPr id="4" name="Picture 3"/>
          <p:cNvPicPr>
            <a:picLocks noChangeAspect="1"/>
          </p:cNvPicPr>
          <p:nvPr/>
        </p:nvPicPr>
        <p:blipFill rotWithShape="1">
          <a:blip r:embed="rId3"/>
          <a:srcRect l="17302" t="51717" r="31028" b="11839"/>
          <a:stretch/>
        </p:blipFill>
        <p:spPr>
          <a:xfrm>
            <a:off x="3974720" y="0"/>
            <a:ext cx="8217280" cy="3258578"/>
          </a:xfrm>
          <a:prstGeom prst="rect">
            <a:avLst/>
          </a:prstGeom>
        </p:spPr>
      </p:pic>
      <p:sp>
        <p:nvSpPr>
          <p:cNvPr id="6" name="Slide Number Placeholder 5"/>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786924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824248" y="1416676"/>
            <a:ext cx="7814753" cy="5338293"/>
          </a:xfrm>
        </p:spPr>
        <p:txBody>
          <a:bodyPr>
            <a:normAutofit fontScale="92500" lnSpcReduction="20000"/>
          </a:bodyPr>
          <a:lstStyle/>
          <a:p>
            <a:pPr marL="0" indent="0" algn="l" rtl="0">
              <a:buNone/>
            </a:pPr>
            <a:r>
              <a:rPr lang="en-US" sz="2400" b="1" dirty="0" smtClean="0">
                <a:solidFill>
                  <a:schemeClr val="accent1">
                    <a:lumMod val="75000"/>
                  </a:schemeClr>
                </a:solidFill>
              </a:rPr>
              <a:t>A-Direct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a:t>
            </a:r>
          </a:p>
          <a:p>
            <a:pPr marL="0" indent="0" algn="l" rtl="0">
              <a:buNone/>
            </a:pPr>
            <a:r>
              <a:rPr lang="en-US" sz="2400" b="1" dirty="0" smtClean="0">
                <a:solidFill>
                  <a:schemeClr val="accent1">
                    <a:lumMod val="75000"/>
                  </a:schemeClr>
                </a:solidFill>
              </a:rPr>
              <a:t>4. Phonetics (</a:t>
            </a:r>
            <a:r>
              <a:rPr lang="en-US" sz="2400" b="1" dirty="0" err="1" smtClean="0">
                <a:solidFill>
                  <a:schemeClr val="accent1">
                    <a:lumMod val="75000"/>
                  </a:schemeClr>
                </a:solidFill>
              </a:rPr>
              <a:t>silversman</a:t>
            </a:r>
            <a:r>
              <a:rPr lang="en-US" sz="2400" b="1" dirty="0" smtClean="0">
                <a:solidFill>
                  <a:schemeClr val="accent1">
                    <a:lumMod val="75000"/>
                  </a:schemeClr>
                </a:solidFill>
              </a:rPr>
              <a:t> closest speaking space):</a:t>
            </a:r>
          </a:p>
          <a:p>
            <a:pPr algn="l" rtl="0"/>
            <a:r>
              <a:rPr lang="en-US" sz="2400" b="1" i="1" dirty="0"/>
              <a:t>Silverman's closest speaking space</a:t>
            </a:r>
            <a:r>
              <a:rPr lang="en-US" sz="2400" b="1" dirty="0"/>
              <a:t>: </a:t>
            </a:r>
            <a:r>
              <a:rPr lang="en-US" sz="2400" dirty="0"/>
              <a:t>It is the minimal amount of </a:t>
            </a:r>
            <a:r>
              <a:rPr lang="en-US" sz="2400" dirty="0" err="1"/>
              <a:t>interocclusal</a:t>
            </a:r>
            <a:r>
              <a:rPr lang="en-US" sz="2400" dirty="0"/>
              <a:t> space between the upper and lower teeth when sounds like </a:t>
            </a:r>
            <a:r>
              <a:rPr lang="en-US" sz="2400" b="1" i="1" dirty="0" err="1"/>
              <a:t>ch</a:t>
            </a:r>
            <a:r>
              <a:rPr lang="en-US" sz="2400" dirty="0"/>
              <a:t>, </a:t>
            </a:r>
            <a:r>
              <a:rPr lang="en-US" sz="2400" b="1" i="1" dirty="0"/>
              <a:t>s</a:t>
            </a:r>
            <a:r>
              <a:rPr lang="en-US" sz="2400" dirty="0"/>
              <a:t>, and </a:t>
            </a:r>
            <a:r>
              <a:rPr lang="en-US" sz="2400" b="1" i="1" dirty="0"/>
              <a:t>j </a:t>
            </a:r>
            <a:r>
              <a:rPr lang="en-US" sz="2400" dirty="0"/>
              <a:t>are pronounced. </a:t>
            </a:r>
            <a:endParaRPr lang="en-US" sz="2400" dirty="0" smtClean="0"/>
          </a:p>
          <a:p>
            <a:pPr algn="l" rtl="0"/>
            <a:r>
              <a:rPr lang="en-US" sz="2400" dirty="0" smtClean="0"/>
              <a:t>There </a:t>
            </a:r>
            <a:r>
              <a:rPr lang="en-US" sz="2400" dirty="0"/>
              <a:t>is </a:t>
            </a:r>
            <a:r>
              <a:rPr lang="en-US" sz="2400" b="1" i="1" dirty="0"/>
              <a:t>1-2 mm </a:t>
            </a:r>
            <a:r>
              <a:rPr lang="en-US" sz="2400" dirty="0"/>
              <a:t>clearance between teeth when observed from the profile and frontal view. </a:t>
            </a:r>
            <a:endParaRPr lang="en-US" sz="2400" dirty="0" smtClean="0"/>
          </a:p>
          <a:p>
            <a:pPr algn="l" rtl="0"/>
            <a:r>
              <a:rPr lang="en-US" sz="2400" dirty="0" smtClean="0"/>
              <a:t>Phonetic </a:t>
            </a:r>
            <a:r>
              <a:rPr lang="en-US" sz="2400" dirty="0"/>
              <a:t>tests of the vertical dimension include listening to speech sound production and observing the relationships of teeth during speech. </a:t>
            </a:r>
            <a:endParaRPr lang="en-US" sz="2400" dirty="0" smtClean="0"/>
          </a:p>
          <a:p>
            <a:pPr algn="l" rtl="0"/>
            <a:r>
              <a:rPr lang="en-US" sz="2400" dirty="0" smtClean="0"/>
              <a:t>The </a:t>
            </a:r>
            <a:r>
              <a:rPr lang="en-US" sz="2400" dirty="0"/>
              <a:t>production of </a:t>
            </a:r>
            <a:r>
              <a:rPr lang="en-US" sz="2400" b="1" i="1" dirty="0" err="1"/>
              <a:t>ch</a:t>
            </a:r>
            <a:r>
              <a:rPr lang="en-US" sz="2400" dirty="0"/>
              <a:t>, </a:t>
            </a:r>
            <a:r>
              <a:rPr lang="en-US" sz="2400" b="1" i="1" dirty="0"/>
              <a:t>s</a:t>
            </a:r>
            <a:r>
              <a:rPr lang="en-US" sz="2400" dirty="0"/>
              <a:t>, and </a:t>
            </a:r>
            <a:r>
              <a:rPr lang="en-US" sz="2400" b="1" i="1" dirty="0"/>
              <a:t>j </a:t>
            </a:r>
            <a:r>
              <a:rPr lang="en-US" sz="2400" dirty="0"/>
              <a:t>sounds brings the anterior teeth closest together without contact. If the distance is too large, it means that too small a vertical dimension of occlusion may have been established. If the anterior teeth touch when these sounds are made, the vertical dimension is probably too great. </a:t>
            </a:r>
            <a:endParaRPr lang="en-US" sz="2400" b="1" dirty="0" smtClean="0">
              <a:solidFill>
                <a:schemeClr val="accent1">
                  <a:lumMod val="75000"/>
                </a:schemeClr>
              </a:solidFill>
            </a:endParaRPr>
          </a:p>
        </p:txBody>
      </p:sp>
      <p:pic>
        <p:nvPicPr>
          <p:cNvPr id="5" name="Picture 4"/>
          <p:cNvPicPr>
            <a:picLocks noChangeAspect="1"/>
          </p:cNvPicPr>
          <p:nvPr/>
        </p:nvPicPr>
        <p:blipFill>
          <a:blip r:embed="rId2"/>
          <a:stretch>
            <a:fillRect/>
          </a:stretch>
        </p:blipFill>
        <p:spPr>
          <a:xfrm>
            <a:off x="8639001" y="2607308"/>
            <a:ext cx="3414056" cy="2316681"/>
          </a:xfrm>
          <a:prstGeom prst="rect">
            <a:avLst/>
          </a:prstGeom>
        </p:spPr>
      </p:pic>
      <p:sp>
        <p:nvSpPr>
          <p:cNvPr id="4" name="Slide Number Placeholder 3"/>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3077462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455313" y="1519708"/>
            <a:ext cx="10071279" cy="4803820"/>
          </a:xfrm>
        </p:spPr>
        <p:txBody>
          <a:bodyPr>
            <a:normAutofit fontScale="85000" lnSpcReduction="10000"/>
          </a:bodyPr>
          <a:lstStyle/>
          <a:p>
            <a:pPr marL="0" indent="0" algn="l" rtl="0">
              <a:buNone/>
            </a:pPr>
            <a:r>
              <a:rPr lang="en-US" sz="2400" b="1" dirty="0" smtClean="0">
                <a:solidFill>
                  <a:schemeClr val="accent1">
                    <a:lumMod val="75000"/>
                  </a:schemeClr>
                </a:solidFill>
              </a:rPr>
              <a:t>B- In-Direct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 (</a:t>
            </a:r>
            <a:r>
              <a:rPr lang="en-US" sz="2400" b="1" dirty="0">
                <a:solidFill>
                  <a:schemeClr val="accent1">
                    <a:lumMod val="75000"/>
                  </a:schemeClr>
                </a:solidFill>
              </a:rPr>
              <a:t>methods of recording rest vertical dimension) :</a:t>
            </a:r>
            <a:endParaRPr lang="en-US" sz="2400" b="1" dirty="0" smtClean="0">
              <a:solidFill>
                <a:schemeClr val="accent1">
                  <a:lumMod val="75000"/>
                </a:schemeClr>
              </a:solidFill>
            </a:endParaRPr>
          </a:p>
          <a:p>
            <a:pPr marL="457200" indent="-457200" algn="l" rtl="0">
              <a:buAutoNum type="arabicPeriod"/>
            </a:pPr>
            <a:r>
              <a:rPr lang="en-US" sz="2400" b="1" dirty="0" smtClean="0">
                <a:solidFill>
                  <a:schemeClr val="accent1">
                    <a:lumMod val="75000"/>
                  </a:schemeClr>
                </a:solidFill>
              </a:rPr>
              <a:t>Facial measurements:</a:t>
            </a:r>
          </a:p>
          <a:p>
            <a:pPr algn="l" rtl="0"/>
            <a:r>
              <a:rPr lang="en-US" sz="2400" dirty="0"/>
              <a:t>Instruct the patient to stand or sit comfortably upright with eyes looking straight ahead at some object which is on the same level. </a:t>
            </a:r>
          </a:p>
          <a:p>
            <a:pPr algn="l" rtl="0"/>
            <a:r>
              <a:rPr lang="en-US" sz="2400" dirty="0" smtClean="0"/>
              <a:t>Insert </a:t>
            </a:r>
            <a:r>
              <a:rPr lang="en-US" sz="2400" dirty="0"/>
              <a:t>the maxillary record base with the attached contoured occlusion rim. </a:t>
            </a:r>
          </a:p>
          <a:p>
            <a:pPr algn="l" rtl="0"/>
            <a:r>
              <a:rPr lang="en-US" sz="2400" dirty="0" smtClean="0"/>
              <a:t>With </a:t>
            </a:r>
            <a:r>
              <a:rPr lang="en-US" sz="2400" dirty="0"/>
              <a:t>an indelible marker, place a point of reference on the end of the patient's nose and another on the point of the chin. The patient is asked to perform functional movements like wetting his lips and swallowing, and to relax his shoulders (this is done to relax the supra- and </a:t>
            </a:r>
            <a:r>
              <a:rPr lang="en-US" sz="2400" dirty="0" err="1"/>
              <a:t>infrahyoid</a:t>
            </a:r>
            <a:r>
              <a:rPr lang="en-US" sz="2400" dirty="0"/>
              <a:t> muscles). </a:t>
            </a:r>
            <a:endParaRPr lang="en-US" sz="2400" dirty="0" smtClean="0"/>
          </a:p>
          <a:p>
            <a:pPr algn="l" rtl="0"/>
            <a:r>
              <a:rPr lang="en-US" sz="2400" dirty="0" smtClean="0"/>
              <a:t>When </a:t>
            </a:r>
            <a:r>
              <a:rPr lang="en-US" sz="2400" dirty="0"/>
              <a:t>the mandible drops to the rest position, the distance between the points of reference is measured. Repeat this procedure until the measurements are consistent. Such measurements are helpful but cannot be considered as absolute. </a:t>
            </a:r>
            <a:endParaRPr lang="en-US" sz="2400" b="1" dirty="0" smtClean="0">
              <a:solidFill>
                <a:schemeClr val="accent1">
                  <a:lumMod val="75000"/>
                </a:scheme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9855465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133340" y="1506828"/>
            <a:ext cx="5745819" cy="5215943"/>
          </a:xfrm>
        </p:spPr>
        <p:txBody>
          <a:bodyPr>
            <a:normAutofit/>
          </a:bodyPr>
          <a:lstStyle/>
          <a:p>
            <a:pPr marL="0" indent="0" algn="l" rtl="0">
              <a:buNone/>
            </a:pPr>
            <a:r>
              <a:rPr lang="en-US" sz="2400" b="1" dirty="0" smtClean="0">
                <a:solidFill>
                  <a:schemeClr val="accent1">
                    <a:lumMod val="75000"/>
                  </a:schemeClr>
                </a:solidFill>
              </a:rPr>
              <a:t>B- In-Direct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 (</a:t>
            </a:r>
            <a:r>
              <a:rPr lang="en-US" sz="2400" b="1" dirty="0">
                <a:solidFill>
                  <a:schemeClr val="accent1">
                    <a:lumMod val="75000"/>
                  </a:schemeClr>
                </a:solidFill>
              </a:rPr>
              <a:t>methods of recording rest vertical dimension) :</a:t>
            </a:r>
            <a:endParaRPr lang="en-US" sz="2400" b="1" dirty="0" smtClean="0">
              <a:solidFill>
                <a:schemeClr val="accent1">
                  <a:lumMod val="75000"/>
                </a:schemeClr>
              </a:solidFill>
            </a:endParaRPr>
          </a:p>
          <a:p>
            <a:pPr marL="0" indent="0" algn="l" rtl="0">
              <a:buNone/>
            </a:pPr>
            <a:r>
              <a:rPr lang="en-US" sz="2800" b="1" dirty="0" smtClean="0">
                <a:solidFill>
                  <a:schemeClr val="accent1">
                    <a:lumMod val="75000"/>
                  </a:schemeClr>
                </a:solidFill>
              </a:rPr>
              <a:t>2. Tactile sense:</a:t>
            </a:r>
          </a:p>
          <a:p>
            <a:pPr algn="l" rtl="0"/>
            <a:r>
              <a:rPr lang="en-US" sz="2000" dirty="0"/>
              <a:t>Instruct the patient to stand or sit erect and open the jaws wide until strain is felt in the muscles. </a:t>
            </a:r>
            <a:endParaRPr lang="en-US" sz="2000" dirty="0" smtClean="0"/>
          </a:p>
          <a:p>
            <a:pPr algn="l" rtl="0"/>
            <a:r>
              <a:rPr lang="en-US" sz="2000" dirty="0" smtClean="0"/>
              <a:t>When </a:t>
            </a:r>
            <a:r>
              <a:rPr lang="en-US" sz="2000" dirty="0"/>
              <a:t>this opening becomes uncomfortable, ask them to close slowly until the jaws reach a comfortable, relaxed position. </a:t>
            </a:r>
            <a:endParaRPr lang="en-US" sz="2000" dirty="0" smtClean="0"/>
          </a:p>
          <a:p>
            <a:pPr algn="l" rtl="0"/>
            <a:r>
              <a:rPr lang="en-US" sz="2000" dirty="0" smtClean="0"/>
              <a:t>Measure </a:t>
            </a:r>
            <a:r>
              <a:rPr lang="en-US" sz="2000" dirty="0"/>
              <a:t>the distance between the points of reference. </a:t>
            </a:r>
            <a:endParaRPr lang="en-US" sz="2400" b="1" dirty="0" smtClean="0">
              <a:solidFill>
                <a:schemeClr val="accent1">
                  <a:lumMod val="75000"/>
                </a:schemeClr>
              </a:solidFill>
            </a:endParaRPr>
          </a:p>
        </p:txBody>
      </p:sp>
      <p:pic>
        <p:nvPicPr>
          <p:cNvPr id="4" name="Picture 3"/>
          <p:cNvPicPr>
            <a:picLocks noChangeAspect="1"/>
          </p:cNvPicPr>
          <p:nvPr/>
        </p:nvPicPr>
        <p:blipFill rotWithShape="1">
          <a:blip r:embed="rId2"/>
          <a:srcRect l="19777" t="30415" r="34790" b="17473"/>
          <a:stretch/>
        </p:blipFill>
        <p:spPr>
          <a:xfrm>
            <a:off x="6879160" y="2133600"/>
            <a:ext cx="5132536" cy="3309872"/>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40734485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133340" y="1506828"/>
            <a:ext cx="5745819" cy="5215943"/>
          </a:xfrm>
        </p:spPr>
        <p:txBody>
          <a:bodyPr>
            <a:normAutofit/>
          </a:bodyPr>
          <a:lstStyle/>
          <a:p>
            <a:pPr marL="0" indent="0" algn="l" rtl="0">
              <a:buNone/>
            </a:pPr>
            <a:r>
              <a:rPr lang="en-US" sz="2400" b="1" dirty="0" smtClean="0">
                <a:solidFill>
                  <a:schemeClr val="accent1">
                    <a:lumMod val="75000"/>
                  </a:schemeClr>
                </a:solidFill>
              </a:rPr>
              <a:t>B- In-Direct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 (</a:t>
            </a:r>
            <a:r>
              <a:rPr lang="en-US" sz="2400" b="1" dirty="0">
                <a:solidFill>
                  <a:schemeClr val="accent1">
                    <a:lumMod val="75000"/>
                  </a:schemeClr>
                </a:solidFill>
              </a:rPr>
              <a:t>methods of recording rest vertical dimension) :</a:t>
            </a:r>
            <a:endParaRPr lang="en-US" sz="2400" b="1" dirty="0" smtClean="0">
              <a:solidFill>
                <a:schemeClr val="accent1">
                  <a:lumMod val="75000"/>
                </a:schemeClr>
              </a:solidFill>
            </a:endParaRPr>
          </a:p>
          <a:p>
            <a:pPr marL="0" indent="0" algn="l" rtl="0">
              <a:buNone/>
            </a:pPr>
            <a:r>
              <a:rPr lang="en-US" sz="2800" b="1" dirty="0">
                <a:solidFill>
                  <a:schemeClr val="accent1">
                    <a:lumMod val="75000"/>
                  </a:schemeClr>
                </a:solidFill>
              </a:rPr>
              <a:t>3</a:t>
            </a:r>
            <a:r>
              <a:rPr lang="en-US" sz="2800" b="1" dirty="0" smtClean="0">
                <a:solidFill>
                  <a:schemeClr val="accent1">
                    <a:lumMod val="75000"/>
                  </a:schemeClr>
                </a:solidFill>
              </a:rPr>
              <a:t>.</a:t>
            </a:r>
            <a:r>
              <a:rPr lang="en-US" sz="2800" b="1" dirty="0">
                <a:solidFill>
                  <a:schemeClr val="accent1">
                    <a:lumMod val="75000"/>
                  </a:schemeClr>
                </a:solidFill>
              </a:rPr>
              <a:t> </a:t>
            </a:r>
            <a:r>
              <a:rPr lang="en-US" sz="2800" b="1" dirty="0" smtClean="0">
                <a:solidFill>
                  <a:schemeClr val="accent1">
                    <a:lumMod val="75000"/>
                  </a:schemeClr>
                </a:solidFill>
              </a:rPr>
              <a:t>Phonetics:  </a:t>
            </a:r>
          </a:p>
          <a:p>
            <a:pPr algn="l" rtl="0"/>
            <a:r>
              <a:rPr lang="en-US" sz="2000" dirty="0"/>
              <a:t>Ask the patient to repeat pronounce the letter m a certain numbers of times, like repeat the name </a:t>
            </a:r>
            <a:r>
              <a:rPr lang="en-US" sz="2000" b="1" i="1" dirty="0"/>
              <a:t>Emma </a:t>
            </a:r>
            <a:r>
              <a:rPr lang="en-US" sz="2000" dirty="0"/>
              <a:t>until they are aware of the contacting of the lips as the first syllabus </a:t>
            </a:r>
            <a:r>
              <a:rPr lang="en-US" sz="2000" b="1" i="1" dirty="0" err="1"/>
              <a:t>em</a:t>
            </a:r>
            <a:r>
              <a:rPr lang="en-US" sz="2000" b="1" i="1" dirty="0"/>
              <a:t> </a:t>
            </a:r>
            <a:r>
              <a:rPr lang="en-US" sz="2000" dirty="0"/>
              <a:t>is pronounced. </a:t>
            </a:r>
            <a:endParaRPr lang="en-US" sz="2000" dirty="0" smtClean="0"/>
          </a:p>
          <a:p>
            <a:pPr algn="l" rtl="0"/>
            <a:r>
              <a:rPr lang="en-US" sz="2000" dirty="0" smtClean="0"/>
              <a:t>When </a:t>
            </a:r>
            <a:r>
              <a:rPr lang="en-US" sz="2000" dirty="0"/>
              <a:t>patient have rehearsed this procedure, ask that they stop all jaw movement when the lips touch. At this time measure between the two points of reference. </a:t>
            </a:r>
            <a:endParaRPr lang="en-US" sz="2400" b="1" dirty="0" smtClean="0">
              <a:solidFill>
                <a:schemeClr val="accent1">
                  <a:lumMod val="75000"/>
                </a:schemeClr>
              </a:solidFill>
            </a:endParaRPr>
          </a:p>
        </p:txBody>
      </p:sp>
      <p:pic>
        <p:nvPicPr>
          <p:cNvPr id="6" name="Picture 5"/>
          <p:cNvPicPr>
            <a:picLocks noChangeAspect="1"/>
          </p:cNvPicPr>
          <p:nvPr/>
        </p:nvPicPr>
        <p:blipFill rotWithShape="1">
          <a:blip r:embed="rId2"/>
          <a:srcRect l="45909" t="49956" r="31127" b="13952"/>
          <a:stretch/>
        </p:blipFill>
        <p:spPr>
          <a:xfrm>
            <a:off x="7457431" y="2537137"/>
            <a:ext cx="3979009" cy="3515934"/>
          </a:xfrm>
          <a:prstGeom prst="rect">
            <a:avLst/>
          </a:prstGeom>
        </p:spPr>
      </p:pic>
      <p:sp>
        <p:nvSpPr>
          <p:cNvPr id="7" name="Slide Number Placeholder 6"/>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1614399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133340" y="1506828"/>
            <a:ext cx="10045522" cy="5215943"/>
          </a:xfrm>
        </p:spPr>
        <p:txBody>
          <a:bodyPr>
            <a:normAutofit lnSpcReduction="10000"/>
          </a:bodyPr>
          <a:lstStyle/>
          <a:p>
            <a:pPr marL="0" indent="0" algn="l" rtl="0">
              <a:buNone/>
            </a:pPr>
            <a:r>
              <a:rPr lang="en-US" sz="2400" b="1" dirty="0" smtClean="0">
                <a:solidFill>
                  <a:schemeClr val="accent1">
                    <a:lumMod val="75000"/>
                  </a:schemeClr>
                </a:solidFill>
              </a:rPr>
              <a:t>B- In-Direct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 (</a:t>
            </a:r>
            <a:r>
              <a:rPr lang="en-US" sz="2400" b="1" dirty="0">
                <a:solidFill>
                  <a:schemeClr val="accent1">
                    <a:lumMod val="75000"/>
                  </a:schemeClr>
                </a:solidFill>
              </a:rPr>
              <a:t>methods of recording rest vertical dimension) :</a:t>
            </a:r>
            <a:endParaRPr lang="en-US" sz="2400" b="1" dirty="0" smtClean="0">
              <a:solidFill>
                <a:schemeClr val="accent1">
                  <a:lumMod val="75000"/>
                </a:schemeClr>
              </a:solidFill>
            </a:endParaRPr>
          </a:p>
          <a:p>
            <a:pPr marL="0" indent="0" algn="l" rtl="0">
              <a:buNone/>
            </a:pPr>
            <a:r>
              <a:rPr lang="en-US" sz="2800" b="1" dirty="0" smtClean="0">
                <a:solidFill>
                  <a:schemeClr val="accent1">
                    <a:lumMod val="75000"/>
                  </a:schemeClr>
                </a:solidFill>
              </a:rPr>
              <a:t>4. </a:t>
            </a:r>
            <a:r>
              <a:rPr lang="en-US" sz="2800" b="1" dirty="0">
                <a:solidFill>
                  <a:schemeClr val="accent1">
                    <a:lumMod val="75000"/>
                  </a:schemeClr>
                </a:solidFill>
              </a:rPr>
              <a:t>Facial expression </a:t>
            </a:r>
            <a:r>
              <a:rPr lang="en-US" sz="2800" b="1" dirty="0" smtClean="0">
                <a:solidFill>
                  <a:schemeClr val="accent1">
                    <a:lumMod val="75000"/>
                  </a:schemeClr>
                </a:solidFill>
              </a:rPr>
              <a:t>:  </a:t>
            </a:r>
          </a:p>
          <a:p>
            <a:pPr algn="l" rtl="0"/>
            <a:r>
              <a:rPr lang="en-US" sz="2400" dirty="0"/>
              <a:t>The experienced dentist may notice the relaxed facial expression when the patient's jaws are at rest. </a:t>
            </a:r>
            <a:endParaRPr lang="en-US" sz="2400" dirty="0" smtClean="0"/>
          </a:p>
          <a:p>
            <a:pPr algn="l" rtl="0"/>
            <a:r>
              <a:rPr lang="en-US" sz="2400" b="1" dirty="0" smtClean="0"/>
              <a:t>The </a:t>
            </a:r>
            <a:r>
              <a:rPr lang="en-US" sz="2400" b="1" dirty="0"/>
              <a:t>following facial features indicate that the jaw is in its physiological rest position: </a:t>
            </a:r>
            <a:r>
              <a:rPr lang="en-US" sz="2400" dirty="0"/>
              <a:t>The upper and lower lips should be even </a:t>
            </a:r>
            <a:r>
              <a:rPr lang="en-US" sz="2400" dirty="0" err="1"/>
              <a:t>anteroposteriorly</a:t>
            </a:r>
            <a:r>
              <a:rPr lang="en-US" sz="2400" dirty="0"/>
              <a:t> and in slight contact in a single plane. The skin around the eyes and over the chin should be relaxed; it should not be stretched, shiny, or excessively wrinkled. The nostrils are relaxed and breathing should be unobstructed. These evidences of rest position of the </a:t>
            </a:r>
            <a:r>
              <a:rPr lang="en-US" sz="2400" dirty="0" err="1"/>
              <a:t>maxillomandibular</a:t>
            </a:r>
            <a:r>
              <a:rPr lang="en-US" sz="2400" dirty="0"/>
              <a:t> musculature are the indications for recording a measurement of the vertical dimension of rest. </a:t>
            </a:r>
            <a:endParaRPr lang="en-US" sz="2400" b="1" dirty="0" smtClean="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7131155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sp>
        <p:nvSpPr>
          <p:cNvPr id="3" name="Content Placeholder 2"/>
          <p:cNvSpPr>
            <a:spLocks noGrp="1"/>
          </p:cNvSpPr>
          <p:nvPr>
            <p:ph idx="1"/>
          </p:nvPr>
        </p:nvSpPr>
        <p:spPr>
          <a:xfrm>
            <a:off x="1133340" y="1506828"/>
            <a:ext cx="6465195" cy="5215943"/>
          </a:xfrm>
        </p:spPr>
        <p:txBody>
          <a:bodyPr>
            <a:normAutofit lnSpcReduction="10000"/>
          </a:bodyPr>
          <a:lstStyle/>
          <a:p>
            <a:pPr marL="0" indent="0" algn="l" rtl="0">
              <a:buNone/>
            </a:pPr>
            <a:r>
              <a:rPr lang="en-US" sz="2400" b="1" dirty="0" smtClean="0">
                <a:solidFill>
                  <a:schemeClr val="accent1">
                    <a:lumMod val="75000"/>
                  </a:schemeClr>
                </a:solidFill>
              </a:rPr>
              <a:t>B- In-Direct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 (</a:t>
            </a:r>
            <a:r>
              <a:rPr lang="en-US" sz="2400" b="1" dirty="0">
                <a:solidFill>
                  <a:schemeClr val="accent1">
                    <a:lumMod val="75000"/>
                  </a:schemeClr>
                </a:solidFill>
              </a:rPr>
              <a:t>methods of recording rest vertical dimension) :</a:t>
            </a:r>
            <a:endParaRPr lang="en-US" sz="2400" b="1" dirty="0" smtClean="0">
              <a:solidFill>
                <a:schemeClr val="accent1">
                  <a:lumMod val="75000"/>
                </a:schemeClr>
              </a:solidFill>
            </a:endParaRPr>
          </a:p>
          <a:p>
            <a:pPr marL="0" indent="0" algn="l" rtl="0">
              <a:buNone/>
            </a:pPr>
            <a:r>
              <a:rPr lang="en-US" sz="2800" b="1" dirty="0">
                <a:solidFill>
                  <a:schemeClr val="accent1">
                    <a:lumMod val="75000"/>
                  </a:schemeClr>
                </a:solidFill>
              </a:rPr>
              <a:t>5</a:t>
            </a:r>
            <a:r>
              <a:rPr lang="en-US" sz="2800" b="1" dirty="0" smtClean="0">
                <a:solidFill>
                  <a:schemeClr val="accent1">
                    <a:lumMod val="75000"/>
                  </a:schemeClr>
                </a:solidFill>
              </a:rPr>
              <a:t>. </a:t>
            </a:r>
            <a:r>
              <a:rPr lang="en-US" sz="2800" b="1" dirty="0">
                <a:solidFill>
                  <a:schemeClr val="accent1">
                    <a:lumMod val="75000"/>
                  </a:schemeClr>
                </a:solidFill>
              </a:rPr>
              <a:t>Anatomical landmarks (Willis method) </a:t>
            </a:r>
            <a:r>
              <a:rPr lang="en-US" sz="2800" b="1" dirty="0" smtClean="0">
                <a:solidFill>
                  <a:schemeClr val="accent1">
                    <a:lumMod val="75000"/>
                  </a:schemeClr>
                </a:solidFill>
              </a:rPr>
              <a:t>:  </a:t>
            </a:r>
          </a:p>
          <a:p>
            <a:pPr algn="l" rtl="0"/>
            <a:r>
              <a:rPr lang="en-US" sz="2400" dirty="0"/>
              <a:t>The Willis guide is designed to measure the distance from the pupils of the eyes to the corner of the mouth and the distance from the anterior nasal spine to the lower border of the mandible. </a:t>
            </a:r>
            <a:endParaRPr lang="en-US" sz="2400" dirty="0" smtClean="0"/>
          </a:p>
          <a:p>
            <a:pPr algn="l" rtl="0"/>
            <a:r>
              <a:rPr lang="en-US" sz="2400" dirty="0" smtClean="0"/>
              <a:t>When </a:t>
            </a:r>
            <a:r>
              <a:rPr lang="en-US" sz="2400" dirty="0"/>
              <a:t>these measurements are equal, the jaws are considered at rest. Its accuracy is questionable in patients with facial asymmetry. </a:t>
            </a:r>
            <a:endParaRPr lang="en-US" sz="2400" b="1" dirty="0" smtClean="0">
              <a:solidFill>
                <a:schemeClr val="accent1">
                  <a:lumMod val="75000"/>
                </a:schemeClr>
              </a:solidFill>
            </a:endParaRPr>
          </a:p>
        </p:txBody>
      </p:sp>
      <p:pic>
        <p:nvPicPr>
          <p:cNvPr id="5" name="Picture 4"/>
          <p:cNvPicPr>
            <a:picLocks noChangeAspect="1"/>
          </p:cNvPicPr>
          <p:nvPr/>
        </p:nvPicPr>
        <p:blipFill rotWithShape="1">
          <a:blip r:embed="rId2"/>
          <a:srcRect l="26310" t="21963" r="44688" b="20467"/>
          <a:stretch/>
        </p:blipFill>
        <p:spPr>
          <a:xfrm>
            <a:off x="7740204" y="1661373"/>
            <a:ext cx="4005330" cy="4470113"/>
          </a:xfrm>
          <a:prstGeom prst="rect">
            <a:avLst/>
          </a:prstGeom>
        </p:spPr>
      </p:pic>
      <p:sp>
        <p:nvSpPr>
          <p:cNvPr id="6" name="Slide Number Placeholder 5"/>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4385010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0456"/>
            <a:ext cx="10148552" cy="1863144"/>
          </a:xfrm>
        </p:spPr>
        <p:txBody>
          <a:bodyPr>
            <a:normAutofit/>
          </a:bodyPr>
          <a:lstStyle/>
          <a:p>
            <a:r>
              <a:rPr lang="en-US" sz="3200" b="1" dirty="0" smtClean="0">
                <a:solidFill>
                  <a:schemeClr val="accent1">
                    <a:lumMod val="75000"/>
                  </a:schemeClr>
                </a:solidFill>
              </a:rPr>
              <a:t>Methods of recording occlusal vertical dimension</a:t>
            </a:r>
            <a:br>
              <a:rPr lang="en-US" sz="3200" b="1" dirty="0" smtClean="0">
                <a:solidFill>
                  <a:schemeClr val="accent1">
                    <a:lumMod val="75000"/>
                  </a:schemeClr>
                </a:solidFill>
              </a:rPr>
            </a:br>
            <a:r>
              <a:rPr lang="en-US" sz="3200" b="1" dirty="0" smtClean="0">
                <a:solidFill>
                  <a:schemeClr val="accent1">
                    <a:lumMod val="75000"/>
                  </a:schemeClr>
                </a:solidFill>
              </a:rPr>
              <a:t>1- </a:t>
            </a:r>
            <a:r>
              <a:rPr lang="en-US" sz="3200" b="1" dirty="0">
                <a:solidFill>
                  <a:schemeClr val="accent1">
                    <a:lumMod val="75000"/>
                  </a:schemeClr>
                </a:solidFill>
              </a:rPr>
              <a:t>W</a:t>
            </a:r>
            <a:r>
              <a:rPr lang="en-US" sz="3200" b="1" dirty="0" smtClean="0">
                <a:solidFill>
                  <a:schemeClr val="accent1">
                    <a:lumMod val="75000"/>
                  </a:schemeClr>
                </a:solidFill>
              </a:rPr>
              <a:t>ithout Pre-</a:t>
            </a:r>
            <a:r>
              <a:rPr lang="en-US" sz="3200" b="1" dirty="0" err="1" smtClean="0">
                <a:solidFill>
                  <a:schemeClr val="accent1">
                    <a:lumMod val="75000"/>
                  </a:schemeClr>
                </a:solidFill>
              </a:rPr>
              <a:t>extracion</a:t>
            </a:r>
            <a:r>
              <a:rPr lang="en-US" sz="3200" b="1" dirty="0" smtClean="0">
                <a:solidFill>
                  <a:schemeClr val="accent1">
                    <a:lumMod val="75000"/>
                  </a:schemeClr>
                </a:solidFill>
              </a:rPr>
              <a:t> records </a:t>
            </a:r>
            <a:endParaRPr lang="ar-SA" sz="3200" b="1" dirty="0">
              <a:solidFill>
                <a:schemeClr val="accent1">
                  <a:lumMod val="75000"/>
                </a:schemeClr>
              </a:solidFill>
            </a:endParaRPr>
          </a:p>
        </p:txBody>
      </p:sp>
      <p:pic>
        <p:nvPicPr>
          <p:cNvPr id="4" name="Picture 3"/>
          <p:cNvPicPr>
            <a:picLocks noChangeAspect="1"/>
          </p:cNvPicPr>
          <p:nvPr/>
        </p:nvPicPr>
        <p:blipFill>
          <a:blip r:embed="rId2"/>
          <a:stretch>
            <a:fillRect/>
          </a:stretch>
        </p:blipFill>
        <p:spPr>
          <a:xfrm>
            <a:off x="6748530" y="3532250"/>
            <a:ext cx="5443470" cy="3325750"/>
          </a:xfrm>
          <a:prstGeom prst="rect">
            <a:avLst/>
          </a:prstGeom>
        </p:spPr>
      </p:pic>
      <p:sp>
        <p:nvSpPr>
          <p:cNvPr id="3" name="Content Placeholder 2"/>
          <p:cNvSpPr>
            <a:spLocks noGrp="1"/>
          </p:cNvSpPr>
          <p:nvPr>
            <p:ph idx="1"/>
          </p:nvPr>
        </p:nvSpPr>
        <p:spPr>
          <a:xfrm>
            <a:off x="553791" y="1287888"/>
            <a:ext cx="9543246" cy="5215943"/>
          </a:xfrm>
        </p:spPr>
        <p:txBody>
          <a:bodyPr>
            <a:normAutofit/>
          </a:bodyPr>
          <a:lstStyle/>
          <a:p>
            <a:pPr marL="0" indent="0" algn="l" rtl="0">
              <a:buNone/>
            </a:pPr>
            <a:r>
              <a:rPr lang="en-US" sz="2400" b="1" dirty="0" smtClean="0">
                <a:solidFill>
                  <a:schemeClr val="accent1">
                    <a:lumMod val="75000"/>
                  </a:schemeClr>
                </a:solidFill>
              </a:rPr>
              <a:t>B- In-Direct </a:t>
            </a:r>
            <a:r>
              <a:rPr lang="en-US" sz="2400" b="1" dirty="0">
                <a:solidFill>
                  <a:schemeClr val="accent1">
                    <a:lumMod val="75000"/>
                  </a:schemeClr>
                </a:solidFill>
              </a:rPr>
              <a:t>methods to find occlusal vertical </a:t>
            </a:r>
            <a:r>
              <a:rPr lang="en-US" sz="2400" b="1" dirty="0" smtClean="0">
                <a:solidFill>
                  <a:schemeClr val="accent1">
                    <a:lumMod val="75000"/>
                  </a:schemeClr>
                </a:solidFill>
              </a:rPr>
              <a:t>dimension (</a:t>
            </a:r>
            <a:r>
              <a:rPr lang="en-US" sz="2400" b="1" dirty="0">
                <a:solidFill>
                  <a:schemeClr val="accent1">
                    <a:lumMod val="75000"/>
                  </a:schemeClr>
                </a:solidFill>
              </a:rPr>
              <a:t>methods of recording rest vertical dimension) :</a:t>
            </a:r>
            <a:endParaRPr lang="en-US" sz="2400" b="1" dirty="0" smtClean="0">
              <a:solidFill>
                <a:schemeClr val="accent1">
                  <a:lumMod val="75000"/>
                </a:schemeClr>
              </a:solidFill>
            </a:endParaRPr>
          </a:p>
          <a:p>
            <a:pPr marL="0" indent="0" algn="l" rtl="0">
              <a:buNone/>
            </a:pPr>
            <a:r>
              <a:rPr lang="en-US" sz="2800" b="1" dirty="0" smtClean="0">
                <a:solidFill>
                  <a:schemeClr val="accent1">
                    <a:lumMod val="75000"/>
                  </a:schemeClr>
                </a:solidFill>
              </a:rPr>
              <a:t>6. </a:t>
            </a:r>
            <a:r>
              <a:rPr lang="en-US" sz="2800" b="1" dirty="0" err="1">
                <a:solidFill>
                  <a:schemeClr val="accent1">
                    <a:lumMod val="75000"/>
                  </a:schemeClr>
                </a:solidFill>
              </a:rPr>
              <a:t>Electromyographic</a:t>
            </a:r>
            <a:r>
              <a:rPr lang="en-US" sz="2800" b="1" dirty="0">
                <a:solidFill>
                  <a:schemeClr val="accent1">
                    <a:lumMod val="75000"/>
                  </a:schemeClr>
                </a:solidFill>
              </a:rPr>
              <a:t> method (EMG) </a:t>
            </a:r>
            <a:endParaRPr lang="en-US" sz="2800" b="1" dirty="0" smtClean="0">
              <a:solidFill>
                <a:schemeClr val="accent1">
                  <a:lumMod val="75000"/>
                </a:schemeClr>
              </a:solidFill>
            </a:endParaRPr>
          </a:p>
          <a:p>
            <a:pPr algn="l" rtl="0"/>
            <a:r>
              <a:rPr lang="en-US" sz="2400" dirty="0"/>
              <a:t>By using a special device that measures the tone of masticatory muscles, when the tone is at its least, this means these muscles are in rest position and the jaws are at rest position. </a:t>
            </a:r>
            <a:endParaRPr lang="en-US" sz="2400" b="1" dirty="0" smtClean="0">
              <a:solidFill>
                <a:schemeClr val="accent1">
                  <a:lumMod val="75000"/>
                </a:scheme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16588539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1026" name="Picture 2" descr="ÙØªÙØ¬Ø© Ø¨Ø­Ø« Ø§ÙØµÙØ± Ø¹Ù âªthank you for listening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361980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246</TotalTime>
  <Words>2179</Words>
  <Application>Microsoft Office PowerPoint</Application>
  <PresentationFormat>Widescreen</PresentationFormat>
  <Paragraphs>183</Paragraphs>
  <Slides>33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Century Gothic</vt:lpstr>
      <vt:lpstr>Tahoma</vt:lpstr>
      <vt:lpstr>Wingdings 3</vt:lpstr>
      <vt:lpstr>Wisp</vt:lpstr>
      <vt:lpstr>Vertical relation</vt:lpstr>
      <vt:lpstr>Vertical relation </vt:lpstr>
      <vt:lpstr>PowerPoint Presentation</vt:lpstr>
      <vt:lpstr>PowerPoint Presentation</vt:lpstr>
      <vt:lpstr>PowerPoint Presentation</vt:lpstr>
      <vt:lpstr>PowerPoint Presentation</vt:lpstr>
      <vt:lpstr>PowerPoint Presentation</vt:lpstr>
      <vt:lpstr>Increased vertical dimension (over openeing)</vt:lpstr>
      <vt:lpstr>PowerPoint Presentation</vt:lpstr>
      <vt:lpstr>Decreased vertical dimension (over closure)</vt:lpstr>
      <vt:lpstr>PowerPoint Presentation</vt:lpstr>
      <vt:lpstr>PowerPoint Presentation</vt:lpstr>
      <vt:lpstr>Importance of vertical dimension </vt:lpstr>
      <vt:lpstr>PowerPoint Presentation</vt:lpstr>
      <vt:lpstr>Methods of recording occlusal vertical dimension 1- Pre-extracion records </vt:lpstr>
      <vt:lpstr>Methods of recording occlusal vertical dimension 1- Pre-extracion records </vt:lpstr>
      <vt:lpstr>Methods of recording occlusal vertical dimension 1- Pre-extracion records </vt:lpstr>
      <vt:lpstr>Methods of recording occlusal vertical dimension 1- Pre-extracion records </vt:lpstr>
      <vt:lpstr>Methods of recording occlusal vertical dimension 1- Pre-extracion records </vt:lpstr>
      <vt:lpstr>Measurements from former dentures </vt:lpstr>
      <vt:lpstr>Methods of recording occlusal vertical dimension 1- Without Pre-extracion records </vt:lpstr>
      <vt:lpstr>PowerPoint Presentation</vt:lpstr>
      <vt:lpstr>Methods of recording occlusal vertical dimension 1- Without Pre-extracion records </vt:lpstr>
      <vt:lpstr>Methods of recording occlusal vertical dimension 1- Without Pre-extracion records </vt:lpstr>
      <vt:lpstr>PowerPoint Presentation</vt:lpstr>
      <vt:lpstr>Methods of recording occlusal vertical dimension 1- Without Pre-extracion records </vt:lpstr>
      <vt:lpstr>Methods of recording occlusal vertical dimension 1- Without Pre-extracion records </vt:lpstr>
      <vt:lpstr>Methods of recording occlusal vertical dimension 1- Without Pre-extracion records </vt:lpstr>
      <vt:lpstr>Methods of recording occlusal vertical dimension 1- Without Pre-extracion records </vt:lpstr>
      <vt:lpstr>Methods of recording occlusal vertical dimension 1- Without Pre-extracion records </vt:lpstr>
      <vt:lpstr>Methods of recording occlusal vertical dimension 1- Without Pre-extracion records </vt:lpstr>
      <vt:lpstr>Methods of recording occlusal vertical dimension 1- Without Pre-extracion records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Vertical relation</dc:title>
  <dc:creator>DELL-PC</dc:creator>
  <cp:lastModifiedBy>DELL-PC</cp:lastModifiedBy>
  <cp:revision>46</cp:revision>
  <dcterms:created xsi:type="dcterms:W3CDTF">2019-03-01T19:45:42Z</dcterms:created>
  <dcterms:modified xsi:type="dcterms:W3CDTF">2019-03-13T19:52:26Z</dcterms:modified>
</cp:coreProperties>
</file>