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2" r:id="rId1"/>
  </p:sldMasterIdLst>
  <p:sldIdLst>
    <p:sldId id="256" r:id="rId2"/>
    <p:sldId id="257" r:id="rId3"/>
    <p:sldId id="258" r:id="rId4"/>
    <p:sldId id="281"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80" r:id="rId25"/>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456801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365837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117505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7F9573-9F24-419E-97E2-13C65A5C7C66}" type="datetimeFigureOut">
              <a:rPr lang="ar-SA" smtClean="0"/>
              <a:t>7/26/1441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3456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7F9573-9F24-419E-97E2-13C65A5C7C66}" type="datetimeFigureOut">
              <a:rPr lang="ar-SA" smtClean="0"/>
              <a:t>7/26/1441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2981524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37F9573-9F24-419E-97E2-13C65A5C7C66}" type="datetimeFigureOut">
              <a:rPr lang="ar-SA" smtClean="0"/>
              <a:t>7/26/1441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750940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7F9573-9F24-419E-97E2-13C65A5C7C66}" type="datetimeFigureOut">
              <a:rPr lang="ar-SA" smtClean="0"/>
              <a:t>7/26/1441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266868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7F9573-9F24-419E-97E2-13C65A5C7C66}" type="datetimeFigureOut">
              <a:rPr lang="ar-SA" smtClean="0"/>
              <a:t>7/26/1441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47505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7F9573-9F24-419E-97E2-13C65A5C7C66}" type="datetimeFigureOut">
              <a:rPr lang="ar-SA" smtClean="0"/>
              <a:t>7/26/1441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1923746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305629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52865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275143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02733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480111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3019411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7F9573-9F24-419E-97E2-13C65A5C7C66}" type="datetimeFigureOut">
              <a:rPr lang="ar-SA" smtClean="0"/>
              <a:t>7/26/1441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C737EB-833C-40C8-9AA5-9BEFC63CC349}" type="slidenum">
              <a:rPr lang="ar-SA" smtClean="0"/>
              <a:t>‹#›</a:t>
            </a:fld>
            <a:endParaRPr lang="ar-SA"/>
          </a:p>
        </p:txBody>
      </p:sp>
    </p:spTree>
    <p:extLst>
      <p:ext uri="{BB962C8B-B14F-4D97-AF65-F5344CB8AC3E}">
        <p14:creationId xmlns:p14="http://schemas.microsoft.com/office/powerpoint/2010/main" val="2599956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7F9573-9F24-419E-97E2-13C65A5C7C66}" type="datetimeFigureOut">
              <a:rPr lang="ar-SA" smtClean="0"/>
              <a:t>7/26/1441</a:t>
            </a:fld>
            <a:endParaRPr lang="ar-S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E2C737EB-833C-40C8-9AA5-9BEFC63CC349}" type="slidenum">
              <a:rPr lang="ar-SA" smtClean="0"/>
              <a:t>‹#›</a:t>
            </a:fld>
            <a:endParaRPr lang="ar-SA"/>
          </a:p>
        </p:txBody>
      </p:sp>
    </p:spTree>
    <p:extLst>
      <p:ext uri="{BB962C8B-B14F-4D97-AF65-F5344CB8AC3E}">
        <p14:creationId xmlns:p14="http://schemas.microsoft.com/office/powerpoint/2010/main" val="2415211347"/>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778021"/>
            <a:ext cx="7766936" cy="1646302"/>
          </a:xfrm>
        </p:spPr>
        <p:txBody>
          <a:bodyPr/>
          <a:lstStyle/>
          <a:p>
            <a:r>
              <a:rPr lang="en-US" sz="6000" b="1" dirty="0"/>
              <a:t>Horizontal relations </a:t>
            </a:r>
            <a:endParaRPr lang="ar-SA" sz="6000" dirty="0"/>
          </a:p>
        </p:txBody>
      </p:sp>
      <p:sp>
        <p:nvSpPr>
          <p:cNvPr id="3" name="Subtitle 2"/>
          <p:cNvSpPr>
            <a:spLocks noGrp="1"/>
          </p:cNvSpPr>
          <p:nvPr>
            <p:ph type="subTitle" idx="1"/>
          </p:nvPr>
        </p:nvSpPr>
        <p:spPr>
          <a:xfrm>
            <a:off x="1507067" y="4527352"/>
            <a:ext cx="7766936" cy="1096899"/>
          </a:xfrm>
        </p:spPr>
        <p:txBody>
          <a:bodyPr>
            <a:normAutofit/>
          </a:bodyPr>
          <a:lstStyle/>
          <a:p>
            <a:pPr algn="ctr"/>
            <a:r>
              <a:rPr lang="en-US" sz="2400" b="1" dirty="0" err="1">
                <a:solidFill>
                  <a:schemeClr val="accent2">
                    <a:lumMod val="75000"/>
                  </a:schemeClr>
                </a:solidFill>
              </a:rPr>
              <a:t>Bushra</a:t>
            </a:r>
            <a:r>
              <a:rPr lang="en-US" sz="2400" b="1" dirty="0">
                <a:solidFill>
                  <a:schemeClr val="accent2">
                    <a:lumMod val="75000"/>
                  </a:schemeClr>
                </a:solidFill>
              </a:rPr>
              <a:t>  Mohammed Ali Al-</a:t>
            </a:r>
            <a:r>
              <a:rPr lang="en-US" sz="2400" b="1" dirty="0" err="1">
                <a:solidFill>
                  <a:schemeClr val="accent2">
                    <a:lumMod val="75000"/>
                  </a:schemeClr>
                </a:solidFill>
              </a:rPr>
              <a:t>Ameen</a:t>
            </a:r>
            <a:endParaRPr lang="en-US" sz="2400" b="1" dirty="0">
              <a:solidFill>
                <a:schemeClr val="accent2">
                  <a:lumMod val="75000"/>
                </a:schemeClr>
              </a:solidFill>
            </a:endParaRPr>
          </a:p>
          <a:p>
            <a:pPr algn="ctr"/>
            <a:r>
              <a:rPr lang="en-US" sz="2400" b="1" dirty="0">
                <a:solidFill>
                  <a:schemeClr val="accent2">
                    <a:lumMod val="75000"/>
                  </a:schemeClr>
                </a:solidFill>
              </a:rPr>
              <a:t>B,D,S,. </a:t>
            </a:r>
            <a:r>
              <a:rPr lang="en-US" sz="2400" b="1" dirty="0" err="1">
                <a:solidFill>
                  <a:schemeClr val="accent2">
                    <a:lumMod val="75000"/>
                  </a:schemeClr>
                </a:solidFill>
              </a:rPr>
              <a:t>M,Sc</a:t>
            </a:r>
            <a:r>
              <a:rPr lang="en-US" sz="2400" b="1" dirty="0">
                <a:solidFill>
                  <a:schemeClr val="accent2">
                    <a:lumMod val="75000"/>
                  </a:schemeClr>
                </a:solidFill>
              </a:rPr>
              <a:t>.(Pros)</a:t>
            </a:r>
          </a:p>
          <a:p>
            <a:pPr algn="ctr"/>
            <a:endParaRPr lang="ar-SA" sz="2400" dirty="0">
              <a:solidFill>
                <a:schemeClr val="accent2">
                  <a:lumMod val="75000"/>
                </a:schemeClr>
              </a:solidFill>
            </a:endParaRPr>
          </a:p>
          <a:p>
            <a:pPr algn="ctr"/>
            <a:endParaRPr lang="ar-SA" sz="2400" dirty="0">
              <a:solidFill>
                <a:schemeClr val="accent2">
                  <a:lumMod val="75000"/>
                </a:schemeClr>
              </a:solidFill>
            </a:endParaRPr>
          </a:p>
        </p:txBody>
      </p:sp>
      <p:pic>
        <p:nvPicPr>
          <p:cNvPr id="5" name="Picture 4"/>
          <p:cNvPicPr>
            <a:picLocks noChangeAspect="1"/>
          </p:cNvPicPr>
          <p:nvPr/>
        </p:nvPicPr>
        <p:blipFill rotWithShape="1">
          <a:blip r:embed="rId2"/>
          <a:srcRect l="24033" t="18970" r="44490" b="32086"/>
          <a:stretch/>
        </p:blipFill>
        <p:spPr>
          <a:xfrm>
            <a:off x="3528810" y="20845"/>
            <a:ext cx="4095483" cy="3580327"/>
          </a:xfrm>
          <a:prstGeom prst="rect">
            <a:avLst/>
          </a:prstGeom>
          <a:effectLst>
            <a:softEdge rad="317500"/>
          </a:effectLst>
        </p:spPr>
      </p:pic>
    </p:spTree>
    <p:extLst>
      <p:ext uri="{BB962C8B-B14F-4D97-AF65-F5344CB8AC3E}">
        <p14:creationId xmlns:p14="http://schemas.microsoft.com/office/powerpoint/2010/main" val="231378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451020"/>
          </a:xfrm>
        </p:spPr>
        <p:txBody>
          <a:bodyPr>
            <a:noAutofit/>
          </a:bodyPr>
          <a:lstStyle/>
          <a:p>
            <a:r>
              <a:rPr lang="en-US" sz="3200" b="1" dirty="0">
                <a:solidFill>
                  <a:schemeClr val="accent2">
                    <a:lumMod val="75000"/>
                  </a:schemeClr>
                </a:solidFill>
                <a:latin typeface="Times New Roman" panose="02020603050405020304" pitchFamily="18" charset="0"/>
                <a:cs typeface="Times New Roman" panose="02020603050405020304" pitchFamily="18" charset="0"/>
              </a:rPr>
              <a:t>Horizontal jaw relations: </a:t>
            </a:r>
            <a:r>
              <a:rPr lang="en-US" sz="3200" b="1" dirty="0" smtClean="0">
                <a:solidFill>
                  <a:schemeClr val="accent2">
                    <a:lumMod val="75000"/>
                  </a:schemeClr>
                </a:solidFill>
                <a:latin typeface="Times New Roman" panose="02020603050405020304" pitchFamily="18" charset="0"/>
                <a:cs typeface="Times New Roman" panose="02020603050405020304" pitchFamily="18" charset="0"/>
              </a:rPr>
              <a:t/>
            </a:r>
            <a:br>
              <a:rPr lang="en-US" sz="3200" b="1" dirty="0" smtClean="0">
                <a:solidFill>
                  <a:schemeClr val="accent2">
                    <a:lumMod val="75000"/>
                  </a:schemeClr>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The </a:t>
            </a:r>
            <a:r>
              <a:rPr lang="en-US" sz="2800" dirty="0">
                <a:solidFill>
                  <a:schemeClr val="tx1"/>
                </a:solidFill>
                <a:latin typeface="Times New Roman" panose="02020603050405020304" pitchFamily="18" charset="0"/>
                <a:cs typeface="Times New Roman" panose="02020603050405020304" pitchFamily="18" charset="0"/>
              </a:rPr>
              <a:t>relationship of mandible to maxilla in </a:t>
            </a:r>
            <a:r>
              <a:rPr lang="en-US" sz="2800" dirty="0" smtClean="0">
                <a:solidFill>
                  <a:schemeClr val="tx1"/>
                </a:solidFill>
                <a:latin typeface="Times New Roman" panose="02020603050405020304" pitchFamily="18" charset="0"/>
                <a:cs typeface="Times New Roman" panose="02020603050405020304" pitchFamily="18" charset="0"/>
              </a:rPr>
              <a:t>a horizontal</a:t>
            </a:r>
            <a:br>
              <a:rPr lang="en-US" sz="2800" dirty="0" smtClean="0">
                <a:solidFill>
                  <a:schemeClr val="tx1"/>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plane </a:t>
            </a:r>
            <a:r>
              <a:rPr lang="en-US" sz="2800" dirty="0">
                <a:solidFill>
                  <a:schemeClr val="tx1"/>
                </a:solidFill>
                <a:latin typeface="Times New Roman" panose="02020603050405020304" pitchFamily="18" charset="0"/>
                <a:cs typeface="Times New Roman" panose="02020603050405020304" pitchFamily="18" charset="0"/>
              </a:rPr>
              <a:t>(in anteroposterior and side to side </a:t>
            </a:r>
            <a:r>
              <a:rPr lang="en-US" sz="2800" dirty="0" smtClean="0">
                <a:solidFill>
                  <a:schemeClr val="tx1"/>
                </a:solidFill>
                <a:latin typeface="Times New Roman" panose="02020603050405020304" pitchFamily="18" charset="0"/>
                <a:cs typeface="Times New Roman" panose="02020603050405020304" pitchFamily="18" charset="0"/>
              </a:rPr>
              <a:t>direction).</a:t>
            </a:r>
            <a:endParaRPr lang="ar-SA" sz="2800" dirty="0">
              <a:solidFill>
                <a:schemeClr val="tx1"/>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11463" t="56646" r="49439" b="15185"/>
          <a:stretch/>
        </p:blipFill>
        <p:spPr>
          <a:xfrm>
            <a:off x="1255687" y="2588652"/>
            <a:ext cx="7439961" cy="3013657"/>
          </a:xfrm>
          <a:prstGeom prst="rect">
            <a:avLst/>
          </a:prstGeom>
        </p:spPr>
      </p:pic>
    </p:spTree>
    <p:extLst>
      <p:ext uri="{BB962C8B-B14F-4D97-AF65-F5344CB8AC3E}">
        <p14:creationId xmlns:p14="http://schemas.microsoft.com/office/powerpoint/2010/main" val="39683292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2">
                    <a:lumMod val="75000"/>
                  </a:schemeClr>
                </a:solidFill>
              </a:rPr>
              <a:t>Centric jaw relation: </a:t>
            </a:r>
            <a:endParaRPr lang="ar-SA" dirty="0">
              <a:solidFill>
                <a:schemeClr val="accent2">
                  <a:lumMod val="75000"/>
                </a:schemeClr>
              </a:solidFill>
            </a:endParaRPr>
          </a:p>
        </p:txBody>
      </p:sp>
      <p:sp>
        <p:nvSpPr>
          <p:cNvPr id="3" name="Content Placeholder 2"/>
          <p:cNvSpPr>
            <a:spLocks noGrp="1"/>
          </p:cNvSpPr>
          <p:nvPr>
            <p:ph idx="1"/>
          </p:nvPr>
        </p:nvSpPr>
        <p:spPr>
          <a:xfrm>
            <a:off x="528034" y="1429555"/>
            <a:ext cx="8745968" cy="4611807"/>
          </a:xfrm>
        </p:spPr>
        <p:txBody>
          <a:bodyPr>
            <a:normAutofit/>
          </a:bodyPr>
          <a:lstStyle/>
          <a:p>
            <a:pPr algn="l" rtl="0"/>
            <a:r>
              <a:rPr lang="en-US" sz="2400" dirty="0">
                <a:latin typeface="Times New Roman" panose="02020603050405020304" pitchFamily="18" charset="0"/>
                <a:cs typeface="Times New Roman" panose="02020603050405020304" pitchFamily="18" charset="0"/>
              </a:rPr>
              <a:t>It is the </a:t>
            </a:r>
            <a:r>
              <a:rPr lang="en-US" sz="2400" dirty="0" err="1">
                <a:latin typeface="Times New Roman" panose="02020603050405020304" pitchFamily="18" charset="0"/>
                <a:cs typeface="Times New Roman" panose="02020603050405020304" pitchFamily="18" charset="0"/>
              </a:rPr>
              <a:t>maxillomandibular</a:t>
            </a:r>
            <a:r>
              <a:rPr lang="en-US" sz="2400" dirty="0">
                <a:latin typeface="Times New Roman" panose="02020603050405020304" pitchFamily="18" charset="0"/>
                <a:cs typeface="Times New Roman" panose="02020603050405020304" pitchFamily="18" charset="0"/>
              </a:rPr>
              <a:t> relationship in which </a:t>
            </a:r>
            <a:r>
              <a:rPr lang="en-US" sz="2400" dirty="0" smtClean="0">
                <a:latin typeface="Times New Roman" panose="02020603050405020304" pitchFamily="18" charset="0"/>
                <a:cs typeface="Times New Roman" panose="02020603050405020304" pitchFamily="18" charset="0"/>
              </a:rPr>
              <a:t>both </a:t>
            </a:r>
            <a:r>
              <a:rPr lang="en-US" sz="2400" dirty="0">
                <a:latin typeface="Times New Roman" panose="02020603050405020304" pitchFamily="18" charset="0"/>
                <a:cs typeface="Times New Roman" panose="02020603050405020304" pitchFamily="18" charset="0"/>
              </a:rPr>
              <a:t>condyles articulate with the </a:t>
            </a:r>
            <a:r>
              <a:rPr lang="en-US" sz="2400" b="1" dirty="0">
                <a:latin typeface="Times New Roman" panose="02020603050405020304" pitchFamily="18" charset="0"/>
                <a:cs typeface="Times New Roman" panose="02020603050405020304" pitchFamily="18" charset="0"/>
              </a:rPr>
              <a:t>thinnest avascular portion </a:t>
            </a:r>
            <a:r>
              <a:rPr lang="en-US" sz="2400" dirty="0">
                <a:latin typeface="Times New Roman" panose="02020603050405020304" pitchFamily="18" charset="0"/>
                <a:cs typeface="Times New Roman" panose="02020603050405020304" pitchFamily="18" charset="0"/>
              </a:rPr>
              <a:t>of their respective disks with the</a:t>
            </a:r>
            <a:r>
              <a:rPr lang="en-US" sz="2400" b="1" dirty="0">
                <a:solidFill>
                  <a:schemeClr val="tx1"/>
                </a:solidFill>
                <a:latin typeface="Times New Roman" panose="02020603050405020304" pitchFamily="18" charset="0"/>
                <a:cs typeface="Times New Roman" panose="02020603050405020304" pitchFamily="18" charset="0"/>
              </a:rPr>
              <a:t> complex </a:t>
            </a:r>
            <a:r>
              <a:rPr lang="en-US" sz="2400" dirty="0">
                <a:latin typeface="Times New Roman" panose="02020603050405020304" pitchFamily="18" charset="0"/>
                <a:cs typeface="Times New Roman" panose="02020603050405020304" pitchFamily="18" charset="0"/>
              </a:rPr>
              <a:t>in the </a:t>
            </a:r>
            <a:r>
              <a:rPr lang="en-US" sz="2400" b="1" dirty="0">
                <a:latin typeface="Times New Roman" panose="02020603050405020304" pitchFamily="18" charset="0"/>
                <a:cs typeface="Times New Roman" panose="02020603050405020304" pitchFamily="18" charset="0"/>
              </a:rPr>
              <a:t>anterior-superior position </a:t>
            </a:r>
            <a:r>
              <a:rPr lang="en-US" sz="2400" dirty="0">
                <a:latin typeface="Times New Roman" panose="02020603050405020304" pitchFamily="18" charset="0"/>
                <a:cs typeface="Times New Roman" panose="02020603050405020304" pitchFamily="18" charset="0"/>
              </a:rPr>
              <a:t>against the shapes of the articular eminencies. </a:t>
            </a:r>
            <a:endParaRPr lang="en-US" sz="2400" dirty="0" smtClean="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This </a:t>
            </a:r>
            <a:r>
              <a:rPr lang="en-US" sz="2400" dirty="0">
                <a:latin typeface="Times New Roman" panose="02020603050405020304" pitchFamily="18" charset="0"/>
                <a:cs typeface="Times New Roman" panose="02020603050405020304" pitchFamily="18" charset="0"/>
              </a:rPr>
              <a:t>position is </a:t>
            </a:r>
            <a:r>
              <a:rPr lang="en-US" sz="2400" b="1" dirty="0">
                <a:latin typeface="Times New Roman" panose="02020603050405020304" pitchFamily="18" charset="0"/>
                <a:cs typeface="Times New Roman" panose="02020603050405020304" pitchFamily="18" charset="0"/>
              </a:rPr>
              <a:t>independent of tooth contact. </a:t>
            </a:r>
            <a:endParaRPr lang="en-US" sz="2400" b="1" dirty="0" smtClean="0">
              <a:latin typeface="Times New Roman" panose="02020603050405020304" pitchFamily="18" charset="0"/>
              <a:cs typeface="Times New Roman" panose="02020603050405020304" pitchFamily="18" charset="0"/>
            </a:endParaRPr>
          </a:p>
          <a:p>
            <a:pPr algn="l" rtl="0"/>
            <a:r>
              <a:rPr lang="en-US" sz="2400" dirty="0">
                <a:latin typeface="Times New Roman" panose="02020603050405020304" pitchFamily="18" charset="0"/>
                <a:cs typeface="Times New Roman" panose="02020603050405020304" pitchFamily="18" charset="0"/>
              </a:rPr>
              <a:t>It is restricted to a </a:t>
            </a:r>
            <a:r>
              <a:rPr lang="en-US" sz="2400" b="1" dirty="0">
                <a:latin typeface="Times New Roman" panose="02020603050405020304" pitchFamily="18" charset="0"/>
                <a:cs typeface="Times New Roman" panose="02020603050405020304" pitchFamily="18" charset="0"/>
              </a:rPr>
              <a:t>purely rotary movement </a:t>
            </a:r>
            <a:r>
              <a:rPr lang="en-US" sz="2400" dirty="0">
                <a:latin typeface="Times New Roman" panose="02020603050405020304" pitchFamily="18" charset="0"/>
                <a:cs typeface="Times New Roman" panose="02020603050405020304" pitchFamily="18" charset="0"/>
              </a:rPr>
              <a:t>about the transverse horizontal axis </a:t>
            </a:r>
            <a:r>
              <a:rPr lang="en-US" sz="2400" dirty="0" smtClean="0">
                <a:latin typeface="Times New Roman" panose="02020603050405020304" pitchFamily="18" charset="0"/>
                <a:cs typeface="Times New Roman" panose="02020603050405020304" pitchFamily="18" charset="0"/>
              </a:rPr>
              <a:t>.</a:t>
            </a:r>
          </a:p>
          <a:p>
            <a:pPr algn="l" rtl="0"/>
            <a:r>
              <a:rPr lang="en-US" sz="2400" b="1" i="1" dirty="0">
                <a:latin typeface="Times New Roman" panose="02020603050405020304" pitchFamily="18" charset="0"/>
                <a:cs typeface="Times New Roman" panose="02020603050405020304" pitchFamily="18" charset="0"/>
              </a:rPr>
              <a:t>it is bone-to-bone relationship </a:t>
            </a:r>
            <a:endParaRPr lang="en-US" sz="2400" dirty="0" smtClean="0">
              <a:latin typeface="Times New Roman" panose="02020603050405020304" pitchFamily="18" charset="0"/>
              <a:cs typeface="Times New Roman" panose="02020603050405020304" pitchFamily="18" charset="0"/>
            </a:endParaRPr>
          </a:p>
          <a:p>
            <a:pPr algn="l" rtl="0"/>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3322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2">
                    <a:lumMod val="75000"/>
                  </a:schemeClr>
                </a:solidFill>
              </a:rPr>
              <a:t>Centric jaw relation: </a:t>
            </a:r>
            <a:endParaRPr lang="ar-SA" dirty="0">
              <a:solidFill>
                <a:schemeClr val="accent2">
                  <a:lumMod val="75000"/>
                </a:schemeClr>
              </a:solidFill>
            </a:endParaRPr>
          </a:p>
        </p:txBody>
      </p:sp>
      <p:pic>
        <p:nvPicPr>
          <p:cNvPr id="4" name="Picture 3"/>
          <p:cNvPicPr>
            <a:picLocks noChangeAspect="1"/>
          </p:cNvPicPr>
          <p:nvPr/>
        </p:nvPicPr>
        <p:blipFill>
          <a:blip r:embed="rId2"/>
          <a:stretch>
            <a:fillRect/>
          </a:stretch>
        </p:blipFill>
        <p:spPr>
          <a:xfrm>
            <a:off x="532935" y="442174"/>
            <a:ext cx="8741067" cy="5874481"/>
          </a:xfrm>
          <a:prstGeom prst="rect">
            <a:avLst/>
          </a:prstGeom>
        </p:spPr>
      </p:pic>
    </p:spTree>
    <p:extLst>
      <p:ext uri="{BB962C8B-B14F-4D97-AF65-F5344CB8AC3E}">
        <p14:creationId xmlns:p14="http://schemas.microsoft.com/office/powerpoint/2010/main" val="533847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9701" y="721217"/>
            <a:ext cx="8604301" cy="5320145"/>
          </a:xfrm>
        </p:spPr>
        <p:txBody>
          <a:bodyPr/>
          <a:lstStyle/>
          <a:p>
            <a:pPr marL="0" indent="0" algn="l" rtl="0">
              <a:buNone/>
            </a:pPr>
            <a:r>
              <a:rPr lang="en-US" sz="2800" b="1" dirty="0">
                <a:solidFill>
                  <a:schemeClr val="accent2">
                    <a:lumMod val="75000"/>
                  </a:schemeClr>
                </a:solidFill>
              </a:rPr>
              <a:t>Centric occlusion: </a:t>
            </a:r>
            <a:endParaRPr lang="en-US" sz="2800" b="1" dirty="0" smtClean="0">
              <a:solidFill>
                <a:schemeClr val="accent2">
                  <a:lumMod val="75000"/>
                </a:schemeClr>
              </a:solidFill>
            </a:endParaRPr>
          </a:p>
          <a:p>
            <a:pPr algn="l" rtl="0"/>
            <a:r>
              <a:rPr lang="en-US" sz="2400" dirty="0" smtClean="0"/>
              <a:t>The </a:t>
            </a:r>
            <a:r>
              <a:rPr lang="en-US" sz="2400" dirty="0"/>
              <a:t>occlusion of opposing teeth when the mandible is in centric relation. </a:t>
            </a:r>
          </a:p>
          <a:p>
            <a:pPr algn="l" rtl="0"/>
            <a:r>
              <a:rPr lang="en-US" sz="2400" dirty="0" smtClean="0"/>
              <a:t>This </a:t>
            </a:r>
            <a:r>
              <a:rPr lang="en-US" sz="2400" dirty="0"/>
              <a:t>may or may not coincide with the maximal </a:t>
            </a:r>
            <a:r>
              <a:rPr lang="en-US" sz="2400" dirty="0" err="1"/>
              <a:t>intercuspal</a:t>
            </a:r>
            <a:r>
              <a:rPr lang="en-US" sz="2400" dirty="0"/>
              <a:t> position (</a:t>
            </a:r>
            <a:r>
              <a:rPr lang="en-US" sz="2400" b="1" i="1" dirty="0"/>
              <a:t>it is tooth-to-tooth relationship dictated by bone to bone relationship</a:t>
            </a:r>
            <a:r>
              <a:rPr lang="en-US" sz="2400" dirty="0"/>
              <a:t>). </a:t>
            </a:r>
            <a:endParaRPr lang="en-US" sz="2400" dirty="0" smtClean="0"/>
          </a:p>
          <a:p>
            <a:pPr marL="0" indent="0" algn="l" rtl="0">
              <a:buNone/>
            </a:pPr>
            <a:r>
              <a:rPr lang="en-US" sz="2800" b="1" dirty="0">
                <a:solidFill>
                  <a:schemeClr val="accent2">
                    <a:lumMod val="75000"/>
                  </a:schemeClr>
                </a:solidFill>
              </a:rPr>
              <a:t>Maximal </a:t>
            </a:r>
            <a:r>
              <a:rPr lang="en-US" sz="2800" b="1" dirty="0" err="1">
                <a:solidFill>
                  <a:schemeClr val="accent2">
                    <a:lumMod val="75000"/>
                  </a:schemeClr>
                </a:solidFill>
              </a:rPr>
              <a:t>intercuspal</a:t>
            </a:r>
            <a:r>
              <a:rPr lang="en-US" sz="2800" b="1" dirty="0">
                <a:solidFill>
                  <a:schemeClr val="accent2">
                    <a:lumMod val="75000"/>
                  </a:schemeClr>
                </a:solidFill>
              </a:rPr>
              <a:t> position: </a:t>
            </a:r>
            <a:endParaRPr lang="en-US" sz="2800" b="1" dirty="0" smtClean="0">
              <a:solidFill>
                <a:schemeClr val="accent2">
                  <a:lumMod val="75000"/>
                </a:schemeClr>
              </a:solidFill>
            </a:endParaRPr>
          </a:p>
          <a:p>
            <a:pPr algn="l" rtl="0"/>
            <a:r>
              <a:rPr lang="en-US" sz="2400" dirty="0"/>
              <a:t>The most complete interdigitation of the teeth independent of condylar position. </a:t>
            </a:r>
            <a:endParaRPr lang="en-US" sz="2400" dirty="0" smtClean="0"/>
          </a:p>
          <a:p>
            <a:pPr algn="l" rtl="0"/>
            <a:r>
              <a:rPr lang="en-US" sz="2400" dirty="0" smtClean="0"/>
              <a:t>Hence </a:t>
            </a:r>
            <a:r>
              <a:rPr lang="en-US" sz="2400" dirty="0"/>
              <a:t>maximal intercuspation is a </a:t>
            </a:r>
            <a:r>
              <a:rPr lang="en-US" sz="2400" dirty="0" err="1"/>
              <a:t>maxillomandibular</a:t>
            </a:r>
            <a:r>
              <a:rPr lang="en-US" sz="2400" dirty="0"/>
              <a:t> relationship determined by </a:t>
            </a:r>
            <a:r>
              <a:rPr lang="en-US" sz="2400" b="1" i="1" dirty="0"/>
              <a:t>tooth-to-tooth relationship</a:t>
            </a:r>
            <a:r>
              <a:rPr lang="en-US" sz="2400" dirty="0"/>
              <a:t>. </a:t>
            </a:r>
            <a:endParaRPr lang="ar-SA" sz="2400" dirty="0"/>
          </a:p>
        </p:txBody>
      </p:sp>
    </p:spTree>
    <p:extLst>
      <p:ext uri="{BB962C8B-B14F-4D97-AF65-F5344CB8AC3E}">
        <p14:creationId xmlns:p14="http://schemas.microsoft.com/office/powerpoint/2010/main" val="1997601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Importance of centric jaw relation (Significance</a:t>
            </a:r>
            <a:r>
              <a:rPr lang="en-US" b="1" dirty="0" smtClean="0"/>
              <a:t>):</a:t>
            </a:r>
            <a:br>
              <a:rPr lang="en-US" b="1" dirty="0" smtClean="0"/>
            </a:br>
            <a:endParaRPr lang="ar-SA" dirty="0"/>
          </a:p>
        </p:txBody>
      </p:sp>
      <p:sp>
        <p:nvSpPr>
          <p:cNvPr id="3" name="Content Placeholder 2"/>
          <p:cNvSpPr>
            <a:spLocks noGrp="1"/>
          </p:cNvSpPr>
          <p:nvPr>
            <p:ph idx="1"/>
          </p:nvPr>
        </p:nvSpPr>
        <p:spPr>
          <a:xfrm>
            <a:off x="540913" y="1930400"/>
            <a:ext cx="8733089" cy="4227332"/>
          </a:xfrm>
        </p:spPr>
        <p:txBody>
          <a:bodyPr>
            <a:noAutofit/>
          </a:bodyPr>
          <a:lstStyle/>
          <a:p>
            <a:pPr marL="457200" indent="-457200" algn="l" rtl="0">
              <a:buFont typeface="+mj-lt"/>
              <a:buAutoNum type="arabicPeriod"/>
            </a:pPr>
            <a:r>
              <a:rPr lang="en-US" sz="2400" dirty="0" smtClean="0"/>
              <a:t>It is learnable, repeatable, and recordable position which remains constant throughout life. </a:t>
            </a:r>
          </a:p>
          <a:p>
            <a:pPr marL="457200" indent="-457200" algn="l" rtl="0">
              <a:buFont typeface="+mj-lt"/>
              <a:buAutoNum type="arabicPeriod"/>
            </a:pPr>
            <a:r>
              <a:rPr lang="en-US" sz="2400" dirty="0" smtClean="0"/>
              <a:t>It is a reference position from which the mandible can move to any eccentric position and return back involuntarily. </a:t>
            </a:r>
          </a:p>
          <a:p>
            <a:pPr marL="457200" indent="-457200" algn="l" rtl="0">
              <a:buFont typeface="+mj-lt"/>
              <a:buAutoNum type="arabicPeriod"/>
            </a:pPr>
            <a:r>
              <a:rPr lang="en-US" sz="2400" dirty="0" smtClean="0"/>
              <a:t>It </a:t>
            </a:r>
            <a:r>
              <a:rPr lang="en-US" sz="2400" dirty="0"/>
              <a:t>is the start point for developing occlusion. </a:t>
            </a:r>
            <a:endParaRPr lang="en-US" sz="2400" dirty="0" smtClean="0"/>
          </a:p>
          <a:p>
            <a:pPr marL="457200" indent="-457200" algn="l" rtl="0">
              <a:buFont typeface="+mj-lt"/>
              <a:buAutoNum type="arabicPeriod"/>
            </a:pPr>
            <a:r>
              <a:rPr lang="en-US" sz="2400" dirty="0" smtClean="0"/>
              <a:t>Functional </a:t>
            </a:r>
            <a:r>
              <a:rPr lang="en-US" sz="2400" dirty="0"/>
              <a:t>movements like chewing and swallowing are performed in this position, because it is the most unstrained position. </a:t>
            </a:r>
            <a:endParaRPr lang="en-US" sz="2400" dirty="0" smtClean="0"/>
          </a:p>
          <a:p>
            <a:pPr marL="457200" indent="-457200" algn="l" rtl="0">
              <a:buFont typeface="+mj-lt"/>
              <a:buAutoNum type="arabicPeriod"/>
            </a:pPr>
            <a:r>
              <a:rPr lang="en-US" sz="2400" dirty="0" smtClean="0"/>
              <a:t>It </a:t>
            </a:r>
            <a:r>
              <a:rPr lang="en-US" sz="2400" dirty="0"/>
              <a:t>is a reliable jaw relation, because it is bone to bone relation. </a:t>
            </a:r>
            <a:endParaRPr lang="ar-SA" sz="2400" dirty="0"/>
          </a:p>
        </p:txBody>
      </p:sp>
    </p:spTree>
    <p:extLst>
      <p:ext uri="{BB962C8B-B14F-4D97-AF65-F5344CB8AC3E}">
        <p14:creationId xmlns:p14="http://schemas.microsoft.com/office/powerpoint/2010/main" val="272669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0294" t="27816" r="26060" b="12148"/>
          <a:stretch/>
        </p:blipFill>
        <p:spPr>
          <a:xfrm>
            <a:off x="972980" y="682580"/>
            <a:ext cx="9883911" cy="5241701"/>
          </a:xfrm>
          <a:prstGeom prst="rect">
            <a:avLst/>
          </a:prstGeom>
        </p:spPr>
      </p:pic>
    </p:spTree>
    <p:extLst>
      <p:ext uri="{BB962C8B-B14F-4D97-AF65-F5344CB8AC3E}">
        <p14:creationId xmlns:p14="http://schemas.microsoft.com/office/powerpoint/2010/main" val="566699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182" y="416417"/>
            <a:ext cx="8596668" cy="1320800"/>
          </a:xfrm>
        </p:spPr>
        <p:txBody>
          <a:bodyPr/>
          <a:lstStyle/>
          <a:p>
            <a:r>
              <a:rPr lang="en-US" dirty="0" err="1" smtClean="0"/>
              <a:t>Needleshouse</a:t>
            </a:r>
            <a:r>
              <a:rPr lang="en-US" dirty="0" smtClean="0"/>
              <a:t> methods</a:t>
            </a:r>
            <a:endParaRPr lang="ar-SA" dirty="0"/>
          </a:p>
        </p:txBody>
      </p:sp>
      <p:sp>
        <p:nvSpPr>
          <p:cNvPr id="5" name="Content Placeholder 4"/>
          <p:cNvSpPr>
            <a:spLocks noGrp="1"/>
          </p:cNvSpPr>
          <p:nvPr>
            <p:ph idx="1"/>
          </p:nvPr>
        </p:nvSpPr>
        <p:spPr>
          <a:xfrm>
            <a:off x="677333" y="1507997"/>
            <a:ext cx="5349979" cy="4764014"/>
          </a:xfrm>
        </p:spPr>
        <p:txBody>
          <a:bodyPr>
            <a:noAutofit/>
          </a:bodyPr>
          <a:lstStyle/>
          <a:p>
            <a:pPr algn="l" rtl="0"/>
            <a:r>
              <a:rPr lang="en-US" sz="2400" dirty="0"/>
              <a:t>In this method used impression compound occlusion rims with four metal styli placed in the maxillary rim. When the patient moves his mandible, the styli on the maxillary rim will create a marking on the mandibular rim, after all mandibular movements are made, and a diamond-shaped pattern is formed. The anterior most point of this diamond pattern indicates the centric jaw relation. </a:t>
            </a:r>
            <a:endParaRPr lang="ar-SA" sz="2400" dirty="0"/>
          </a:p>
        </p:txBody>
      </p:sp>
      <p:pic>
        <p:nvPicPr>
          <p:cNvPr id="6" name="Picture 5"/>
          <p:cNvPicPr>
            <a:picLocks noChangeAspect="1"/>
          </p:cNvPicPr>
          <p:nvPr/>
        </p:nvPicPr>
        <p:blipFill rotWithShape="1">
          <a:blip r:embed="rId2"/>
          <a:srcRect l="20173" t="26364" r="38353" b="11663"/>
          <a:stretch/>
        </p:blipFill>
        <p:spPr>
          <a:xfrm>
            <a:off x="6220496" y="1507997"/>
            <a:ext cx="5396247" cy="4533365"/>
          </a:xfrm>
          <a:prstGeom prst="rect">
            <a:avLst/>
          </a:prstGeom>
        </p:spPr>
      </p:pic>
      <p:sp>
        <p:nvSpPr>
          <p:cNvPr id="3" name="5-Point Star 2"/>
          <p:cNvSpPr/>
          <p:nvPr/>
        </p:nvSpPr>
        <p:spPr>
          <a:xfrm>
            <a:off x="7881871" y="257578"/>
            <a:ext cx="695459" cy="60530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99577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29296"/>
            <a:ext cx="8596668" cy="1320800"/>
          </a:xfrm>
        </p:spPr>
        <p:txBody>
          <a:bodyPr>
            <a:normAutofit/>
          </a:bodyPr>
          <a:lstStyle/>
          <a:p>
            <a:r>
              <a:rPr lang="en-US" sz="4000" dirty="0" smtClean="0"/>
              <a:t>Patterson method</a:t>
            </a:r>
            <a:endParaRPr lang="ar-SA" sz="4000" dirty="0"/>
          </a:p>
        </p:txBody>
      </p:sp>
      <p:sp>
        <p:nvSpPr>
          <p:cNvPr id="3" name="Content Placeholder 2"/>
          <p:cNvSpPr>
            <a:spLocks noGrp="1"/>
          </p:cNvSpPr>
          <p:nvPr>
            <p:ph idx="1"/>
          </p:nvPr>
        </p:nvSpPr>
        <p:spPr>
          <a:xfrm>
            <a:off x="463640" y="1352283"/>
            <a:ext cx="5151550" cy="4689080"/>
          </a:xfrm>
        </p:spPr>
        <p:txBody>
          <a:bodyPr>
            <a:normAutofit/>
          </a:bodyPr>
          <a:lstStyle/>
          <a:p>
            <a:pPr algn="l" rtl="0"/>
            <a:r>
              <a:rPr lang="en-US" dirty="0"/>
              <a:t>In this method used wax occlusion rims. A </a:t>
            </a:r>
            <a:r>
              <a:rPr lang="en-US" dirty="0" smtClean="0"/>
              <a:t>trench </a:t>
            </a:r>
            <a:r>
              <a:rPr lang="en-US" dirty="0"/>
              <a:t>is made along the length of mandibular rim. </a:t>
            </a:r>
            <a:endParaRPr lang="en-US" dirty="0" smtClean="0"/>
          </a:p>
          <a:p>
            <a:pPr algn="l" rtl="0"/>
            <a:r>
              <a:rPr lang="en-US" dirty="0" smtClean="0"/>
              <a:t>A </a:t>
            </a:r>
            <a:r>
              <a:rPr lang="en-US" dirty="0"/>
              <a:t>1:1 mixture of pumice and dental plaster is loaded into the trench. When the patient moves his mandible, compensating curves on the mixture will produced, and the height of the mixture is also reduced. </a:t>
            </a:r>
            <a:endParaRPr lang="en-US" dirty="0" smtClean="0"/>
          </a:p>
          <a:p>
            <a:pPr algn="l" rtl="0"/>
            <a:r>
              <a:rPr lang="en-US" dirty="0" smtClean="0"/>
              <a:t>The </a:t>
            </a:r>
            <a:r>
              <a:rPr lang="en-US" dirty="0"/>
              <a:t>patient is asked to continue these movements till a predetermined vertical dimension is obtained. </a:t>
            </a:r>
            <a:endParaRPr lang="en-US" dirty="0" smtClean="0"/>
          </a:p>
          <a:p>
            <a:pPr algn="l" rtl="0"/>
            <a:r>
              <a:rPr lang="en-US" dirty="0" smtClean="0"/>
              <a:t>Finally </a:t>
            </a:r>
            <a:r>
              <a:rPr lang="en-US" dirty="0"/>
              <a:t>the patient is asked to </a:t>
            </a:r>
            <a:r>
              <a:rPr lang="en-US" dirty="0" err="1"/>
              <a:t>retruded</a:t>
            </a:r>
            <a:r>
              <a:rPr lang="en-US" dirty="0"/>
              <a:t> his jaw and the occlusal rims are fixed in this position with metal staples </a:t>
            </a:r>
            <a:endParaRPr lang="ar-SA" dirty="0"/>
          </a:p>
        </p:txBody>
      </p:sp>
      <p:pic>
        <p:nvPicPr>
          <p:cNvPr id="4" name="Picture 3"/>
          <p:cNvPicPr>
            <a:picLocks noChangeAspect="1"/>
          </p:cNvPicPr>
          <p:nvPr/>
        </p:nvPicPr>
        <p:blipFill rotWithShape="1">
          <a:blip r:embed="rId2"/>
          <a:srcRect l="17204" t="34463" r="38848" b="19938"/>
          <a:stretch/>
        </p:blipFill>
        <p:spPr>
          <a:xfrm>
            <a:off x="5828884" y="429296"/>
            <a:ext cx="5718220" cy="3335630"/>
          </a:xfrm>
          <a:prstGeom prst="rect">
            <a:avLst/>
          </a:prstGeom>
        </p:spPr>
      </p:pic>
      <p:pic>
        <p:nvPicPr>
          <p:cNvPr id="5" name="Picture 4"/>
          <p:cNvPicPr>
            <a:picLocks noChangeAspect="1"/>
          </p:cNvPicPr>
          <p:nvPr/>
        </p:nvPicPr>
        <p:blipFill>
          <a:blip r:embed="rId3"/>
          <a:stretch>
            <a:fillRect/>
          </a:stretch>
        </p:blipFill>
        <p:spPr>
          <a:xfrm>
            <a:off x="7051605" y="3969859"/>
            <a:ext cx="3895438" cy="2663619"/>
          </a:xfrm>
          <a:prstGeom prst="rect">
            <a:avLst/>
          </a:prstGeom>
        </p:spPr>
      </p:pic>
      <p:pic>
        <p:nvPicPr>
          <p:cNvPr id="6" name="Picture 5"/>
          <p:cNvPicPr>
            <a:picLocks noChangeAspect="1"/>
          </p:cNvPicPr>
          <p:nvPr/>
        </p:nvPicPr>
        <p:blipFill>
          <a:blip r:embed="rId4"/>
          <a:stretch>
            <a:fillRect/>
          </a:stretch>
        </p:blipFill>
        <p:spPr>
          <a:xfrm>
            <a:off x="4975668" y="93987"/>
            <a:ext cx="762066" cy="670618"/>
          </a:xfrm>
          <a:prstGeom prst="rect">
            <a:avLst/>
          </a:prstGeom>
        </p:spPr>
      </p:pic>
    </p:spTree>
    <p:extLst>
      <p:ext uri="{BB962C8B-B14F-4D97-AF65-F5344CB8AC3E}">
        <p14:creationId xmlns:p14="http://schemas.microsoft.com/office/powerpoint/2010/main" val="1117445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3244" y="1735586"/>
            <a:ext cx="8596668" cy="4188696"/>
          </a:xfrm>
        </p:spPr>
        <p:txBody>
          <a:bodyPr>
            <a:normAutofit/>
          </a:bodyPr>
          <a:lstStyle/>
          <a:p>
            <a:pPr marL="0" indent="0" algn="ctr" rtl="0">
              <a:buNone/>
            </a:pPr>
            <a:r>
              <a:rPr lang="en-US" sz="4000" dirty="0">
                <a:solidFill>
                  <a:schemeClr val="accent2">
                    <a:lumMod val="75000"/>
                  </a:schemeClr>
                </a:solidFill>
              </a:rPr>
              <a:t>The disadvantages of functional methods </a:t>
            </a:r>
            <a:r>
              <a:rPr lang="en-US" sz="4000" dirty="0" smtClean="0">
                <a:solidFill>
                  <a:schemeClr val="accent2">
                    <a:lumMod val="75000"/>
                  </a:schemeClr>
                </a:solidFill>
              </a:rPr>
              <a:t>involve </a:t>
            </a:r>
            <a:r>
              <a:rPr lang="en-US" sz="4000" dirty="0">
                <a:solidFill>
                  <a:schemeClr val="accent2">
                    <a:lumMod val="75000"/>
                  </a:schemeClr>
                </a:solidFill>
              </a:rPr>
              <a:t>lateral and anteroposterior displacement of the recording bases in relation to the supporting bone while the record is being made. </a:t>
            </a:r>
            <a:endParaRPr lang="ar-SA" sz="4000" dirty="0">
              <a:solidFill>
                <a:schemeClr val="accent2">
                  <a:lumMod val="75000"/>
                </a:schemeClr>
              </a:solidFill>
            </a:endParaRPr>
          </a:p>
        </p:txBody>
      </p:sp>
      <p:pic>
        <p:nvPicPr>
          <p:cNvPr id="2" name="Picture 1"/>
          <p:cNvPicPr>
            <a:picLocks noChangeAspect="1"/>
          </p:cNvPicPr>
          <p:nvPr/>
        </p:nvPicPr>
        <p:blipFill>
          <a:blip r:embed="rId2"/>
          <a:stretch>
            <a:fillRect/>
          </a:stretch>
        </p:blipFill>
        <p:spPr>
          <a:xfrm>
            <a:off x="8187711" y="286096"/>
            <a:ext cx="762066" cy="670618"/>
          </a:xfrm>
          <a:prstGeom prst="rect">
            <a:avLst/>
          </a:prstGeom>
        </p:spPr>
      </p:pic>
    </p:spTree>
    <p:extLst>
      <p:ext uri="{BB962C8B-B14F-4D97-AF65-F5344CB8AC3E}">
        <p14:creationId xmlns:p14="http://schemas.microsoft.com/office/powerpoint/2010/main" val="198653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Graphic method</a:t>
            </a:r>
            <a:endParaRPr lang="ar-SA" sz="4000" dirty="0"/>
          </a:p>
        </p:txBody>
      </p:sp>
      <p:sp>
        <p:nvSpPr>
          <p:cNvPr id="3" name="Content Placeholder 2"/>
          <p:cNvSpPr>
            <a:spLocks noGrp="1"/>
          </p:cNvSpPr>
          <p:nvPr>
            <p:ph idx="1"/>
          </p:nvPr>
        </p:nvSpPr>
        <p:spPr>
          <a:xfrm>
            <a:off x="515155" y="1300767"/>
            <a:ext cx="8758847" cy="4740596"/>
          </a:xfrm>
        </p:spPr>
        <p:txBody>
          <a:bodyPr>
            <a:noAutofit/>
          </a:bodyPr>
          <a:lstStyle/>
          <a:p>
            <a:pPr algn="l" rtl="0"/>
            <a:r>
              <a:rPr lang="en-US" sz="2000" dirty="0"/>
              <a:t>These methods are called so because they use graphs or tracing to record the centric relation</a:t>
            </a:r>
            <a:r>
              <a:rPr lang="en-US" sz="2000"/>
              <a:t>. </a:t>
            </a:r>
            <a:endParaRPr lang="en-US" sz="2000" dirty="0" smtClean="0"/>
          </a:p>
          <a:p>
            <a:pPr algn="l" rtl="0"/>
            <a:r>
              <a:rPr lang="en-US" sz="2000" dirty="0" smtClean="0"/>
              <a:t>The </a:t>
            </a:r>
            <a:r>
              <a:rPr lang="en-US" sz="2000" dirty="0"/>
              <a:t>general concept of this technique is that a pen-like pointer is attached to one occlusal rim and a recording plate is placed on the other rim, the plate coated with carbon or wax on which the needle point can make the tracing, when the mandible moves in horizontal plane, the pointer draws characteristic patterns on the recording </a:t>
            </a:r>
            <a:r>
              <a:rPr lang="en-US" sz="2000" dirty="0" smtClean="0"/>
              <a:t>plate.</a:t>
            </a:r>
          </a:p>
          <a:p>
            <a:pPr algn="l" rtl="0"/>
            <a:r>
              <a:rPr lang="en-US" sz="2000" dirty="0" smtClean="0"/>
              <a:t>The </a:t>
            </a:r>
            <a:r>
              <a:rPr lang="en-US" sz="2000" dirty="0"/>
              <a:t>characteristic patterns created on the recording plate is called </a:t>
            </a:r>
            <a:r>
              <a:rPr lang="en-US" sz="2000" b="1" i="1" dirty="0"/>
              <a:t>arrow point tracing</a:t>
            </a:r>
            <a:r>
              <a:rPr lang="en-US" sz="2000" dirty="0"/>
              <a:t>, also known as </a:t>
            </a:r>
            <a:r>
              <a:rPr lang="en-US" sz="2000" b="1" i="1" dirty="0"/>
              <a:t>Gothic arch tracing</a:t>
            </a:r>
            <a:r>
              <a:rPr lang="en-US" sz="2000" dirty="0"/>
              <a:t>. </a:t>
            </a:r>
            <a:endParaRPr lang="en-US" sz="2000" dirty="0" smtClean="0"/>
          </a:p>
          <a:p>
            <a:pPr algn="l" rtl="0"/>
            <a:r>
              <a:rPr lang="en-US" sz="2000" dirty="0" smtClean="0"/>
              <a:t>The </a:t>
            </a:r>
            <a:r>
              <a:rPr lang="en-US" sz="2000" dirty="0"/>
              <a:t>apex of the arrow point tracing gives the centric relation, with the two sides of the tracing originating at that point being the limits of the lateral movements. </a:t>
            </a:r>
            <a:endParaRPr lang="en-US" sz="2000" dirty="0" smtClean="0"/>
          </a:p>
          <a:p>
            <a:pPr algn="l" rtl="0"/>
            <a:r>
              <a:rPr lang="en-US" sz="2000" dirty="0" smtClean="0"/>
              <a:t>The </a:t>
            </a:r>
            <a:r>
              <a:rPr lang="en-US" sz="2000" dirty="0"/>
              <a:t>apex of the arrow head should be sharp else the tracing is incorrect. </a:t>
            </a:r>
            <a:endParaRPr lang="en-US" sz="2000" dirty="0" smtClean="0"/>
          </a:p>
        </p:txBody>
      </p:sp>
      <p:pic>
        <p:nvPicPr>
          <p:cNvPr id="4" name="Picture 3"/>
          <p:cNvPicPr>
            <a:picLocks noChangeAspect="1"/>
          </p:cNvPicPr>
          <p:nvPr/>
        </p:nvPicPr>
        <p:blipFill>
          <a:blip r:embed="rId2"/>
          <a:stretch>
            <a:fillRect/>
          </a:stretch>
        </p:blipFill>
        <p:spPr>
          <a:xfrm>
            <a:off x="8368015" y="274291"/>
            <a:ext cx="762066" cy="670618"/>
          </a:xfrm>
          <a:prstGeom prst="rect">
            <a:avLst/>
          </a:prstGeom>
        </p:spPr>
      </p:pic>
    </p:spTree>
    <p:extLst>
      <p:ext uri="{BB962C8B-B14F-4D97-AF65-F5344CB8AC3E}">
        <p14:creationId xmlns:p14="http://schemas.microsoft.com/office/powerpoint/2010/main" val="1333511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16417"/>
            <a:ext cx="8596668" cy="1320800"/>
          </a:xfrm>
        </p:spPr>
        <p:txBody>
          <a:bodyPr>
            <a:normAutofit/>
          </a:bodyPr>
          <a:lstStyle/>
          <a:p>
            <a:r>
              <a:rPr lang="en-US" sz="4000" dirty="0" smtClean="0"/>
              <a:t>Graphic method</a:t>
            </a:r>
            <a:endParaRPr lang="ar-SA" sz="4000" dirty="0"/>
          </a:p>
        </p:txBody>
      </p:sp>
      <p:sp>
        <p:nvSpPr>
          <p:cNvPr id="3" name="Content Placeholder 2"/>
          <p:cNvSpPr>
            <a:spLocks noGrp="1"/>
          </p:cNvSpPr>
          <p:nvPr>
            <p:ph idx="1"/>
          </p:nvPr>
        </p:nvSpPr>
        <p:spPr>
          <a:xfrm>
            <a:off x="515155" y="1300767"/>
            <a:ext cx="8758847" cy="4740596"/>
          </a:xfrm>
        </p:spPr>
        <p:txBody>
          <a:bodyPr>
            <a:noAutofit/>
          </a:bodyPr>
          <a:lstStyle/>
          <a:p>
            <a:pPr algn="l" rtl="0"/>
            <a:r>
              <a:rPr lang="en-US" sz="2000" dirty="0"/>
              <a:t>The graphic methods are either </a:t>
            </a:r>
            <a:r>
              <a:rPr lang="en-US" sz="2000" b="1" i="1" dirty="0"/>
              <a:t>intraoral </a:t>
            </a:r>
            <a:r>
              <a:rPr lang="en-US" sz="2000" dirty="0"/>
              <a:t>or </a:t>
            </a:r>
            <a:r>
              <a:rPr lang="en-US" sz="2000" b="1" i="1" dirty="0" err="1"/>
              <a:t>extraoral</a:t>
            </a:r>
            <a:r>
              <a:rPr lang="en-US" sz="2000" b="1" i="1" dirty="0"/>
              <a:t> </a:t>
            </a:r>
            <a:r>
              <a:rPr lang="en-US" sz="2000" dirty="0"/>
              <a:t>depending upon the placement of the recording device. </a:t>
            </a:r>
            <a:endParaRPr lang="en-US" sz="2000" dirty="0" smtClean="0"/>
          </a:p>
          <a:p>
            <a:pPr algn="l" rtl="0"/>
            <a:r>
              <a:rPr lang="en-US" sz="2000" dirty="0" smtClean="0"/>
              <a:t>The </a:t>
            </a:r>
            <a:r>
              <a:rPr lang="en-US" sz="2000" dirty="0" err="1"/>
              <a:t>extraoral</a:t>
            </a:r>
            <a:r>
              <a:rPr lang="en-US" sz="2000" dirty="0"/>
              <a:t> is preferable to the intraoral tracing, because the </a:t>
            </a:r>
            <a:r>
              <a:rPr lang="en-US" sz="2000" dirty="0" err="1"/>
              <a:t>extraoral</a:t>
            </a:r>
            <a:r>
              <a:rPr lang="en-US" sz="2000" dirty="0"/>
              <a:t> is more accurate, more visible, and larger in comparing with the intraoral tracing. </a:t>
            </a:r>
            <a:endParaRPr lang="ar-SA" sz="2000" dirty="0"/>
          </a:p>
        </p:txBody>
      </p:sp>
      <p:pic>
        <p:nvPicPr>
          <p:cNvPr id="4" name="Picture 3"/>
          <p:cNvPicPr>
            <a:picLocks noChangeAspect="1"/>
          </p:cNvPicPr>
          <p:nvPr/>
        </p:nvPicPr>
        <p:blipFill>
          <a:blip r:embed="rId2"/>
          <a:stretch>
            <a:fillRect/>
          </a:stretch>
        </p:blipFill>
        <p:spPr>
          <a:xfrm>
            <a:off x="8406652" y="286096"/>
            <a:ext cx="762066" cy="670618"/>
          </a:xfrm>
          <a:prstGeom prst="rect">
            <a:avLst/>
          </a:prstGeom>
        </p:spPr>
      </p:pic>
    </p:spTree>
    <p:extLst>
      <p:ext uri="{BB962C8B-B14F-4D97-AF65-F5344CB8AC3E}">
        <p14:creationId xmlns:p14="http://schemas.microsoft.com/office/powerpoint/2010/main" val="337863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72" y="197476"/>
            <a:ext cx="8596668" cy="1320800"/>
          </a:xfrm>
        </p:spPr>
        <p:txBody>
          <a:bodyPr>
            <a:normAutofit/>
          </a:bodyPr>
          <a:lstStyle/>
          <a:p>
            <a:r>
              <a:rPr lang="en-US" sz="4000" dirty="0" smtClean="0"/>
              <a:t>Graphic method</a:t>
            </a:r>
            <a:endParaRPr lang="ar-SA" sz="4000" dirty="0"/>
          </a:p>
        </p:txBody>
      </p:sp>
      <p:pic>
        <p:nvPicPr>
          <p:cNvPr id="4" name="Picture 3"/>
          <p:cNvPicPr>
            <a:picLocks noChangeAspect="1"/>
          </p:cNvPicPr>
          <p:nvPr/>
        </p:nvPicPr>
        <p:blipFill rotWithShape="1">
          <a:blip r:embed="rId2"/>
          <a:srcRect l="16609" t="15802" r="35780" b="5325"/>
          <a:stretch/>
        </p:blipFill>
        <p:spPr>
          <a:xfrm>
            <a:off x="6391281" y="857876"/>
            <a:ext cx="5765441" cy="5769736"/>
          </a:xfrm>
          <a:prstGeom prst="rect">
            <a:avLst/>
          </a:prstGeom>
        </p:spPr>
      </p:pic>
      <p:pic>
        <p:nvPicPr>
          <p:cNvPr id="5" name="Picture 4"/>
          <p:cNvPicPr>
            <a:picLocks noChangeAspect="1"/>
          </p:cNvPicPr>
          <p:nvPr/>
        </p:nvPicPr>
        <p:blipFill rotWithShape="1">
          <a:blip r:embed="rId3"/>
          <a:srcRect l="15818" t="17737" r="30038" b="5678"/>
          <a:stretch/>
        </p:blipFill>
        <p:spPr>
          <a:xfrm>
            <a:off x="0" y="1025302"/>
            <a:ext cx="6426558" cy="5602310"/>
          </a:xfrm>
          <a:prstGeom prst="rect">
            <a:avLst/>
          </a:prstGeom>
        </p:spPr>
      </p:pic>
      <p:pic>
        <p:nvPicPr>
          <p:cNvPr id="3" name="Picture 2"/>
          <p:cNvPicPr>
            <a:picLocks noChangeAspect="1"/>
          </p:cNvPicPr>
          <p:nvPr/>
        </p:nvPicPr>
        <p:blipFill>
          <a:blip r:embed="rId4"/>
          <a:stretch>
            <a:fillRect/>
          </a:stretch>
        </p:blipFill>
        <p:spPr>
          <a:xfrm>
            <a:off x="8511935" y="0"/>
            <a:ext cx="762066" cy="670618"/>
          </a:xfrm>
          <a:prstGeom prst="rect">
            <a:avLst/>
          </a:prstGeom>
        </p:spPr>
      </p:pic>
    </p:spTree>
    <p:extLst>
      <p:ext uri="{BB962C8B-B14F-4D97-AF65-F5344CB8AC3E}">
        <p14:creationId xmlns:p14="http://schemas.microsoft.com/office/powerpoint/2010/main" val="3116163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761" y="236113"/>
            <a:ext cx="8596668" cy="1320800"/>
          </a:xfrm>
        </p:spPr>
        <p:txBody>
          <a:bodyPr/>
          <a:lstStyle/>
          <a:p>
            <a:r>
              <a:rPr lang="en-US" dirty="0" smtClean="0"/>
              <a:t>Tactile or interocclusal check record method </a:t>
            </a:r>
            <a:endParaRPr lang="ar-SA" dirty="0"/>
          </a:p>
        </p:txBody>
      </p:sp>
      <p:sp>
        <p:nvSpPr>
          <p:cNvPr id="3" name="Content Placeholder 2"/>
          <p:cNvSpPr>
            <a:spLocks noGrp="1"/>
          </p:cNvSpPr>
          <p:nvPr>
            <p:ph idx="1"/>
          </p:nvPr>
        </p:nvSpPr>
        <p:spPr>
          <a:xfrm>
            <a:off x="450761" y="1777285"/>
            <a:ext cx="8823241" cy="4778061"/>
          </a:xfrm>
        </p:spPr>
        <p:txBody>
          <a:bodyPr>
            <a:noAutofit/>
          </a:bodyPr>
          <a:lstStyle/>
          <a:p>
            <a:pPr algn="l" rtl="0"/>
            <a:r>
              <a:rPr lang="en-US" dirty="0"/>
              <a:t>In this method the centric relation is recorded by placing a record medium between the record bases when the jaws positioned at centric relation. </a:t>
            </a:r>
            <a:endParaRPr lang="en-US" dirty="0" smtClean="0"/>
          </a:p>
          <a:p>
            <a:pPr algn="l" rtl="0"/>
            <a:r>
              <a:rPr lang="en-US" dirty="0" smtClean="0"/>
              <a:t>The </a:t>
            </a:r>
            <a:r>
              <a:rPr lang="en-US" dirty="0"/>
              <a:t>patient closes into the recording medium with the lower jaw in its most </a:t>
            </a:r>
            <a:r>
              <a:rPr lang="en-US" dirty="0" err="1"/>
              <a:t>retruded</a:t>
            </a:r>
            <a:r>
              <a:rPr lang="en-US" dirty="0"/>
              <a:t> unstrained position and stops the closure at predetermined vertical dimension</a:t>
            </a:r>
            <a:r>
              <a:rPr lang="en-US" dirty="0" smtClean="0"/>
              <a:t>.</a:t>
            </a:r>
          </a:p>
          <a:p>
            <a:pPr marL="0" indent="0" algn="l" rtl="0">
              <a:buNone/>
            </a:pPr>
            <a:r>
              <a:rPr lang="en-US" sz="2400" b="1" dirty="0" smtClean="0">
                <a:solidFill>
                  <a:schemeClr val="accent2">
                    <a:lumMod val="75000"/>
                  </a:schemeClr>
                </a:solidFill>
              </a:rPr>
              <a:t>Advantages:  </a:t>
            </a:r>
          </a:p>
          <a:p>
            <a:pPr algn="l" rtl="0">
              <a:buFont typeface="+mj-lt"/>
              <a:buAutoNum type="arabicPeriod"/>
            </a:pPr>
            <a:r>
              <a:rPr lang="en-US" dirty="0" smtClean="0"/>
              <a:t>This </a:t>
            </a:r>
            <a:r>
              <a:rPr lang="en-US" dirty="0"/>
              <a:t>method is simple, because mechanical devices are not used in the patient mouth and are not attached to the occlusion rims</a:t>
            </a:r>
            <a:r>
              <a:rPr lang="en-US"/>
              <a:t>. </a:t>
            </a:r>
            <a:endParaRPr lang="en-US" dirty="0" smtClean="0"/>
          </a:p>
          <a:p>
            <a:pPr algn="l" rtl="0">
              <a:buFont typeface="+mj-lt"/>
              <a:buAutoNum type="arabicPeriod"/>
            </a:pPr>
            <a:r>
              <a:rPr lang="en-US" dirty="0"/>
              <a:t>T</a:t>
            </a:r>
            <a:r>
              <a:rPr lang="en-US" dirty="0" smtClean="0"/>
              <a:t>his </a:t>
            </a:r>
            <a:r>
              <a:rPr lang="en-US" dirty="0"/>
              <a:t>method has advantage of causing minimal displacement of the recording bases in relation to the supporting bone. </a:t>
            </a:r>
            <a:endParaRPr lang="en-US" dirty="0" smtClean="0"/>
          </a:p>
          <a:p>
            <a:pPr algn="l" rtl="0">
              <a:buFont typeface="+mj-lt"/>
              <a:buAutoNum type="arabicPeriod"/>
            </a:pPr>
            <a:r>
              <a:rPr lang="en-US" dirty="0" smtClean="0"/>
              <a:t>This </a:t>
            </a:r>
            <a:r>
              <a:rPr lang="en-US" dirty="0"/>
              <a:t>method is essential in making an accurate record, the visual acuity and the sense of touch of the dentist also inter in making of centric relation record, this phase is developed with experience and it is difficult to teach to another individual. </a:t>
            </a:r>
            <a:endParaRPr lang="ar-SA" dirty="0"/>
          </a:p>
        </p:txBody>
      </p:sp>
    </p:spTree>
    <p:extLst>
      <p:ext uri="{BB962C8B-B14F-4D97-AF65-F5344CB8AC3E}">
        <p14:creationId xmlns:p14="http://schemas.microsoft.com/office/powerpoint/2010/main" val="1619598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546" y="1168916"/>
            <a:ext cx="8596668" cy="3880773"/>
          </a:xfrm>
        </p:spPr>
        <p:txBody>
          <a:bodyPr>
            <a:normAutofit lnSpcReduction="10000"/>
          </a:bodyPr>
          <a:lstStyle/>
          <a:p>
            <a:pPr marL="0" indent="0" algn="l" rtl="0">
              <a:buNone/>
            </a:pPr>
            <a:r>
              <a:rPr lang="en-US" sz="2800" b="1" dirty="0">
                <a:solidFill>
                  <a:schemeClr val="accent2">
                    <a:lumMod val="75000"/>
                  </a:schemeClr>
                </a:solidFill>
              </a:rPr>
              <a:t>Materials that are commonly used for interocclusal record </a:t>
            </a:r>
            <a:r>
              <a:rPr lang="en-US" sz="2800" b="1" dirty="0" smtClean="0">
                <a:solidFill>
                  <a:schemeClr val="accent2">
                    <a:lumMod val="75000"/>
                  </a:schemeClr>
                </a:solidFill>
              </a:rPr>
              <a:t>are:</a:t>
            </a:r>
          </a:p>
          <a:p>
            <a:pPr algn="l" rtl="0"/>
            <a:r>
              <a:rPr lang="en-US" sz="2400" dirty="0" smtClean="0"/>
              <a:t>Wax</a:t>
            </a:r>
            <a:r>
              <a:rPr lang="en-US" sz="2400" dirty="0"/>
              <a:t>. </a:t>
            </a:r>
            <a:endParaRPr lang="en-US" sz="2400" dirty="0" smtClean="0"/>
          </a:p>
          <a:p>
            <a:pPr algn="l" rtl="0"/>
            <a:r>
              <a:rPr lang="en-US" sz="2400" dirty="0" smtClean="0"/>
              <a:t>Impression </a:t>
            </a:r>
            <a:r>
              <a:rPr lang="en-US" sz="2400" dirty="0"/>
              <a:t>compound. </a:t>
            </a:r>
            <a:endParaRPr lang="en-US" sz="2400" dirty="0" smtClean="0"/>
          </a:p>
          <a:p>
            <a:pPr algn="l" rtl="0"/>
            <a:r>
              <a:rPr lang="en-US" sz="2400" dirty="0" smtClean="0"/>
              <a:t>Silicon </a:t>
            </a:r>
            <a:r>
              <a:rPr lang="en-US" sz="2400" dirty="0"/>
              <a:t>and polyether impression material. </a:t>
            </a:r>
            <a:endParaRPr lang="en-US" sz="2400" dirty="0" smtClean="0"/>
          </a:p>
          <a:p>
            <a:pPr algn="l" rtl="0"/>
            <a:r>
              <a:rPr lang="en-US" sz="2400" dirty="0" smtClean="0"/>
              <a:t>Zinc </a:t>
            </a:r>
            <a:r>
              <a:rPr lang="en-US" sz="2400" dirty="0"/>
              <a:t>oxide eugenol paste. </a:t>
            </a:r>
            <a:endParaRPr lang="en-US" sz="2400" dirty="0" smtClean="0"/>
          </a:p>
          <a:p>
            <a:pPr algn="l" rtl="0"/>
            <a:r>
              <a:rPr lang="en-US" sz="2400" dirty="0" smtClean="0"/>
              <a:t>Cold </a:t>
            </a:r>
            <a:r>
              <a:rPr lang="en-US" sz="2400" dirty="0"/>
              <a:t>cure acrylic. </a:t>
            </a:r>
            <a:endParaRPr lang="en-US" sz="2400" dirty="0" smtClean="0"/>
          </a:p>
          <a:p>
            <a:pPr algn="l" rtl="0"/>
            <a:r>
              <a:rPr lang="en-US" sz="2400" dirty="0" smtClean="0"/>
              <a:t>Rapid </a:t>
            </a:r>
            <a:r>
              <a:rPr lang="en-US" sz="2400" dirty="0"/>
              <a:t>setting dental plaster. </a:t>
            </a:r>
            <a:endParaRPr lang="ar-SA" dirty="0"/>
          </a:p>
        </p:txBody>
      </p:sp>
    </p:spTree>
    <p:extLst>
      <p:ext uri="{BB962C8B-B14F-4D97-AF65-F5344CB8AC3E}">
        <p14:creationId xmlns:p14="http://schemas.microsoft.com/office/powerpoint/2010/main" val="406803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Indications of interocclusal check record</a:t>
            </a:r>
            <a:endParaRPr lang="ar-SA" dirty="0"/>
          </a:p>
        </p:txBody>
      </p:sp>
      <p:sp>
        <p:nvSpPr>
          <p:cNvPr id="3" name="Content Placeholder 2"/>
          <p:cNvSpPr>
            <a:spLocks noGrp="1"/>
          </p:cNvSpPr>
          <p:nvPr>
            <p:ph idx="1"/>
          </p:nvPr>
        </p:nvSpPr>
        <p:spPr>
          <a:xfrm>
            <a:off x="677334" y="1632555"/>
            <a:ext cx="8596668" cy="3880773"/>
          </a:xfrm>
        </p:spPr>
        <p:txBody>
          <a:bodyPr>
            <a:normAutofit/>
          </a:bodyPr>
          <a:lstStyle/>
          <a:p>
            <a:pPr algn="l" rtl="0"/>
            <a:r>
              <a:rPr lang="en-US" sz="2400" dirty="0"/>
              <a:t>Abnormally related jaws. </a:t>
            </a:r>
            <a:endParaRPr lang="en-US" sz="2400" dirty="0" smtClean="0"/>
          </a:p>
          <a:p>
            <a:pPr algn="l" rtl="0"/>
            <a:r>
              <a:rPr lang="en-US" sz="2400" dirty="0" smtClean="0"/>
              <a:t>Displaceable</a:t>
            </a:r>
            <a:r>
              <a:rPr lang="en-US" sz="2400" dirty="0"/>
              <a:t>, flabby tissues. </a:t>
            </a:r>
            <a:endParaRPr lang="en-US" sz="2400" dirty="0" smtClean="0"/>
          </a:p>
          <a:p>
            <a:pPr algn="l" rtl="0"/>
            <a:r>
              <a:rPr lang="en-US" sz="2400" dirty="0" smtClean="0"/>
              <a:t>Large </a:t>
            </a:r>
            <a:r>
              <a:rPr lang="en-US" sz="2400" dirty="0"/>
              <a:t>tongue. </a:t>
            </a:r>
            <a:endParaRPr lang="en-US" sz="2400" dirty="0" smtClean="0"/>
          </a:p>
          <a:p>
            <a:pPr algn="l" rtl="0"/>
            <a:r>
              <a:rPr lang="en-US" sz="2400" dirty="0" smtClean="0"/>
              <a:t>Uncontrollable </a:t>
            </a:r>
            <a:r>
              <a:rPr lang="en-US" sz="2400" dirty="0"/>
              <a:t>mandibular movements. </a:t>
            </a:r>
            <a:endParaRPr lang="en-US" sz="2400" dirty="0" smtClean="0"/>
          </a:p>
          <a:p>
            <a:pPr algn="l" rtl="0"/>
            <a:r>
              <a:rPr lang="en-US" sz="2400" dirty="0" smtClean="0"/>
              <a:t>It </a:t>
            </a:r>
            <a:r>
              <a:rPr lang="en-US" sz="2400" dirty="0"/>
              <a:t>can also be done for patient already using a complete denture. </a:t>
            </a:r>
            <a:endParaRPr lang="ar-SA" sz="2400" dirty="0"/>
          </a:p>
        </p:txBody>
      </p:sp>
    </p:spTree>
    <p:extLst>
      <p:ext uri="{BB962C8B-B14F-4D97-AF65-F5344CB8AC3E}">
        <p14:creationId xmlns:p14="http://schemas.microsoft.com/office/powerpoint/2010/main" val="3767116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966697" y="324367"/>
            <a:ext cx="4125625" cy="2696710"/>
          </a:xfrm>
          <a:prstGeom prst="rect">
            <a:avLst/>
          </a:prstGeom>
        </p:spPr>
      </p:pic>
      <p:pic>
        <p:nvPicPr>
          <p:cNvPr id="4" name="Content Placeholder 3"/>
          <p:cNvPicPr>
            <a:picLocks noGrp="1" noChangeAspect="1"/>
          </p:cNvPicPr>
          <p:nvPr>
            <p:ph idx="1"/>
          </p:nvPr>
        </p:nvPicPr>
        <p:blipFill>
          <a:blip r:embed="rId3"/>
          <a:stretch>
            <a:fillRect/>
          </a:stretch>
        </p:blipFill>
        <p:spPr>
          <a:xfrm>
            <a:off x="504415" y="324367"/>
            <a:ext cx="4349483" cy="4363543"/>
          </a:xfrm>
          <a:prstGeom prst="rect">
            <a:avLst/>
          </a:prstGeom>
        </p:spPr>
      </p:pic>
      <p:pic>
        <p:nvPicPr>
          <p:cNvPr id="6" name="Picture 5"/>
          <p:cNvPicPr>
            <a:picLocks noChangeAspect="1"/>
          </p:cNvPicPr>
          <p:nvPr/>
        </p:nvPicPr>
        <p:blipFill>
          <a:blip r:embed="rId4"/>
          <a:stretch>
            <a:fillRect/>
          </a:stretch>
        </p:blipFill>
        <p:spPr>
          <a:xfrm>
            <a:off x="4975668" y="3144344"/>
            <a:ext cx="6107684" cy="3435664"/>
          </a:xfrm>
          <a:prstGeom prst="rect">
            <a:avLst/>
          </a:prstGeom>
        </p:spPr>
      </p:pic>
    </p:spTree>
    <p:extLst>
      <p:ext uri="{BB962C8B-B14F-4D97-AF65-F5344CB8AC3E}">
        <p14:creationId xmlns:p14="http://schemas.microsoft.com/office/powerpoint/2010/main" val="813803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213" y="236113"/>
            <a:ext cx="8596668" cy="1320800"/>
          </a:xfrm>
        </p:spPr>
        <p:txBody>
          <a:bodyPr/>
          <a:lstStyle/>
          <a:p>
            <a:r>
              <a:rPr lang="en-US" dirty="0" smtClean="0"/>
              <a:t>Methods of assisting patient to move the mandible to the centric relation</a:t>
            </a:r>
            <a:endParaRPr lang="ar-SA" dirty="0"/>
          </a:p>
        </p:txBody>
      </p:sp>
      <p:sp>
        <p:nvSpPr>
          <p:cNvPr id="3" name="Content Placeholder 2"/>
          <p:cNvSpPr>
            <a:spLocks noGrp="1"/>
          </p:cNvSpPr>
          <p:nvPr>
            <p:ph idx="1"/>
          </p:nvPr>
        </p:nvSpPr>
        <p:spPr>
          <a:xfrm>
            <a:off x="493213" y="1556913"/>
            <a:ext cx="8998517" cy="5049949"/>
          </a:xfrm>
        </p:spPr>
        <p:txBody>
          <a:bodyPr>
            <a:normAutofit lnSpcReduction="10000"/>
          </a:bodyPr>
          <a:lstStyle/>
          <a:p>
            <a:pPr algn="l" rtl="0"/>
            <a:r>
              <a:rPr lang="en-US" dirty="0" smtClean="0"/>
              <a:t>The dentist must guide the mandible of patient to the centric relation not force it </a:t>
            </a:r>
          </a:p>
          <a:p>
            <a:pPr algn="l" rtl="0">
              <a:buFont typeface="+mj-lt"/>
              <a:buAutoNum type="arabicPeriod"/>
            </a:pPr>
            <a:r>
              <a:rPr lang="en-US" dirty="0"/>
              <a:t>The patient is instructed to let his jaw relax (palpate the temporalis and masseter muscles to relax them), pull it back and close slowly on the back teeth. </a:t>
            </a:r>
            <a:endParaRPr lang="en-US" dirty="0" smtClean="0"/>
          </a:p>
          <a:p>
            <a:pPr algn="l" rtl="0">
              <a:buFont typeface="+mj-lt"/>
              <a:buAutoNum type="arabicPeriod"/>
            </a:pPr>
            <a:r>
              <a:rPr lang="en-US" dirty="0" smtClean="0"/>
              <a:t>The </a:t>
            </a:r>
            <a:r>
              <a:rPr lang="en-US" dirty="0"/>
              <a:t>patient is instructed to get the feeling of pushing his upper jaw out and then close the mouth with back teeth in contact. </a:t>
            </a:r>
            <a:endParaRPr lang="en-US" dirty="0" smtClean="0"/>
          </a:p>
          <a:p>
            <a:pPr algn="l" rtl="0">
              <a:buFont typeface="+mj-lt"/>
              <a:buAutoNum type="arabicPeriod"/>
            </a:pPr>
            <a:r>
              <a:rPr lang="en-US" dirty="0" smtClean="0"/>
              <a:t>Assist </a:t>
            </a:r>
            <a:r>
              <a:rPr lang="en-US" dirty="0"/>
              <a:t>the patient to protrude and </a:t>
            </a:r>
            <a:r>
              <a:rPr lang="en-US" dirty="0" err="1"/>
              <a:t>retrude</a:t>
            </a:r>
            <a:r>
              <a:rPr lang="en-US" dirty="0"/>
              <a:t> the mandible repeatedly with the operator holding the finger lightly against the chin. </a:t>
            </a:r>
            <a:endParaRPr lang="en-US" dirty="0" smtClean="0"/>
          </a:p>
          <a:p>
            <a:pPr algn="l" rtl="0">
              <a:buFont typeface="+mj-lt"/>
              <a:buAutoNum type="arabicPeriod"/>
            </a:pPr>
            <a:r>
              <a:rPr lang="en-US" b="1" dirty="0" smtClean="0"/>
              <a:t>Boo's </a:t>
            </a:r>
            <a:r>
              <a:rPr lang="en-US" b="1" dirty="0"/>
              <a:t>series of stretch exercise: </a:t>
            </a:r>
            <a:r>
              <a:rPr lang="en-US" dirty="0"/>
              <a:t>The patient is instructed to: </a:t>
            </a:r>
            <a:endParaRPr lang="en-US" b="1" dirty="0" smtClean="0"/>
          </a:p>
          <a:p>
            <a:pPr marL="0" indent="0" algn="l" rtl="0">
              <a:buNone/>
            </a:pPr>
            <a:r>
              <a:rPr lang="en-US" b="1" dirty="0" smtClean="0"/>
              <a:t>a- </a:t>
            </a:r>
            <a:r>
              <a:rPr lang="en-US" dirty="0"/>
              <a:t>Open the mouth wide and relax</a:t>
            </a:r>
            <a:r>
              <a:rPr lang="en-US" dirty="0" smtClean="0"/>
              <a:t>. </a:t>
            </a:r>
          </a:p>
          <a:p>
            <a:pPr marL="0" indent="0" algn="l" rtl="0">
              <a:buNone/>
            </a:pPr>
            <a:r>
              <a:rPr lang="en-US" b="1" dirty="0" smtClean="0"/>
              <a:t>b- </a:t>
            </a:r>
            <a:r>
              <a:rPr lang="en-US" dirty="0"/>
              <a:t>Move the jaw to the left and relax. </a:t>
            </a:r>
            <a:endParaRPr lang="en-US" dirty="0" smtClean="0"/>
          </a:p>
          <a:p>
            <a:pPr marL="0" indent="0" algn="l" rtl="0">
              <a:buNone/>
            </a:pPr>
            <a:r>
              <a:rPr lang="en-US" b="1" dirty="0" smtClean="0"/>
              <a:t>c- </a:t>
            </a:r>
            <a:r>
              <a:rPr lang="en-US" dirty="0"/>
              <a:t>Move the jaw to the right and relax. </a:t>
            </a:r>
            <a:endParaRPr lang="en-US" dirty="0" smtClean="0"/>
          </a:p>
          <a:p>
            <a:pPr marL="0" indent="0" algn="l" rtl="0">
              <a:buNone/>
            </a:pPr>
            <a:r>
              <a:rPr lang="en-US" b="1" dirty="0" smtClean="0"/>
              <a:t>d- </a:t>
            </a:r>
            <a:r>
              <a:rPr lang="en-US" dirty="0"/>
              <a:t>Move the jaw forward and relax, in series of movements. </a:t>
            </a:r>
            <a:endParaRPr lang="en-US" dirty="0" smtClean="0"/>
          </a:p>
          <a:p>
            <a:pPr marL="0" indent="0" algn="l" rtl="0">
              <a:buNone/>
            </a:pPr>
            <a:r>
              <a:rPr lang="en-US" dirty="0" smtClean="0"/>
              <a:t>The </a:t>
            </a:r>
            <a:r>
              <a:rPr lang="en-US" dirty="0"/>
              <a:t>results to be expected are for the patient to be able to follow the dentist's directions in moving the jaw to centric relation and the desired eccentric positions</a:t>
            </a:r>
            <a:r>
              <a:rPr lang="en-US" dirty="0" smtClean="0"/>
              <a:t>.</a:t>
            </a:r>
          </a:p>
        </p:txBody>
      </p:sp>
    </p:spTree>
    <p:extLst>
      <p:ext uri="{BB962C8B-B14F-4D97-AF65-F5344CB8AC3E}">
        <p14:creationId xmlns:p14="http://schemas.microsoft.com/office/powerpoint/2010/main" val="1285634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213" y="236113"/>
            <a:ext cx="8596668" cy="1320800"/>
          </a:xfrm>
        </p:spPr>
        <p:txBody>
          <a:bodyPr/>
          <a:lstStyle/>
          <a:p>
            <a:r>
              <a:rPr lang="en-US" dirty="0" smtClean="0"/>
              <a:t>Methods of assisting patient to move the mandible to the centric relation</a:t>
            </a:r>
            <a:endParaRPr lang="ar-SA" dirty="0"/>
          </a:p>
        </p:txBody>
      </p:sp>
      <p:sp>
        <p:nvSpPr>
          <p:cNvPr id="3" name="Content Placeholder 2"/>
          <p:cNvSpPr>
            <a:spLocks noGrp="1"/>
          </p:cNvSpPr>
          <p:nvPr>
            <p:ph idx="1"/>
          </p:nvPr>
        </p:nvSpPr>
        <p:spPr>
          <a:xfrm>
            <a:off x="399245" y="1556913"/>
            <a:ext cx="9092485" cy="5152980"/>
          </a:xfrm>
        </p:spPr>
        <p:txBody>
          <a:bodyPr>
            <a:normAutofit/>
          </a:bodyPr>
          <a:lstStyle/>
          <a:p>
            <a:pPr marL="0" indent="0" algn="l" rtl="0">
              <a:buNone/>
            </a:pPr>
            <a:r>
              <a:rPr lang="en-US" dirty="0">
                <a:solidFill>
                  <a:schemeClr val="accent1">
                    <a:lumMod val="75000"/>
                  </a:schemeClr>
                </a:solidFill>
              </a:rPr>
              <a:t>5</a:t>
            </a:r>
            <a:r>
              <a:rPr lang="en-US" dirty="0" smtClean="0">
                <a:solidFill>
                  <a:schemeClr val="accent1">
                    <a:lumMod val="75000"/>
                  </a:schemeClr>
                </a:solidFill>
              </a:rPr>
              <a:t>. </a:t>
            </a:r>
            <a:r>
              <a:rPr lang="en-US" dirty="0" smtClean="0"/>
              <a:t>The </a:t>
            </a:r>
            <a:r>
              <a:rPr lang="en-US" dirty="0"/>
              <a:t>patient can be instructed to turn the tongue towards the posterior border of the upper record base and close the rims together until they meet. The disadvantage with this method is the likelihood of displacing the mandibular record base by the action of the elevated tongue. </a:t>
            </a:r>
            <a:endParaRPr lang="en-US" dirty="0" smtClean="0"/>
          </a:p>
          <a:p>
            <a:pPr marL="0" indent="0" algn="l" rtl="0">
              <a:buNone/>
            </a:pPr>
            <a:r>
              <a:rPr lang="en-US" dirty="0">
                <a:solidFill>
                  <a:schemeClr val="accent1">
                    <a:lumMod val="75000"/>
                  </a:schemeClr>
                </a:solidFill>
              </a:rPr>
              <a:t>6</a:t>
            </a:r>
            <a:r>
              <a:rPr lang="en-US" dirty="0" smtClean="0">
                <a:solidFill>
                  <a:schemeClr val="accent1">
                    <a:lumMod val="75000"/>
                  </a:schemeClr>
                </a:solidFill>
              </a:rPr>
              <a:t>. </a:t>
            </a:r>
            <a:r>
              <a:rPr lang="en-US" dirty="0" smtClean="0"/>
              <a:t>Tilt </a:t>
            </a:r>
            <a:r>
              <a:rPr lang="en-US" dirty="0"/>
              <a:t>the patient head back, the tension of muscles under chin make protrusion more difficult. </a:t>
            </a:r>
            <a:endParaRPr lang="en-US" dirty="0" smtClean="0"/>
          </a:p>
          <a:p>
            <a:pPr marL="0" indent="0" algn="l" rtl="0">
              <a:buNone/>
            </a:pPr>
            <a:r>
              <a:rPr lang="en-US" dirty="0">
                <a:solidFill>
                  <a:schemeClr val="accent1">
                    <a:lumMod val="75000"/>
                  </a:schemeClr>
                </a:solidFill>
              </a:rPr>
              <a:t>7</a:t>
            </a:r>
            <a:r>
              <a:rPr lang="en-US" dirty="0" smtClean="0">
                <a:solidFill>
                  <a:schemeClr val="accent1">
                    <a:lumMod val="75000"/>
                  </a:schemeClr>
                </a:solidFill>
              </a:rPr>
              <a:t>. </a:t>
            </a:r>
            <a:r>
              <a:rPr lang="en-US" dirty="0" smtClean="0"/>
              <a:t>Exert </a:t>
            </a:r>
            <a:r>
              <a:rPr lang="en-US" dirty="0"/>
              <a:t>pressure in molars in both sides and ask the patient to close (molar reflex method). </a:t>
            </a:r>
            <a:endParaRPr lang="en-US" dirty="0" smtClean="0"/>
          </a:p>
          <a:p>
            <a:pPr marL="0" indent="0" algn="l" rtl="0">
              <a:buNone/>
            </a:pPr>
            <a:r>
              <a:rPr lang="en-US" dirty="0">
                <a:solidFill>
                  <a:schemeClr val="accent1">
                    <a:lumMod val="75000"/>
                  </a:schemeClr>
                </a:solidFill>
              </a:rPr>
              <a:t>8</a:t>
            </a:r>
            <a:r>
              <a:rPr lang="en-US" dirty="0" smtClean="0">
                <a:solidFill>
                  <a:schemeClr val="accent1">
                    <a:lumMod val="75000"/>
                  </a:schemeClr>
                </a:solidFill>
              </a:rPr>
              <a:t>. </a:t>
            </a:r>
            <a:r>
              <a:rPr lang="en-US" dirty="0" smtClean="0"/>
              <a:t>Celluloid </a:t>
            </a:r>
            <a:r>
              <a:rPr lang="en-US" dirty="0"/>
              <a:t>strip is placed between the rims and pulled out. Ask the patient to restrain the strip from slipping away; the mandible involuntarily goes to centric relation.</a:t>
            </a:r>
            <a:endParaRPr lang="ar-SA" dirty="0"/>
          </a:p>
        </p:txBody>
      </p:sp>
    </p:spTree>
    <p:extLst>
      <p:ext uri="{BB962C8B-B14F-4D97-AF65-F5344CB8AC3E}">
        <p14:creationId xmlns:p14="http://schemas.microsoft.com/office/powerpoint/2010/main" val="3990506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4033" t="18970" r="44490" b="32086"/>
          <a:stretch/>
        </p:blipFill>
        <p:spPr>
          <a:xfrm>
            <a:off x="2781836" y="417073"/>
            <a:ext cx="5718219" cy="4998945"/>
          </a:xfrm>
          <a:prstGeom prst="rect">
            <a:avLst/>
          </a:prstGeom>
          <a:effectLst>
            <a:softEdge rad="12700"/>
          </a:effectLst>
        </p:spPr>
      </p:pic>
      <p:sp>
        <p:nvSpPr>
          <p:cNvPr id="6" name="TextBox 5"/>
          <p:cNvSpPr txBox="1"/>
          <p:nvPr/>
        </p:nvSpPr>
        <p:spPr>
          <a:xfrm>
            <a:off x="1970468" y="5615189"/>
            <a:ext cx="7959143" cy="646331"/>
          </a:xfrm>
          <a:prstGeom prst="rect">
            <a:avLst/>
          </a:prstGeom>
          <a:noFill/>
        </p:spPr>
        <p:txBody>
          <a:bodyPr wrap="square" rtlCol="1">
            <a:spAutoFit/>
          </a:bodyPr>
          <a:lstStyle/>
          <a:p>
            <a:pPr algn="ctr"/>
            <a:r>
              <a:rPr lang="en-US" b="1" i="1" dirty="0"/>
              <a:t>Pulling a strip of celluloid interposed between the occlusal rims will automatically </a:t>
            </a:r>
            <a:r>
              <a:rPr lang="en-US" b="1" i="1" dirty="0" err="1"/>
              <a:t>retrude</a:t>
            </a:r>
            <a:r>
              <a:rPr lang="en-US" b="1" i="1" dirty="0"/>
              <a:t> the mandible to centric relation. </a:t>
            </a:r>
            <a:endParaRPr lang="ar-SA" dirty="0"/>
          </a:p>
        </p:txBody>
      </p:sp>
    </p:spTree>
    <p:extLst>
      <p:ext uri="{BB962C8B-B14F-4D97-AF65-F5344CB8AC3E}">
        <p14:creationId xmlns:p14="http://schemas.microsoft.com/office/powerpoint/2010/main" val="1553698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Swallowing method</a:t>
            </a:r>
            <a:endParaRPr lang="ar-SA" dirty="0"/>
          </a:p>
        </p:txBody>
      </p:sp>
      <p:sp>
        <p:nvSpPr>
          <p:cNvPr id="3" name="Content Placeholder 2"/>
          <p:cNvSpPr>
            <a:spLocks noGrp="1"/>
          </p:cNvSpPr>
          <p:nvPr>
            <p:ph idx="1"/>
          </p:nvPr>
        </p:nvSpPr>
        <p:spPr>
          <a:xfrm>
            <a:off x="463639" y="1455313"/>
            <a:ext cx="8810363" cy="4586049"/>
          </a:xfrm>
        </p:spPr>
        <p:txBody>
          <a:bodyPr>
            <a:normAutofit/>
          </a:bodyPr>
          <a:lstStyle/>
          <a:p>
            <a:pPr algn="l" rtl="0"/>
            <a:r>
              <a:rPr lang="en-US" sz="2000" dirty="0"/>
              <a:t>In this method, soft cones of wax are placed on the lower record base. The wax cones contact the upper occlusion rim when the patient swallows. This procedure is supposed to establish both proper vertical and horizontal relation of mandible to maxilla. </a:t>
            </a:r>
            <a:endParaRPr lang="ar-SA" sz="2000" dirty="0"/>
          </a:p>
        </p:txBody>
      </p:sp>
      <p:pic>
        <p:nvPicPr>
          <p:cNvPr id="5" name="Picture 4"/>
          <p:cNvPicPr>
            <a:picLocks noChangeAspect="1"/>
          </p:cNvPicPr>
          <p:nvPr/>
        </p:nvPicPr>
        <p:blipFill rotWithShape="1">
          <a:blip r:embed="rId2"/>
          <a:srcRect l="10869" t="40097" r="27069" b="21523"/>
          <a:stretch/>
        </p:blipFill>
        <p:spPr>
          <a:xfrm>
            <a:off x="1017431" y="3233766"/>
            <a:ext cx="8075054" cy="2807596"/>
          </a:xfrm>
          <a:prstGeom prst="rect">
            <a:avLst/>
          </a:prstGeom>
        </p:spPr>
      </p:pic>
    </p:spTree>
    <p:extLst>
      <p:ext uri="{BB962C8B-B14F-4D97-AF65-F5344CB8AC3E}">
        <p14:creationId xmlns:p14="http://schemas.microsoft.com/office/powerpoint/2010/main" val="2429936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Eccentric jaw relations</a:t>
            </a:r>
            <a:endParaRPr lang="ar-SA" dirty="0"/>
          </a:p>
        </p:txBody>
      </p:sp>
      <p:sp>
        <p:nvSpPr>
          <p:cNvPr id="3" name="Content Placeholder 2"/>
          <p:cNvSpPr>
            <a:spLocks noGrp="1"/>
          </p:cNvSpPr>
          <p:nvPr>
            <p:ph idx="1"/>
          </p:nvPr>
        </p:nvSpPr>
        <p:spPr>
          <a:xfrm>
            <a:off x="677334" y="1661375"/>
            <a:ext cx="8596668" cy="4379987"/>
          </a:xfrm>
        </p:spPr>
        <p:txBody>
          <a:bodyPr>
            <a:normAutofit/>
          </a:bodyPr>
          <a:lstStyle/>
          <a:p>
            <a:pPr algn="l" rtl="0"/>
            <a:r>
              <a:rPr lang="en-US" sz="2000" dirty="0"/>
              <a:t>It is defined as any relation-ship of the mandible to the maxilla other than the centric relation. </a:t>
            </a:r>
            <a:endParaRPr lang="en-US" sz="2000" dirty="0" smtClean="0"/>
          </a:p>
          <a:p>
            <a:pPr algn="l" rtl="0"/>
            <a:r>
              <a:rPr lang="en-US" sz="2000" dirty="0" smtClean="0"/>
              <a:t>It </a:t>
            </a:r>
            <a:r>
              <a:rPr lang="en-US" sz="2000" dirty="0"/>
              <a:t>includes protrusive and lateral relations. </a:t>
            </a:r>
            <a:endParaRPr lang="en-US" sz="2000" dirty="0" smtClean="0"/>
          </a:p>
          <a:p>
            <a:pPr algn="l" rtl="0"/>
            <a:r>
              <a:rPr lang="en-US" sz="2000" dirty="0" smtClean="0"/>
              <a:t>The </a:t>
            </a:r>
            <a:r>
              <a:rPr lang="en-US" sz="2000" dirty="0"/>
              <a:t>main reason in making an eccentric jaw relation record is to adjust the horizontal and lateral condylar inclination in the adjustable articulator, and to establish the balanced occlusion. </a:t>
            </a:r>
            <a:endParaRPr lang="en-US" sz="2000" dirty="0" smtClean="0"/>
          </a:p>
          <a:p>
            <a:pPr algn="l" rtl="0"/>
            <a:r>
              <a:rPr lang="en-US" sz="2000" dirty="0" smtClean="0"/>
              <a:t>The </a:t>
            </a:r>
            <a:r>
              <a:rPr lang="en-US" sz="2000" dirty="0"/>
              <a:t>protrusive and left and right lateral movements records are made in the same manner as for centric relation record and these include</a:t>
            </a:r>
            <a:r>
              <a:rPr lang="en-US" sz="2000" dirty="0" smtClean="0"/>
              <a:t>:</a:t>
            </a:r>
          </a:p>
          <a:p>
            <a:pPr algn="l" rtl="0">
              <a:buFont typeface="+mj-lt"/>
              <a:buAutoNum type="arabicPeriod"/>
            </a:pPr>
            <a:r>
              <a:rPr lang="en-US" sz="2000" dirty="0"/>
              <a:t>Functional or chew in methods. </a:t>
            </a:r>
          </a:p>
          <a:p>
            <a:pPr algn="l" rtl="0">
              <a:buFont typeface="+mj-lt"/>
              <a:buAutoNum type="arabicPeriod"/>
            </a:pPr>
            <a:r>
              <a:rPr lang="en-US" sz="2000" dirty="0" smtClean="0"/>
              <a:t>Graphic </a:t>
            </a:r>
            <a:r>
              <a:rPr lang="en-US" sz="2000" dirty="0"/>
              <a:t>methods. </a:t>
            </a:r>
          </a:p>
          <a:p>
            <a:pPr algn="l" rtl="0">
              <a:buFont typeface="+mj-lt"/>
              <a:buAutoNum type="arabicPeriod"/>
            </a:pPr>
            <a:r>
              <a:rPr lang="en-US" sz="2000" dirty="0" smtClean="0"/>
              <a:t>Physiological </a:t>
            </a:r>
            <a:r>
              <a:rPr lang="en-US" sz="2000" dirty="0"/>
              <a:t>methods (tactile or inter-occlusal check record method). </a:t>
            </a:r>
            <a:r>
              <a:rPr lang="en-US" sz="2000" dirty="0" smtClean="0"/>
              <a:t> </a:t>
            </a:r>
            <a:endParaRPr lang="ar-SA" sz="2000" dirty="0"/>
          </a:p>
        </p:txBody>
      </p:sp>
    </p:spTree>
    <p:extLst>
      <p:ext uri="{BB962C8B-B14F-4D97-AF65-F5344CB8AC3E}">
        <p14:creationId xmlns:p14="http://schemas.microsoft.com/office/powerpoint/2010/main" val="2509102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Eccentric jaw relations</a:t>
            </a:r>
            <a:endParaRPr lang="ar-SA" dirty="0"/>
          </a:p>
        </p:txBody>
      </p:sp>
      <p:sp>
        <p:nvSpPr>
          <p:cNvPr id="3" name="Content Placeholder 2"/>
          <p:cNvSpPr>
            <a:spLocks noGrp="1"/>
          </p:cNvSpPr>
          <p:nvPr>
            <p:ph idx="1"/>
          </p:nvPr>
        </p:nvSpPr>
        <p:spPr>
          <a:xfrm>
            <a:off x="677334" y="1661375"/>
            <a:ext cx="8596668" cy="4379987"/>
          </a:xfrm>
        </p:spPr>
        <p:txBody>
          <a:bodyPr>
            <a:normAutofit/>
          </a:bodyPr>
          <a:lstStyle/>
          <a:p>
            <a:pPr algn="l" rtl="0"/>
            <a:r>
              <a:rPr lang="en-US" sz="2000" dirty="0"/>
              <a:t>The interocclusal eccentric records may be made either on the occlusion rim before the teeth are set up or on the posterior teeth at the try-in appointment. </a:t>
            </a:r>
            <a:endParaRPr lang="en-US" sz="2000" dirty="0" smtClean="0"/>
          </a:p>
          <a:p>
            <a:pPr algn="l" rtl="0"/>
            <a:r>
              <a:rPr lang="en-US" sz="2000" dirty="0" smtClean="0"/>
              <a:t>When </a:t>
            </a:r>
            <a:r>
              <a:rPr lang="en-US" sz="2000" dirty="0"/>
              <a:t>the protrusive eccentric record is made on Hanau articulator, the following formula is used to obtain an acceptable lateral inclination. </a:t>
            </a:r>
            <a:r>
              <a:rPr lang="en-US" sz="2000" dirty="0" smtClean="0"/>
              <a:t> </a:t>
            </a:r>
          </a:p>
          <a:p>
            <a:pPr marL="0" indent="0" algn="l" rtl="0">
              <a:buNone/>
            </a:pPr>
            <a:endParaRPr lang="ar-SA" sz="2000" dirty="0"/>
          </a:p>
        </p:txBody>
      </p:sp>
      <p:pic>
        <p:nvPicPr>
          <p:cNvPr id="5" name="Picture 4"/>
          <p:cNvPicPr>
            <a:picLocks noChangeAspect="1"/>
          </p:cNvPicPr>
          <p:nvPr/>
        </p:nvPicPr>
        <p:blipFill rotWithShape="1">
          <a:blip r:embed="rId2"/>
          <a:srcRect l="12254" t="19146" r="30237" b="52685"/>
          <a:stretch/>
        </p:blipFill>
        <p:spPr>
          <a:xfrm>
            <a:off x="1378039" y="3980741"/>
            <a:ext cx="7482626" cy="2060621"/>
          </a:xfrm>
          <a:prstGeom prst="rect">
            <a:avLst/>
          </a:prstGeom>
        </p:spPr>
      </p:pic>
    </p:spTree>
    <p:extLst>
      <p:ext uri="{BB962C8B-B14F-4D97-AF65-F5344CB8AC3E}">
        <p14:creationId xmlns:p14="http://schemas.microsoft.com/office/powerpoint/2010/main" val="3694459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5" name="Content Placeholder 4"/>
          <p:cNvSpPr>
            <a:spLocks noGrp="1"/>
          </p:cNvSpPr>
          <p:nvPr>
            <p:ph idx="1"/>
          </p:nvPr>
        </p:nvSpPr>
        <p:spPr/>
        <p:txBody>
          <a:bodyPr/>
          <a:lstStyle/>
          <a:p>
            <a:endParaRPr lang="ar-SA"/>
          </a:p>
        </p:txBody>
      </p:sp>
      <p:pic>
        <p:nvPicPr>
          <p:cNvPr id="1030" name="Picture 6" descr="ÙØªÙØ¬Ø© Ø¨Ø­Ø« Ø§ÙØµÙØ± Ø¹Ù âªpink flowers thank you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69570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255</TotalTime>
  <Words>1391</Words>
  <Application>Microsoft Office PowerPoint</Application>
  <PresentationFormat>Widescreen</PresentationFormat>
  <Paragraphs>90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Tahoma</vt:lpstr>
      <vt:lpstr>Times New Roman</vt:lpstr>
      <vt:lpstr>Trebuchet MS</vt:lpstr>
      <vt:lpstr>Wingdings 3</vt:lpstr>
      <vt:lpstr>Facet</vt:lpstr>
      <vt:lpstr>Horizontal relations </vt:lpstr>
      <vt:lpstr>Horizontal jaw relations:  The relationship of mandible to maxilla in a horizontal plane (in anteroposterior and side to side direction).</vt:lpstr>
      <vt:lpstr>Centric jaw relation: </vt:lpstr>
      <vt:lpstr>Centric jaw relation: </vt:lpstr>
      <vt:lpstr>PowerPoint Presentation</vt:lpstr>
      <vt:lpstr>Importance of centric jaw relation (Significance): </vt:lpstr>
      <vt:lpstr>PowerPoint Presentation</vt:lpstr>
      <vt:lpstr>Needleshouse methods</vt:lpstr>
      <vt:lpstr>Patterson method</vt:lpstr>
      <vt:lpstr>PowerPoint Presentation</vt:lpstr>
      <vt:lpstr>Graphic method</vt:lpstr>
      <vt:lpstr>Graphic method</vt:lpstr>
      <vt:lpstr>Graphic method</vt:lpstr>
      <vt:lpstr>Tactile or interocclusal check record method </vt:lpstr>
      <vt:lpstr>PowerPoint Presentation</vt:lpstr>
      <vt:lpstr>Indications of interocclusal check record</vt:lpstr>
      <vt:lpstr>PowerPoint Presentation</vt:lpstr>
      <vt:lpstr>Methods of assisting patient to move the mandible to the centric relation</vt:lpstr>
      <vt:lpstr>Methods of assisting patient to move the mandible to the centric relation</vt:lpstr>
      <vt:lpstr>PowerPoint Presentation</vt:lpstr>
      <vt:lpstr>Swallowing method</vt:lpstr>
      <vt:lpstr>Eccentric jaw relations</vt:lpstr>
      <vt:lpstr>Eccentric jaw relations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Horizontal relations </dc:title>
  <dc:creator>DELL-PC</dc:creator>
  <cp:lastModifiedBy>DELL-PC</cp:lastModifiedBy>
  <cp:revision>39</cp:revision>
  <dcterms:created xsi:type="dcterms:W3CDTF">2019-03-07T19:03:06Z</dcterms:created>
  <dcterms:modified xsi:type="dcterms:W3CDTF">2020-03-20T19:17:41Z</dcterms:modified>
</cp:coreProperties>
</file>