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2" r:id="rId3"/>
    <p:sldId id="271" r:id="rId4"/>
    <p:sldId id="273" r:id="rId5"/>
    <p:sldId id="274" r:id="rId6"/>
    <p:sldId id="275" r:id="rId7"/>
    <p:sldId id="257" r:id="rId8"/>
    <p:sldId id="259" r:id="rId9"/>
    <p:sldId id="260" r:id="rId10"/>
    <p:sldId id="261" r:id="rId11"/>
    <p:sldId id="262" r:id="rId12"/>
    <p:sldId id="266" r:id="rId13"/>
    <p:sldId id="268" r:id="rId14"/>
    <p:sldId id="267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7/10/2021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7/10/2021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Clasp Assemblies (2)</a:t>
            </a:r>
            <a:endParaRPr lang="ar-SA" sz="4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Bushra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Mohammed Ali Al-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Ameen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B,D,S,.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M,Sc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.(Pros)</a:t>
            </a:r>
          </a:p>
          <a:p>
            <a:pPr algn="ctr"/>
            <a:endParaRPr lang="ar-SA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212" y="1487710"/>
            <a:ext cx="3810000" cy="2543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932" y="1487710"/>
            <a:ext cx="38100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65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 clasp</a:t>
            </a:r>
            <a:endParaRPr lang="ar-S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092" y="1853012"/>
            <a:ext cx="7166835" cy="4023360"/>
          </a:xfrm>
        </p:spPr>
        <p:txBody>
          <a:bodyPr/>
          <a:lstStyle/>
          <a:p>
            <a:pPr algn="l" rtl="0"/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It approaches the undercut area from gingival direction, it is called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gingivally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approaching clasp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, since it is coming to the undercut area under the height of contour, so called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infrabulge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clasp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, and since it is pushing the tooth during action so called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push clasp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algn="l" rtl="0"/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I bar should be located in the gingival third of the buccal or labial surface of the abutment. The whole arm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o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 the I-bar should be tapered to its terminus,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with no more than 2 mm of its tip contacting the abutment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, the retentive tip contacts the tooth from the undercut to the height of contour.</a:t>
            </a:r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050" name="Picture 2" descr="Direct Retainers Rola M. Shadid, BDS, MSc. - ppt video online downloa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87" t="29019" r="4660" b="16334"/>
          <a:stretch/>
        </p:blipFill>
        <p:spPr bwMode="auto">
          <a:xfrm>
            <a:off x="8562993" y="201168"/>
            <a:ext cx="2936384" cy="284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rect Retainers Rola M. Shadid, BDS, MSc. - ppt video online downloa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9" t="28080" r="7054" b="12201"/>
          <a:stretch/>
        </p:blipFill>
        <p:spPr bwMode="auto">
          <a:xfrm>
            <a:off x="9050135" y="3193961"/>
            <a:ext cx="2046621" cy="349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095" y="5315205"/>
            <a:ext cx="4919898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69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 clasp</a:t>
            </a:r>
            <a:endParaRPr lang="ar-S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24128" y="2286000"/>
            <a:ext cx="6947895" cy="4023360"/>
          </a:xfrm>
        </p:spPr>
        <p:txBody>
          <a:bodyPr/>
          <a:lstStyle/>
          <a:p>
            <a:pPr algn="l" rtl="0"/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The horizontal portion of the approach arm must be located at least 4 mm from the gingival margin and even farther if possible. </a:t>
            </a:r>
            <a:endParaRPr lang="en-US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/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The term bar clasp is generally preferred over the less descriptive term Roach clasp arm. The bar clasp arm arises from the denture framework or a metal base and approaches the retentive undercut from a gingival direction. </a:t>
            </a:r>
            <a:endParaRPr lang="en-US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/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bar clasp arm has been classified by the shape of the retentive terminal. Thus it has been identified as a T, modified T,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I,Y or U…etc.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/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/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336" y="205237"/>
            <a:ext cx="2761727" cy="3176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736" y="4172755"/>
            <a:ext cx="3440296" cy="21366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729" t="34687" r="32057" b="8858"/>
          <a:stretch/>
        </p:blipFill>
        <p:spPr>
          <a:xfrm>
            <a:off x="5747144" y="115083"/>
            <a:ext cx="3152355" cy="208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33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 clasp</a:t>
            </a:r>
            <a:endParaRPr lang="ar-S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24128" y="2286000"/>
            <a:ext cx="6947895" cy="4023360"/>
          </a:xfrm>
        </p:spPr>
        <p:txBody>
          <a:bodyPr>
            <a:normAutofit fontScale="92500"/>
          </a:bodyPr>
          <a:lstStyle/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Buccal retentive arm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(I-bar ) engaging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measured undercut (with slight occlusal extension for stabilization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approach arm of an infra-bulge clasp must not impinge on the soft tissues adjacent to the abutment.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approach arm should cross perpendicular to the free gingival margin.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It should not be used in area of tissue undercut.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Uniform length and adequate taper should be given for sufficient flexibility 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clasp terminus tip should be placed as apical as possible on the abutment teeth. </a:t>
            </a:r>
          </a:p>
          <a:p>
            <a:pPr marL="457200" indent="-457200" algn="l" rtl="0">
              <a:buFont typeface="+mj-lt"/>
              <a:buAutoNum type="arabicPeriod"/>
            </a:pP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/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/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445" y="309266"/>
            <a:ext cx="4124345" cy="25614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281" y="3146651"/>
            <a:ext cx="2042337" cy="349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86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26" y="728419"/>
            <a:ext cx="8919221" cy="121320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b="1" dirty="0" smtClean="0">
                <a:solidFill>
                  <a:schemeClr val="accent5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Indications: 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When a small degree of undercut (0.25 mm) exists in the cervical third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of the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abutment tooth, which may be approached from a gingival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direction. 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On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abutment teeth for </a:t>
            </a:r>
            <a:r>
              <a:rPr lang="en-US" sz="2000" u="sng" dirty="0">
                <a:latin typeface="Andalus" panose="02020603050405020304" pitchFamily="18" charset="-78"/>
                <a:cs typeface="Andalus" panose="02020603050405020304" pitchFamily="18" charset="-78"/>
              </a:rPr>
              <a:t>tooth-supported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partial dentures or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tooth-supported modification areas, and on abutments teeth of tooth-tissue supported as a part of the </a:t>
            </a:r>
            <a:r>
              <a:rPr lang="en-US" sz="2000" smtClean="0">
                <a:latin typeface="Andalus" panose="02020603050405020304" pitchFamily="18" charset="-78"/>
                <a:cs typeface="Andalus" panose="02020603050405020304" pitchFamily="18" charset="-78"/>
              </a:rPr>
              <a:t>RPI system.</a:t>
            </a:r>
            <a:endParaRPr lang="en-US" sz="2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situations in which esthetic considerations must be accommodated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and a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cast clasp is indicated.</a:t>
            </a:r>
          </a:p>
          <a:p>
            <a:pPr algn="l" rtl="0"/>
            <a:endParaRPr lang="ar-SA" sz="2800" b="1" dirty="0">
              <a:solidFill>
                <a:schemeClr val="accent5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5055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b="1" dirty="0">
                <a:solidFill>
                  <a:schemeClr val="accent5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</a:t>
            </a:r>
            <a:r>
              <a:rPr lang="en-US" sz="2800" b="1" dirty="0" smtClean="0">
                <a:solidFill>
                  <a:schemeClr val="accent5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ontraindications: 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When a deep cervical undercut exists or when a severe tooth and/or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tissue undercut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exist, either of which must be bridged by excessive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block-out. When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severe tooth and tissue undercuts exist, a bar clasp arm usually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is an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annoyance to the tongue and cheek and also traps food debris.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Shallow vestibule (less than 4 mm) or an excessive buccal or lingual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tilt of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the abutment tooth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marL="457200" indent="-457200" algn="l" rtl="0">
              <a:buFont typeface="+mj-lt"/>
              <a:buAutoNum type="arabicPeriod"/>
            </a:pPr>
            <a:endParaRPr lang="ar-SA" sz="2800" b="1" dirty="0">
              <a:solidFill>
                <a:schemeClr val="accent5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710260"/>
            <a:ext cx="8919221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36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336" y="128280"/>
            <a:ext cx="9720072" cy="1499616"/>
          </a:xfrm>
        </p:spPr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RPI  system </a:t>
            </a:r>
            <a:endParaRPr lang="ar-SA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233" y="1278958"/>
            <a:ext cx="4784244" cy="4023360"/>
          </a:xfrm>
        </p:spPr>
        <p:txBody>
          <a:bodyPr>
            <a:normAutofit lnSpcReduction="10000"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Clasp assemblies that accommodate functional prosthesis movement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are designed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to address the concern of a Class I lever. </a:t>
            </a:r>
            <a:endParaRPr lang="en-US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concern is that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distal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extension acts as a long "effort arm" across the distal rest "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fulcrum“ to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cause the clasp tip "resistance arm" to engage the tooth undercut. </a:t>
            </a:r>
            <a:endParaRPr lang="en-US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This results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in a harmful tipping or torqueing of the tooth and is greater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with stiff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clasps and more denture base movement.</a:t>
            </a:r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22" y="5158093"/>
            <a:ext cx="5253615" cy="15556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798" y="3290638"/>
            <a:ext cx="6080922" cy="34231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353" y="423831"/>
            <a:ext cx="3981033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88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802" t="36223" r="17567" b="12721"/>
          <a:stretch/>
        </p:blipFill>
        <p:spPr>
          <a:xfrm>
            <a:off x="7075734" y="2239378"/>
            <a:ext cx="5026113" cy="316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RpI</a:t>
            </a:r>
            <a:r>
              <a:rPr lang="en-US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consists </a:t>
            </a:r>
            <a:r>
              <a:rPr lang="en-US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of:</a:t>
            </a:r>
            <a:br>
              <a:rPr lang="en-US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SA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548" y="2084832"/>
            <a:ext cx="6825803" cy="4341726"/>
          </a:xfrm>
        </p:spPr>
        <p:txBody>
          <a:bodyPr>
            <a:normAutofit lnSpcReduction="10000"/>
          </a:bodyPr>
          <a:lstStyle/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Buccal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retentive arm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(I-bar) engaging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measured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undercut.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Stabilizing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(reciprocal)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elements , the area of bar contact along with the rest and its minor connector and proximal plate contact provides stabilization through encirclement.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Proximal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plate minor connector on distal.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Lingually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placed mesial minor connector for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occlusal rest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, which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also serves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as a stabilizing (reciprocal)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component.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Mesially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placed supporting occlusal rest. Assembly remains passive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until activated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1420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RPI system </a:t>
            </a:r>
            <a:endParaRPr lang="ar-S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6883501" cy="4023360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 case of free end extension denture two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strategies are adopted to either change the fulcrum location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and subsequently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the "resistance arm" engaging effect (mesial rest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concept clasp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assemblies), or to minimize the effect of the lever by use of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 flexible arm (wrought-wire retentive arm) which is called combination clasp.</a:t>
            </a:r>
          </a:p>
          <a:p>
            <a:pPr algn="l" rtl="0"/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Mesial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rest concept clasps are proposed to accomplish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movement accommodation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by changing the fulcrum location. This concept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includes the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RPI clasps. The RPI is a current concept of bar clasp design,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and refers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to the rest, proximal plate, and I-bar component parts of the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clasp assembly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algn="l" rtl="0"/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Basically, this clasp assembly consists of a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mesioocclusal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rest with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minor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connector placed into the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mesiolingual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embrasure, but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not contacting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the adjacent tooth.</a:t>
            </a:r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315" t="39216" r="24100" b="27861"/>
          <a:stretch/>
        </p:blipFill>
        <p:spPr>
          <a:xfrm>
            <a:off x="7907629" y="2446987"/>
            <a:ext cx="3979572" cy="240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04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24128" y="2286000"/>
            <a:ext cx="5273641" cy="4023360"/>
          </a:xfrm>
        </p:spPr>
        <p:txBody>
          <a:bodyPr/>
          <a:lstStyle/>
          <a:p>
            <a:pPr algn="l" rtl="0"/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A distal guiding plane, extending from the marginal ridge to the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junction of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the middle and gingival thirds of the abutment tooth, is prepared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to receive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a proximal plate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algn="l" rtl="0"/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 rtl="0"/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buccolingual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width of the guiding plane is determined by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proximal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contour of the tooth.</a:t>
            </a:r>
          </a:p>
          <a:p>
            <a:pPr algn="l" rtl="0"/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9474" t="21259" r="19744" b="10256"/>
          <a:stretch/>
        </p:blipFill>
        <p:spPr>
          <a:xfrm>
            <a:off x="6593983" y="1171977"/>
            <a:ext cx="5306096" cy="50098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473" y="565372"/>
            <a:ext cx="8919221" cy="12132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3967" y="5054399"/>
            <a:ext cx="2913503" cy="17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26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286000"/>
            <a:ext cx="5492582" cy="4023360"/>
          </a:xfrm>
        </p:spPr>
        <p:txBody>
          <a:bodyPr>
            <a:normAutofit/>
          </a:bodyPr>
          <a:lstStyle/>
          <a:p>
            <a:pPr algn="l" rtl="0"/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The proximal plate, in conjunction with the minor connector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supporting the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rest, provides the stabilizing and reciprocal aspects of the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clasp assembly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. </a:t>
            </a:r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4523" t="18089" r="22912" b="49692"/>
          <a:stretch/>
        </p:blipFill>
        <p:spPr>
          <a:xfrm>
            <a:off x="8049296" y="1448553"/>
            <a:ext cx="3736246" cy="20782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89" y="710260"/>
            <a:ext cx="8919221" cy="12132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677" y="3889300"/>
            <a:ext cx="6077279" cy="242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64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Combination clasp</a:t>
            </a:r>
            <a:endParaRPr lang="ar-S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5338035" cy="402336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Another strategy to reduce the effect of the Class I lever in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distal extension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situations is to use a flexible component in the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(resistance arm) which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is the strategy employed in the combination clasp. </a:t>
            </a:r>
            <a:endParaRPr lang="en-US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/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combination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clasp consists of a wrought-wire retentive clasp arm and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 cast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reciprocal clasp arm, the wrought-wire retentive clasp arm is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either cast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to, or soldered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to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, a cast framework.</a:t>
            </a:r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861" t="36928" r="22120" b="31558"/>
          <a:stretch/>
        </p:blipFill>
        <p:spPr>
          <a:xfrm>
            <a:off x="6516710" y="2663608"/>
            <a:ext cx="5069983" cy="242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44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Combination clasp</a:t>
            </a:r>
            <a:endParaRPr lang="ar-S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886754"/>
            <a:ext cx="6883500" cy="443677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Indication: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On an abutment tooth adjacent to a distal extension base where only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 mesial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undercut exists on the abutment or where a large tissue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undercut contraindicates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a bar-type retainer, to minimize the effects of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first-class lever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system.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When maximum flexibility is desirable, such as on an abutment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tooth adjacent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to a distal extension base or on a weak abutment when a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bar-type direct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retainer is contraindicated.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Its adjustability when precise retentive requirements are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unpredictable and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later adjustment to increase or decrease retention may be necessary.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Its esthetic advantage over cast clasps.</a:t>
            </a:r>
          </a:p>
          <a:p>
            <a:pPr algn="l"/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861" t="36928" r="22120" b="31558"/>
          <a:stretch/>
        </p:blipFill>
        <p:spPr>
          <a:xfrm>
            <a:off x="7907628" y="2904311"/>
            <a:ext cx="3679065" cy="176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77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Combination clasp</a:t>
            </a:r>
            <a:endParaRPr lang="ar-S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886754"/>
            <a:ext cx="6883500" cy="443677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Advantages: 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Flexibility, adjustability, and appearance of the wrought-wire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retentive arm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Wrought-wire retentive arm makes only line contact with abutment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tooth, rather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than broader contact of cast clasp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Wrought in structure, it may be used in smaller diameters than a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cast clasp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, with less danger of fracture.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Because it is round, light is reflected in such a manner that the display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of metal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is less noticeable than with the broader surfaces of a cast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clasp. 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less likely occurrence of fatigue failures in service with the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tapered wrought-wire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retentive arm versus the cast.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Tapered, round wrought wire clasp arm may act somewhat as a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stress breaker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between denture base and the abutment teeth. </a:t>
            </a:r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861" t="36928" r="22120" b="31558"/>
          <a:stretch/>
        </p:blipFill>
        <p:spPr>
          <a:xfrm>
            <a:off x="7907628" y="2904311"/>
            <a:ext cx="3679065" cy="176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04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Combination clasp</a:t>
            </a:r>
            <a:endParaRPr lang="ar-SA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886754"/>
            <a:ext cx="6883500" cy="4436772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Disadvantages: 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It involves extra steps in fabrication, particularly when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high-fusing chromium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alloys are used.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It may be distorted by careless handling on the part of the patient.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Because it is bent by hand, it may be less accurately adapted to the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tooth and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therefore provide less stabilization in the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suprabulge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portion.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It may distort with function and not engage the tooth.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Fracture at joining point because of recrystallization of soldering metal.</a:t>
            </a:r>
            <a:endParaRPr lang="ar-S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861" t="36928" r="22120" b="31558"/>
          <a:stretch/>
        </p:blipFill>
        <p:spPr>
          <a:xfrm>
            <a:off x="7907628" y="2904311"/>
            <a:ext cx="3679065" cy="176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15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 descr="Just Do It! — Navarre United Methodist Chu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433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2808</TotalTime>
  <Words>1222</Words>
  <Application>Microsoft Office PowerPoint</Application>
  <PresentationFormat>Widescreen</PresentationFormat>
  <Paragraphs>67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Andalus</vt:lpstr>
      <vt:lpstr>Arial</vt:lpstr>
      <vt:lpstr>Times New Roman</vt:lpstr>
      <vt:lpstr>Tw Cen MT</vt:lpstr>
      <vt:lpstr>Tw Cen MT Condensed</vt:lpstr>
      <vt:lpstr>Wingdings 3</vt:lpstr>
      <vt:lpstr>Integral</vt:lpstr>
      <vt:lpstr>Types of Clasp Assemblies (2)</vt:lpstr>
      <vt:lpstr>Bar clasp</vt:lpstr>
      <vt:lpstr>Bar clasp</vt:lpstr>
      <vt:lpstr>Bar clasp</vt:lpstr>
      <vt:lpstr>PowerPoint Presentation</vt:lpstr>
      <vt:lpstr>PowerPoint Presentation</vt:lpstr>
      <vt:lpstr>RPI  system </vt:lpstr>
      <vt:lpstr>RpI system consists of: </vt:lpstr>
      <vt:lpstr>RPI system </vt:lpstr>
      <vt:lpstr>PowerPoint Presentation</vt:lpstr>
      <vt:lpstr>PowerPoint Presentation</vt:lpstr>
      <vt:lpstr>Combination clasp</vt:lpstr>
      <vt:lpstr>Combination clasp</vt:lpstr>
      <vt:lpstr>Combination clasp</vt:lpstr>
      <vt:lpstr>Combination clasp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Clasp Assemblies (2)</dc:title>
  <dc:creator>DELL-PC</dc:creator>
  <cp:lastModifiedBy>DELL-PC</cp:lastModifiedBy>
  <cp:revision>46</cp:revision>
  <dcterms:created xsi:type="dcterms:W3CDTF">2021-03-03T16:21:38Z</dcterms:created>
  <dcterms:modified xsi:type="dcterms:W3CDTF">2021-07-10T13:20:31Z</dcterms:modified>
</cp:coreProperties>
</file>