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Lst>
  <p:sldIdLst>
    <p:sldId id="256" r:id="rId2"/>
    <p:sldId id="257" r:id="rId3"/>
    <p:sldId id="258"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80" r:id="rId20"/>
    <p:sldId id="281" r:id="rId21"/>
    <p:sldId id="282" r:id="rId22"/>
    <p:sldId id="277" r:id="rId23"/>
    <p:sldId id="261" r:id="rId24"/>
    <p:sldId id="278" r:id="rId25"/>
    <p:sldId id="27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3" autoAdjust="0"/>
    <p:restoredTop sz="94434" autoAdjust="0"/>
  </p:normalViewPr>
  <p:slideViewPr>
    <p:cSldViewPr snapToGrid="0">
      <p:cViewPr varScale="1">
        <p:scale>
          <a:sx n="74" d="100"/>
          <a:sy n="74" d="100"/>
        </p:scale>
        <p:origin x="5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586B75A-687E-405C-8A0B-8D00578BA2C3}" type="datetimeFigureOut">
              <a:rPr lang="en-US" smtClean="0"/>
              <a:pPr/>
              <a:t>3/7/2021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08353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3/7/2021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52245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3/7/2021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4717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3/7/2021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97626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3/7/2021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00129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3/7/2021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31566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3/7/2021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2526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3/7/2021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57885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3/7/2021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70720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3/7/2021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01700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5586B75A-687E-405C-8A0B-8D00578BA2C3}" type="datetimeFigureOut">
              <a:rPr lang="en-US" smtClean="0"/>
              <a:pPr/>
              <a:t>3/7/2021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8533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586B75A-687E-405C-8A0B-8D00578BA2C3}" type="datetimeFigureOut">
              <a:rPr lang="en-US" smtClean="0"/>
              <a:pPr/>
              <a:t>3/7/2021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FAB73BC-B049-4115-A692-8D63A059BFB8}"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4529080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l" defTabSz="457200" rtl="1" eaLnBrk="1" latinLnBrk="0" hangingPunct="1">
        <a:spcBef>
          <a:spcPct val="0"/>
        </a:spcBef>
        <a:buNone/>
        <a:defRPr sz="2800" b="0" kern="1200" cap="all">
          <a:solidFill>
            <a:schemeClr val="bg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06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901464"/>
            <a:ext cx="10993549" cy="1475013"/>
          </a:xfrm>
        </p:spPr>
        <p:txBody>
          <a:bodyPr/>
          <a:lstStyle/>
          <a:p>
            <a:r>
              <a:rPr lang="ar-SA" dirty="0">
                <a:latin typeface="Times New Roman" panose="02020603050405020304" pitchFamily="18" charset="0"/>
                <a:cs typeface="Times New Roman" panose="02020603050405020304" pitchFamily="18" charset="0"/>
              </a:rPr>
              <a:t/>
            </a:r>
            <a:br>
              <a:rPr lang="ar-SA"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Indirect Retainer </a:t>
            </a:r>
            <a:endParaRPr lang="ar-SA"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81191" y="2376477"/>
            <a:ext cx="10993546" cy="590321"/>
          </a:xfrm>
        </p:spPr>
        <p:txBody>
          <a:bodyPr>
            <a:noAutofit/>
          </a:bodyPr>
          <a:lstStyle/>
          <a:p>
            <a:pPr algn="ctr"/>
            <a:r>
              <a:rPr lang="en-US" sz="1800" b="1" dirty="0">
                <a:solidFill>
                  <a:schemeClr val="accent1">
                    <a:lumMod val="60000"/>
                    <a:lumOff val="40000"/>
                  </a:schemeClr>
                </a:solidFill>
                <a:latin typeface="Andalus" panose="02020603050405020304" pitchFamily="18" charset="-78"/>
                <a:cs typeface="Andalus" panose="02020603050405020304" pitchFamily="18" charset="-78"/>
              </a:rPr>
              <a:t>Bushra  Mohammed Ali Al-</a:t>
            </a:r>
            <a:r>
              <a:rPr lang="en-US" sz="1800" b="1" dirty="0" err="1">
                <a:solidFill>
                  <a:schemeClr val="accent1">
                    <a:lumMod val="60000"/>
                    <a:lumOff val="40000"/>
                  </a:schemeClr>
                </a:solidFill>
                <a:latin typeface="Andalus" panose="02020603050405020304" pitchFamily="18" charset="-78"/>
                <a:cs typeface="Andalus" panose="02020603050405020304" pitchFamily="18" charset="-78"/>
              </a:rPr>
              <a:t>Ameen</a:t>
            </a:r>
            <a:endParaRPr lang="en-US" sz="1800" b="1" dirty="0">
              <a:solidFill>
                <a:schemeClr val="accent1">
                  <a:lumMod val="60000"/>
                  <a:lumOff val="40000"/>
                </a:schemeClr>
              </a:solidFill>
              <a:latin typeface="Andalus" panose="02020603050405020304" pitchFamily="18" charset="-78"/>
              <a:cs typeface="Andalus" panose="02020603050405020304" pitchFamily="18" charset="-78"/>
            </a:endParaRPr>
          </a:p>
          <a:p>
            <a:pPr algn="ctr"/>
            <a:r>
              <a:rPr lang="en-US" sz="1800" b="1" dirty="0">
                <a:solidFill>
                  <a:schemeClr val="accent1">
                    <a:lumMod val="60000"/>
                    <a:lumOff val="40000"/>
                  </a:schemeClr>
                </a:solidFill>
                <a:latin typeface="Andalus" panose="02020603050405020304" pitchFamily="18" charset="-78"/>
                <a:cs typeface="Andalus" panose="02020603050405020304" pitchFamily="18" charset="-78"/>
              </a:rPr>
              <a:t>B,D,S,. </a:t>
            </a:r>
            <a:r>
              <a:rPr lang="en-US" sz="1800" b="1" dirty="0" err="1">
                <a:solidFill>
                  <a:schemeClr val="accent1">
                    <a:lumMod val="60000"/>
                    <a:lumOff val="40000"/>
                  </a:schemeClr>
                </a:solidFill>
                <a:latin typeface="Andalus" panose="02020603050405020304" pitchFamily="18" charset="-78"/>
                <a:cs typeface="Andalus" panose="02020603050405020304" pitchFamily="18" charset="-78"/>
              </a:rPr>
              <a:t>M,Sc</a:t>
            </a:r>
            <a:r>
              <a:rPr lang="en-US" sz="1800" b="1" dirty="0">
                <a:solidFill>
                  <a:schemeClr val="accent1">
                    <a:lumMod val="60000"/>
                    <a:lumOff val="40000"/>
                  </a:schemeClr>
                </a:solidFill>
                <a:latin typeface="Andalus" panose="02020603050405020304" pitchFamily="18" charset="-78"/>
                <a:cs typeface="Andalus" panose="02020603050405020304" pitchFamily="18" charset="-78"/>
              </a:rPr>
              <a:t>.(Pros)</a:t>
            </a:r>
          </a:p>
          <a:p>
            <a:pPr rtl="0"/>
            <a:endParaRPr lang="ar-SA" sz="1800" b="1" dirty="0">
              <a:solidFill>
                <a:schemeClr val="accent1">
                  <a:lumMod val="60000"/>
                  <a:lumOff val="40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3569086" y="3297566"/>
            <a:ext cx="5017755" cy="2889371"/>
          </a:xfrm>
          <a:prstGeom prst="rect">
            <a:avLst/>
          </a:prstGeom>
        </p:spPr>
      </p:pic>
    </p:spTree>
    <p:extLst>
      <p:ext uri="{BB962C8B-B14F-4D97-AF65-F5344CB8AC3E}">
        <p14:creationId xmlns:p14="http://schemas.microsoft.com/office/powerpoint/2010/main" val="193628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Indirect Retainer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5677940" cy="3678303"/>
          </a:xfrm>
        </p:spPr>
        <p:txBody>
          <a:bodyPr>
            <a:normAutofit/>
          </a:bodyPr>
          <a:lstStyle/>
          <a:p>
            <a:pPr algn="l" rtl="0"/>
            <a:r>
              <a:rPr lang="en-US" sz="2000" dirty="0">
                <a:latin typeface="Andalus" panose="02020603050405020304" pitchFamily="18" charset="-78"/>
                <a:cs typeface="Andalus" panose="02020603050405020304" pitchFamily="18" charset="-78"/>
              </a:rPr>
              <a:t>It is that part of removable partial denture which </a:t>
            </a:r>
            <a:r>
              <a:rPr lang="en-US" sz="2000" b="1" dirty="0">
                <a:solidFill>
                  <a:schemeClr val="accent1">
                    <a:lumMod val="60000"/>
                    <a:lumOff val="40000"/>
                  </a:schemeClr>
                </a:solidFill>
                <a:latin typeface="Andalus" panose="02020603050405020304" pitchFamily="18" charset="-78"/>
                <a:cs typeface="Andalus" panose="02020603050405020304" pitchFamily="18" charset="-78"/>
              </a:rPr>
              <a:t>assists</a:t>
            </a:r>
            <a:r>
              <a:rPr lang="en-US" sz="2000" dirty="0">
                <a:latin typeface="Andalus" panose="02020603050405020304" pitchFamily="18" charset="-78"/>
                <a:cs typeface="Andalus" panose="02020603050405020304" pitchFamily="18" charset="-78"/>
              </a:rPr>
              <a:t> the direct retainers </a:t>
            </a:r>
            <a:r>
              <a:rPr lang="en-US" sz="2000" b="1" dirty="0">
                <a:solidFill>
                  <a:schemeClr val="accent1">
                    <a:lumMod val="60000"/>
                    <a:lumOff val="40000"/>
                  </a:schemeClr>
                </a:solidFill>
                <a:latin typeface="Andalus" panose="02020603050405020304" pitchFamily="18" charset="-78"/>
                <a:cs typeface="Andalus" panose="02020603050405020304" pitchFamily="18" charset="-78"/>
              </a:rPr>
              <a:t>in preventing displacement </a:t>
            </a:r>
            <a:r>
              <a:rPr lang="en-US" sz="2000" dirty="0">
                <a:latin typeface="Andalus" panose="02020603050405020304" pitchFamily="18" charset="-78"/>
                <a:cs typeface="Andalus" panose="02020603050405020304" pitchFamily="18" charset="-78"/>
              </a:rPr>
              <a:t>of </a:t>
            </a:r>
            <a:r>
              <a:rPr lang="en-US" sz="2000" b="1" dirty="0">
                <a:solidFill>
                  <a:schemeClr val="accent1">
                    <a:lumMod val="60000"/>
                    <a:lumOff val="40000"/>
                  </a:schemeClr>
                </a:solidFill>
                <a:latin typeface="Andalus" panose="02020603050405020304" pitchFamily="18" charset="-78"/>
                <a:cs typeface="Andalus" panose="02020603050405020304" pitchFamily="18" charset="-78"/>
              </a:rPr>
              <a:t>distal extension denture bases </a:t>
            </a:r>
            <a:r>
              <a:rPr lang="en-US" sz="2400" b="1" dirty="0">
                <a:latin typeface="Andalus" panose="02020603050405020304" pitchFamily="18" charset="-78"/>
                <a:cs typeface="Andalus" panose="02020603050405020304" pitchFamily="18" charset="-78"/>
              </a:rPr>
              <a:t>by </a:t>
            </a:r>
            <a:r>
              <a:rPr lang="en-US" sz="2000" b="1" dirty="0">
                <a:solidFill>
                  <a:schemeClr val="bg1">
                    <a:lumMod val="50000"/>
                  </a:schemeClr>
                </a:solidFill>
                <a:latin typeface="Andalus" panose="02020603050405020304" pitchFamily="18" charset="-78"/>
                <a:cs typeface="Andalus" panose="02020603050405020304" pitchFamily="18" charset="-78"/>
              </a:rPr>
              <a:t>resisting lever action from the opposite side of the fulcrum line, when the denture moves</a:t>
            </a:r>
            <a:r>
              <a:rPr lang="en-US" sz="2000" b="1" u="sng" dirty="0">
                <a:solidFill>
                  <a:schemeClr val="bg1">
                    <a:lumMod val="50000"/>
                  </a:schemeClr>
                </a:solidFill>
                <a:latin typeface="Andalus" panose="02020603050405020304" pitchFamily="18" charset="-78"/>
                <a:cs typeface="Andalus" panose="02020603050405020304" pitchFamily="18" charset="-78"/>
              </a:rPr>
              <a:t> away </a:t>
            </a:r>
            <a:r>
              <a:rPr lang="en-US" sz="2000" b="1" dirty="0">
                <a:solidFill>
                  <a:schemeClr val="bg1">
                    <a:lumMod val="50000"/>
                  </a:schemeClr>
                </a:solidFill>
                <a:latin typeface="Andalus" panose="02020603050405020304" pitchFamily="18" charset="-78"/>
                <a:cs typeface="Andalus" panose="02020603050405020304" pitchFamily="18" charset="-78"/>
              </a:rPr>
              <a:t>from tissue in pure rotation around the fulcrum line.</a:t>
            </a:r>
            <a:endParaRPr lang="ar-SA" sz="2000" b="1" dirty="0">
              <a:solidFill>
                <a:schemeClr val="bg1">
                  <a:lumMod val="50000"/>
                </a:schemeClr>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6259133" y="2393269"/>
            <a:ext cx="5648819" cy="3252756"/>
          </a:xfrm>
          <a:prstGeom prst="rect">
            <a:avLst/>
          </a:prstGeom>
        </p:spPr>
      </p:pic>
    </p:spTree>
    <p:extLst>
      <p:ext uri="{BB962C8B-B14F-4D97-AF65-F5344CB8AC3E}">
        <p14:creationId xmlns:p14="http://schemas.microsoft.com/office/powerpoint/2010/main" val="1032912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Fulcrum Line: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5433242" cy="3678303"/>
          </a:xfrm>
        </p:spPr>
        <p:txBody>
          <a:bodyPr>
            <a:normAutofit/>
          </a:bodyPr>
          <a:lstStyle/>
          <a:p>
            <a:pPr algn="l" rtl="0"/>
            <a:r>
              <a:rPr lang="en-US" sz="2000" dirty="0">
                <a:latin typeface="Andalus" panose="02020603050405020304" pitchFamily="18" charset="-78"/>
                <a:cs typeface="Andalus" panose="02020603050405020304" pitchFamily="18" charset="-78"/>
              </a:rPr>
              <a:t>It is an imaginary axis passing through the </a:t>
            </a:r>
            <a:r>
              <a:rPr lang="en-US" sz="2000" b="1" dirty="0">
                <a:solidFill>
                  <a:schemeClr val="accent1">
                    <a:lumMod val="60000"/>
                    <a:lumOff val="40000"/>
                  </a:schemeClr>
                </a:solidFill>
                <a:latin typeface="Andalus" panose="02020603050405020304" pitchFamily="18" charset="-78"/>
                <a:cs typeface="Andalus" panose="02020603050405020304" pitchFamily="18" charset="-78"/>
              </a:rPr>
              <a:t>most posterior abutment</a:t>
            </a:r>
            <a:r>
              <a:rPr lang="en-US" sz="2000" b="1" u="sng" dirty="0">
                <a:solidFill>
                  <a:schemeClr val="accent1">
                    <a:lumMod val="60000"/>
                    <a:lumOff val="40000"/>
                  </a:schemeClr>
                </a:solidFill>
                <a:latin typeface="Andalus" panose="02020603050405020304" pitchFamily="18" charset="-78"/>
                <a:cs typeface="Andalus" panose="02020603050405020304" pitchFamily="18" charset="-78"/>
              </a:rPr>
              <a:t>s</a:t>
            </a:r>
            <a:r>
              <a:rPr lang="en-US" sz="2000" b="1" dirty="0">
                <a:solidFill>
                  <a:schemeClr val="accent1">
                    <a:lumMod val="60000"/>
                    <a:lumOff val="40000"/>
                  </a:schemeClr>
                </a:solidFill>
                <a:latin typeface="Andalus" panose="02020603050405020304" pitchFamily="18" charset="-78"/>
                <a:cs typeface="Andalus" panose="02020603050405020304" pitchFamily="18" charset="-78"/>
              </a:rPr>
              <a:t> </a:t>
            </a:r>
            <a:r>
              <a:rPr lang="en-US" sz="2000" dirty="0">
                <a:latin typeface="Andalus" panose="02020603050405020304" pitchFamily="18" charset="-78"/>
                <a:cs typeface="Andalus" panose="02020603050405020304" pitchFamily="18" charset="-78"/>
              </a:rPr>
              <a:t>(through occlusal rests or any other rigid portion of a direct retainer assembly located </a:t>
            </a:r>
            <a:r>
              <a:rPr lang="en-US" sz="2000" dirty="0" err="1">
                <a:latin typeface="Andalus" panose="02020603050405020304" pitchFamily="18" charset="-78"/>
                <a:cs typeface="Andalus" panose="02020603050405020304" pitchFamily="18" charset="-78"/>
              </a:rPr>
              <a:t>occlusally</a:t>
            </a:r>
            <a:r>
              <a:rPr lang="en-US" sz="2000" dirty="0">
                <a:latin typeface="Andalus" panose="02020603050405020304" pitchFamily="18" charset="-78"/>
                <a:cs typeface="Andalus" panose="02020603050405020304" pitchFamily="18" charset="-78"/>
              </a:rPr>
              <a:t> or </a:t>
            </a:r>
            <a:r>
              <a:rPr lang="en-US" sz="2000" dirty="0" err="1">
                <a:latin typeface="Andalus" panose="02020603050405020304" pitchFamily="18" charset="-78"/>
                <a:cs typeface="Andalus" panose="02020603050405020304" pitchFamily="18" charset="-78"/>
              </a:rPr>
              <a:t>incisally</a:t>
            </a:r>
            <a:r>
              <a:rPr lang="en-US" sz="2000" dirty="0">
                <a:latin typeface="Andalus" panose="02020603050405020304" pitchFamily="18" charset="-78"/>
                <a:cs typeface="Andalus" panose="02020603050405020304" pitchFamily="18" charset="-78"/>
              </a:rPr>
              <a:t> to the height of contour of the primary abutments), around which the denture rotates slightly when subjected to various forces directed toward or away from residual ridge.</a:t>
            </a:r>
            <a:endParaRPr lang="ar-SA" sz="2000"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40366" t="45378" r="29147" b="15714"/>
          <a:stretch/>
        </p:blipFill>
        <p:spPr>
          <a:xfrm>
            <a:off x="7482624" y="2034863"/>
            <a:ext cx="3966693" cy="2846231"/>
          </a:xfrm>
          <a:prstGeom prst="rect">
            <a:avLst/>
          </a:prstGeom>
        </p:spPr>
      </p:pic>
    </p:spTree>
    <p:extLst>
      <p:ext uri="{BB962C8B-B14F-4D97-AF65-F5344CB8AC3E}">
        <p14:creationId xmlns:p14="http://schemas.microsoft.com/office/powerpoint/2010/main" val="368502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Fulcrum Line: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5433242" cy="3678303"/>
          </a:xfrm>
        </p:spPr>
        <p:txBody>
          <a:bodyPr>
            <a:normAutofit/>
          </a:bodyPr>
          <a:lstStyle/>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Types of fulcrum line:</a:t>
            </a:r>
          </a:p>
          <a:p>
            <a:pPr marL="0" indent="0" algn="l" rtl="0">
              <a:buNone/>
            </a:pPr>
            <a:r>
              <a:rPr lang="en-US" sz="2000" b="1" dirty="0" smtClean="0">
                <a:solidFill>
                  <a:schemeClr val="bg1">
                    <a:lumMod val="50000"/>
                  </a:schemeClr>
                </a:solidFill>
                <a:latin typeface="Andalus" panose="02020603050405020304" pitchFamily="18" charset="-78"/>
                <a:cs typeface="Andalus" panose="02020603050405020304" pitchFamily="18" charset="-78"/>
              </a:rPr>
              <a:t>1- Retentive fulcrum line:</a:t>
            </a:r>
          </a:p>
          <a:p>
            <a:pPr marL="0" indent="0" algn="l" rtl="0">
              <a:buNone/>
            </a:pPr>
            <a:r>
              <a:rPr lang="en-US" dirty="0" smtClean="0">
                <a:solidFill>
                  <a:schemeClr val="tx1"/>
                </a:solidFill>
                <a:latin typeface="Andalus" panose="02020603050405020304" pitchFamily="18" charset="-78"/>
                <a:cs typeface="Andalus" panose="02020603050405020304" pitchFamily="18" charset="-78"/>
              </a:rPr>
              <a:t>An imaginary line connecting </a:t>
            </a:r>
            <a:r>
              <a:rPr lang="en-US" u="sng" dirty="0" smtClean="0">
                <a:solidFill>
                  <a:schemeClr val="tx1"/>
                </a:solidFill>
                <a:latin typeface="Andalus" panose="02020603050405020304" pitchFamily="18" charset="-78"/>
                <a:cs typeface="Andalus" panose="02020603050405020304" pitchFamily="18" charset="-78"/>
              </a:rPr>
              <a:t>retentive points of clasp </a:t>
            </a:r>
            <a:r>
              <a:rPr lang="en-US" dirty="0" smtClean="0">
                <a:solidFill>
                  <a:schemeClr val="tx1"/>
                </a:solidFill>
                <a:latin typeface="Andalus" panose="02020603050405020304" pitchFamily="18" charset="-78"/>
                <a:cs typeface="Andalus" panose="02020603050405020304" pitchFamily="18" charset="-78"/>
              </a:rPr>
              <a:t>arms, around which denture tend to rotate when subjected to forces such as the pull of sticky foods.</a:t>
            </a:r>
          </a:p>
          <a:p>
            <a:pPr marL="0" indent="0" algn="l" rtl="0">
              <a:buNone/>
            </a:pPr>
            <a:r>
              <a:rPr lang="en-US" sz="2000" b="1" dirty="0" smtClean="0">
                <a:solidFill>
                  <a:schemeClr val="bg1">
                    <a:lumMod val="50000"/>
                  </a:schemeClr>
                </a:solidFill>
                <a:latin typeface="Andalus" panose="02020603050405020304" pitchFamily="18" charset="-78"/>
                <a:cs typeface="Andalus" panose="02020603050405020304" pitchFamily="18" charset="-78"/>
              </a:rPr>
              <a:t>2- stabilizing fulcrum line:</a:t>
            </a:r>
          </a:p>
          <a:p>
            <a:pPr marL="0" indent="0" algn="l" rtl="0">
              <a:buNone/>
            </a:pPr>
            <a:r>
              <a:rPr lang="en-US" dirty="0" smtClean="0">
                <a:solidFill>
                  <a:schemeClr val="tx1"/>
                </a:solidFill>
                <a:latin typeface="Andalus" panose="02020603050405020304" pitchFamily="18" charset="-78"/>
                <a:cs typeface="Andalus" panose="02020603050405020304" pitchFamily="18" charset="-78"/>
              </a:rPr>
              <a:t>An imaginary line connecting </a:t>
            </a:r>
            <a:r>
              <a:rPr lang="en-US" u="sng" dirty="0" smtClean="0">
                <a:solidFill>
                  <a:schemeClr val="tx1"/>
                </a:solidFill>
                <a:latin typeface="Andalus" panose="02020603050405020304" pitchFamily="18" charset="-78"/>
                <a:cs typeface="Andalus" panose="02020603050405020304" pitchFamily="18" charset="-78"/>
              </a:rPr>
              <a:t>occlusal rests</a:t>
            </a:r>
            <a:r>
              <a:rPr lang="en-US" dirty="0" smtClean="0">
                <a:solidFill>
                  <a:schemeClr val="tx1"/>
                </a:solidFill>
                <a:latin typeface="Andalus" panose="02020603050405020304" pitchFamily="18" charset="-78"/>
                <a:cs typeface="Andalus" panose="02020603050405020304" pitchFamily="18" charset="-78"/>
              </a:rPr>
              <a:t>, around which denture tend to rotate when subjected to masticatory forces. </a:t>
            </a:r>
          </a:p>
          <a:p>
            <a:pPr marL="0" indent="0" algn="l" rtl="0">
              <a:buNone/>
            </a:pPr>
            <a:r>
              <a:rPr lang="en-US" dirty="0" smtClean="0">
                <a:solidFill>
                  <a:schemeClr val="tx1"/>
                </a:solidFill>
                <a:latin typeface="Andalus" panose="02020603050405020304" pitchFamily="18" charset="-78"/>
                <a:cs typeface="Andalus" panose="02020603050405020304" pitchFamily="18" charset="-78"/>
              </a:rPr>
              <a:t> </a:t>
            </a:r>
            <a:endParaRPr lang="ar-SA" dirty="0">
              <a:solidFill>
                <a:schemeClr val="tx1"/>
              </a:solidFill>
              <a:latin typeface="Andalus" panose="02020603050405020304" pitchFamily="18" charset="-78"/>
              <a:cs typeface="Andalus" panose="02020603050405020304" pitchFamily="18" charset="-78"/>
            </a:endParaRPr>
          </a:p>
        </p:txBody>
      </p:sp>
      <p:sp>
        <p:nvSpPr>
          <p:cNvPr id="8" name="Oval 7"/>
          <p:cNvSpPr/>
          <p:nvPr/>
        </p:nvSpPr>
        <p:spPr>
          <a:xfrm>
            <a:off x="7946265" y="4138986"/>
            <a:ext cx="360608" cy="5875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9" name="Picture 8"/>
          <p:cNvPicPr>
            <a:picLocks noChangeAspect="1"/>
          </p:cNvPicPr>
          <p:nvPr/>
        </p:nvPicPr>
        <p:blipFill>
          <a:blip r:embed="rId2"/>
          <a:stretch>
            <a:fillRect/>
          </a:stretch>
        </p:blipFill>
        <p:spPr>
          <a:xfrm>
            <a:off x="7946265" y="2180496"/>
            <a:ext cx="384081" cy="609653"/>
          </a:xfrm>
          <a:prstGeom prst="rect">
            <a:avLst/>
          </a:prstGeom>
        </p:spPr>
      </p:pic>
      <p:pic>
        <p:nvPicPr>
          <p:cNvPr id="11" name="Picture 10"/>
          <p:cNvPicPr>
            <a:picLocks noChangeAspect="1"/>
          </p:cNvPicPr>
          <p:nvPr/>
        </p:nvPicPr>
        <p:blipFill rotWithShape="1">
          <a:blip r:embed="rId3"/>
          <a:srcRect l="61071" t="39216" r="15389" b="19053"/>
          <a:stretch/>
        </p:blipFill>
        <p:spPr>
          <a:xfrm>
            <a:off x="6723693" y="2036828"/>
            <a:ext cx="3978859" cy="3965638"/>
          </a:xfrm>
          <a:prstGeom prst="rect">
            <a:avLst/>
          </a:prstGeom>
        </p:spPr>
      </p:pic>
    </p:spTree>
    <p:extLst>
      <p:ext uri="{BB962C8B-B14F-4D97-AF65-F5344CB8AC3E}">
        <p14:creationId xmlns:p14="http://schemas.microsoft.com/office/powerpoint/2010/main" val="1866735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Fulcrum Line: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5433242" cy="3678303"/>
          </a:xfrm>
        </p:spPr>
        <p:txBody>
          <a:bodyPr>
            <a:normAutofit/>
          </a:bodyPr>
          <a:lstStyle/>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Location of fulcrum line for different classes of removable partial denture:</a:t>
            </a:r>
          </a:p>
          <a:p>
            <a:pPr marL="0" indent="0" algn="l" rtl="0">
              <a:buNone/>
            </a:pPr>
            <a:r>
              <a:rPr lang="en-US" sz="2000" dirty="0" smtClean="0">
                <a:solidFill>
                  <a:schemeClr val="tx1"/>
                </a:solidFill>
                <a:latin typeface="Andalus" panose="02020603050405020304" pitchFamily="18" charset="-78"/>
                <a:cs typeface="Andalus" panose="02020603050405020304" pitchFamily="18" charset="-78"/>
              </a:rPr>
              <a:t>The best location for the indirect retainer at 90 degrees to the fulcrum line and provides an efficient resistance to denture base lift.</a:t>
            </a:r>
          </a:p>
          <a:p>
            <a:pPr algn="l" rtl="0"/>
            <a:r>
              <a:rPr lang="en-US" sz="2000" b="1" dirty="0">
                <a:solidFill>
                  <a:schemeClr val="accent1">
                    <a:lumMod val="60000"/>
                    <a:lumOff val="40000"/>
                  </a:schemeClr>
                </a:solidFill>
                <a:latin typeface="Andalus" panose="02020603050405020304" pitchFamily="18" charset="-78"/>
                <a:cs typeface="Andalus" panose="02020603050405020304" pitchFamily="18" charset="-78"/>
              </a:rPr>
              <a:t> In Class I arch: </a:t>
            </a:r>
            <a:r>
              <a:rPr lang="en-US" sz="2000" dirty="0">
                <a:solidFill>
                  <a:schemeClr val="tx1"/>
                </a:solidFill>
                <a:latin typeface="Andalus" panose="02020603050405020304" pitchFamily="18" charset="-78"/>
                <a:cs typeface="Andalus" panose="02020603050405020304" pitchFamily="18" charset="-78"/>
              </a:rPr>
              <a:t>Fulcrum line passes through the most posterior </a:t>
            </a:r>
            <a:r>
              <a:rPr lang="en-US" sz="2000" dirty="0" smtClean="0">
                <a:solidFill>
                  <a:schemeClr val="tx1"/>
                </a:solidFill>
                <a:latin typeface="Andalus" panose="02020603050405020304" pitchFamily="18" charset="-78"/>
                <a:cs typeface="Andalus" panose="02020603050405020304" pitchFamily="18" charset="-78"/>
              </a:rPr>
              <a:t>abutments, provided </a:t>
            </a:r>
            <a:r>
              <a:rPr lang="en-US" sz="2000" dirty="0">
                <a:solidFill>
                  <a:schemeClr val="tx1"/>
                </a:solidFill>
                <a:latin typeface="Andalus" panose="02020603050405020304" pitchFamily="18" charset="-78"/>
                <a:cs typeface="Andalus" panose="02020603050405020304" pitchFamily="18" charset="-78"/>
              </a:rPr>
              <a:t>some rigid component of framework is occlusal to </a:t>
            </a:r>
            <a:r>
              <a:rPr lang="en-US" sz="2000" dirty="0" smtClean="0">
                <a:solidFill>
                  <a:schemeClr val="tx1"/>
                </a:solidFill>
                <a:latin typeface="Andalus" panose="02020603050405020304" pitchFamily="18" charset="-78"/>
                <a:cs typeface="Andalus" panose="02020603050405020304" pitchFamily="18" charset="-78"/>
              </a:rPr>
              <a:t>abutment's heights </a:t>
            </a:r>
            <a:r>
              <a:rPr lang="en-US" sz="2000" dirty="0">
                <a:solidFill>
                  <a:schemeClr val="tx1"/>
                </a:solidFill>
                <a:latin typeface="Andalus" panose="02020603050405020304" pitchFamily="18" charset="-78"/>
                <a:cs typeface="Andalus" panose="02020603050405020304" pitchFamily="18" charset="-78"/>
              </a:rPr>
              <a:t>of </a:t>
            </a:r>
            <a:r>
              <a:rPr lang="en-US" sz="2000" dirty="0" smtClean="0">
                <a:solidFill>
                  <a:schemeClr val="tx1"/>
                </a:solidFill>
                <a:latin typeface="Andalus" panose="02020603050405020304" pitchFamily="18" charset="-78"/>
                <a:cs typeface="Andalus" panose="02020603050405020304" pitchFamily="18" charset="-78"/>
              </a:rPr>
              <a:t>contour.</a:t>
            </a:r>
          </a:p>
          <a:p>
            <a:pPr marL="0" indent="0" algn="l" rtl="0">
              <a:buNone/>
            </a:pPr>
            <a:r>
              <a:rPr lang="en-US" dirty="0" smtClean="0">
                <a:solidFill>
                  <a:schemeClr val="tx1"/>
                </a:solidFill>
                <a:latin typeface="Andalus" panose="02020603050405020304" pitchFamily="18" charset="-78"/>
                <a:cs typeface="Andalus" panose="02020603050405020304" pitchFamily="18" charset="-78"/>
              </a:rPr>
              <a:t> </a:t>
            </a:r>
            <a:endParaRPr lang="ar-SA" dirty="0">
              <a:solidFill>
                <a:schemeClr val="tx1"/>
              </a:solidFill>
              <a:latin typeface="Andalus" panose="02020603050405020304" pitchFamily="18" charset="-78"/>
              <a:cs typeface="Andalus" panose="02020603050405020304" pitchFamily="18" charset="-78"/>
            </a:endParaRPr>
          </a:p>
        </p:txBody>
      </p:sp>
      <p:sp>
        <p:nvSpPr>
          <p:cNvPr id="8" name="Oval 7"/>
          <p:cNvSpPr/>
          <p:nvPr/>
        </p:nvSpPr>
        <p:spPr>
          <a:xfrm>
            <a:off x="7946265" y="4138986"/>
            <a:ext cx="360608" cy="5875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9" name="Picture 8"/>
          <p:cNvPicPr>
            <a:picLocks noChangeAspect="1"/>
          </p:cNvPicPr>
          <p:nvPr/>
        </p:nvPicPr>
        <p:blipFill>
          <a:blip r:embed="rId2"/>
          <a:stretch>
            <a:fillRect/>
          </a:stretch>
        </p:blipFill>
        <p:spPr>
          <a:xfrm>
            <a:off x="7946265" y="2180496"/>
            <a:ext cx="384081" cy="609653"/>
          </a:xfrm>
          <a:prstGeom prst="rect">
            <a:avLst/>
          </a:prstGeom>
        </p:spPr>
      </p:pic>
      <p:pic>
        <p:nvPicPr>
          <p:cNvPr id="4" name="Picture 3"/>
          <p:cNvPicPr>
            <a:picLocks noChangeAspect="1"/>
          </p:cNvPicPr>
          <p:nvPr/>
        </p:nvPicPr>
        <p:blipFill>
          <a:blip r:embed="rId3"/>
          <a:stretch>
            <a:fillRect/>
          </a:stretch>
        </p:blipFill>
        <p:spPr>
          <a:xfrm>
            <a:off x="8734108" y="1763397"/>
            <a:ext cx="2862593" cy="2053504"/>
          </a:xfrm>
          <a:prstGeom prst="rect">
            <a:avLst/>
          </a:prstGeom>
        </p:spPr>
      </p:pic>
      <p:pic>
        <p:nvPicPr>
          <p:cNvPr id="5" name="Picture 4"/>
          <p:cNvPicPr>
            <a:picLocks noChangeAspect="1"/>
          </p:cNvPicPr>
          <p:nvPr/>
        </p:nvPicPr>
        <p:blipFill rotWithShape="1">
          <a:blip r:embed="rId4"/>
          <a:srcRect t="-211" r="66314" b="-1"/>
          <a:stretch/>
        </p:blipFill>
        <p:spPr>
          <a:xfrm>
            <a:off x="6014435" y="1751554"/>
            <a:ext cx="2523847" cy="2268093"/>
          </a:xfrm>
          <a:prstGeom prst="rect">
            <a:avLst/>
          </a:prstGeom>
        </p:spPr>
      </p:pic>
      <p:pic>
        <p:nvPicPr>
          <p:cNvPr id="7" name="Picture 6"/>
          <p:cNvPicPr>
            <a:picLocks noChangeAspect="1"/>
          </p:cNvPicPr>
          <p:nvPr/>
        </p:nvPicPr>
        <p:blipFill rotWithShape="1">
          <a:blip r:embed="rId5"/>
          <a:srcRect l="10175" t="34455" r="34966" b="25570"/>
          <a:stretch/>
        </p:blipFill>
        <p:spPr>
          <a:xfrm>
            <a:off x="5661583" y="4245843"/>
            <a:ext cx="5753397" cy="2357115"/>
          </a:xfrm>
          <a:prstGeom prst="rect">
            <a:avLst/>
          </a:prstGeom>
        </p:spPr>
      </p:pic>
    </p:spTree>
    <p:extLst>
      <p:ext uri="{BB962C8B-B14F-4D97-AF65-F5344CB8AC3E}">
        <p14:creationId xmlns:p14="http://schemas.microsoft.com/office/powerpoint/2010/main" val="384775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Fulcrum Line: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5433242" cy="3678303"/>
          </a:xfrm>
        </p:spPr>
        <p:txBody>
          <a:bodyPr>
            <a:normAutofit/>
          </a:bodyPr>
          <a:lstStyle/>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Location of fulcrum line for different classes of removable partial denture:</a:t>
            </a:r>
            <a:endParaRPr lang="en-US" sz="2000" dirty="0" smtClean="0">
              <a:solidFill>
                <a:schemeClr val="tx1"/>
              </a:solidFill>
              <a:latin typeface="Andalus" panose="02020603050405020304" pitchFamily="18" charset="-78"/>
              <a:cs typeface="Andalus" panose="02020603050405020304" pitchFamily="18" charset="-78"/>
            </a:endParaRPr>
          </a:p>
          <a:p>
            <a:pPr algn="l" rtl="0"/>
            <a:r>
              <a:rPr lang="en-US" sz="2000" b="1" dirty="0">
                <a:solidFill>
                  <a:schemeClr val="accent1">
                    <a:lumMod val="60000"/>
                    <a:lumOff val="40000"/>
                  </a:schemeClr>
                </a:solidFill>
                <a:latin typeface="Andalus" panose="02020603050405020304" pitchFamily="18" charset="-78"/>
                <a:cs typeface="Andalus" panose="02020603050405020304" pitchFamily="18" charset="-78"/>
              </a:rPr>
              <a:t> In Class </a:t>
            </a:r>
            <a:r>
              <a:rPr lang="en-US" sz="2000" b="1" dirty="0" smtClean="0">
                <a:solidFill>
                  <a:schemeClr val="accent1">
                    <a:lumMod val="60000"/>
                    <a:lumOff val="40000"/>
                  </a:schemeClr>
                </a:solidFill>
                <a:latin typeface="Andalus" panose="02020603050405020304" pitchFamily="18" charset="-78"/>
                <a:cs typeface="Andalus" panose="02020603050405020304" pitchFamily="18" charset="-78"/>
              </a:rPr>
              <a:t>II arch</a:t>
            </a:r>
            <a:r>
              <a:rPr lang="en-US" sz="2000" b="1" dirty="0">
                <a:solidFill>
                  <a:schemeClr val="accent1">
                    <a:lumMod val="60000"/>
                    <a:lumOff val="40000"/>
                  </a:schemeClr>
                </a:solidFill>
                <a:latin typeface="Andalus" panose="02020603050405020304" pitchFamily="18" charset="-78"/>
                <a:cs typeface="Andalus" panose="02020603050405020304" pitchFamily="18" charset="-78"/>
              </a:rPr>
              <a:t>: </a:t>
            </a:r>
            <a:r>
              <a:rPr lang="en-US" sz="2000" dirty="0">
                <a:solidFill>
                  <a:schemeClr val="tx1"/>
                </a:solidFill>
                <a:latin typeface="Andalus" panose="02020603050405020304" pitchFamily="18" charset="-78"/>
                <a:cs typeface="Andalus" panose="02020603050405020304" pitchFamily="18" charset="-78"/>
              </a:rPr>
              <a:t>Fulcrum line is diagonal, passing through abutment on </a:t>
            </a:r>
            <a:r>
              <a:rPr lang="en-US" sz="2000" dirty="0" smtClean="0">
                <a:solidFill>
                  <a:schemeClr val="tx1"/>
                </a:solidFill>
                <a:latin typeface="Andalus" panose="02020603050405020304" pitchFamily="18" charset="-78"/>
                <a:cs typeface="Andalus" panose="02020603050405020304" pitchFamily="18" charset="-78"/>
              </a:rPr>
              <a:t>distal extension </a:t>
            </a:r>
            <a:r>
              <a:rPr lang="en-US" sz="2000" dirty="0">
                <a:solidFill>
                  <a:schemeClr val="tx1"/>
                </a:solidFill>
                <a:latin typeface="Andalus" panose="02020603050405020304" pitchFamily="18" charset="-78"/>
                <a:cs typeface="Andalus" panose="02020603050405020304" pitchFamily="18" charset="-78"/>
              </a:rPr>
              <a:t>side and the most posterior abutment on opposite </a:t>
            </a:r>
            <a:r>
              <a:rPr lang="en-US" sz="2000" dirty="0" smtClean="0">
                <a:solidFill>
                  <a:schemeClr val="tx1"/>
                </a:solidFill>
                <a:latin typeface="Andalus" panose="02020603050405020304" pitchFamily="18" charset="-78"/>
                <a:cs typeface="Andalus" panose="02020603050405020304" pitchFamily="18" charset="-78"/>
              </a:rPr>
              <a:t>side. </a:t>
            </a:r>
          </a:p>
          <a:p>
            <a:pPr algn="l" rtl="0"/>
            <a:r>
              <a:rPr lang="en-US" sz="2000" dirty="0" smtClean="0">
                <a:solidFill>
                  <a:schemeClr val="tx1"/>
                </a:solidFill>
                <a:latin typeface="Andalus" panose="02020603050405020304" pitchFamily="18" charset="-78"/>
                <a:cs typeface="Andalus" panose="02020603050405020304" pitchFamily="18" charset="-78"/>
              </a:rPr>
              <a:t>If </a:t>
            </a:r>
            <a:r>
              <a:rPr lang="en-US" sz="2000" dirty="0">
                <a:solidFill>
                  <a:schemeClr val="tx1"/>
                </a:solidFill>
                <a:latin typeface="Andalus" panose="02020603050405020304" pitchFamily="18" charset="-78"/>
                <a:cs typeface="Andalus" panose="02020603050405020304" pitchFamily="18" charset="-78"/>
              </a:rPr>
              <a:t>abutment tooth anterior to modification space lies far </a:t>
            </a:r>
            <a:r>
              <a:rPr lang="en-US" sz="2000" dirty="0" smtClean="0">
                <a:solidFill>
                  <a:schemeClr val="tx1"/>
                </a:solidFill>
                <a:latin typeface="Andalus" panose="02020603050405020304" pitchFamily="18" charset="-78"/>
                <a:cs typeface="Andalus" panose="02020603050405020304" pitchFamily="18" charset="-78"/>
              </a:rPr>
              <a:t>enough from </a:t>
            </a:r>
            <a:r>
              <a:rPr lang="en-US" sz="2000" dirty="0">
                <a:solidFill>
                  <a:schemeClr val="tx1"/>
                </a:solidFill>
                <a:latin typeface="Andalus" panose="02020603050405020304" pitchFamily="18" charset="-78"/>
                <a:cs typeface="Andalus" panose="02020603050405020304" pitchFamily="18" charset="-78"/>
              </a:rPr>
              <a:t>fulcrum line, it may be used effectively for support of </a:t>
            </a:r>
            <a:r>
              <a:rPr lang="en-US" sz="2000" dirty="0" smtClean="0">
                <a:solidFill>
                  <a:schemeClr val="tx1"/>
                </a:solidFill>
                <a:latin typeface="Andalus" panose="02020603050405020304" pitchFamily="18" charset="-78"/>
                <a:cs typeface="Andalus" panose="02020603050405020304" pitchFamily="18" charset="-78"/>
              </a:rPr>
              <a:t>indirect retainer</a:t>
            </a:r>
            <a:r>
              <a:rPr lang="en-US" sz="2000" dirty="0">
                <a:solidFill>
                  <a:schemeClr val="tx1"/>
                </a:solidFill>
                <a:latin typeface="Andalus" panose="02020603050405020304" pitchFamily="18" charset="-78"/>
                <a:cs typeface="Andalus" panose="02020603050405020304" pitchFamily="18" charset="-78"/>
              </a:rPr>
              <a:t>.</a:t>
            </a:r>
            <a:r>
              <a:rPr lang="en-US" dirty="0" smtClean="0">
                <a:solidFill>
                  <a:schemeClr val="tx1"/>
                </a:solidFill>
                <a:latin typeface="Andalus" panose="02020603050405020304" pitchFamily="18" charset="-78"/>
                <a:cs typeface="Andalus" panose="02020603050405020304" pitchFamily="18" charset="-78"/>
              </a:rPr>
              <a:t> </a:t>
            </a:r>
            <a:endParaRPr lang="ar-SA" dirty="0">
              <a:solidFill>
                <a:schemeClr val="tx1"/>
              </a:solidFill>
              <a:latin typeface="Andalus" panose="02020603050405020304" pitchFamily="18" charset="-78"/>
              <a:cs typeface="Andalus" panose="02020603050405020304" pitchFamily="18" charset="-78"/>
            </a:endParaRPr>
          </a:p>
        </p:txBody>
      </p:sp>
      <p:sp>
        <p:nvSpPr>
          <p:cNvPr id="8" name="Oval 7"/>
          <p:cNvSpPr/>
          <p:nvPr/>
        </p:nvSpPr>
        <p:spPr>
          <a:xfrm>
            <a:off x="7946265" y="4138986"/>
            <a:ext cx="360608" cy="5875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9" name="Picture 8"/>
          <p:cNvPicPr>
            <a:picLocks noChangeAspect="1"/>
          </p:cNvPicPr>
          <p:nvPr/>
        </p:nvPicPr>
        <p:blipFill>
          <a:blip r:embed="rId2"/>
          <a:stretch>
            <a:fillRect/>
          </a:stretch>
        </p:blipFill>
        <p:spPr>
          <a:xfrm>
            <a:off x="7946265" y="2180496"/>
            <a:ext cx="384081" cy="609653"/>
          </a:xfrm>
          <a:prstGeom prst="rect">
            <a:avLst/>
          </a:prstGeom>
        </p:spPr>
      </p:pic>
      <p:pic>
        <p:nvPicPr>
          <p:cNvPr id="4" name="Picture 3"/>
          <p:cNvPicPr>
            <a:picLocks noChangeAspect="1"/>
          </p:cNvPicPr>
          <p:nvPr/>
        </p:nvPicPr>
        <p:blipFill>
          <a:blip r:embed="rId3"/>
          <a:stretch>
            <a:fillRect/>
          </a:stretch>
        </p:blipFill>
        <p:spPr>
          <a:xfrm>
            <a:off x="7628535" y="1900719"/>
            <a:ext cx="2862593" cy="2053504"/>
          </a:xfrm>
          <a:prstGeom prst="rect">
            <a:avLst/>
          </a:prstGeom>
        </p:spPr>
      </p:pic>
      <p:pic>
        <p:nvPicPr>
          <p:cNvPr id="6" name="Picture 5"/>
          <p:cNvPicPr>
            <a:picLocks noChangeAspect="1"/>
          </p:cNvPicPr>
          <p:nvPr/>
        </p:nvPicPr>
        <p:blipFill rotWithShape="1">
          <a:blip r:embed="rId4"/>
          <a:srcRect l="9978" t="38864" r="34394" b="21876"/>
          <a:stretch/>
        </p:blipFill>
        <p:spPr>
          <a:xfrm>
            <a:off x="6375275" y="4281441"/>
            <a:ext cx="5369114" cy="2130450"/>
          </a:xfrm>
          <a:prstGeom prst="rect">
            <a:avLst/>
          </a:prstGeom>
        </p:spPr>
      </p:pic>
    </p:spTree>
    <p:extLst>
      <p:ext uri="{BB962C8B-B14F-4D97-AF65-F5344CB8AC3E}">
        <p14:creationId xmlns:p14="http://schemas.microsoft.com/office/powerpoint/2010/main" val="1343252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Fulcrum Line: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5639303" cy="4117273"/>
          </a:xfrm>
        </p:spPr>
        <p:txBody>
          <a:bodyPr>
            <a:normAutofit fontScale="92500"/>
          </a:bodyPr>
          <a:lstStyle/>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Location of fulcrum line for different classes of removable partial denture:</a:t>
            </a:r>
            <a:endParaRPr lang="en-US" sz="2000" dirty="0" smtClean="0">
              <a:solidFill>
                <a:schemeClr val="tx1"/>
              </a:solidFill>
              <a:latin typeface="Andalus" panose="02020603050405020304" pitchFamily="18" charset="-78"/>
              <a:cs typeface="Andalus" panose="02020603050405020304" pitchFamily="18" charset="-78"/>
            </a:endParaRPr>
          </a:p>
          <a:p>
            <a:pPr algn="l" rtl="0"/>
            <a:r>
              <a:rPr lang="en-US" sz="2000" b="1" dirty="0">
                <a:solidFill>
                  <a:schemeClr val="accent1">
                    <a:lumMod val="60000"/>
                    <a:lumOff val="40000"/>
                  </a:schemeClr>
                </a:solidFill>
                <a:latin typeface="Andalus" panose="02020603050405020304" pitchFamily="18" charset="-78"/>
                <a:cs typeface="Andalus" panose="02020603050405020304" pitchFamily="18" charset="-78"/>
              </a:rPr>
              <a:t> </a:t>
            </a:r>
            <a:r>
              <a:rPr lang="en-US" sz="2200" b="1" dirty="0">
                <a:solidFill>
                  <a:schemeClr val="accent1">
                    <a:lumMod val="60000"/>
                    <a:lumOff val="40000"/>
                  </a:schemeClr>
                </a:solidFill>
                <a:latin typeface="Andalus" panose="02020603050405020304" pitchFamily="18" charset="-78"/>
                <a:cs typeface="Andalus" panose="02020603050405020304" pitchFamily="18" charset="-78"/>
              </a:rPr>
              <a:t>In Class </a:t>
            </a:r>
            <a:r>
              <a:rPr lang="en-US" sz="2200" b="1" dirty="0" smtClean="0">
                <a:solidFill>
                  <a:schemeClr val="accent1">
                    <a:lumMod val="60000"/>
                    <a:lumOff val="40000"/>
                  </a:schemeClr>
                </a:solidFill>
                <a:latin typeface="Andalus" panose="02020603050405020304" pitchFamily="18" charset="-78"/>
                <a:cs typeface="Andalus" panose="02020603050405020304" pitchFamily="18" charset="-78"/>
              </a:rPr>
              <a:t>III arch </a:t>
            </a:r>
            <a:r>
              <a:rPr lang="en-US" sz="2000" dirty="0" smtClean="0">
                <a:solidFill>
                  <a:schemeClr val="tx1"/>
                </a:solidFill>
                <a:latin typeface="Andalus" panose="02020603050405020304" pitchFamily="18" charset="-78"/>
                <a:cs typeface="Andalus" panose="02020603050405020304" pitchFamily="18" charset="-78"/>
              </a:rPr>
              <a:t>with </a:t>
            </a:r>
            <a:r>
              <a:rPr lang="en-US" sz="2000" dirty="0">
                <a:solidFill>
                  <a:schemeClr val="tx1"/>
                </a:solidFill>
                <a:latin typeface="Andalus" panose="02020603050405020304" pitchFamily="18" charset="-78"/>
                <a:cs typeface="Andalus" panose="02020603050405020304" pitchFamily="18" charset="-78"/>
              </a:rPr>
              <a:t>posterior tooth on right side, which has a </a:t>
            </a:r>
            <a:r>
              <a:rPr lang="en-US" sz="2000" dirty="0" smtClean="0">
                <a:solidFill>
                  <a:schemeClr val="tx1"/>
                </a:solidFill>
                <a:latin typeface="Andalus" panose="02020603050405020304" pitchFamily="18" charset="-78"/>
                <a:cs typeface="Andalus" panose="02020603050405020304" pitchFamily="18" charset="-78"/>
              </a:rPr>
              <a:t>poor prognosis </a:t>
            </a:r>
            <a:r>
              <a:rPr lang="en-US" sz="2000" dirty="0">
                <a:solidFill>
                  <a:schemeClr val="tx1"/>
                </a:solidFill>
                <a:latin typeface="Andalus" panose="02020603050405020304" pitchFamily="18" charset="-78"/>
                <a:cs typeface="Andalus" panose="02020603050405020304" pitchFamily="18" charset="-78"/>
              </a:rPr>
              <a:t>and will eventually be lost, fulcrum line is considered the same </a:t>
            </a:r>
            <a:r>
              <a:rPr lang="en-US" sz="2000" dirty="0" smtClean="0">
                <a:solidFill>
                  <a:schemeClr val="tx1"/>
                </a:solidFill>
                <a:latin typeface="Andalus" panose="02020603050405020304" pitchFamily="18" charset="-78"/>
                <a:cs typeface="Andalus" panose="02020603050405020304" pitchFamily="18" charset="-78"/>
              </a:rPr>
              <a:t>as though </a:t>
            </a:r>
            <a:r>
              <a:rPr lang="en-US" sz="2000" dirty="0">
                <a:solidFill>
                  <a:schemeClr val="tx1"/>
                </a:solidFill>
                <a:latin typeface="Andalus" panose="02020603050405020304" pitchFamily="18" charset="-78"/>
                <a:cs typeface="Andalus" panose="02020603050405020304" pitchFamily="18" charset="-78"/>
              </a:rPr>
              <a:t>posterior tooth were not </a:t>
            </a:r>
            <a:r>
              <a:rPr lang="en-US" sz="2000" dirty="0" smtClean="0">
                <a:solidFill>
                  <a:schemeClr val="tx1"/>
                </a:solidFill>
                <a:latin typeface="Andalus" panose="02020603050405020304" pitchFamily="18" charset="-78"/>
                <a:cs typeface="Andalus" panose="02020603050405020304" pitchFamily="18" charset="-78"/>
              </a:rPr>
              <a:t>present. Thus </a:t>
            </a:r>
            <a:r>
              <a:rPr lang="en-US" sz="2000" dirty="0">
                <a:solidFill>
                  <a:schemeClr val="tx1"/>
                </a:solidFill>
                <a:latin typeface="Andalus" panose="02020603050405020304" pitchFamily="18" charset="-78"/>
                <a:cs typeface="Andalus" panose="02020603050405020304" pitchFamily="18" charset="-78"/>
              </a:rPr>
              <a:t>its future loss may not necessitate altering original design of </a:t>
            </a:r>
            <a:r>
              <a:rPr lang="en-US" sz="2000" dirty="0" smtClean="0">
                <a:solidFill>
                  <a:schemeClr val="tx1"/>
                </a:solidFill>
                <a:latin typeface="Andalus" panose="02020603050405020304" pitchFamily="18" charset="-78"/>
                <a:cs typeface="Andalus" panose="02020603050405020304" pitchFamily="18" charset="-78"/>
              </a:rPr>
              <a:t>the removable </a:t>
            </a:r>
            <a:r>
              <a:rPr lang="en-US" sz="2000" dirty="0">
                <a:solidFill>
                  <a:schemeClr val="tx1"/>
                </a:solidFill>
                <a:latin typeface="Andalus" panose="02020603050405020304" pitchFamily="18" charset="-78"/>
                <a:cs typeface="Andalus" panose="02020603050405020304" pitchFamily="18" charset="-78"/>
              </a:rPr>
              <a:t>partial denture framework</a:t>
            </a:r>
            <a:r>
              <a:rPr lang="en-US" sz="2000" dirty="0" smtClean="0">
                <a:solidFill>
                  <a:schemeClr val="tx1"/>
                </a:solidFill>
                <a:latin typeface="Andalus" panose="02020603050405020304" pitchFamily="18" charset="-78"/>
                <a:cs typeface="Andalus" panose="02020603050405020304" pitchFamily="18" charset="-78"/>
              </a:rPr>
              <a:t>.</a:t>
            </a:r>
          </a:p>
          <a:p>
            <a:pPr algn="l" rtl="0"/>
            <a:r>
              <a:rPr lang="en-US" sz="2200" b="1" dirty="0">
                <a:solidFill>
                  <a:schemeClr val="accent1">
                    <a:lumMod val="60000"/>
                    <a:lumOff val="40000"/>
                  </a:schemeClr>
                </a:solidFill>
                <a:latin typeface="Andalus" panose="02020603050405020304" pitchFamily="18" charset="-78"/>
                <a:cs typeface="Andalus" panose="02020603050405020304" pitchFamily="18" charset="-78"/>
              </a:rPr>
              <a:t>In Class III arch </a:t>
            </a:r>
            <a:r>
              <a:rPr lang="en-US" dirty="0">
                <a:solidFill>
                  <a:schemeClr val="tx1"/>
                </a:solidFill>
                <a:latin typeface="Andalus" panose="02020603050405020304" pitchFamily="18" charset="-78"/>
                <a:cs typeface="Andalus" panose="02020603050405020304" pitchFamily="18" charset="-78"/>
              </a:rPr>
              <a:t>with non-supporting anterior teeth, adjacent </a:t>
            </a:r>
            <a:r>
              <a:rPr lang="en-US" dirty="0" smtClean="0">
                <a:solidFill>
                  <a:schemeClr val="tx1"/>
                </a:solidFill>
                <a:latin typeface="Andalus" panose="02020603050405020304" pitchFamily="18" charset="-78"/>
                <a:cs typeface="Andalus" panose="02020603050405020304" pitchFamily="18" charset="-78"/>
              </a:rPr>
              <a:t>edentulous area </a:t>
            </a:r>
            <a:r>
              <a:rPr lang="en-US" dirty="0">
                <a:solidFill>
                  <a:schemeClr val="tx1"/>
                </a:solidFill>
                <a:latin typeface="Andalus" panose="02020603050405020304" pitchFamily="18" charset="-78"/>
                <a:cs typeface="Andalus" panose="02020603050405020304" pitchFamily="18" charset="-78"/>
              </a:rPr>
              <a:t>is considered to be tissue-supported end, with diagonal fulcrum </a:t>
            </a:r>
            <a:r>
              <a:rPr lang="en-US" dirty="0" smtClean="0">
                <a:solidFill>
                  <a:schemeClr val="tx1"/>
                </a:solidFill>
                <a:latin typeface="Andalus" panose="02020603050405020304" pitchFamily="18" charset="-78"/>
                <a:cs typeface="Andalus" panose="02020603050405020304" pitchFamily="18" charset="-78"/>
              </a:rPr>
              <a:t>line passing </a:t>
            </a:r>
            <a:r>
              <a:rPr lang="en-US" dirty="0">
                <a:solidFill>
                  <a:schemeClr val="tx1"/>
                </a:solidFill>
                <a:latin typeface="Andalus" panose="02020603050405020304" pitchFamily="18" charset="-78"/>
                <a:cs typeface="Andalus" panose="02020603050405020304" pitchFamily="18" charset="-78"/>
              </a:rPr>
              <a:t>through two principal abutments as in Class II arch.</a:t>
            </a:r>
            <a:endParaRPr lang="ar-SA" dirty="0">
              <a:solidFill>
                <a:schemeClr val="tx1"/>
              </a:solidFill>
              <a:latin typeface="Andalus" panose="02020603050405020304" pitchFamily="18" charset="-78"/>
              <a:cs typeface="Andalus" panose="02020603050405020304" pitchFamily="18" charset="-78"/>
            </a:endParaRPr>
          </a:p>
        </p:txBody>
      </p:sp>
      <p:sp>
        <p:nvSpPr>
          <p:cNvPr id="8" name="Oval 7"/>
          <p:cNvSpPr/>
          <p:nvPr/>
        </p:nvSpPr>
        <p:spPr>
          <a:xfrm>
            <a:off x="7946265" y="4138986"/>
            <a:ext cx="360608" cy="5875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9" name="Picture 8"/>
          <p:cNvPicPr>
            <a:picLocks noChangeAspect="1"/>
          </p:cNvPicPr>
          <p:nvPr/>
        </p:nvPicPr>
        <p:blipFill>
          <a:blip r:embed="rId2"/>
          <a:stretch>
            <a:fillRect/>
          </a:stretch>
        </p:blipFill>
        <p:spPr>
          <a:xfrm>
            <a:off x="7946265" y="2180496"/>
            <a:ext cx="384081" cy="609653"/>
          </a:xfrm>
          <a:prstGeom prst="rect">
            <a:avLst/>
          </a:prstGeom>
        </p:spPr>
      </p:pic>
      <p:pic>
        <p:nvPicPr>
          <p:cNvPr id="5" name="Picture 4"/>
          <p:cNvPicPr>
            <a:picLocks noChangeAspect="1"/>
          </p:cNvPicPr>
          <p:nvPr/>
        </p:nvPicPr>
        <p:blipFill rotWithShape="1">
          <a:blip r:embed="rId3"/>
          <a:srcRect l="10572" t="25484" r="62048" b="43354"/>
          <a:stretch/>
        </p:blipFill>
        <p:spPr>
          <a:xfrm>
            <a:off x="7276564" y="2139060"/>
            <a:ext cx="3125460" cy="1999926"/>
          </a:xfrm>
          <a:prstGeom prst="rect">
            <a:avLst/>
          </a:prstGeom>
        </p:spPr>
      </p:pic>
      <p:pic>
        <p:nvPicPr>
          <p:cNvPr id="7" name="Picture 6"/>
          <p:cNvPicPr>
            <a:picLocks noChangeAspect="1"/>
          </p:cNvPicPr>
          <p:nvPr/>
        </p:nvPicPr>
        <p:blipFill rotWithShape="1">
          <a:blip r:embed="rId4"/>
          <a:srcRect l="50150"/>
          <a:stretch/>
        </p:blipFill>
        <p:spPr>
          <a:xfrm>
            <a:off x="7276565" y="4305800"/>
            <a:ext cx="3342444" cy="2069068"/>
          </a:xfrm>
          <a:prstGeom prst="rect">
            <a:avLst/>
          </a:prstGeom>
        </p:spPr>
      </p:pic>
    </p:spTree>
    <p:extLst>
      <p:ext uri="{BB962C8B-B14F-4D97-AF65-F5344CB8AC3E}">
        <p14:creationId xmlns:p14="http://schemas.microsoft.com/office/powerpoint/2010/main" val="171060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Fulcrum Line: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5669482" cy="4042883"/>
          </a:xfrm>
        </p:spPr>
        <p:txBody>
          <a:bodyPr>
            <a:normAutofit/>
          </a:bodyPr>
          <a:lstStyle/>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Location of fulcrum line for different classes of removable partial denture:</a:t>
            </a:r>
          </a:p>
          <a:p>
            <a:pPr algn="l" rtl="0"/>
            <a:r>
              <a:rPr lang="en-US" sz="2000" b="1" dirty="0" smtClean="0">
                <a:solidFill>
                  <a:schemeClr val="accent1">
                    <a:lumMod val="60000"/>
                    <a:lumOff val="40000"/>
                  </a:schemeClr>
                </a:solidFill>
                <a:latin typeface="Andalus" panose="02020603050405020304" pitchFamily="18" charset="-78"/>
                <a:cs typeface="Andalus" panose="02020603050405020304" pitchFamily="18" charset="-78"/>
              </a:rPr>
              <a:t>In </a:t>
            </a:r>
            <a:r>
              <a:rPr lang="en-US" sz="2000" b="1" dirty="0">
                <a:solidFill>
                  <a:schemeClr val="accent1">
                    <a:lumMod val="60000"/>
                    <a:lumOff val="40000"/>
                  </a:schemeClr>
                </a:solidFill>
                <a:latin typeface="Andalus" panose="02020603050405020304" pitchFamily="18" charset="-78"/>
                <a:cs typeface="Andalus" panose="02020603050405020304" pitchFamily="18" charset="-78"/>
              </a:rPr>
              <a:t>Class IV arch: </a:t>
            </a:r>
            <a:r>
              <a:rPr lang="en-US" dirty="0">
                <a:solidFill>
                  <a:schemeClr val="tx1"/>
                </a:solidFill>
                <a:latin typeface="Andalus" panose="02020603050405020304" pitchFamily="18" charset="-78"/>
                <a:cs typeface="Andalus" panose="02020603050405020304" pitchFamily="18" charset="-78"/>
              </a:rPr>
              <a:t>Fulcrum line passes through two abutments adjacent </a:t>
            </a:r>
            <a:r>
              <a:rPr lang="en-US" dirty="0" smtClean="0">
                <a:solidFill>
                  <a:schemeClr val="tx1"/>
                </a:solidFill>
                <a:latin typeface="Andalus" panose="02020603050405020304" pitchFamily="18" charset="-78"/>
                <a:cs typeface="Andalus" panose="02020603050405020304" pitchFamily="18" charset="-78"/>
              </a:rPr>
              <a:t>to single </a:t>
            </a:r>
            <a:r>
              <a:rPr lang="en-US" dirty="0">
                <a:solidFill>
                  <a:schemeClr val="tx1"/>
                </a:solidFill>
                <a:latin typeface="Andalus" panose="02020603050405020304" pitchFamily="18" charset="-78"/>
                <a:cs typeface="Andalus" panose="02020603050405020304" pitchFamily="18" charset="-78"/>
              </a:rPr>
              <a:t>edentulous space.</a:t>
            </a:r>
            <a:endParaRPr lang="ar-SA" sz="1600" dirty="0">
              <a:solidFill>
                <a:schemeClr val="tx1"/>
              </a:solidFill>
              <a:latin typeface="Andalus" panose="02020603050405020304" pitchFamily="18" charset="-78"/>
              <a:cs typeface="Andalus" panose="02020603050405020304" pitchFamily="18" charset="-78"/>
            </a:endParaRPr>
          </a:p>
        </p:txBody>
      </p:sp>
      <p:sp>
        <p:nvSpPr>
          <p:cNvPr id="8" name="Oval 7"/>
          <p:cNvSpPr/>
          <p:nvPr/>
        </p:nvSpPr>
        <p:spPr>
          <a:xfrm>
            <a:off x="7946265" y="4138986"/>
            <a:ext cx="360608" cy="5875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9" name="Picture 8"/>
          <p:cNvPicPr>
            <a:picLocks noChangeAspect="1"/>
          </p:cNvPicPr>
          <p:nvPr/>
        </p:nvPicPr>
        <p:blipFill>
          <a:blip r:embed="rId2"/>
          <a:stretch>
            <a:fillRect/>
          </a:stretch>
        </p:blipFill>
        <p:spPr>
          <a:xfrm>
            <a:off x="7946265" y="2180496"/>
            <a:ext cx="384081" cy="609653"/>
          </a:xfrm>
          <a:prstGeom prst="rect">
            <a:avLst/>
          </a:prstGeom>
        </p:spPr>
      </p:pic>
      <p:pic>
        <p:nvPicPr>
          <p:cNvPr id="4" name="Picture 3"/>
          <p:cNvPicPr>
            <a:picLocks noChangeAspect="1"/>
          </p:cNvPicPr>
          <p:nvPr/>
        </p:nvPicPr>
        <p:blipFill rotWithShape="1">
          <a:blip r:embed="rId3"/>
          <a:srcRect l="9172" t="26716" r="34294" b="32079"/>
          <a:stretch/>
        </p:blipFill>
        <p:spPr>
          <a:xfrm>
            <a:off x="5946196" y="3001343"/>
            <a:ext cx="5859751" cy="2401188"/>
          </a:xfrm>
          <a:prstGeom prst="rect">
            <a:avLst/>
          </a:prstGeom>
        </p:spPr>
      </p:pic>
    </p:spTree>
    <p:extLst>
      <p:ext uri="{BB962C8B-B14F-4D97-AF65-F5344CB8AC3E}">
        <p14:creationId xmlns:p14="http://schemas.microsoft.com/office/powerpoint/2010/main" val="2906407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02498" cy="4288543"/>
          </a:xfrm>
        </p:spPr>
        <p:txBody>
          <a:bodyPr>
            <a:normAutofit/>
          </a:bodyPr>
          <a:lstStyle/>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1-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Auxiliary </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occlusal rest</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The </a:t>
            </a:r>
            <a:r>
              <a:rPr lang="en-US" sz="2000" u="sng" dirty="0">
                <a:solidFill>
                  <a:schemeClr val="tx1"/>
                </a:solidFill>
                <a:latin typeface="Andalus" panose="02020603050405020304" pitchFamily="18" charset="-78"/>
                <a:cs typeface="Andalus" panose="02020603050405020304" pitchFamily="18" charset="-78"/>
              </a:rPr>
              <a:t>most commonly </a:t>
            </a:r>
            <a:r>
              <a:rPr lang="en-US" sz="2000" dirty="0">
                <a:solidFill>
                  <a:schemeClr val="tx1"/>
                </a:solidFill>
                <a:latin typeface="Andalus" panose="02020603050405020304" pitchFamily="18" charset="-78"/>
                <a:cs typeface="Andalus" panose="02020603050405020304" pitchFamily="18" charset="-78"/>
              </a:rPr>
              <a:t>used indirect retainer is an auxiliary occlusal rest located on an occlusal surface and as far away from the distal extension base as possible</a:t>
            </a:r>
            <a:r>
              <a:rPr lang="en-US" sz="2000" dirty="0" smtClean="0">
                <a:solidFill>
                  <a:schemeClr val="tx1"/>
                </a:solidFill>
                <a:latin typeface="Andalus" panose="02020603050405020304" pitchFamily="18" charset="-78"/>
                <a:cs typeface="Andalus" panose="02020603050405020304" pitchFamily="18" charset="-78"/>
              </a:rPr>
              <a:t>.</a:t>
            </a:r>
          </a:p>
          <a:p>
            <a:pPr algn="l" rtl="0"/>
            <a:r>
              <a:rPr lang="en-US" sz="2400" b="1" dirty="0">
                <a:solidFill>
                  <a:schemeClr val="accent1">
                    <a:lumMod val="60000"/>
                    <a:lumOff val="40000"/>
                  </a:schemeClr>
                </a:solidFill>
                <a:latin typeface="Andalus" panose="02020603050405020304" pitchFamily="18" charset="-78"/>
                <a:cs typeface="Andalus" panose="02020603050405020304" pitchFamily="18" charset="-78"/>
              </a:rPr>
              <a:t>In a Class I arch, </a:t>
            </a:r>
            <a:r>
              <a:rPr lang="en-US" sz="2000" dirty="0">
                <a:solidFill>
                  <a:schemeClr val="tx1"/>
                </a:solidFill>
                <a:latin typeface="Andalus" panose="02020603050405020304" pitchFamily="18" charset="-78"/>
                <a:cs typeface="Andalus" panose="02020603050405020304" pitchFamily="18" charset="-78"/>
              </a:rPr>
              <a:t>this location is usually on the mesial marginal ridge of the first premolar on each side of the arch. The ideal position for the indirect retainer perpendicular to the fulcrum line would be in the vicinity of the central incisors, which are too weak and have lingual surfaces that are too perpendicular to support a rest. Bilateral rests on the first premolars are quite effective, even though they are located closer to the axis of rotation.</a:t>
            </a:r>
            <a:endParaRPr lang="ar-SA" sz="20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3462" t="34468" r="46084" b="32136"/>
          <a:stretch/>
        </p:blipFill>
        <p:spPr>
          <a:xfrm>
            <a:off x="7939794" y="2470245"/>
            <a:ext cx="3033005" cy="2784143"/>
          </a:xfrm>
          <a:prstGeom prst="rect">
            <a:avLst/>
          </a:prstGeom>
        </p:spPr>
      </p:pic>
    </p:spTree>
    <p:extLst>
      <p:ext uri="{BB962C8B-B14F-4D97-AF65-F5344CB8AC3E}">
        <p14:creationId xmlns:p14="http://schemas.microsoft.com/office/powerpoint/2010/main" val="4288199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02498" cy="4288543"/>
          </a:xfrm>
        </p:spPr>
        <p:txBody>
          <a:bodyPr>
            <a:normAutofit/>
          </a:bodyPr>
          <a:lstStyle/>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1-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Auxiliary </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occlusal rest</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r>
              <a:rPr lang="en-US" sz="2000" dirty="0">
                <a:solidFill>
                  <a:schemeClr val="tx1"/>
                </a:solidFill>
                <a:latin typeface="Andalus" panose="02020603050405020304" pitchFamily="18" charset="-78"/>
                <a:cs typeface="Andalus" panose="02020603050405020304" pitchFamily="18" charset="-78"/>
              </a:rPr>
              <a:t>Indirect retainers </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for Class II partial dentures </a:t>
            </a:r>
            <a:r>
              <a:rPr lang="en-US" sz="2000" dirty="0">
                <a:solidFill>
                  <a:schemeClr val="tx1"/>
                </a:solidFill>
                <a:latin typeface="Andalus" panose="02020603050405020304" pitchFamily="18" charset="-78"/>
                <a:cs typeface="Andalus" panose="02020603050405020304" pitchFamily="18" charset="-78"/>
              </a:rPr>
              <a:t>are usually placed on </a:t>
            </a:r>
            <a:r>
              <a:rPr lang="en-US" sz="2000" dirty="0" smtClean="0">
                <a:solidFill>
                  <a:schemeClr val="tx1"/>
                </a:solidFill>
                <a:latin typeface="Andalus" panose="02020603050405020304" pitchFamily="18" charset="-78"/>
                <a:cs typeface="Andalus" panose="02020603050405020304" pitchFamily="18" charset="-78"/>
              </a:rPr>
              <a:t>the marginal </a:t>
            </a:r>
            <a:r>
              <a:rPr lang="en-US" sz="2000" dirty="0">
                <a:solidFill>
                  <a:schemeClr val="tx1"/>
                </a:solidFill>
                <a:latin typeface="Andalus" panose="02020603050405020304" pitchFamily="18" charset="-78"/>
                <a:cs typeface="Andalus" panose="02020603050405020304" pitchFamily="18" charset="-78"/>
              </a:rPr>
              <a:t>ridge of the first premolar tooth on the opposite side of the </a:t>
            </a:r>
            <a:r>
              <a:rPr lang="en-US" sz="2000" dirty="0" smtClean="0">
                <a:solidFill>
                  <a:schemeClr val="tx1"/>
                </a:solidFill>
                <a:latin typeface="Andalus" panose="02020603050405020304" pitchFamily="18" charset="-78"/>
                <a:cs typeface="Andalus" panose="02020603050405020304" pitchFamily="18" charset="-78"/>
              </a:rPr>
              <a:t>arch from </a:t>
            </a:r>
            <a:r>
              <a:rPr lang="en-US" sz="2000" dirty="0">
                <a:solidFill>
                  <a:schemeClr val="tx1"/>
                </a:solidFill>
                <a:latin typeface="Andalus" panose="02020603050405020304" pitchFamily="18" charset="-78"/>
                <a:cs typeface="Andalus" panose="02020603050405020304" pitchFamily="18" charset="-78"/>
              </a:rPr>
              <a:t>the distal extension base</a:t>
            </a:r>
            <a:r>
              <a:rPr lang="en-US" sz="2000" dirty="0" smtClean="0">
                <a:solidFill>
                  <a:schemeClr val="tx1"/>
                </a:solidFill>
                <a:latin typeface="Andalus" panose="02020603050405020304" pitchFamily="18" charset="-78"/>
                <a:cs typeface="Andalus" panose="02020603050405020304" pitchFamily="18" charset="-78"/>
              </a:rPr>
              <a:t>.</a:t>
            </a:r>
          </a:p>
          <a:p>
            <a:pPr algn="l" rtl="0"/>
            <a:endParaRPr lang="en-US" sz="2000" dirty="0">
              <a:solidFill>
                <a:schemeClr val="tx1"/>
              </a:solidFill>
              <a:latin typeface="Andalus" panose="02020603050405020304" pitchFamily="18" charset="-78"/>
              <a:cs typeface="Andalus" panose="02020603050405020304" pitchFamily="18" charset="-78"/>
            </a:endParaRPr>
          </a:p>
          <a:p>
            <a:pPr algn="l" rtl="0"/>
            <a:r>
              <a:rPr lang="en-US" sz="2000" dirty="0">
                <a:solidFill>
                  <a:schemeClr val="tx1"/>
                </a:solidFill>
                <a:latin typeface="Andalus" panose="02020603050405020304" pitchFamily="18" charset="-78"/>
                <a:cs typeface="Andalus" panose="02020603050405020304" pitchFamily="18" charset="-78"/>
              </a:rPr>
              <a:t>Bilateral rests </a:t>
            </a:r>
            <a:r>
              <a:rPr lang="en-US" sz="2000" dirty="0" smtClean="0">
                <a:solidFill>
                  <a:schemeClr val="tx1"/>
                </a:solidFill>
                <a:latin typeface="Andalus" panose="02020603050405020304" pitchFamily="18" charset="-78"/>
                <a:cs typeface="Andalus" panose="02020603050405020304" pitchFamily="18" charset="-78"/>
              </a:rPr>
              <a:t>(indirect retainer) are </a:t>
            </a:r>
            <a:r>
              <a:rPr lang="en-US" sz="2000" dirty="0">
                <a:solidFill>
                  <a:schemeClr val="tx1"/>
                </a:solidFill>
                <a:latin typeface="Andalus" panose="02020603050405020304" pitchFamily="18" charset="-78"/>
                <a:cs typeface="Andalus" panose="02020603050405020304" pitchFamily="18" charset="-78"/>
              </a:rPr>
              <a:t>seldom indicated except when an auxiliary occlusal rest is needed for support of the major connector or when the prognosis of the distal abutment is poor and provision is being considered for later conversion to a Class I partial denture.</a:t>
            </a:r>
            <a:endParaRPr lang="ar-SA" sz="2000" dirty="0">
              <a:solidFill>
                <a:schemeClr val="tx1"/>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7683690" y="2906973"/>
            <a:ext cx="3747932" cy="2688609"/>
          </a:xfrm>
          <a:prstGeom prst="rect">
            <a:avLst/>
          </a:prstGeom>
        </p:spPr>
      </p:pic>
    </p:spTree>
    <p:extLst>
      <p:ext uri="{BB962C8B-B14F-4D97-AF65-F5344CB8AC3E}">
        <p14:creationId xmlns:p14="http://schemas.microsoft.com/office/powerpoint/2010/main" val="3565986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02498" cy="4288543"/>
          </a:xfrm>
        </p:spPr>
        <p:txBody>
          <a:bodyPr>
            <a:normAutofit lnSpcReduction="10000"/>
          </a:bodyPr>
          <a:lstStyle/>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2- Canine rest</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p>
          <a:p>
            <a:pPr marL="0" indent="0" algn="l" rtl="0">
              <a:buNone/>
            </a:pPr>
            <a:r>
              <a:rPr lang="en-US" sz="2000" dirty="0">
                <a:solidFill>
                  <a:schemeClr val="tx1"/>
                </a:solidFill>
                <a:latin typeface="Andalus" panose="02020603050405020304" pitchFamily="18" charset="-78"/>
                <a:cs typeface="Andalus" panose="02020603050405020304" pitchFamily="18" charset="-78"/>
              </a:rPr>
              <a:t>A. The mesial marginal ridge of the first premolar is too close to the fulcrum line.</a:t>
            </a:r>
          </a:p>
          <a:p>
            <a:pPr marL="0" indent="0" algn="l" rtl="0">
              <a:buNone/>
            </a:pPr>
            <a:r>
              <a:rPr lang="en-US" sz="2000" dirty="0">
                <a:solidFill>
                  <a:schemeClr val="tx1"/>
                </a:solidFill>
                <a:latin typeface="Andalus" panose="02020603050405020304" pitchFamily="18" charset="-78"/>
                <a:cs typeface="Andalus" panose="02020603050405020304" pitchFamily="18" charset="-78"/>
              </a:rPr>
              <a:t>B. When the teeth are overlapped so that the fulcrum line is not accessible.</a:t>
            </a:r>
          </a:p>
          <a:p>
            <a:pPr marL="0" indent="0" algn="l" rtl="0">
              <a:buNone/>
            </a:pPr>
            <a:r>
              <a:rPr lang="en-US" sz="2000" dirty="0">
                <a:solidFill>
                  <a:schemeClr val="tx1"/>
                </a:solidFill>
                <a:latin typeface="Andalus" panose="02020603050405020304" pitchFamily="18" charset="-78"/>
                <a:cs typeface="Andalus" panose="02020603050405020304" pitchFamily="18" charset="-78"/>
              </a:rPr>
              <a:t>C. When only anterior teeth including canines is </a:t>
            </a:r>
            <a:r>
              <a:rPr lang="en-US" sz="2000" dirty="0" smtClean="0">
                <a:solidFill>
                  <a:schemeClr val="tx1"/>
                </a:solidFill>
                <a:latin typeface="Andalus" panose="02020603050405020304" pitchFamily="18" charset="-78"/>
                <a:cs typeface="Andalus" panose="02020603050405020304" pitchFamily="18" charset="-78"/>
              </a:rPr>
              <a:t>remaining.</a:t>
            </a:r>
            <a:endParaRPr lang="en-US" sz="2000" dirty="0">
              <a:solidFill>
                <a:schemeClr val="tx1"/>
              </a:solidFill>
              <a:latin typeface="Andalus" panose="02020603050405020304" pitchFamily="18" charset="-78"/>
              <a:cs typeface="Andalus" panose="02020603050405020304" pitchFamily="18" charset="-78"/>
            </a:endParaRPr>
          </a:p>
          <a:p>
            <a:pPr algn="l" rtl="0"/>
            <a:r>
              <a:rPr lang="en-US" sz="2000" dirty="0">
                <a:solidFill>
                  <a:schemeClr val="tx1"/>
                </a:solidFill>
                <a:latin typeface="Andalus" panose="02020603050405020304" pitchFamily="18" charset="-78"/>
                <a:cs typeface="Andalus" panose="02020603050405020304" pitchFamily="18" charset="-78"/>
              </a:rPr>
              <a:t>Such a rest may be made more effective by placing the minor connector in the embrasure anterior to the canine, either curving back onto a prepared lingual rest seat or extending to a </a:t>
            </a:r>
            <a:r>
              <a:rPr lang="en-US" sz="2000" dirty="0" err="1">
                <a:solidFill>
                  <a:schemeClr val="tx1"/>
                </a:solidFill>
                <a:latin typeface="Andalus" panose="02020603050405020304" pitchFamily="18" charset="-78"/>
                <a:cs typeface="Andalus" panose="02020603050405020304" pitchFamily="18" charset="-78"/>
              </a:rPr>
              <a:t>mesioincisal</a:t>
            </a:r>
            <a:r>
              <a:rPr lang="en-US" sz="2000" dirty="0">
                <a:solidFill>
                  <a:schemeClr val="tx1"/>
                </a:solidFill>
                <a:latin typeface="Andalus" panose="02020603050405020304" pitchFamily="18" charset="-78"/>
                <a:cs typeface="Andalus" panose="02020603050405020304" pitchFamily="18" charset="-78"/>
              </a:rPr>
              <a:t> rest. </a:t>
            </a:r>
            <a:endParaRPr lang="en-US" sz="2000" dirty="0" smtClean="0">
              <a:solidFill>
                <a:schemeClr val="tx1"/>
              </a:solidFill>
              <a:latin typeface="Andalus" panose="02020603050405020304" pitchFamily="18" charset="-78"/>
              <a:cs typeface="Andalus" panose="02020603050405020304" pitchFamily="18" charset="-78"/>
            </a:endParaRPr>
          </a:p>
          <a:p>
            <a:pPr algn="l" rtl="0"/>
            <a:r>
              <a:rPr lang="en-US" sz="2000" dirty="0" smtClean="0">
                <a:solidFill>
                  <a:schemeClr val="tx1"/>
                </a:solidFill>
                <a:latin typeface="Andalus" panose="02020603050405020304" pitchFamily="18" charset="-78"/>
                <a:cs typeface="Andalus" panose="02020603050405020304" pitchFamily="18" charset="-78"/>
              </a:rPr>
              <a:t>The </a:t>
            </a:r>
            <a:r>
              <a:rPr lang="en-US" sz="2000" dirty="0">
                <a:solidFill>
                  <a:schemeClr val="tx1"/>
                </a:solidFill>
                <a:latin typeface="Andalus" panose="02020603050405020304" pitchFamily="18" charset="-78"/>
                <a:cs typeface="Andalus" panose="02020603050405020304" pitchFamily="18" charset="-78"/>
              </a:rPr>
              <a:t>same types of canine rests as those previously outlined, which are the lingual or incisal rests, may be used.</a:t>
            </a:r>
            <a:endParaRPr lang="ar-SA" sz="20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45000" t="49953" r="37168" b="26167"/>
          <a:stretch/>
        </p:blipFill>
        <p:spPr>
          <a:xfrm>
            <a:off x="8330325" y="3208059"/>
            <a:ext cx="3002507" cy="2260711"/>
          </a:xfrm>
          <a:prstGeom prst="rect">
            <a:avLst/>
          </a:prstGeom>
        </p:spPr>
      </p:pic>
    </p:spTree>
    <p:extLst>
      <p:ext uri="{BB962C8B-B14F-4D97-AF65-F5344CB8AC3E}">
        <p14:creationId xmlns:p14="http://schemas.microsoft.com/office/powerpoint/2010/main" val="2082978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02498" cy="4288543"/>
          </a:xfrm>
        </p:spPr>
        <p:txBody>
          <a:bodyPr>
            <a:normAutofit lnSpcReduction="10000"/>
          </a:bodyPr>
          <a:lstStyle/>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3- Canine extensions from occlusal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rests:</a:t>
            </a:r>
          </a:p>
          <a:p>
            <a:pPr algn="l" rtl="0"/>
            <a:r>
              <a:rPr lang="en-US" sz="2000" dirty="0">
                <a:solidFill>
                  <a:schemeClr val="tx1"/>
                </a:solidFill>
                <a:latin typeface="Andalus" panose="02020603050405020304" pitchFamily="18" charset="-78"/>
                <a:cs typeface="Andalus" panose="02020603050405020304" pitchFamily="18" charset="-78"/>
              </a:rPr>
              <a:t>F</a:t>
            </a:r>
            <a:r>
              <a:rPr lang="en-US" sz="2000" dirty="0" smtClean="0">
                <a:solidFill>
                  <a:schemeClr val="tx1"/>
                </a:solidFill>
                <a:latin typeface="Andalus" panose="02020603050405020304" pitchFamily="18" charset="-78"/>
                <a:cs typeface="Andalus" panose="02020603050405020304" pitchFamily="18" charset="-78"/>
              </a:rPr>
              <a:t>inger extension from a premolar rest is placed on the prepared lingual slope of the adjacent canine tooth. Such an extension is used to increase the effect of indirect retention by increasing the distance of a resisting element from the fulcrum line. This method is particularly applicable when a first premolar must serve as a primary abutment. The distance anterior to the fulcrum line is only the distance between the </a:t>
            </a:r>
            <a:r>
              <a:rPr lang="en-US" sz="2000" dirty="0" err="1" smtClean="0">
                <a:solidFill>
                  <a:schemeClr val="tx1"/>
                </a:solidFill>
                <a:latin typeface="Andalus" panose="02020603050405020304" pitchFamily="18" charset="-78"/>
                <a:cs typeface="Andalus" panose="02020603050405020304" pitchFamily="18" charset="-78"/>
              </a:rPr>
              <a:t>mesioocclusal</a:t>
            </a:r>
            <a:r>
              <a:rPr lang="en-US" sz="2000" dirty="0" smtClean="0">
                <a:solidFill>
                  <a:schemeClr val="tx1"/>
                </a:solidFill>
                <a:latin typeface="Andalus" panose="02020603050405020304" pitchFamily="18" charset="-78"/>
                <a:cs typeface="Andalus" panose="02020603050405020304" pitchFamily="18" charset="-78"/>
              </a:rPr>
              <a:t> rest and the anterior terminal of the finger extension. </a:t>
            </a:r>
          </a:p>
          <a:p>
            <a:pPr algn="l" rtl="0"/>
            <a:r>
              <a:rPr lang="en-US" sz="2000" dirty="0" smtClean="0">
                <a:solidFill>
                  <a:schemeClr val="tx1"/>
                </a:solidFill>
                <a:latin typeface="Andalus" panose="02020603050405020304" pitchFamily="18" charset="-78"/>
                <a:cs typeface="Andalus" panose="02020603050405020304" pitchFamily="18" charset="-78"/>
              </a:rPr>
              <a:t>Even when they are not used as indirect retainers, canine extensions, continuous bar retainers, and </a:t>
            </a:r>
            <a:r>
              <a:rPr lang="en-US" sz="2000" dirty="0" err="1" smtClean="0">
                <a:solidFill>
                  <a:schemeClr val="tx1"/>
                </a:solidFill>
                <a:latin typeface="Andalus" panose="02020603050405020304" pitchFamily="18" charset="-78"/>
                <a:cs typeface="Andalus" panose="02020603050405020304" pitchFamily="18" charset="-78"/>
              </a:rPr>
              <a:t>linguoplates</a:t>
            </a:r>
            <a:r>
              <a:rPr lang="en-US" sz="2000" dirty="0" smtClean="0">
                <a:solidFill>
                  <a:schemeClr val="tx1"/>
                </a:solidFill>
                <a:latin typeface="Andalus" panose="02020603050405020304" pitchFamily="18" charset="-78"/>
                <a:cs typeface="Andalus" panose="02020603050405020304" pitchFamily="18" charset="-78"/>
              </a:rPr>
              <a:t> should never be used without terminal rests because of the resultant forces effective when they are placed on inclined planes alone.</a:t>
            </a:r>
            <a:endParaRPr lang="ar-SA" sz="2000" dirty="0">
              <a:solidFill>
                <a:schemeClr val="tx1"/>
              </a:solidFill>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rotWithShape="1">
          <a:blip r:embed="rId2"/>
          <a:srcRect l="66713" t="22155" r="15141" b="55644"/>
          <a:stretch/>
        </p:blipFill>
        <p:spPr>
          <a:xfrm>
            <a:off x="8134067" y="3242394"/>
            <a:ext cx="3186752" cy="2192042"/>
          </a:xfrm>
          <a:prstGeom prst="rect">
            <a:avLst/>
          </a:prstGeom>
        </p:spPr>
      </p:pic>
    </p:spTree>
    <p:extLst>
      <p:ext uri="{BB962C8B-B14F-4D97-AF65-F5344CB8AC3E}">
        <p14:creationId xmlns:p14="http://schemas.microsoft.com/office/powerpoint/2010/main" val="3805808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02498" cy="4288543"/>
          </a:xfrm>
        </p:spPr>
        <p:txBody>
          <a:bodyPr>
            <a:normAutofit/>
          </a:bodyPr>
          <a:lstStyle/>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4-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Terminal rest of </a:t>
            </a:r>
            <a:r>
              <a:rPr lang="en-US" sz="2400" b="1" dirty="0" err="1">
                <a:solidFill>
                  <a:schemeClr val="accent1">
                    <a:lumMod val="60000"/>
                    <a:lumOff val="40000"/>
                  </a:schemeClr>
                </a:solidFill>
                <a:latin typeface="Andalus" panose="02020603050405020304" pitchFamily="18" charset="-78"/>
                <a:cs typeface="Andalus" panose="02020603050405020304" pitchFamily="18" charset="-78"/>
              </a:rPr>
              <a:t>c</a:t>
            </a:r>
            <a:r>
              <a:rPr lang="en-US" sz="2400" b="1" dirty="0" err="1" smtClean="0">
                <a:solidFill>
                  <a:schemeClr val="accent1">
                    <a:lumMod val="60000"/>
                    <a:lumOff val="40000"/>
                  </a:schemeClr>
                </a:solidFill>
                <a:latin typeface="Andalus" panose="02020603050405020304" pitchFamily="18" charset="-78"/>
                <a:cs typeface="Andalus" panose="02020603050405020304" pitchFamily="18" charset="-78"/>
              </a:rPr>
              <a:t>ingulum</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 </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bar and </a:t>
            </a:r>
            <a:r>
              <a:rPr lang="en-US" sz="2400" b="1" dirty="0" err="1" smtClean="0">
                <a:solidFill>
                  <a:schemeClr val="accent1">
                    <a:lumMod val="60000"/>
                    <a:lumOff val="40000"/>
                  </a:schemeClr>
                </a:solidFill>
                <a:latin typeface="Andalus" panose="02020603050405020304" pitchFamily="18" charset="-78"/>
                <a:cs typeface="Andalus" panose="02020603050405020304" pitchFamily="18" charset="-78"/>
              </a:rPr>
              <a:t>linguoplate</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 major connector:</a:t>
            </a:r>
          </a:p>
          <a:p>
            <a:pPr algn="l" rtl="0"/>
            <a:r>
              <a:rPr lang="en-US" sz="2000" dirty="0">
                <a:solidFill>
                  <a:schemeClr val="tx1"/>
                </a:solidFill>
                <a:latin typeface="Andalus" panose="02020603050405020304" pitchFamily="18" charset="-78"/>
                <a:cs typeface="Andalus" panose="02020603050405020304" pitchFamily="18" charset="-78"/>
              </a:rPr>
              <a:t>Technically, </a:t>
            </a:r>
            <a:r>
              <a:rPr lang="en-US" sz="2000" dirty="0" err="1">
                <a:solidFill>
                  <a:schemeClr val="tx1"/>
                </a:solidFill>
                <a:latin typeface="Andalus" panose="02020603050405020304" pitchFamily="18" charset="-78"/>
                <a:cs typeface="Andalus" panose="02020603050405020304" pitchFamily="18" charset="-78"/>
              </a:rPr>
              <a:t>cingulum</a:t>
            </a:r>
            <a:r>
              <a:rPr lang="en-US" sz="2000" dirty="0">
                <a:solidFill>
                  <a:schemeClr val="tx1"/>
                </a:solidFill>
                <a:latin typeface="Andalus" panose="02020603050405020304" pitchFamily="18" charset="-78"/>
                <a:cs typeface="Andalus" panose="02020603050405020304" pitchFamily="18" charset="-78"/>
              </a:rPr>
              <a:t> bars (continuous bars) and </a:t>
            </a:r>
            <a:r>
              <a:rPr lang="en-US" sz="2000" dirty="0" err="1">
                <a:solidFill>
                  <a:schemeClr val="tx1"/>
                </a:solidFill>
                <a:latin typeface="Andalus" panose="02020603050405020304" pitchFamily="18" charset="-78"/>
                <a:cs typeface="Andalus" panose="02020603050405020304" pitchFamily="18" charset="-78"/>
              </a:rPr>
              <a:t>linguoplates</a:t>
            </a:r>
            <a:r>
              <a:rPr lang="en-US" sz="2000" dirty="0">
                <a:solidFill>
                  <a:schemeClr val="tx1"/>
                </a:solidFill>
                <a:latin typeface="Andalus" panose="02020603050405020304" pitchFamily="18" charset="-78"/>
                <a:cs typeface="Andalus" panose="02020603050405020304" pitchFamily="18" charset="-78"/>
              </a:rPr>
              <a:t> are </a:t>
            </a:r>
            <a:r>
              <a:rPr lang="en-US" sz="2000" dirty="0" smtClean="0">
                <a:solidFill>
                  <a:schemeClr val="tx1"/>
                </a:solidFill>
                <a:latin typeface="Andalus" panose="02020603050405020304" pitchFamily="18" charset="-78"/>
                <a:cs typeface="Andalus" panose="02020603050405020304" pitchFamily="18" charset="-78"/>
              </a:rPr>
              <a:t>not indirect retainers because they rest on unprepared lingual inclines of anterior teeth. </a:t>
            </a:r>
          </a:p>
          <a:p>
            <a:pPr algn="l" rtl="0"/>
            <a:r>
              <a:rPr lang="en-US" sz="2000" dirty="0" smtClean="0">
                <a:solidFill>
                  <a:schemeClr val="tx1"/>
                </a:solidFill>
                <a:latin typeface="Andalus" panose="02020603050405020304" pitchFamily="18" charset="-78"/>
                <a:cs typeface="Andalus" panose="02020603050405020304" pitchFamily="18" charset="-78"/>
              </a:rPr>
              <a:t>The indirect retainers are actually the terminal rests at either end in the form of auxiliary occlusal rests or canine rests. </a:t>
            </a:r>
          </a:p>
          <a:p>
            <a:pPr algn="l" rtl="0"/>
            <a:r>
              <a:rPr lang="en-US" sz="2000" dirty="0" smtClean="0">
                <a:solidFill>
                  <a:schemeClr val="tx1"/>
                </a:solidFill>
                <a:latin typeface="Andalus" panose="02020603050405020304" pitchFamily="18" charset="-78"/>
                <a:cs typeface="Andalus" panose="02020603050405020304" pitchFamily="18" charset="-78"/>
              </a:rPr>
              <a:t>In </a:t>
            </a:r>
            <a:r>
              <a:rPr lang="en-US" sz="2000" dirty="0" err="1" smtClean="0">
                <a:solidFill>
                  <a:schemeClr val="tx1"/>
                </a:solidFill>
                <a:latin typeface="Andalus" panose="02020603050405020304" pitchFamily="18" charset="-78"/>
                <a:cs typeface="Andalus" panose="02020603050405020304" pitchFamily="18" charset="-78"/>
              </a:rPr>
              <a:t>toothsupported</a:t>
            </a:r>
            <a:r>
              <a:rPr lang="en-US" sz="2000" dirty="0" smtClean="0">
                <a:solidFill>
                  <a:schemeClr val="tx1"/>
                </a:solidFill>
                <a:latin typeface="Andalus" panose="02020603050405020304" pitchFamily="18" charset="-78"/>
                <a:cs typeface="Andalus" panose="02020603050405020304" pitchFamily="18" charset="-78"/>
              </a:rPr>
              <a:t> partial dentures, a </a:t>
            </a:r>
            <a:r>
              <a:rPr lang="en-US" sz="2000" dirty="0" err="1" smtClean="0">
                <a:solidFill>
                  <a:schemeClr val="tx1"/>
                </a:solidFill>
                <a:latin typeface="Andalus" panose="02020603050405020304" pitchFamily="18" charset="-78"/>
                <a:cs typeface="Andalus" panose="02020603050405020304" pitchFamily="18" charset="-78"/>
              </a:rPr>
              <a:t>cingulum</a:t>
            </a:r>
            <a:r>
              <a:rPr lang="en-US" sz="2000" dirty="0" smtClean="0">
                <a:solidFill>
                  <a:schemeClr val="tx1"/>
                </a:solidFill>
                <a:latin typeface="Andalus" panose="02020603050405020304" pitchFamily="18" charset="-78"/>
                <a:cs typeface="Andalus" panose="02020603050405020304" pitchFamily="18" charset="-78"/>
              </a:rPr>
              <a:t> bar or </a:t>
            </a:r>
            <a:r>
              <a:rPr lang="en-US" sz="2000" dirty="0" err="1" smtClean="0">
                <a:solidFill>
                  <a:schemeClr val="tx1"/>
                </a:solidFill>
                <a:latin typeface="Andalus" panose="02020603050405020304" pitchFamily="18" charset="-78"/>
                <a:cs typeface="Andalus" panose="02020603050405020304" pitchFamily="18" charset="-78"/>
              </a:rPr>
              <a:t>linguoplate</a:t>
            </a:r>
            <a:r>
              <a:rPr lang="en-US" sz="2000" dirty="0" smtClean="0">
                <a:solidFill>
                  <a:schemeClr val="tx1"/>
                </a:solidFill>
                <a:latin typeface="Andalus" panose="02020603050405020304" pitchFamily="18" charset="-78"/>
                <a:cs typeface="Andalus" panose="02020603050405020304" pitchFamily="18" charset="-78"/>
              </a:rPr>
              <a:t> is placed for other reasons but always with terminal rests.</a:t>
            </a:r>
            <a:endParaRPr lang="ar-SA" sz="20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66713" t="51819" r="15141" b="31203"/>
          <a:stretch/>
        </p:blipFill>
        <p:spPr>
          <a:xfrm>
            <a:off x="8106771" y="3034379"/>
            <a:ext cx="3234519" cy="1701394"/>
          </a:xfrm>
          <a:prstGeom prst="rect">
            <a:avLst/>
          </a:prstGeom>
        </p:spPr>
      </p:pic>
    </p:spTree>
    <p:extLst>
      <p:ext uri="{BB962C8B-B14F-4D97-AF65-F5344CB8AC3E}">
        <p14:creationId xmlns:p14="http://schemas.microsoft.com/office/powerpoint/2010/main" val="1941878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98032" cy="4493259"/>
          </a:xfrm>
        </p:spPr>
        <p:txBody>
          <a:bodyPr>
            <a:normAutofit/>
          </a:bodyPr>
          <a:lstStyle/>
          <a:p>
            <a:pPr algn="l" rtl="0"/>
            <a:r>
              <a:rPr lang="en-US" sz="2400" b="1" dirty="0">
                <a:solidFill>
                  <a:schemeClr val="accent1">
                    <a:lumMod val="60000"/>
                    <a:lumOff val="40000"/>
                  </a:schemeClr>
                </a:solidFill>
                <a:latin typeface="Andalus" panose="02020603050405020304" pitchFamily="18" charset="-78"/>
                <a:cs typeface="Andalus" panose="02020603050405020304" pitchFamily="18" charset="-78"/>
              </a:rPr>
              <a:t>5- Modification areas</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r>
              <a:rPr lang="en-US" sz="2000" dirty="0">
                <a:solidFill>
                  <a:schemeClr val="tx1"/>
                </a:solidFill>
                <a:latin typeface="Andalus" panose="02020603050405020304" pitchFamily="18" charset="-78"/>
                <a:cs typeface="Andalus" panose="02020603050405020304" pitchFamily="18" charset="-78"/>
              </a:rPr>
              <a:t>T</a:t>
            </a:r>
            <a:r>
              <a:rPr lang="en-US" sz="2000" dirty="0" smtClean="0">
                <a:solidFill>
                  <a:schemeClr val="tx1"/>
                </a:solidFill>
                <a:latin typeface="Andalus" panose="02020603050405020304" pitchFamily="18" charset="-78"/>
                <a:cs typeface="Andalus" panose="02020603050405020304" pitchFamily="18" charset="-78"/>
              </a:rPr>
              <a:t>he </a:t>
            </a:r>
            <a:r>
              <a:rPr lang="en-US" sz="2000" dirty="0">
                <a:solidFill>
                  <a:schemeClr val="tx1"/>
                </a:solidFill>
                <a:latin typeface="Andalus" panose="02020603050405020304" pitchFamily="18" charset="-78"/>
                <a:cs typeface="Andalus" panose="02020603050405020304" pitchFamily="18" charset="-78"/>
              </a:rPr>
              <a:t>occlusal rest on a secondary abutment in a Class II </a:t>
            </a:r>
            <a:r>
              <a:rPr lang="en-US" sz="2000" dirty="0" smtClean="0">
                <a:solidFill>
                  <a:schemeClr val="tx1"/>
                </a:solidFill>
                <a:latin typeface="Andalus" panose="02020603050405020304" pitchFamily="18" charset="-78"/>
                <a:cs typeface="Andalus" panose="02020603050405020304" pitchFamily="18" charset="-78"/>
              </a:rPr>
              <a:t>partial denture </a:t>
            </a:r>
            <a:r>
              <a:rPr lang="en-US" sz="2000" dirty="0">
                <a:solidFill>
                  <a:schemeClr val="tx1"/>
                </a:solidFill>
                <a:latin typeface="Andalus" panose="02020603050405020304" pitchFamily="18" charset="-78"/>
                <a:cs typeface="Andalus" panose="02020603050405020304" pitchFamily="18" charset="-78"/>
              </a:rPr>
              <a:t>may serve as an indirect retainer.  </a:t>
            </a:r>
            <a:r>
              <a:rPr lang="en-US" sz="2000" dirty="0" smtClean="0">
                <a:solidFill>
                  <a:schemeClr val="tx1"/>
                </a:solidFill>
                <a:latin typeface="Andalus" panose="02020603050405020304" pitchFamily="18" charset="-78"/>
                <a:cs typeface="Andalus" panose="02020603050405020304" pitchFamily="18" charset="-78"/>
              </a:rPr>
              <a:t>This </a:t>
            </a:r>
            <a:r>
              <a:rPr lang="en-US" sz="2000" dirty="0">
                <a:solidFill>
                  <a:schemeClr val="tx1"/>
                </a:solidFill>
                <a:latin typeface="Andalus" panose="02020603050405020304" pitchFamily="18" charset="-78"/>
                <a:cs typeface="Andalus" panose="02020603050405020304" pitchFamily="18" charset="-78"/>
              </a:rPr>
              <a:t>use will depend on how </a:t>
            </a:r>
            <a:r>
              <a:rPr lang="en-US" sz="2000" dirty="0" smtClean="0">
                <a:solidFill>
                  <a:schemeClr val="tx1"/>
                </a:solidFill>
                <a:latin typeface="Andalus" panose="02020603050405020304" pitchFamily="18" charset="-78"/>
                <a:cs typeface="Andalus" panose="02020603050405020304" pitchFamily="18" charset="-78"/>
              </a:rPr>
              <a:t>far from </a:t>
            </a:r>
            <a:r>
              <a:rPr lang="en-US" sz="2000" dirty="0">
                <a:solidFill>
                  <a:schemeClr val="tx1"/>
                </a:solidFill>
                <a:latin typeface="Andalus" panose="02020603050405020304" pitchFamily="18" charset="-78"/>
                <a:cs typeface="Andalus" panose="02020603050405020304" pitchFamily="18" charset="-78"/>
              </a:rPr>
              <a:t>the fulcrum line the secondary abutment is located. </a:t>
            </a:r>
            <a:endParaRPr lang="en-US" sz="2000" dirty="0" smtClean="0">
              <a:solidFill>
                <a:schemeClr val="tx1"/>
              </a:solidFill>
              <a:latin typeface="Andalus" panose="02020603050405020304" pitchFamily="18" charset="-78"/>
              <a:cs typeface="Andalus" panose="02020603050405020304" pitchFamily="18" charset="-78"/>
            </a:endParaRPr>
          </a:p>
          <a:p>
            <a:pPr algn="l" rtl="0"/>
            <a:r>
              <a:rPr lang="en-US" sz="2000" dirty="0" smtClean="0">
                <a:solidFill>
                  <a:schemeClr val="tx1"/>
                </a:solidFill>
                <a:latin typeface="Andalus" panose="02020603050405020304" pitchFamily="18" charset="-78"/>
                <a:cs typeface="Andalus" panose="02020603050405020304" pitchFamily="18" charset="-78"/>
              </a:rPr>
              <a:t>Direct retainer of a modification space located anterior to the terminal abutment axis may also act as indirect retainers provided they are far enough from the fulcrum line.</a:t>
            </a:r>
          </a:p>
          <a:p>
            <a:pPr algn="l" rtl="0"/>
            <a:r>
              <a:rPr lang="en-US" sz="2000" dirty="0" smtClean="0">
                <a:solidFill>
                  <a:schemeClr val="tx1"/>
                </a:solidFill>
                <a:latin typeface="Andalus" panose="02020603050405020304" pitchFamily="18" charset="-78"/>
                <a:cs typeface="Andalus" panose="02020603050405020304" pitchFamily="18" charset="-78"/>
              </a:rPr>
              <a:t>If the secondary abutment is present farther away from the fulcrum line than the direct retainers of the modification space, it will be more efficient as an indirect retainer. </a:t>
            </a:r>
          </a:p>
          <a:p>
            <a:pPr algn="l" rtl="0"/>
            <a:endParaRPr lang="ar-SA" sz="2000" dirty="0">
              <a:solidFill>
                <a:schemeClr val="tx1"/>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45000" t="50326" r="36539" b="26353"/>
          <a:stretch/>
        </p:blipFill>
        <p:spPr>
          <a:xfrm>
            <a:off x="8243248" y="1837019"/>
            <a:ext cx="3466531" cy="2462025"/>
          </a:xfrm>
          <a:prstGeom prst="rect">
            <a:avLst/>
          </a:prstGeom>
        </p:spPr>
      </p:pic>
      <p:pic>
        <p:nvPicPr>
          <p:cNvPr id="6" name="Picture 5"/>
          <p:cNvPicPr>
            <a:picLocks noChangeAspect="1"/>
          </p:cNvPicPr>
          <p:nvPr/>
        </p:nvPicPr>
        <p:blipFill rotWithShape="1">
          <a:blip r:embed="rId3"/>
          <a:srcRect l="45000" t="36148" r="36539" b="39972"/>
          <a:stretch/>
        </p:blipFill>
        <p:spPr>
          <a:xfrm>
            <a:off x="8342194" y="4420107"/>
            <a:ext cx="3268638" cy="2377191"/>
          </a:xfrm>
          <a:prstGeom prst="rect">
            <a:avLst/>
          </a:prstGeom>
        </p:spPr>
      </p:pic>
    </p:spTree>
    <p:extLst>
      <p:ext uri="{BB962C8B-B14F-4D97-AF65-F5344CB8AC3E}">
        <p14:creationId xmlns:p14="http://schemas.microsoft.com/office/powerpoint/2010/main" val="4269317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98032" cy="4493259"/>
          </a:xfrm>
        </p:spPr>
        <p:txBody>
          <a:bodyPr>
            <a:normAutofit/>
          </a:bodyPr>
          <a:lstStyle/>
          <a:p>
            <a:pPr algn="l" rtl="0"/>
            <a:r>
              <a:rPr lang="en-US" sz="2400" b="1" dirty="0">
                <a:solidFill>
                  <a:schemeClr val="accent1">
                    <a:lumMod val="60000"/>
                    <a:lumOff val="40000"/>
                  </a:schemeClr>
                </a:solidFill>
                <a:latin typeface="Andalus" panose="02020603050405020304" pitchFamily="18" charset="-78"/>
                <a:cs typeface="Andalus" panose="02020603050405020304" pitchFamily="18" charset="-78"/>
              </a:rPr>
              <a:t>5- Modification areas</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r>
              <a:rPr lang="en-US" sz="2000" b="1" dirty="0" smtClean="0">
                <a:solidFill>
                  <a:schemeClr val="accent1">
                    <a:lumMod val="60000"/>
                    <a:lumOff val="40000"/>
                  </a:schemeClr>
                </a:solidFill>
                <a:latin typeface="Andalus" panose="02020603050405020304" pitchFamily="18" charset="-78"/>
                <a:cs typeface="Andalus" panose="02020603050405020304" pitchFamily="18" charset="-78"/>
              </a:rPr>
              <a:t>Note: </a:t>
            </a:r>
            <a:r>
              <a:rPr lang="en-US" sz="2000" dirty="0" smtClean="0">
                <a:solidFill>
                  <a:schemeClr val="tx1"/>
                </a:solidFill>
                <a:latin typeface="Andalus" panose="02020603050405020304" pitchFamily="18" charset="-78"/>
                <a:cs typeface="Andalus" panose="02020603050405020304" pitchFamily="18" charset="-78"/>
              </a:rPr>
              <a:t>The primary abutments </a:t>
            </a:r>
            <a:r>
              <a:rPr lang="en-US" sz="2000" dirty="0">
                <a:solidFill>
                  <a:schemeClr val="tx1"/>
                </a:solidFill>
                <a:latin typeface="Andalus" panose="02020603050405020304" pitchFamily="18" charset="-78"/>
                <a:cs typeface="Andalus" panose="02020603050405020304" pitchFamily="18" charset="-78"/>
              </a:rPr>
              <a:t>in a Class II, modification 1 partial denture are the </a:t>
            </a:r>
            <a:r>
              <a:rPr lang="en-US" sz="2000" dirty="0" smtClean="0">
                <a:solidFill>
                  <a:schemeClr val="tx1"/>
                </a:solidFill>
                <a:latin typeface="Andalus" panose="02020603050405020304" pitchFamily="18" charset="-78"/>
                <a:cs typeface="Andalus" panose="02020603050405020304" pitchFamily="18" charset="-78"/>
              </a:rPr>
              <a:t>abutment adjacent </a:t>
            </a:r>
            <a:r>
              <a:rPr lang="en-US" sz="2000" dirty="0">
                <a:solidFill>
                  <a:schemeClr val="tx1"/>
                </a:solidFill>
                <a:latin typeface="Andalus" panose="02020603050405020304" pitchFamily="18" charset="-78"/>
                <a:cs typeface="Andalus" panose="02020603050405020304" pitchFamily="18" charset="-78"/>
              </a:rPr>
              <a:t>to the distal extension base and the most distal abutment on </a:t>
            </a:r>
            <a:r>
              <a:rPr lang="en-US" sz="2000" dirty="0" smtClean="0">
                <a:solidFill>
                  <a:schemeClr val="tx1"/>
                </a:solidFill>
                <a:latin typeface="Andalus" panose="02020603050405020304" pitchFamily="18" charset="-78"/>
                <a:cs typeface="Andalus" panose="02020603050405020304" pitchFamily="18" charset="-78"/>
              </a:rPr>
              <a:t>the tooth-supported </a:t>
            </a:r>
            <a:r>
              <a:rPr lang="en-US" sz="2000" dirty="0">
                <a:solidFill>
                  <a:schemeClr val="tx1"/>
                </a:solidFill>
                <a:latin typeface="Andalus" panose="02020603050405020304" pitchFamily="18" charset="-78"/>
                <a:cs typeface="Andalus" panose="02020603050405020304" pitchFamily="18" charset="-78"/>
              </a:rPr>
              <a:t>side</a:t>
            </a:r>
            <a:r>
              <a:rPr lang="en-US" sz="2000" dirty="0" smtClean="0">
                <a:solidFill>
                  <a:schemeClr val="tx1"/>
                </a:solidFill>
                <a:latin typeface="Andalus" panose="02020603050405020304" pitchFamily="18" charset="-78"/>
                <a:cs typeface="Andalus" panose="02020603050405020304" pitchFamily="18" charset="-78"/>
              </a:rPr>
              <a:t>.</a:t>
            </a:r>
          </a:p>
          <a:p>
            <a:pPr algn="l" rtl="0"/>
            <a:r>
              <a:rPr lang="en-US" sz="2000" dirty="0">
                <a:solidFill>
                  <a:schemeClr val="tx1"/>
                </a:solidFill>
                <a:latin typeface="Andalus" panose="02020603050405020304" pitchFamily="18" charset="-78"/>
                <a:cs typeface="Andalus" panose="02020603050405020304" pitchFamily="18" charset="-78"/>
              </a:rPr>
              <a:t>Class II mod. 1 removable partial </a:t>
            </a:r>
            <a:r>
              <a:rPr lang="en-US" sz="2000" dirty="0" smtClean="0">
                <a:solidFill>
                  <a:schemeClr val="tx1"/>
                </a:solidFill>
                <a:latin typeface="Andalus" panose="02020603050405020304" pitchFamily="18" charset="-78"/>
                <a:cs typeface="Andalus" panose="02020603050405020304" pitchFamily="18" charset="-78"/>
              </a:rPr>
              <a:t>denture framework</a:t>
            </a:r>
            <a:r>
              <a:rPr lang="en-US" sz="2000" dirty="0">
                <a:solidFill>
                  <a:schemeClr val="tx1"/>
                </a:solidFill>
                <a:latin typeface="Andalus" panose="02020603050405020304" pitchFamily="18" charset="-78"/>
                <a:cs typeface="Andalus" panose="02020603050405020304" pitchFamily="18" charset="-78"/>
              </a:rPr>
              <a:t>. Fulcrum line, when denture </a:t>
            </a:r>
            <a:r>
              <a:rPr lang="en-US" sz="2000" dirty="0" smtClean="0">
                <a:solidFill>
                  <a:schemeClr val="tx1"/>
                </a:solidFill>
                <a:latin typeface="Andalus" panose="02020603050405020304" pitchFamily="18" charset="-78"/>
                <a:cs typeface="Andalus" panose="02020603050405020304" pitchFamily="18" charset="-78"/>
              </a:rPr>
              <a:t>base is </a:t>
            </a:r>
            <a:r>
              <a:rPr lang="en-US" sz="2000" dirty="0">
                <a:solidFill>
                  <a:schemeClr val="tx1"/>
                </a:solidFill>
                <a:latin typeface="Andalus" panose="02020603050405020304" pitchFamily="18" charset="-78"/>
                <a:cs typeface="Andalus" panose="02020603050405020304" pitchFamily="18" charset="-78"/>
              </a:rPr>
              <a:t>displaced toward residual ridge, runs </a:t>
            </a:r>
            <a:r>
              <a:rPr lang="en-US" sz="2000" dirty="0" smtClean="0">
                <a:solidFill>
                  <a:schemeClr val="tx1"/>
                </a:solidFill>
                <a:latin typeface="Andalus" panose="02020603050405020304" pitchFamily="18" charset="-78"/>
                <a:cs typeface="Andalus" panose="02020603050405020304" pitchFamily="18" charset="-78"/>
              </a:rPr>
              <a:t>from left </a:t>
            </a:r>
            <a:r>
              <a:rPr lang="en-US" sz="2000" dirty="0">
                <a:solidFill>
                  <a:schemeClr val="tx1"/>
                </a:solidFill>
                <a:latin typeface="Andalus" panose="02020603050405020304" pitchFamily="18" charset="-78"/>
                <a:cs typeface="Andalus" panose="02020603050405020304" pitchFamily="18" charset="-78"/>
              </a:rPr>
              <a:t>second premolar to right second </a:t>
            </a:r>
            <a:r>
              <a:rPr lang="en-US" sz="2000" dirty="0" smtClean="0">
                <a:solidFill>
                  <a:schemeClr val="tx1"/>
                </a:solidFill>
                <a:latin typeface="Andalus" panose="02020603050405020304" pitchFamily="18" charset="-78"/>
                <a:cs typeface="Andalus" panose="02020603050405020304" pitchFamily="18" charset="-78"/>
              </a:rPr>
              <a:t>molar. When </a:t>
            </a:r>
            <a:r>
              <a:rPr lang="en-US" sz="2000" dirty="0">
                <a:solidFill>
                  <a:schemeClr val="tx1"/>
                </a:solidFill>
                <a:latin typeface="Andalus" panose="02020603050405020304" pitchFamily="18" charset="-78"/>
                <a:cs typeface="Andalus" panose="02020603050405020304" pitchFamily="18" charset="-78"/>
              </a:rPr>
              <a:t>forces tend to displace denture </a:t>
            </a:r>
            <a:r>
              <a:rPr lang="en-US" sz="2000" dirty="0" smtClean="0">
                <a:solidFill>
                  <a:schemeClr val="tx1"/>
                </a:solidFill>
                <a:latin typeface="Andalus" panose="02020603050405020304" pitchFamily="18" charset="-78"/>
                <a:cs typeface="Andalus" panose="02020603050405020304" pitchFamily="18" charset="-78"/>
              </a:rPr>
              <a:t>away from </a:t>
            </a:r>
            <a:r>
              <a:rPr lang="en-US" sz="2000" dirty="0">
                <a:solidFill>
                  <a:schemeClr val="tx1"/>
                </a:solidFill>
                <a:latin typeface="Andalus" panose="02020603050405020304" pitchFamily="18" charset="-78"/>
                <a:cs typeface="Andalus" panose="02020603050405020304" pitchFamily="18" charset="-78"/>
              </a:rPr>
              <a:t>its basal seat, supportive element (</a:t>
            </a:r>
            <a:r>
              <a:rPr lang="en-US" sz="2000" dirty="0" smtClean="0">
                <a:solidFill>
                  <a:schemeClr val="tx1"/>
                </a:solidFill>
                <a:latin typeface="Andalus" panose="02020603050405020304" pitchFamily="18" charset="-78"/>
                <a:cs typeface="Andalus" panose="02020603050405020304" pitchFamily="18" charset="-78"/>
              </a:rPr>
              <a:t>distal occlusal </a:t>
            </a:r>
            <a:r>
              <a:rPr lang="en-US" sz="2000" dirty="0">
                <a:solidFill>
                  <a:schemeClr val="tx1"/>
                </a:solidFill>
                <a:latin typeface="Andalus" panose="02020603050405020304" pitchFamily="18" charset="-78"/>
                <a:cs typeface="Andalus" panose="02020603050405020304" pitchFamily="18" charset="-78"/>
              </a:rPr>
              <a:t>rest) of direct retainer assembly </a:t>
            </a:r>
            <a:r>
              <a:rPr lang="en-US" sz="2000" dirty="0" smtClean="0">
                <a:solidFill>
                  <a:schemeClr val="tx1"/>
                </a:solidFill>
                <a:latin typeface="Andalus" panose="02020603050405020304" pitchFamily="18" charset="-78"/>
                <a:cs typeface="Andalus" panose="02020603050405020304" pitchFamily="18" charset="-78"/>
              </a:rPr>
              <a:t>on right </a:t>
            </a:r>
            <a:r>
              <a:rPr lang="en-US" sz="2000" dirty="0">
                <a:solidFill>
                  <a:schemeClr val="tx1"/>
                </a:solidFill>
                <a:latin typeface="Andalus" panose="02020603050405020304" pitchFamily="18" charset="-78"/>
                <a:cs typeface="Andalus" panose="02020603050405020304" pitchFamily="18" charset="-78"/>
              </a:rPr>
              <a:t>first premolar serves as indirect retainer.</a:t>
            </a:r>
            <a:endParaRPr lang="ar-SA" sz="2000" dirty="0">
              <a:solidFill>
                <a:schemeClr val="tx1"/>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45000" t="50326" r="36539" b="26353"/>
          <a:stretch/>
        </p:blipFill>
        <p:spPr>
          <a:xfrm>
            <a:off x="7779224" y="3038022"/>
            <a:ext cx="3466531" cy="2462025"/>
          </a:xfrm>
          <a:prstGeom prst="rect">
            <a:avLst/>
          </a:prstGeom>
        </p:spPr>
      </p:pic>
    </p:spTree>
    <p:extLst>
      <p:ext uri="{BB962C8B-B14F-4D97-AF65-F5344CB8AC3E}">
        <p14:creationId xmlns:p14="http://schemas.microsoft.com/office/powerpoint/2010/main" val="3553229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98032" cy="4493259"/>
          </a:xfrm>
        </p:spPr>
        <p:txBody>
          <a:bodyPr>
            <a:normAutofit lnSpcReduction="10000"/>
          </a:bodyPr>
          <a:lstStyle/>
          <a:p>
            <a:pPr algn="l" rtl="0"/>
            <a:r>
              <a:rPr lang="en-US" sz="2400" b="1" dirty="0">
                <a:solidFill>
                  <a:schemeClr val="accent1">
                    <a:lumMod val="60000"/>
                    <a:lumOff val="40000"/>
                  </a:schemeClr>
                </a:solidFill>
                <a:latin typeface="Andalus" panose="02020603050405020304" pitchFamily="18" charset="-78"/>
                <a:cs typeface="Andalus" panose="02020603050405020304" pitchFamily="18" charset="-78"/>
              </a:rPr>
              <a:t>5- Modification areas</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r>
              <a:rPr lang="en-US" sz="2000" dirty="0" smtClean="0">
                <a:solidFill>
                  <a:schemeClr val="tx1"/>
                </a:solidFill>
                <a:latin typeface="Andalus" panose="02020603050405020304" pitchFamily="18" charset="-78"/>
                <a:cs typeface="Andalus" panose="02020603050405020304" pitchFamily="18" charset="-78"/>
              </a:rPr>
              <a:t>The anterior abutment on the tooth-supported side is a secondary abutment, serving to support and retain one end of the tooth-supported segment and adding horizontal stabilization to the denture.</a:t>
            </a:r>
          </a:p>
          <a:p>
            <a:pPr algn="l" rtl="0"/>
            <a:r>
              <a:rPr lang="en-US" sz="2000" dirty="0">
                <a:solidFill>
                  <a:schemeClr val="tx1"/>
                </a:solidFill>
                <a:latin typeface="Andalus" panose="02020603050405020304" pitchFamily="18" charset="-78"/>
                <a:cs typeface="Andalus" panose="02020603050405020304" pitchFamily="18" charset="-78"/>
              </a:rPr>
              <a:t>If the occlusal rest on the secondary abutment lies far enough from the fulcrum line, it may serve adequately as an indirect retainer (dual function) (tooth support for one end of the modification area and support for an indirect retainer).</a:t>
            </a:r>
          </a:p>
          <a:p>
            <a:pPr algn="l" rtl="0"/>
            <a:r>
              <a:rPr lang="en-US" sz="2000" dirty="0">
                <a:solidFill>
                  <a:schemeClr val="tx1"/>
                </a:solidFill>
                <a:latin typeface="Andalus" panose="02020603050405020304" pitchFamily="18" charset="-78"/>
                <a:cs typeface="Andalus" panose="02020603050405020304" pitchFamily="18" charset="-78"/>
              </a:rPr>
              <a:t>If the modification space were not present, as in an unmodified Class II arch, auxiliary occlusal rests and stabilizing components in the same position would still be essential to the design of the denture.</a:t>
            </a:r>
          </a:p>
          <a:p>
            <a:pPr marL="0" indent="0" algn="l" rtl="0">
              <a:buNone/>
            </a:pPr>
            <a:endParaRPr lang="ar-SA" sz="2000" dirty="0">
              <a:solidFill>
                <a:schemeClr val="tx1"/>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45000" t="50326" r="36539" b="26353"/>
          <a:stretch/>
        </p:blipFill>
        <p:spPr>
          <a:xfrm>
            <a:off x="8615966" y="1827563"/>
            <a:ext cx="2994842" cy="2127019"/>
          </a:xfrm>
          <a:prstGeom prst="rect">
            <a:avLst/>
          </a:prstGeom>
        </p:spPr>
      </p:pic>
      <p:pic>
        <p:nvPicPr>
          <p:cNvPr id="4" name="Picture 3"/>
          <p:cNvPicPr>
            <a:picLocks noChangeAspect="1"/>
          </p:cNvPicPr>
          <p:nvPr/>
        </p:nvPicPr>
        <p:blipFill rotWithShape="1">
          <a:blip r:embed="rId3"/>
          <a:srcRect l="10176" t="29006" r="61614" b="20995"/>
          <a:stretch/>
        </p:blipFill>
        <p:spPr>
          <a:xfrm>
            <a:off x="8898510" y="4066189"/>
            <a:ext cx="2429754" cy="2421228"/>
          </a:xfrm>
          <a:prstGeom prst="rect">
            <a:avLst/>
          </a:prstGeom>
        </p:spPr>
      </p:pic>
    </p:spTree>
    <p:extLst>
      <p:ext uri="{BB962C8B-B14F-4D97-AF65-F5344CB8AC3E}">
        <p14:creationId xmlns:p14="http://schemas.microsoft.com/office/powerpoint/2010/main" val="3423131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98032" cy="4493259"/>
          </a:xfrm>
        </p:spPr>
        <p:txBody>
          <a:bodyPr>
            <a:normAutofit/>
          </a:bodyPr>
          <a:lstStyle/>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6- direct indirect retention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endParaRPr lang="en-US" sz="2400" b="1" dirty="0" smtClean="0">
              <a:solidFill>
                <a:schemeClr val="accent1">
                  <a:lumMod val="60000"/>
                  <a:lumOff val="40000"/>
                </a:schemeClr>
              </a:solidFill>
              <a:latin typeface="Andalus" panose="02020603050405020304" pitchFamily="18" charset="-78"/>
              <a:cs typeface="Andalus" panose="02020603050405020304" pitchFamily="18" charset="-78"/>
            </a:endParaRPr>
          </a:p>
          <a:p>
            <a:pPr algn="l" rtl="0"/>
            <a:r>
              <a:rPr lang="en-US" sz="2000" dirty="0" smtClean="0">
                <a:solidFill>
                  <a:schemeClr val="tx1"/>
                </a:solidFill>
                <a:latin typeface="Andalus" panose="02020603050405020304" pitchFamily="18" charset="-78"/>
                <a:cs typeface="Andalus" panose="02020603050405020304" pitchFamily="18" charset="-78"/>
              </a:rPr>
              <a:t>Reciprocal arm of a direct retainer located anterior to fulcrum line may act as indirect retainer. </a:t>
            </a:r>
          </a:p>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7- </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Incisal rest :</a:t>
            </a:r>
          </a:p>
          <a:p>
            <a:pPr algn="l" rtl="0"/>
            <a:r>
              <a:rPr lang="en-US" sz="2000" dirty="0">
                <a:solidFill>
                  <a:schemeClr val="tx1"/>
                </a:solidFill>
                <a:latin typeface="Andalus" panose="02020603050405020304" pitchFamily="18" charset="-78"/>
                <a:cs typeface="Andalus" panose="02020603050405020304" pitchFamily="18" charset="-78"/>
              </a:rPr>
              <a:t>On mandibular canines when mesial fossa of first premolar is close to fulcrum line. </a:t>
            </a:r>
          </a:p>
          <a:p>
            <a:pPr algn="l" rtl="0"/>
            <a:endParaRPr lang="en-US" sz="2000" dirty="0">
              <a:solidFill>
                <a:schemeClr val="tx1"/>
              </a:solidFill>
              <a:latin typeface="Andalus" panose="02020603050405020304" pitchFamily="18" charset="-78"/>
              <a:cs typeface="Andalus" panose="02020603050405020304" pitchFamily="18" charset="-78"/>
            </a:endParaRPr>
          </a:p>
          <a:p>
            <a:pPr marL="0" indent="0" algn="l" rtl="0">
              <a:buNone/>
            </a:pPr>
            <a:endParaRPr lang="ar-SA" sz="2000" dirty="0">
              <a:solidFill>
                <a:schemeClr val="tx1"/>
              </a:solidFill>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rotWithShape="1">
          <a:blip r:embed="rId2"/>
          <a:srcRect l="66992" t="44322" r="14597" b="31030"/>
          <a:stretch/>
        </p:blipFill>
        <p:spPr>
          <a:xfrm>
            <a:off x="8210652" y="1858559"/>
            <a:ext cx="3097000" cy="2331076"/>
          </a:xfrm>
          <a:prstGeom prst="rect">
            <a:avLst/>
          </a:prstGeom>
        </p:spPr>
      </p:pic>
      <p:pic>
        <p:nvPicPr>
          <p:cNvPr id="7" name="Picture 6"/>
          <p:cNvPicPr>
            <a:picLocks noChangeAspect="1"/>
          </p:cNvPicPr>
          <p:nvPr/>
        </p:nvPicPr>
        <p:blipFill>
          <a:blip r:embed="rId3"/>
          <a:stretch>
            <a:fillRect/>
          </a:stretch>
        </p:blipFill>
        <p:spPr>
          <a:xfrm>
            <a:off x="8308160" y="4332238"/>
            <a:ext cx="2999492" cy="2261812"/>
          </a:xfrm>
          <a:prstGeom prst="rect">
            <a:avLst/>
          </a:prstGeom>
        </p:spPr>
      </p:pic>
    </p:spTree>
    <p:extLst>
      <p:ext uri="{BB962C8B-B14F-4D97-AF65-F5344CB8AC3E}">
        <p14:creationId xmlns:p14="http://schemas.microsoft.com/office/powerpoint/2010/main" val="3148254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Forms of indirect retainers:</a:t>
            </a:r>
            <a:endParaRPr lang="ar-SA"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94144"/>
            <a:ext cx="7198032" cy="4493259"/>
          </a:xfrm>
        </p:spPr>
        <p:txBody>
          <a:bodyPr>
            <a:normAutofit/>
          </a:bodyPr>
          <a:lstStyle/>
          <a:p>
            <a:pPr algn="l" rtl="0"/>
            <a:r>
              <a:rPr lang="en-US" sz="2400" b="1" dirty="0">
                <a:solidFill>
                  <a:schemeClr val="accent1">
                    <a:lumMod val="60000"/>
                    <a:lumOff val="40000"/>
                  </a:schemeClr>
                </a:solidFill>
                <a:latin typeface="Andalus" panose="02020603050405020304" pitchFamily="18" charset="-78"/>
                <a:cs typeface="Andalus" panose="02020603050405020304" pitchFamily="18" charset="-78"/>
              </a:rPr>
              <a:t>8</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 Rugae support the major connector :</a:t>
            </a:r>
            <a:endParaRPr lang="en-US" sz="2400" b="1" dirty="0" smtClean="0">
              <a:solidFill>
                <a:schemeClr val="accent1">
                  <a:lumMod val="60000"/>
                  <a:lumOff val="40000"/>
                </a:schemeClr>
              </a:solidFill>
              <a:latin typeface="Andalus" panose="02020603050405020304" pitchFamily="18" charset="-78"/>
              <a:cs typeface="Andalus" panose="02020603050405020304" pitchFamily="18" charset="-78"/>
            </a:endParaRPr>
          </a:p>
          <a:p>
            <a:pPr algn="l" rtl="0"/>
            <a:r>
              <a:rPr lang="en-US" sz="2000" dirty="0">
                <a:solidFill>
                  <a:schemeClr val="tx1"/>
                </a:solidFill>
                <a:latin typeface="Andalus" panose="02020603050405020304" pitchFamily="18" charset="-78"/>
                <a:cs typeface="Andalus" panose="02020603050405020304" pitchFamily="18" charset="-78"/>
              </a:rPr>
              <a:t>Some clinicians consider coverage of the </a:t>
            </a:r>
            <a:r>
              <a:rPr lang="en-US" sz="2000" dirty="0" err="1">
                <a:solidFill>
                  <a:schemeClr val="tx1"/>
                </a:solidFill>
                <a:latin typeface="Andalus" panose="02020603050405020304" pitchFamily="18" charset="-78"/>
                <a:cs typeface="Andalus" panose="02020603050405020304" pitchFamily="18" charset="-78"/>
              </a:rPr>
              <a:t>rugae</a:t>
            </a:r>
            <a:r>
              <a:rPr lang="en-US" sz="2000" dirty="0">
                <a:solidFill>
                  <a:schemeClr val="tx1"/>
                </a:solidFill>
                <a:latin typeface="Andalus" panose="02020603050405020304" pitchFamily="18" charset="-78"/>
                <a:cs typeface="Andalus" panose="02020603050405020304" pitchFamily="18" charset="-78"/>
              </a:rPr>
              <a:t> area of the maxillary arch as a means of indirect retention because the </a:t>
            </a:r>
            <a:r>
              <a:rPr lang="en-US" sz="2000" dirty="0" err="1">
                <a:solidFill>
                  <a:schemeClr val="tx1"/>
                </a:solidFill>
                <a:latin typeface="Andalus" panose="02020603050405020304" pitchFamily="18" charset="-78"/>
                <a:cs typeface="Andalus" panose="02020603050405020304" pitchFamily="18" charset="-78"/>
              </a:rPr>
              <a:t>rugae</a:t>
            </a:r>
            <a:r>
              <a:rPr lang="en-US" sz="2000" dirty="0">
                <a:solidFill>
                  <a:schemeClr val="tx1"/>
                </a:solidFill>
                <a:latin typeface="Andalus" panose="02020603050405020304" pitchFamily="18" charset="-78"/>
                <a:cs typeface="Andalus" panose="02020603050405020304" pitchFamily="18" charset="-78"/>
              </a:rPr>
              <a:t> area is firm and usually well situated to provide indirect retention for a Class I removable partial denture. </a:t>
            </a:r>
            <a:endParaRPr lang="en-US" sz="2000" dirty="0" smtClean="0">
              <a:solidFill>
                <a:schemeClr val="tx1"/>
              </a:solidFill>
              <a:latin typeface="Andalus" panose="02020603050405020304" pitchFamily="18" charset="-78"/>
              <a:cs typeface="Andalus" panose="02020603050405020304" pitchFamily="18" charset="-78"/>
            </a:endParaRPr>
          </a:p>
          <a:p>
            <a:pPr algn="l" rtl="0"/>
            <a:r>
              <a:rPr lang="en-US" sz="2000" dirty="0" smtClean="0">
                <a:solidFill>
                  <a:schemeClr val="tx1"/>
                </a:solidFill>
                <a:latin typeface="Andalus" panose="02020603050405020304" pitchFamily="18" charset="-78"/>
                <a:cs typeface="Andalus" panose="02020603050405020304" pitchFamily="18" charset="-78"/>
              </a:rPr>
              <a:t>Although </a:t>
            </a:r>
            <a:r>
              <a:rPr lang="en-US" sz="2000" dirty="0">
                <a:solidFill>
                  <a:schemeClr val="tx1"/>
                </a:solidFill>
                <a:latin typeface="Andalus" panose="02020603050405020304" pitchFamily="18" charset="-78"/>
                <a:cs typeface="Andalus" panose="02020603050405020304" pitchFamily="18" charset="-78"/>
              </a:rPr>
              <a:t>it is true that broad coverage over the </a:t>
            </a:r>
            <a:r>
              <a:rPr lang="en-US" sz="2000" dirty="0" err="1">
                <a:solidFill>
                  <a:schemeClr val="tx1"/>
                </a:solidFill>
                <a:latin typeface="Andalus" panose="02020603050405020304" pitchFamily="18" charset="-78"/>
                <a:cs typeface="Andalus" panose="02020603050405020304" pitchFamily="18" charset="-78"/>
              </a:rPr>
              <a:t>rugae</a:t>
            </a:r>
            <a:r>
              <a:rPr lang="en-US" sz="2000" dirty="0">
                <a:solidFill>
                  <a:schemeClr val="tx1"/>
                </a:solidFill>
                <a:latin typeface="Andalus" panose="02020603050405020304" pitchFamily="18" charset="-78"/>
                <a:cs typeface="Andalus" panose="02020603050405020304" pitchFamily="18" charset="-78"/>
              </a:rPr>
              <a:t> area can conceivably provide some support, the facts remain that tissue support is less effective than positive tooth support and that </a:t>
            </a:r>
            <a:r>
              <a:rPr lang="en-US" sz="2000" dirty="0" err="1">
                <a:solidFill>
                  <a:schemeClr val="tx1"/>
                </a:solidFill>
                <a:latin typeface="Andalus" panose="02020603050405020304" pitchFamily="18" charset="-78"/>
                <a:cs typeface="Andalus" panose="02020603050405020304" pitchFamily="18" charset="-78"/>
              </a:rPr>
              <a:t>rugae</a:t>
            </a:r>
            <a:r>
              <a:rPr lang="en-US" sz="2000" dirty="0">
                <a:solidFill>
                  <a:schemeClr val="tx1"/>
                </a:solidFill>
                <a:latin typeface="Andalus" panose="02020603050405020304" pitchFamily="18" charset="-78"/>
                <a:cs typeface="Andalus" panose="02020603050405020304" pitchFamily="18" charset="-78"/>
              </a:rPr>
              <a:t> coverage is undesirable if it can be avoided.</a:t>
            </a:r>
            <a:endParaRPr lang="ar-SA" sz="20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749196" y="3306818"/>
            <a:ext cx="2523963" cy="2267909"/>
          </a:xfrm>
          <a:prstGeom prst="rect">
            <a:avLst/>
          </a:prstGeom>
        </p:spPr>
      </p:pic>
    </p:spTree>
    <p:extLst>
      <p:ext uri="{BB962C8B-B14F-4D97-AF65-F5344CB8AC3E}">
        <p14:creationId xmlns:p14="http://schemas.microsoft.com/office/powerpoint/2010/main" val="2236402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influencing the effectiveness of indirect retainers: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7983258" cy="4400608"/>
          </a:xfrm>
        </p:spPr>
        <p:txBody>
          <a:bodyPr>
            <a:normAutofit/>
          </a:bodyPr>
          <a:lstStyle/>
          <a:p>
            <a:pPr marL="0" indent="0" algn="l" rtl="0">
              <a:buNone/>
            </a:pP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1. The </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effectiveness of the direct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retainers:</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The principal occlusal rests on the primary abutment teeth must be reasonably held in their seats by the retentive arms of the direct retainers</a:t>
            </a:r>
            <a:r>
              <a:rPr lang="en-US" sz="2000" dirty="0" smtClean="0">
                <a:solidFill>
                  <a:schemeClr val="tx1"/>
                </a:solidFill>
                <a:latin typeface="Andalus" panose="02020603050405020304" pitchFamily="18" charset="-78"/>
                <a:cs typeface="Andalus" panose="02020603050405020304" pitchFamily="18" charset="-78"/>
              </a:rPr>
              <a:t>.</a:t>
            </a:r>
          </a:p>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2. Distance from the fulcrum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line:</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The following three areas must be considered:</a:t>
            </a:r>
          </a:p>
          <a:p>
            <a:pPr marL="0" indent="0" algn="l" rtl="0">
              <a:buNone/>
            </a:pPr>
            <a:r>
              <a:rPr lang="en-US" sz="2000" dirty="0">
                <a:solidFill>
                  <a:schemeClr val="tx1"/>
                </a:solidFill>
                <a:latin typeface="Andalus" panose="02020603050405020304" pitchFamily="18" charset="-78"/>
                <a:cs typeface="Andalus" panose="02020603050405020304" pitchFamily="18" charset="-78"/>
              </a:rPr>
              <a:t>A. Length of the distal extension base.</a:t>
            </a:r>
          </a:p>
          <a:p>
            <a:pPr marL="0" indent="0" algn="l" rtl="0">
              <a:buNone/>
            </a:pPr>
            <a:r>
              <a:rPr lang="en-US" sz="2000" dirty="0">
                <a:solidFill>
                  <a:schemeClr val="tx1"/>
                </a:solidFill>
                <a:latin typeface="Andalus" panose="02020603050405020304" pitchFamily="18" charset="-78"/>
                <a:cs typeface="Andalus" panose="02020603050405020304" pitchFamily="18" charset="-78"/>
              </a:rPr>
              <a:t>B. Location of the fulcrum </a:t>
            </a:r>
            <a:r>
              <a:rPr lang="en-US" sz="2000" dirty="0" smtClean="0">
                <a:solidFill>
                  <a:schemeClr val="tx1"/>
                </a:solidFill>
                <a:latin typeface="Andalus" panose="02020603050405020304" pitchFamily="18" charset="-78"/>
                <a:cs typeface="Andalus" panose="02020603050405020304" pitchFamily="18" charset="-78"/>
              </a:rPr>
              <a:t>line, ideally indirect retainer should be located at a point perpendicular to the midpoint of the fulcrum line.</a:t>
            </a:r>
            <a:endParaRPr lang="en-US" sz="2000" dirty="0">
              <a:solidFill>
                <a:schemeClr val="tx1"/>
              </a:solidFill>
              <a:latin typeface="Andalus" panose="02020603050405020304" pitchFamily="18" charset="-78"/>
              <a:cs typeface="Andalus" panose="02020603050405020304" pitchFamily="18" charset="-78"/>
            </a:endParaRPr>
          </a:p>
          <a:p>
            <a:pPr marL="0" indent="0" algn="l" rtl="0">
              <a:buNone/>
            </a:pPr>
            <a:r>
              <a:rPr lang="en-US" sz="2000" dirty="0">
                <a:solidFill>
                  <a:schemeClr val="tx1"/>
                </a:solidFill>
                <a:latin typeface="Andalus" panose="02020603050405020304" pitchFamily="18" charset="-78"/>
                <a:cs typeface="Andalus" panose="02020603050405020304" pitchFamily="18" charset="-78"/>
              </a:rPr>
              <a:t>C. How far beyond the fulcrum line the indirect retainer is placed.</a:t>
            </a:r>
          </a:p>
        </p:txBody>
      </p:sp>
      <p:pic>
        <p:nvPicPr>
          <p:cNvPr id="4" name="Picture 3"/>
          <p:cNvPicPr>
            <a:picLocks noChangeAspect="1"/>
          </p:cNvPicPr>
          <p:nvPr/>
        </p:nvPicPr>
        <p:blipFill rotWithShape="1">
          <a:blip r:embed="rId2"/>
          <a:srcRect l="66398" t="42034" r="12914" b="33847"/>
          <a:stretch/>
        </p:blipFill>
        <p:spPr>
          <a:xfrm>
            <a:off x="8564451" y="3131170"/>
            <a:ext cx="3219717" cy="2110533"/>
          </a:xfrm>
          <a:prstGeom prst="rect">
            <a:avLst/>
          </a:prstGeom>
        </p:spPr>
      </p:pic>
    </p:spTree>
    <p:extLst>
      <p:ext uri="{BB962C8B-B14F-4D97-AF65-F5344CB8AC3E}">
        <p14:creationId xmlns:p14="http://schemas.microsoft.com/office/powerpoint/2010/main" val="1265100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influencing the effectiveness of indirect retainers: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3. Rigidity of the connectors supporting the indirect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retainer</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a:t>
            </a:r>
            <a:endParaRPr lang="en-US" sz="2400" b="1" dirty="0" smtClean="0">
              <a:solidFill>
                <a:schemeClr val="accent1">
                  <a:lumMod val="60000"/>
                  <a:lumOff val="40000"/>
                </a:schemeClr>
              </a:solidFill>
              <a:latin typeface="Andalus" panose="02020603050405020304" pitchFamily="18" charset="-78"/>
              <a:cs typeface="Andalus" panose="02020603050405020304" pitchFamily="18" charset="-78"/>
            </a:endParaRPr>
          </a:p>
          <a:p>
            <a:pPr marL="0" indent="0" algn="l" rtl="0">
              <a:buNone/>
            </a:pPr>
            <a:r>
              <a:rPr lang="en-US" sz="2000" dirty="0">
                <a:solidFill>
                  <a:schemeClr val="tx1"/>
                </a:solidFill>
                <a:latin typeface="Andalus" panose="02020603050405020304" pitchFamily="18" charset="-78"/>
                <a:cs typeface="Andalus" panose="02020603050405020304" pitchFamily="18" charset="-78"/>
              </a:rPr>
              <a:t>All connectors must be rigid if the indirect retainer is to function as intended</a:t>
            </a:r>
            <a:r>
              <a:rPr lang="en-US" sz="2000" dirty="0" smtClean="0">
                <a:solidFill>
                  <a:schemeClr val="tx1"/>
                </a:solidFill>
                <a:latin typeface="Andalus" panose="02020603050405020304" pitchFamily="18" charset="-78"/>
                <a:cs typeface="Andalus" panose="02020603050405020304" pitchFamily="18" charset="-78"/>
              </a:rPr>
              <a:t>.</a:t>
            </a:r>
          </a:p>
          <a:p>
            <a:pPr marL="0" indent="0" algn="l" rtl="0">
              <a:buNone/>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4. Effectiveness of the supporting tooth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surface</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a:t>
            </a:r>
            <a:endParaRPr lang="en-US" sz="2400" b="1" dirty="0" smtClean="0">
              <a:solidFill>
                <a:schemeClr val="accent1">
                  <a:lumMod val="60000"/>
                  <a:lumOff val="40000"/>
                </a:schemeClr>
              </a:solidFill>
              <a:latin typeface="Andalus" panose="02020603050405020304" pitchFamily="18" charset="-78"/>
              <a:cs typeface="Andalus" panose="02020603050405020304" pitchFamily="18" charset="-78"/>
            </a:endParaRPr>
          </a:p>
          <a:p>
            <a:pPr marL="0" indent="0" algn="l" rtl="0">
              <a:buNone/>
            </a:pPr>
            <a:r>
              <a:rPr lang="en-US" sz="2000" dirty="0" smtClean="0">
                <a:solidFill>
                  <a:schemeClr val="tx1"/>
                </a:solidFill>
                <a:latin typeface="Andalus" panose="02020603050405020304" pitchFamily="18" charset="-78"/>
                <a:cs typeface="Andalus" panose="02020603050405020304" pitchFamily="18" charset="-78"/>
              </a:rPr>
              <a:t>The </a:t>
            </a:r>
            <a:r>
              <a:rPr lang="en-US" sz="2000" dirty="0">
                <a:solidFill>
                  <a:schemeClr val="tx1"/>
                </a:solidFill>
                <a:latin typeface="Andalus" panose="02020603050405020304" pitchFamily="18" charset="-78"/>
                <a:cs typeface="Andalus" panose="02020603050405020304" pitchFamily="18" charset="-78"/>
              </a:rPr>
              <a:t>indirect retainer must be placed on a definite rest seat on which slippage or tooth movement will not occur. Tooth inclines and weak teeth should never be used to support indirect retainers.</a:t>
            </a:r>
          </a:p>
        </p:txBody>
      </p:sp>
    </p:spTree>
    <p:extLst>
      <p:ext uri="{BB962C8B-B14F-4D97-AF65-F5344CB8AC3E}">
        <p14:creationId xmlns:p14="http://schemas.microsoft.com/office/powerpoint/2010/main" val="4244664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7171890" cy="1013800"/>
          </a:xfrm>
        </p:spPr>
        <p:txBody>
          <a:bodyPr/>
          <a:lstStyle/>
          <a:p>
            <a:r>
              <a:rPr lang="en-US" dirty="0" smtClean="0">
                <a:latin typeface="Times New Roman" panose="02020603050405020304" pitchFamily="18" charset="0"/>
                <a:cs typeface="Times New Roman" panose="02020603050405020304" pitchFamily="18" charset="0"/>
              </a:rPr>
              <a:t>Direct retainer – indirect retainer interaction: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accent1">
                    <a:lumMod val="60000"/>
                    <a:lumOff val="40000"/>
                  </a:schemeClr>
                </a:solidFill>
                <a:latin typeface="Andalus" panose="02020603050405020304" pitchFamily="18" charset="-78"/>
                <a:cs typeface="Andalus" panose="02020603050405020304" pitchFamily="18" charset="-78"/>
              </a:rPr>
              <a:t>1- Indirect retainer without direct retainer:</a:t>
            </a:r>
          </a:p>
          <a:p>
            <a:pPr marL="0" indent="0" algn="l" rtl="0">
              <a:buNone/>
            </a:pPr>
            <a:endParaRPr lang="en-US" sz="2800" b="1" dirty="0" smtClean="0">
              <a:solidFill>
                <a:schemeClr val="accent1">
                  <a:lumMod val="60000"/>
                  <a:lumOff val="40000"/>
                </a:schemeClr>
              </a:solidFill>
              <a:latin typeface="Andalus" panose="02020603050405020304" pitchFamily="18" charset="-78"/>
              <a:cs typeface="Andalus" panose="02020603050405020304" pitchFamily="18" charset="-78"/>
            </a:endParaRPr>
          </a:p>
          <a:p>
            <a:pPr marL="0" indent="0" algn="l" rtl="0">
              <a:buNone/>
            </a:pPr>
            <a:r>
              <a:rPr lang="en-US" sz="2800" b="1" dirty="0" smtClean="0">
                <a:solidFill>
                  <a:schemeClr val="accent1">
                    <a:lumMod val="60000"/>
                    <a:lumOff val="40000"/>
                  </a:schemeClr>
                </a:solidFill>
                <a:latin typeface="Andalus" panose="02020603050405020304" pitchFamily="18" charset="-78"/>
                <a:cs typeface="Andalus" panose="02020603050405020304" pitchFamily="18" charset="-78"/>
              </a:rPr>
              <a:t>2- Direct retainer without indirect retainer:</a:t>
            </a:r>
          </a:p>
          <a:p>
            <a:pPr marL="0" indent="0" algn="l" rtl="0">
              <a:buNone/>
            </a:pPr>
            <a:endParaRPr lang="en-US" sz="2800" b="1" dirty="0" smtClean="0">
              <a:solidFill>
                <a:schemeClr val="accent1">
                  <a:lumMod val="60000"/>
                  <a:lumOff val="40000"/>
                </a:schemeClr>
              </a:solidFill>
              <a:latin typeface="Andalus" panose="02020603050405020304" pitchFamily="18" charset="-78"/>
              <a:cs typeface="Andalus" panose="02020603050405020304" pitchFamily="18" charset="-78"/>
            </a:endParaRPr>
          </a:p>
          <a:p>
            <a:pPr marL="0" indent="0" algn="l" rtl="0">
              <a:buNone/>
            </a:pPr>
            <a:r>
              <a:rPr lang="en-US" sz="2800" b="1" dirty="0" smtClean="0">
                <a:solidFill>
                  <a:schemeClr val="accent1">
                    <a:lumMod val="60000"/>
                    <a:lumOff val="40000"/>
                  </a:schemeClr>
                </a:solidFill>
                <a:latin typeface="Andalus" panose="02020603050405020304" pitchFamily="18" charset="-78"/>
                <a:cs typeface="Andalus" panose="02020603050405020304" pitchFamily="18" charset="-78"/>
              </a:rPr>
              <a:t>3- Direct retainer with indirect retainer:  </a:t>
            </a:r>
          </a:p>
          <a:p>
            <a:pPr marL="0" indent="0" algn="l" rtl="0">
              <a:buNone/>
            </a:pPr>
            <a:endParaRPr lang="en-US" sz="24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66992" t="35344" r="13013" b="43530"/>
          <a:stretch/>
        </p:blipFill>
        <p:spPr>
          <a:xfrm>
            <a:off x="8464625" y="1114920"/>
            <a:ext cx="2732359" cy="1623183"/>
          </a:xfrm>
          <a:prstGeom prst="rect">
            <a:avLst/>
          </a:prstGeom>
        </p:spPr>
      </p:pic>
      <p:pic>
        <p:nvPicPr>
          <p:cNvPr id="5" name="Picture 4"/>
          <p:cNvPicPr>
            <a:picLocks noChangeAspect="1"/>
          </p:cNvPicPr>
          <p:nvPr/>
        </p:nvPicPr>
        <p:blipFill rotWithShape="1">
          <a:blip r:embed="rId3"/>
          <a:srcRect l="42642" t="22843" r="36769" b="53917"/>
          <a:stretch/>
        </p:blipFill>
        <p:spPr>
          <a:xfrm>
            <a:off x="8464625" y="2908008"/>
            <a:ext cx="2703223" cy="1715507"/>
          </a:xfrm>
          <a:prstGeom prst="rect">
            <a:avLst/>
          </a:prstGeom>
        </p:spPr>
      </p:pic>
      <p:pic>
        <p:nvPicPr>
          <p:cNvPr id="6" name="Picture 5"/>
          <p:cNvPicPr>
            <a:picLocks noChangeAspect="1"/>
          </p:cNvPicPr>
          <p:nvPr/>
        </p:nvPicPr>
        <p:blipFill rotWithShape="1">
          <a:blip r:embed="rId4"/>
          <a:srcRect l="42939" t="30942" r="37066" b="52157"/>
          <a:stretch/>
        </p:blipFill>
        <p:spPr>
          <a:xfrm>
            <a:off x="7753082" y="4793420"/>
            <a:ext cx="3857852" cy="1833435"/>
          </a:xfrm>
          <a:prstGeom prst="rect">
            <a:avLst/>
          </a:prstGeom>
        </p:spPr>
      </p:pic>
    </p:spTree>
    <p:extLst>
      <p:ext uri="{BB962C8B-B14F-4D97-AF65-F5344CB8AC3E}">
        <p14:creationId xmlns:p14="http://schemas.microsoft.com/office/powerpoint/2010/main" val="523501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2749" t="16682" r="27861" b="32790"/>
          <a:stretch/>
        </p:blipFill>
        <p:spPr>
          <a:xfrm>
            <a:off x="2691684" y="103031"/>
            <a:ext cx="6898783" cy="3299919"/>
          </a:xfrm>
          <a:prstGeom prst="rect">
            <a:avLst/>
          </a:prstGeom>
        </p:spPr>
      </p:pic>
      <p:pic>
        <p:nvPicPr>
          <p:cNvPr id="6" name="Picture 5"/>
          <p:cNvPicPr>
            <a:picLocks noChangeAspect="1"/>
          </p:cNvPicPr>
          <p:nvPr/>
        </p:nvPicPr>
        <p:blipFill rotWithShape="1">
          <a:blip r:embed="rId3"/>
          <a:srcRect l="13739" t="23019" r="27168" b="22051"/>
          <a:stretch/>
        </p:blipFill>
        <p:spPr>
          <a:xfrm>
            <a:off x="2691684" y="3402950"/>
            <a:ext cx="6611105" cy="3455050"/>
          </a:xfrm>
          <a:prstGeom prst="rect">
            <a:avLst/>
          </a:prstGeom>
        </p:spPr>
      </p:pic>
    </p:spTree>
    <p:extLst>
      <p:ext uri="{BB962C8B-B14F-4D97-AF65-F5344CB8AC3E}">
        <p14:creationId xmlns:p14="http://schemas.microsoft.com/office/powerpoint/2010/main" val="2979388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Auxiliary functions of indirect retainers: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7867349" cy="4284698"/>
          </a:xfrm>
        </p:spPr>
        <p:txBody>
          <a:bodyPr>
            <a:normAutofit lnSpcReduction="10000"/>
          </a:bodyPr>
          <a:lstStyle/>
          <a:p>
            <a:pPr marL="342900" indent="-342900" algn="l" rtl="0">
              <a:buFont typeface="+mj-lt"/>
              <a:buAutoNum type="arabicPeriod"/>
            </a:pPr>
            <a:r>
              <a:rPr lang="en-US" dirty="0" smtClean="0">
                <a:latin typeface="Andalus" panose="02020603050405020304" pitchFamily="18" charset="-78"/>
                <a:cs typeface="Andalus" panose="02020603050405020304" pitchFamily="18" charset="-78"/>
              </a:rPr>
              <a:t>It </a:t>
            </a:r>
            <a:r>
              <a:rPr lang="en-US" dirty="0">
                <a:latin typeface="Andalus" panose="02020603050405020304" pitchFamily="18" charset="-78"/>
                <a:cs typeface="Andalus" panose="02020603050405020304" pitchFamily="18" charset="-78"/>
              </a:rPr>
              <a:t>tends to reduce anteroposterior-tilting leverages on the principal abutments. This is particularly important when an isolated tooth is being used as an abutment.</a:t>
            </a:r>
          </a:p>
          <a:p>
            <a:pPr marL="342900" indent="-342900" algn="l" rtl="0">
              <a:buFont typeface="+mj-lt"/>
              <a:buAutoNum type="arabicPeriod"/>
            </a:pPr>
            <a:r>
              <a:rPr lang="en-US" dirty="0" smtClean="0">
                <a:latin typeface="Andalus" panose="02020603050405020304" pitchFamily="18" charset="-78"/>
                <a:cs typeface="Andalus" panose="02020603050405020304" pitchFamily="18" charset="-78"/>
              </a:rPr>
              <a:t>Contact </a:t>
            </a:r>
            <a:r>
              <a:rPr lang="en-US" dirty="0">
                <a:latin typeface="Andalus" panose="02020603050405020304" pitchFamily="18" charset="-78"/>
                <a:cs typeface="Andalus" panose="02020603050405020304" pitchFamily="18" charset="-78"/>
              </a:rPr>
              <a:t>of its minor connector with axial tooth surfaces aids in stabilization against horizontal movement of the denture</a:t>
            </a:r>
            <a:r>
              <a:rPr lang="en-US" dirty="0" smtClean="0">
                <a:latin typeface="Andalus" panose="02020603050405020304" pitchFamily="18" charset="-78"/>
                <a:cs typeface="Andalus" panose="02020603050405020304" pitchFamily="18" charset="-78"/>
              </a:rPr>
              <a:t>.</a:t>
            </a:r>
          </a:p>
          <a:p>
            <a:pPr marL="342900" indent="-342900" algn="l" rtl="0">
              <a:buFont typeface="+mj-lt"/>
              <a:buAutoNum type="arabicPeriod"/>
            </a:pPr>
            <a:r>
              <a:rPr lang="en-US" dirty="0" smtClean="0">
                <a:latin typeface="Andalus" panose="02020603050405020304" pitchFamily="18" charset="-78"/>
                <a:cs typeface="Andalus" panose="02020603050405020304" pitchFamily="18" charset="-78"/>
              </a:rPr>
              <a:t>Anterior </a:t>
            </a:r>
            <a:r>
              <a:rPr lang="en-US" dirty="0">
                <a:latin typeface="Andalus" panose="02020603050405020304" pitchFamily="18" charset="-78"/>
                <a:cs typeface="Andalus" panose="02020603050405020304" pitchFamily="18" charset="-78"/>
              </a:rPr>
              <a:t>teeth supporting indirect retainers are stabilized against lingual movement</a:t>
            </a:r>
            <a:r>
              <a:rPr lang="en-US" dirty="0" smtClean="0">
                <a:latin typeface="Andalus" panose="02020603050405020304" pitchFamily="18" charset="-78"/>
                <a:cs typeface="Andalus" panose="02020603050405020304" pitchFamily="18" charset="-78"/>
              </a:rPr>
              <a:t>.</a:t>
            </a:r>
          </a:p>
          <a:p>
            <a:pPr marL="342900" indent="-342900" algn="l" rtl="0">
              <a:buFont typeface="+mj-lt"/>
              <a:buAutoNum type="arabicPeriod"/>
            </a:pPr>
            <a:r>
              <a:rPr lang="en-US" dirty="0" smtClean="0">
                <a:latin typeface="Andalus" panose="02020603050405020304" pitchFamily="18" charset="-78"/>
                <a:cs typeface="Andalus" panose="02020603050405020304" pitchFamily="18" charset="-78"/>
              </a:rPr>
              <a:t>Act as an auxiliary guiding plane. </a:t>
            </a:r>
            <a:endParaRPr lang="en-US" dirty="0">
              <a:latin typeface="Andalus" panose="02020603050405020304" pitchFamily="18" charset="-78"/>
              <a:cs typeface="Andalus" panose="02020603050405020304" pitchFamily="18" charset="-78"/>
            </a:endParaRPr>
          </a:p>
          <a:p>
            <a:pPr marL="342900" indent="-342900" algn="l" rtl="0">
              <a:buFont typeface="+mj-lt"/>
              <a:buAutoNum type="arabicPeriod"/>
            </a:pPr>
            <a:r>
              <a:rPr lang="en-US" dirty="0" smtClean="0">
                <a:latin typeface="Andalus" panose="02020603050405020304" pitchFamily="18" charset="-78"/>
                <a:cs typeface="Andalus" panose="02020603050405020304" pitchFamily="18" charset="-78"/>
              </a:rPr>
              <a:t>It </a:t>
            </a:r>
            <a:r>
              <a:rPr lang="en-US" dirty="0">
                <a:latin typeface="Andalus" panose="02020603050405020304" pitchFamily="18" charset="-78"/>
                <a:cs typeface="Andalus" panose="02020603050405020304" pitchFamily="18" charset="-78"/>
              </a:rPr>
              <a:t>may support a portion of the major connector facilitating stress distribution.</a:t>
            </a:r>
          </a:p>
          <a:p>
            <a:pPr marL="342900" indent="-342900" algn="l" rtl="0">
              <a:buFont typeface="+mj-lt"/>
              <a:buAutoNum type="arabicPeriod"/>
            </a:pPr>
            <a:r>
              <a:rPr lang="en-US" dirty="0" smtClean="0">
                <a:latin typeface="Andalus" panose="02020603050405020304" pitchFamily="18" charset="-78"/>
                <a:cs typeface="Andalus" panose="02020603050405020304" pitchFamily="18" charset="-78"/>
              </a:rPr>
              <a:t>It </a:t>
            </a:r>
            <a:r>
              <a:rPr lang="en-US" dirty="0">
                <a:latin typeface="Andalus" panose="02020603050405020304" pitchFamily="18" charset="-78"/>
                <a:cs typeface="Andalus" panose="02020603050405020304" pitchFamily="18" charset="-78"/>
              </a:rPr>
              <a:t>may provide the first visual indications for the need to reline an extension base partial denture</a:t>
            </a:r>
            <a:r>
              <a:rPr lang="en-US" dirty="0" smtClean="0">
                <a:latin typeface="Andalus" panose="02020603050405020304" pitchFamily="18" charset="-78"/>
                <a:cs typeface="Andalus" panose="02020603050405020304" pitchFamily="18" charset="-78"/>
              </a:rPr>
              <a:t>.</a:t>
            </a:r>
          </a:p>
          <a:p>
            <a:pPr marL="342900" indent="-342900" algn="l" rtl="0">
              <a:buFont typeface="+mj-lt"/>
              <a:buAutoNum type="arabicPeriod"/>
            </a:pPr>
            <a:r>
              <a:rPr lang="en-US" dirty="0" smtClean="0">
                <a:latin typeface="Andalus" panose="02020603050405020304" pitchFamily="18" charset="-78"/>
                <a:cs typeface="Andalus" panose="02020603050405020304" pitchFamily="18" charset="-78"/>
              </a:rPr>
              <a:t>It act as a third point of contacting the tooth structure to ensure accurate repositioning of the frame work on the tooth during rebasing and relining. </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44918" t="40801" r="40234" b="38248"/>
          <a:stretch/>
        </p:blipFill>
        <p:spPr>
          <a:xfrm>
            <a:off x="8757419" y="1893194"/>
            <a:ext cx="3116902" cy="2472745"/>
          </a:xfrm>
          <a:prstGeom prst="rect">
            <a:avLst/>
          </a:prstGeom>
        </p:spPr>
      </p:pic>
    </p:spTree>
    <p:extLst>
      <p:ext uri="{BB962C8B-B14F-4D97-AF65-F5344CB8AC3E}">
        <p14:creationId xmlns:p14="http://schemas.microsoft.com/office/powerpoint/2010/main" val="2757278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Indirect retainer principle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342900" indent="-342900" algn="l" rtl="0">
              <a:buFont typeface="+mj-lt"/>
              <a:buAutoNum type="alphaUcPeriod"/>
            </a:pPr>
            <a:r>
              <a:rPr lang="en-US" sz="2000" dirty="0" smtClean="0">
                <a:latin typeface="Andalus" panose="02020603050405020304" pitchFamily="18" charset="-78"/>
                <a:cs typeface="Andalus" panose="02020603050405020304" pitchFamily="18" charset="-78"/>
              </a:rPr>
              <a:t>Beams </a:t>
            </a:r>
            <a:r>
              <a:rPr lang="en-US" sz="2000" dirty="0">
                <a:latin typeface="Andalus" panose="02020603050405020304" pitchFamily="18" charset="-78"/>
                <a:cs typeface="Andalus" panose="02020603050405020304" pitchFamily="18" charset="-78"/>
              </a:rPr>
              <a:t>are supported at various points.</a:t>
            </a:r>
          </a:p>
          <a:p>
            <a:pPr marL="342900" indent="-342900" algn="l" rtl="0">
              <a:buFont typeface="+mj-lt"/>
              <a:buAutoNum type="alphaUcPeriod"/>
            </a:pPr>
            <a:r>
              <a:rPr lang="en-US" sz="2000" dirty="0" smtClean="0">
                <a:latin typeface="Andalus" panose="02020603050405020304" pitchFamily="18" charset="-78"/>
                <a:cs typeface="Andalus" panose="02020603050405020304" pitchFamily="18" charset="-78"/>
              </a:rPr>
              <a:t>Lifting </a:t>
            </a:r>
            <a:r>
              <a:rPr lang="en-US" sz="2000" dirty="0">
                <a:latin typeface="Andalus" panose="02020603050405020304" pitchFamily="18" charset="-78"/>
                <a:cs typeface="Andalus" panose="02020603050405020304" pitchFamily="18" charset="-78"/>
              </a:rPr>
              <a:t>force will displace entire beam in absence of retainers.</a:t>
            </a:r>
          </a:p>
          <a:p>
            <a:pPr marL="342900" indent="-342900" algn="l" rtl="0">
              <a:buFont typeface="+mj-lt"/>
              <a:buAutoNum type="alphaUcPeriod"/>
            </a:pPr>
            <a:r>
              <a:rPr lang="en-US" sz="2000" dirty="0" smtClean="0">
                <a:latin typeface="Andalus" panose="02020603050405020304" pitchFamily="18" charset="-78"/>
                <a:cs typeface="Andalus" panose="02020603050405020304" pitchFamily="18" charset="-78"/>
              </a:rPr>
              <a:t>With </a:t>
            </a:r>
            <a:r>
              <a:rPr lang="en-US" sz="2000" dirty="0">
                <a:latin typeface="Andalus" panose="02020603050405020304" pitchFamily="18" charset="-78"/>
                <a:cs typeface="Andalus" panose="02020603050405020304" pitchFamily="18" charset="-78"/>
              </a:rPr>
              <a:t>direct retainers (</a:t>
            </a:r>
            <a:r>
              <a:rPr lang="en-US" sz="2000" dirty="0" err="1">
                <a:latin typeface="Andalus" panose="02020603050405020304" pitchFamily="18" charset="-78"/>
                <a:cs typeface="Andalus" panose="02020603050405020304" pitchFamily="18" charset="-78"/>
              </a:rPr>
              <a:t>dr</a:t>
            </a:r>
            <a:r>
              <a:rPr lang="en-US" sz="2000" dirty="0">
                <a:latin typeface="Andalus" panose="02020603050405020304" pitchFamily="18" charset="-78"/>
                <a:cs typeface="Andalus" panose="02020603050405020304" pitchFamily="18" charset="-78"/>
              </a:rPr>
              <a:t>) at fulcrum, lifting force will depress one end of beam and elevate other end.</a:t>
            </a:r>
          </a:p>
          <a:p>
            <a:pPr marL="342900" indent="-342900" algn="l" rtl="0">
              <a:buFont typeface="+mj-lt"/>
              <a:buAutoNum type="alphaUcPeriod"/>
            </a:pPr>
            <a:r>
              <a:rPr lang="en-US" sz="2000" dirty="0" smtClean="0">
                <a:latin typeface="Andalus" panose="02020603050405020304" pitchFamily="18" charset="-78"/>
                <a:cs typeface="Andalus" panose="02020603050405020304" pitchFamily="18" charset="-78"/>
              </a:rPr>
              <a:t>With </a:t>
            </a:r>
            <a:r>
              <a:rPr lang="en-US" sz="2000" dirty="0">
                <a:latin typeface="Andalus" panose="02020603050405020304" pitchFamily="18" charset="-78"/>
                <a:cs typeface="Andalus" panose="02020603050405020304" pitchFamily="18" charset="-78"/>
              </a:rPr>
              <a:t>both direct and indirect retainers (</a:t>
            </a:r>
            <a:r>
              <a:rPr lang="en-US" sz="2000" dirty="0" err="1">
                <a:latin typeface="Andalus" panose="02020603050405020304" pitchFamily="18" charset="-78"/>
                <a:cs typeface="Andalus" panose="02020603050405020304" pitchFamily="18" charset="-78"/>
              </a:rPr>
              <a:t>ir</a:t>
            </a:r>
            <a:r>
              <a:rPr lang="en-US" sz="2000" dirty="0">
                <a:latin typeface="Andalus" panose="02020603050405020304" pitchFamily="18" charset="-78"/>
                <a:cs typeface="Andalus" panose="02020603050405020304" pitchFamily="18" charset="-78"/>
              </a:rPr>
              <a:t>) functioning, lifting force will not displace beam. The farther the indirect retainer is from the fulcrum, the more efficiently it should control movement.</a:t>
            </a: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094273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ow to find new meaning in Alma's teachings on faith as a seed in this  week's 'Come, Follow Me' | LDS Liv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 y="206061"/>
            <a:ext cx="12184943" cy="64523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84472" y="1416676"/>
            <a:ext cx="6351967" cy="1107996"/>
          </a:xfrm>
          <a:prstGeom prst="rect">
            <a:avLst/>
          </a:prstGeom>
          <a:solidFill>
            <a:schemeClr val="accent2">
              <a:lumMod val="60000"/>
              <a:lumOff val="40000"/>
            </a:schemeClr>
          </a:solidFill>
        </p:spPr>
        <p:txBody>
          <a:bodyPr wrap="square" lIns="91440" tIns="45720" rIns="91440" bIns="45720">
            <a:spAutoFit/>
          </a:bodyPr>
          <a:lstStyle/>
          <a:p>
            <a:pPr algn="ctr"/>
            <a:r>
              <a:rPr lang="en-US" sz="66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Thank you </a:t>
            </a:r>
            <a:endParaRPr lang="en-US" sz="6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326047774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emplate>Dividend</Template>
  <TotalTime>2861</TotalTime>
  <Words>1902</Words>
  <Application>Microsoft Office PowerPoint</Application>
  <PresentationFormat>Widescreen</PresentationFormat>
  <Paragraphs>111</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Andalus</vt:lpstr>
      <vt:lpstr>Arial</vt:lpstr>
      <vt:lpstr>Gill Sans MT</vt:lpstr>
      <vt:lpstr>Majalla UI</vt:lpstr>
      <vt:lpstr>Times New Roman</vt:lpstr>
      <vt:lpstr>Wingdings 2</vt:lpstr>
      <vt:lpstr>Dividend</vt:lpstr>
      <vt:lpstr>  Indirect Retainer </vt:lpstr>
      <vt:lpstr>  Indirect Retainer </vt:lpstr>
      <vt:lpstr>Fulcrum Line:</vt:lpstr>
      <vt:lpstr>Fulcrum Line:</vt:lpstr>
      <vt:lpstr>Fulcrum Line:</vt:lpstr>
      <vt:lpstr>Fulcrum Line:</vt:lpstr>
      <vt:lpstr>Fulcrum Line:</vt:lpstr>
      <vt:lpstr>Fulcrum Line:</vt:lpstr>
      <vt:lpstr>Forms of indirect retainers:</vt:lpstr>
      <vt:lpstr>Forms of indirect retainers:</vt:lpstr>
      <vt:lpstr>Forms of indirect retainers:</vt:lpstr>
      <vt:lpstr>Forms of indirect retainers:</vt:lpstr>
      <vt:lpstr>Forms of indirect retainers:</vt:lpstr>
      <vt:lpstr>Forms of indirect retainers:</vt:lpstr>
      <vt:lpstr>Forms of indirect retainers:</vt:lpstr>
      <vt:lpstr>Forms of indirect retainers:</vt:lpstr>
      <vt:lpstr>Forms of indirect retainers:</vt:lpstr>
      <vt:lpstr>Forms of indirect retainers:</vt:lpstr>
      <vt:lpstr>Factors influencing the effectiveness of indirect retainers:</vt:lpstr>
      <vt:lpstr>Factors influencing the effectiveness of indirect retainers:</vt:lpstr>
      <vt:lpstr>Direct retainer – indirect retainer interaction: </vt:lpstr>
      <vt:lpstr>PowerPoint Presentation</vt:lpstr>
      <vt:lpstr>Auxiliary functions of indirect retainers:</vt:lpstr>
      <vt:lpstr>Indirect retainer principle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DELL-PC</dc:creator>
  <cp:lastModifiedBy>DELL-PC</cp:lastModifiedBy>
  <cp:revision>70</cp:revision>
  <dcterms:created xsi:type="dcterms:W3CDTF">2021-03-06T15:03:42Z</dcterms:created>
  <dcterms:modified xsi:type="dcterms:W3CDTF">2021-03-08T15:07:40Z</dcterms:modified>
</cp:coreProperties>
</file>