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60" r:id="rId4"/>
    <p:sldId id="261" r:id="rId5"/>
    <p:sldId id="262" r:id="rId6"/>
    <p:sldId id="263" r:id="rId7"/>
    <p:sldId id="264" r:id="rId8"/>
    <p:sldId id="265" r:id="rId9"/>
    <p:sldId id="266" r:id="rId10"/>
    <p:sldId id="271" r:id="rId11"/>
    <p:sldId id="268" r:id="rId12"/>
    <p:sldId id="269" r:id="rId13"/>
    <p:sldId id="278" r:id="rId14"/>
    <p:sldId id="270" r:id="rId15"/>
    <p:sldId id="272" r:id="rId16"/>
    <p:sldId id="279" r:id="rId17"/>
    <p:sldId id="273" r:id="rId18"/>
    <p:sldId id="274" r:id="rId19"/>
    <p:sldId id="275" r:id="rId20"/>
    <p:sldId id="276" r:id="rId21"/>
    <p:sldId id="277" r:id="rId22"/>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1B7327A-B09A-4BCD-88BF-C566E3C37848}" type="datetimeFigureOut">
              <a:rPr lang="ar-SA" smtClean="0"/>
              <a:t>8/4/1441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2D187EB-BFBE-4946-83E1-8CBF6C8D00E3}" type="slidenum">
              <a:rPr lang="ar-SA" smtClean="0"/>
              <a:t>‹#›</a:t>
            </a:fld>
            <a:endParaRPr lang="ar-S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5509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B7327A-B09A-4BCD-88BF-C566E3C37848}" type="datetimeFigureOut">
              <a:rPr lang="ar-SA" smtClean="0"/>
              <a:t>8/4/1441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2D187EB-BFBE-4946-83E1-8CBF6C8D00E3}" type="slidenum">
              <a:rPr lang="ar-SA" smtClean="0"/>
              <a:t>‹#›</a:t>
            </a:fld>
            <a:endParaRPr lang="ar-SA"/>
          </a:p>
        </p:txBody>
      </p:sp>
    </p:spTree>
    <p:extLst>
      <p:ext uri="{BB962C8B-B14F-4D97-AF65-F5344CB8AC3E}">
        <p14:creationId xmlns:p14="http://schemas.microsoft.com/office/powerpoint/2010/main" val="274501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B7327A-B09A-4BCD-88BF-C566E3C37848}" type="datetimeFigureOut">
              <a:rPr lang="ar-SA" smtClean="0"/>
              <a:t>8/4/1441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2D187EB-BFBE-4946-83E1-8CBF6C8D00E3}" type="slidenum">
              <a:rPr lang="ar-SA" smtClean="0"/>
              <a:t>‹#›</a:t>
            </a:fld>
            <a:endParaRPr lang="ar-S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0174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1B7327A-B09A-4BCD-88BF-C566E3C37848}" type="datetimeFigureOut">
              <a:rPr lang="ar-SA" smtClean="0"/>
              <a:t>8/4/1441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D2D187EB-BFBE-4946-83E1-8CBF6C8D00E3}" type="slidenum">
              <a:rPr lang="ar-SA" smtClean="0"/>
              <a:t>‹#›</a:t>
            </a:fld>
            <a:endParaRPr lang="ar-SA"/>
          </a:p>
        </p:txBody>
      </p:sp>
    </p:spTree>
    <p:extLst>
      <p:ext uri="{BB962C8B-B14F-4D97-AF65-F5344CB8AC3E}">
        <p14:creationId xmlns:p14="http://schemas.microsoft.com/office/powerpoint/2010/main" val="3388954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1B7327A-B09A-4BCD-88BF-C566E3C37848}" type="datetimeFigureOut">
              <a:rPr lang="ar-SA" smtClean="0"/>
              <a:t>8/4/1441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D2D187EB-BFBE-4946-83E1-8CBF6C8D00E3}" type="slidenum">
              <a:rPr lang="ar-SA" smtClean="0"/>
              <a:t>‹#›</a:t>
            </a:fld>
            <a:endParaRPr lang="ar-SA"/>
          </a:p>
        </p:txBody>
      </p:sp>
    </p:spTree>
    <p:extLst>
      <p:ext uri="{BB962C8B-B14F-4D97-AF65-F5344CB8AC3E}">
        <p14:creationId xmlns:p14="http://schemas.microsoft.com/office/powerpoint/2010/main" val="3770398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1B7327A-B09A-4BCD-88BF-C566E3C37848}" type="datetimeFigureOut">
              <a:rPr lang="ar-SA" smtClean="0"/>
              <a:t>8/4/1441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D2D187EB-BFBE-4946-83E1-8CBF6C8D00E3}" type="slidenum">
              <a:rPr lang="ar-SA" smtClean="0"/>
              <a:t>‹#›</a:t>
            </a:fld>
            <a:endParaRPr lang="ar-SA"/>
          </a:p>
        </p:txBody>
      </p:sp>
    </p:spTree>
    <p:extLst>
      <p:ext uri="{BB962C8B-B14F-4D97-AF65-F5344CB8AC3E}">
        <p14:creationId xmlns:p14="http://schemas.microsoft.com/office/powerpoint/2010/main" val="1483328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1B7327A-B09A-4BCD-88BF-C566E3C37848}" type="datetimeFigureOut">
              <a:rPr lang="ar-SA" smtClean="0"/>
              <a:t>8/4/1441</a:t>
            </a:fld>
            <a:endParaRPr lang="ar-S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ar-SA"/>
          </a:p>
        </p:txBody>
      </p:sp>
      <p:sp>
        <p:nvSpPr>
          <p:cNvPr id="9" name="Slide Number Placeholder 8"/>
          <p:cNvSpPr>
            <a:spLocks noGrp="1"/>
          </p:cNvSpPr>
          <p:nvPr>
            <p:ph type="sldNum" sz="quarter" idx="12"/>
          </p:nvPr>
        </p:nvSpPr>
        <p:spPr/>
        <p:txBody>
          <a:bodyPr/>
          <a:lstStyle/>
          <a:p>
            <a:fld id="{D2D187EB-BFBE-4946-83E1-8CBF6C8D00E3}" type="slidenum">
              <a:rPr lang="ar-SA" smtClean="0"/>
              <a:t>‹#›</a:t>
            </a:fld>
            <a:endParaRPr lang="ar-SA"/>
          </a:p>
        </p:txBody>
      </p:sp>
    </p:spTree>
    <p:extLst>
      <p:ext uri="{BB962C8B-B14F-4D97-AF65-F5344CB8AC3E}">
        <p14:creationId xmlns:p14="http://schemas.microsoft.com/office/powerpoint/2010/main" val="2002415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1B7327A-B09A-4BCD-88BF-C566E3C37848}" type="datetimeFigureOut">
              <a:rPr lang="ar-SA" smtClean="0"/>
              <a:t>8/4/1441</a:t>
            </a:fld>
            <a:endParaRPr lang="ar-S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ar-S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2D187EB-BFBE-4946-83E1-8CBF6C8D00E3}" type="slidenum">
              <a:rPr lang="ar-SA" smtClean="0"/>
              <a:t>‹#›</a:t>
            </a:fld>
            <a:endParaRPr lang="ar-SA"/>
          </a:p>
        </p:txBody>
      </p:sp>
    </p:spTree>
    <p:extLst>
      <p:ext uri="{BB962C8B-B14F-4D97-AF65-F5344CB8AC3E}">
        <p14:creationId xmlns:p14="http://schemas.microsoft.com/office/powerpoint/2010/main" val="2958289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B7327A-B09A-4BCD-88BF-C566E3C37848}" type="datetimeFigureOut">
              <a:rPr lang="ar-SA" smtClean="0"/>
              <a:t>8/4/1441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D2D187EB-BFBE-4946-83E1-8CBF6C8D00E3}" type="slidenum">
              <a:rPr lang="ar-SA" smtClean="0"/>
              <a:t>‹#›</a:t>
            </a:fld>
            <a:endParaRPr lang="ar-SA"/>
          </a:p>
        </p:txBody>
      </p:sp>
    </p:spTree>
    <p:extLst>
      <p:ext uri="{BB962C8B-B14F-4D97-AF65-F5344CB8AC3E}">
        <p14:creationId xmlns:p14="http://schemas.microsoft.com/office/powerpoint/2010/main" val="1039628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B7327A-B09A-4BCD-88BF-C566E3C37848}" type="datetimeFigureOut">
              <a:rPr lang="ar-SA" smtClean="0"/>
              <a:t>8/4/1441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2D187EB-BFBE-4946-83E1-8CBF6C8D00E3}" type="slidenum">
              <a:rPr lang="ar-SA" smtClean="0"/>
              <a:t>‹#›</a:t>
            </a:fld>
            <a:endParaRPr lang="ar-SA"/>
          </a:p>
        </p:txBody>
      </p:sp>
    </p:spTree>
    <p:extLst>
      <p:ext uri="{BB962C8B-B14F-4D97-AF65-F5344CB8AC3E}">
        <p14:creationId xmlns:p14="http://schemas.microsoft.com/office/powerpoint/2010/main" val="2966852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B7327A-B09A-4BCD-88BF-C566E3C37848}" type="datetimeFigureOut">
              <a:rPr lang="ar-SA" smtClean="0"/>
              <a:t>8/4/1441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2D187EB-BFBE-4946-83E1-8CBF6C8D00E3}" type="slidenum">
              <a:rPr lang="ar-SA" smtClean="0"/>
              <a:t>‹#›</a:t>
            </a:fld>
            <a:endParaRPr lang="ar-SA"/>
          </a:p>
        </p:txBody>
      </p:sp>
    </p:spTree>
    <p:extLst>
      <p:ext uri="{BB962C8B-B14F-4D97-AF65-F5344CB8AC3E}">
        <p14:creationId xmlns:p14="http://schemas.microsoft.com/office/powerpoint/2010/main" val="2110803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1B7327A-B09A-4BCD-88BF-C566E3C37848}" type="datetimeFigureOut">
              <a:rPr lang="ar-SA" smtClean="0"/>
              <a:t>8/4/1441</a:t>
            </a:fld>
            <a:endParaRPr lang="ar-S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ar-S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2D187EB-BFBE-4946-83E1-8CBF6C8D00E3}" type="slidenum">
              <a:rPr lang="ar-SA" smtClean="0"/>
              <a:t>‹#›</a:t>
            </a:fld>
            <a:endParaRPr lang="ar-S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57977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4302" y="0"/>
            <a:ext cx="10058400" cy="2122825"/>
          </a:xfrm>
        </p:spPr>
        <p:txBody>
          <a:bodyPr>
            <a:normAutofit/>
          </a:bodyPr>
          <a:lstStyle/>
          <a:p>
            <a:pPr algn="ctr"/>
            <a:r>
              <a:rPr lang="en-US" sz="6600" b="1" dirty="0">
                <a:solidFill>
                  <a:schemeClr val="accent1">
                    <a:lumMod val="50000"/>
                  </a:schemeClr>
                </a:solidFill>
              </a:rPr>
              <a:t>Lab Procedure Prior to </a:t>
            </a:r>
            <a:r>
              <a:rPr lang="en-US" sz="6600" b="1" dirty="0" smtClean="0">
                <a:solidFill>
                  <a:schemeClr val="accent1">
                    <a:lumMod val="50000"/>
                  </a:schemeClr>
                </a:solidFill>
              </a:rPr>
              <a:t>Try-in</a:t>
            </a:r>
            <a:r>
              <a:rPr lang="en-US" sz="8800" b="1" dirty="0" smtClean="0">
                <a:solidFill>
                  <a:schemeClr val="accent1">
                    <a:lumMod val="50000"/>
                  </a:schemeClr>
                </a:solidFill>
              </a:rPr>
              <a:t/>
            </a:r>
            <a:br>
              <a:rPr lang="en-US" sz="8800" b="1" dirty="0" smtClean="0">
                <a:solidFill>
                  <a:schemeClr val="accent1">
                    <a:lumMod val="50000"/>
                  </a:schemeClr>
                </a:solidFill>
              </a:rPr>
            </a:br>
            <a:r>
              <a:rPr lang="en-US" sz="8800" b="1" dirty="0" smtClean="0">
                <a:solidFill>
                  <a:schemeClr val="accent1">
                    <a:lumMod val="50000"/>
                  </a:schemeClr>
                </a:solidFill>
              </a:rPr>
              <a:t>Mounting </a:t>
            </a:r>
            <a:endParaRPr lang="ar-SA" sz="8800" dirty="0">
              <a:solidFill>
                <a:schemeClr val="accent1">
                  <a:lumMod val="50000"/>
                </a:schemeClr>
              </a:solidFill>
            </a:endParaRPr>
          </a:p>
        </p:txBody>
      </p:sp>
      <p:sp>
        <p:nvSpPr>
          <p:cNvPr id="3" name="Subtitle 2"/>
          <p:cNvSpPr>
            <a:spLocks noGrp="1"/>
          </p:cNvSpPr>
          <p:nvPr>
            <p:ph type="subTitle" idx="1"/>
          </p:nvPr>
        </p:nvSpPr>
        <p:spPr>
          <a:xfrm>
            <a:off x="1087172" y="4584409"/>
            <a:ext cx="10058400" cy="1143000"/>
          </a:xfrm>
        </p:spPr>
        <p:txBody>
          <a:bodyPr>
            <a:normAutofit/>
          </a:bodyPr>
          <a:lstStyle/>
          <a:p>
            <a:pPr algn="ctr"/>
            <a:r>
              <a:rPr lang="en-US" sz="1800" b="1" dirty="0" err="1">
                <a:solidFill>
                  <a:schemeClr val="accent1">
                    <a:lumMod val="75000"/>
                  </a:schemeClr>
                </a:solidFill>
                <a:latin typeface="Arial Black" panose="020B0A04020102020204" pitchFamily="34" charset="0"/>
              </a:rPr>
              <a:t>Bushra</a:t>
            </a:r>
            <a:r>
              <a:rPr lang="en-US" sz="1800" b="1" dirty="0">
                <a:solidFill>
                  <a:schemeClr val="accent1">
                    <a:lumMod val="75000"/>
                  </a:schemeClr>
                </a:solidFill>
                <a:latin typeface="Arial Black" panose="020B0A04020102020204" pitchFamily="34" charset="0"/>
              </a:rPr>
              <a:t>  Mohammed Ali Al-</a:t>
            </a:r>
            <a:r>
              <a:rPr lang="en-US" sz="1800" b="1" dirty="0" err="1">
                <a:solidFill>
                  <a:schemeClr val="accent1">
                    <a:lumMod val="75000"/>
                  </a:schemeClr>
                </a:solidFill>
                <a:latin typeface="Arial Black" panose="020B0A04020102020204" pitchFamily="34" charset="0"/>
              </a:rPr>
              <a:t>Ameen</a:t>
            </a:r>
            <a:endParaRPr lang="en-US" sz="1800" b="1" dirty="0">
              <a:solidFill>
                <a:schemeClr val="accent1">
                  <a:lumMod val="75000"/>
                </a:schemeClr>
              </a:solidFill>
              <a:latin typeface="Arial Black" panose="020B0A04020102020204" pitchFamily="34" charset="0"/>
            </a:endParaRPr>
          </a:p>
          <a:p>
            <a:pPr algn="ctr"/>
            <a:r>
              <a:rPr lang="en-US" sz="1800" b="1" dirty="0">
                <a:solidFill>
                  <a:schemeClr val="accent1">
                    <a:lumMod val="75000"/>
                  </a:schemeClr>
                </a:solidFill>
                <a:latin typeface="Arial Black" panose="020B0A04020102020204" pitchFamily="34" charset="0"/>
              </a:rPr>
              <a:t>B,D,S,. </a:t>
            </a:r>
            <a:r>
              <a:rPr lang="en-US" sz="1800" b="1" dirty="0" err="1">
                <a:solidFill>
                  <a:schemeClr val="accent1">
                    <a:lumMod val="75000"/>
                  </a:schemeClr>
                </a:solidFill>
                <a:latin typeface="Arial Black" panose="020B0A04020102020204" pitchFamily="34" charset="0"/>
              </a:rPr>
              <a:t>M,Sc</a:t>
            </a:r>
            <a:r>
              <a:rPr lang="en-US" sz="1800" b="1" dirty="0">
                <a:solidFill>
                  <a:schemeClr val="accent1">
                    <a:lumMod val="75000"/>
                  </a:schemeClr>
                </a:solidFill>
                <a:latin typeface="Arial Black" panose="020B0A04020102020204" pitchFamily="34" charset="0"/>
              </a:rPr>
              <a:t>.(Pros)</a:t>
            </a:r>
          </a:p>
          <a:p>
            <a:pPr algn="ctr"/>
            <a:endParaRPr lang="ar-SA" sz="1800" b="1" dirty="0">
              <a:solidFill>
                <a:schemeClr val="accent1">
                  <a:lumMod val="75000"/>
                </a:schemeClr>
              </a:solidFill>
              <a:latin typeface="Arial Black" panose="020B0A04020102020204" pitchFamily="34" charset="0"/>
            </a:endParaRPr>
          </a:p>
        </p:txBody>
      </p:sp>
      <p:pic>
        <p:nvPicPr>
          <p:cNvPr id="4" name="Picture 3"/>
          <p:cNvPicPr>
            <a:picLocks noChangeAspect="1"/>
          </p:cNvPicPr>
          <p:nvPr/>
        </p:nvPicPr>
        <p:blipFill>
          <a:blip r:embed="rId2"/>
          <a:stretch>
            <a:fillRect/>
          </a:stretch>
        </p:blipFill>
        <p:spPr>
          <a:xfrm>
            <a:off x="4499909" y="1867437"/>
            <a:ext cx="3452092" cy="2480314"/>
          </a:xfrm>
          <a:prstGeom prst="rect">
            <a:avLst/>
          </a:prstGeom>
          <a:effectLst>
            <a:softEdge rad="127000"/>
          </a:effectLst>
        </p:spPr>
      </p:pic>
    </p:spTree>
    <p:extLst>
      <p:ext uri="{BB962C8B-B14F-4D97-AF65-F5344CB8AC3E}">
        <p14:creationId xmlns:p14="http://schemas.microsoft.com/office/powerpoint/2010/main" val="3950616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b="1" dirty="0" smtClean="0">
                <a:solidFill>
                  <a:schemeClr val="accent1">
                    <a:lumMod val="75000"/>
                  </a:schemeClr>
                </a:solidFill>
              </a:rPr>
              <a:t>Mounting </a:t>
            </a:r>
            <a:endParaRPr lang="ar-SA" sz="6600" b="1" dirty="0">
              <a:solidFill>
                <a:schemeClr val="accent1">
                  <a:lumMod val="75000"/>
                </a:schemeClr>
              </a:solidFill>
            </a:endParaRPr>
          </a:p>
        </p:txBody>
      </p:sp>
      <p:sp>
        <p:nvSpPr>
          <p:cNvPr id="3" name="Content Placeholder 2"/>
          <p:cNvSpPr>
            <a:spLocks noGrp="1"/>
          </p:cNvSpPr>
          <p:nvPr>
            <p:ph idx="1"/>
          </p:nvPr>
        </p:nvSpPr>
        <p:spPr>
          <a:xfrm>
            <a:off x="1097280" y="1845734"/>
            <a:ext cx="6501255" cy="4023360"/>
          </a:xfrm>
        </p:spPr>
        <p:txBody>
          <a:bodyPr>
            <a:normAutofit/>
          </a:bodyPr>
          <a:lstStyle/>
          <a:p>
            <a:pPr algn="l" rtl="0">
              <a:buFont typeface="Arial" panose="020B0604020202020204" pitchFamily="34" charset="0"/>
              <a:buChar char="•"/>
            </a:pPr>
            <a:r>
              <a:rPr lang="en-US" sz="2800" dirty="0"/>
              <a:t>It is the procedure of attaching the maxillary and mandibular casts to the articulator in their recorded jaw relation. </a:t>
            </a:r>
          </a:p>
          <a:p>
            <a:pPr algn="l" rtl="0">
              <a:buFont typeface="Arial" panose="020B0604020202020204" pitchFamily="34" charset="0"/>
              <a:buChar char="•"/>
            </a:pPr>
            <a:r>
              <a:rPr lang="en-US" sz="2800" dirty="0" smtClean="0"/>
              <a:t>It </a:t>
            </a:r>
            <a:r>
              <a:rPr lang="en-US" sz="2800" dirty="0"/>
              <a:t>is also called </a:t>
            </a:r>
            <a:r>
              <a:rPr lang="en-US" sz="2800" b="1" i="1" dirty="0"/>
              <a:t>articulation</a:t>
            </a:r>
            <a:r>
              <a:rPr lang="en-US" sz="2800" dirty="0"/>
              <a:t>. </a:t>
            </a:r>
          </a:p>
          <a:p>
            <a:pPr algn="l" rtl="0">
              <a:buFont typeface="Arial" panose="020B0604020202020204" pitchFamily="34" charset="0"/>
              <a:buChar char="•"/>
            </a:pPr>
            <a:r>
              <a:rPr lang="en-US" sz="2800" dirty="0" smtClean="0"/>
              <a:t>The </a:t>
            </a:r>
            <a:r>
              <a:rPr lang="en-US" sz="2800" dirty="0"/>
              <a:t>maxillary cast is first articulated, and then the mandibular cast is articulated after recording the vertical and centric jaw relations</a:t>
            </a:r>
            <a:r>
              <a:rPr lang="en-US" sz="2800" dirty="0" smtClean="0"/>
              <a:t>. </a:t>
            </a:r>
            <a:endParaRPr lang="ar-SA" sz="2800" dirty="0"/>
          </a:p>
        </p:txBody>
      </p:sp>
      <p:pic>
        <p:nvPicPr>
          <p:cNvPr id="4" name="Picture 3"/>
          <p:cNvPicPr>
            <a:picLocks noChangeAspect="1"/>
          </p:cNvPicPr>
          <p:nvPr/>
        </p:nvPicPr>
        <p:blipFill>
          <a:blip r:embed="rId2"/>
          <a:stretch>
            <a:fillRect/>
          </a:stretch>
        </p:blipFill>
        <p:spPr>
          <a:xfrm>
            <a:off x="7930216" y="2280372"/>
            <a:ext cx="3952691" cy="2838980"/>
          </a:xfrm>
          <a:prstGeom prst="rect">
            <a:avLst/>
          </a:prstGeom>
        </p:spPr>
      </p:pic>
    </p:spTree>
    <p:extLst>
      <p:ext uri="{BB962C8B-B14F-4D97-AF65-F5344CB8AC3E}">
        <p14:creationId xmlns:p14="http://schemas.microsoft.com/office/powerpoint/2010/main" val="631286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smtClean="0">
                <a:solidFill>
                  <a:schemeClr val="accent1">
                    <a:lumMod val="75000"/>
                  </a:schemeClr>
                </a:solidFill>
              </a:rPr>
              <a:t>Zeroing or resetting the articulator before mounting </a:t>
            </a:r>
            <a:endParaRPr lang="ar-SA" sz="5400" b="1" dirty="0">
              <a:solidFill>
                <a:schemeClr val="accent1">
                  <a:lumMod val="75000"/>
                </a:schemeClr>
              </a:solidFill>
            </a:endParaRPr>
          </a:p>
        </p:txBody>
      </p:sp>
      <p:sp>
        <p:nvSpPr>
          <p:cNvPr id="3" name="Content Placeholder 2"/>
          <p:cNvSpPr>
            <a:spLocks noGrp="1"/>
          </p:cNvSpPr>
          <p:nvPr>
            <p:ph idx="1"/>
          </p:nvPr>
        </p:nvSpPr>
        <p:spPr>
          <a:xfrm>
            <a:off x="1097280" y="1845734"/>
            <a:ext cx="7299745" cy="4023360"/>
          </a:xfrm>
        </p:spPr>
        <p:txBody>
          <a:bodyPr/>
          <a:lstStyle/>
          <a:p>
            <a:pPr algn="l" rtl="0"/>
            <a:r>
              <a:rPr lang="en-US" sz="2800" b="1" dirty="0">
                <a:solidFill>
                  <a:schemeClr val="accent1">
                    <a:lumMod val="75000"/>
                  </a:schemeClr>
                </a:solidFill>
              </a:rPr>
              <a:t>In mean value articulator (Class II articulator</a:t>
            </a:r>
            <a:r>
              <a:rPr lang="en-US" sz="2800" b="1" dirty="0" smtClean="0">
                <a:solidFill>
                  <a:schemeClr val="accent1">
                    <a:lumMod val="75000"/>
                  </a:schemeClr>
                </a:solidFill>
              </a:rPr>
              <a:t>):</a:t>
            </a:r>
          </a:p>
          <a:p>
            <a:pPr marL="457200" indent="-457200" algn="l" rtl="0">
              <a:buFont typeface="+mj-lt"/>
              <a:buAutoNum type="arabicPeriod"/>
            </a:pPr>
            <a:r>
              <a:rPr lang="en-US" sz="2400" b="1" dirty="0" smtClean="0"/>
              <a:t> </a:t>
            </a:r>
            <a:r>
              <a:rPr lang="en-US" sz="2400" dirty="0"/>
              <a:t>The articulator should be clean from any remnant of previous plaster. </a:t>
            </a:r>
          </a:p>
          <a:p>
            <a:pPr marL="457200" indent="-457200" algn="l" rtl="0">
              <a:buFont typeface="+mj-lt"/>
              <a:buAutoNum type="arabicPeriod"/>
            </a:pPr>
            <a:r>
              <a:rPr lang="en-US" sz="2400" dirty="0" smtClean="0"/>
              <a:t>The </a:t>
            </a:r>
            <a:r>
              <a:rPr lang="en-US" sz="2400" dirty="0"/>
              <a:t>movable surfaces of the articulator should move freely without any hindrance. </a:t>
            </a:r>
          </a:p>
          <a:p>
            <a:pPr marL="457200" indent="-457200" algn="l" rtl="0">
              <a:buFont typeface="+mj-lt"/>
              <a:buAutoNum type="arabicPeriod"/>
            </a:pPr>
            <a:r>
              <a:rPr lang="en-US" sz="2400" dirty="0" smtClean="0"/>
              <a:t>The </a:t>
            </a:r>
            <a:r>
              <a:rPr lang="en-US" sz="2400" dirty="0"/>
              <a:t>incisal pin should be flushed with the top of upper member of articulator to give zero reading. </a:t>
            </a:r>
          </a:p>
          <a:p>
            <a:pPr marL="457200" indent="-457200" algn="l" rtl="0">
              <a:buFont typeface="+mj-lt"/>
              <a:buAutoNum type="arabicPeriod"/>
            </a:pPr>
            <a:r>
              <a:rPr lang="en-US" sz="2400" dirty="0" smtClean="0"/>
              <a:t>The </a:t>
            </a:r>
            <a:r>
              <a:rPr lang="en-US" sz="2400" dirty="0"/>
              <a:t>mounting table should be properly fixed to the </a:t>
            </a:r>
            <a:r>
              <a:rPr lang="en-US" sz="2400" dirty="0" smtClean="0"/>
              <a:t>articulator</a:t>
            </a:r>
            <a:r>
              <a:rPr lang="en-US" sz="2400" dirty="0"/>
              <a:t>.</a:t>
            </a:r>
            <a:endParaRPr lang="ar-SA" sz="2400" dirty="0"/>
          </a:p>
        </p:txBody>
      </p:sp>
      <p:pic>
        <p:nvPicPr>
          <p:cNvPr id="4" name="Picture 3"/>
          <p:cNvPicPr>
            <a:picLocks noChangeAspect="1"/>
          </p:cNvPicPr>
          <p:nvPr/>
        </p:nvPicPr>
        <p:blipFill>
          <a:blip r:embed="rId2"/>
          <a:stretch>
            <a:fillRect/>
          </a:stretch>
        </p:blipFill>
        <p:spPr>
          <a:xfrm>
            <a:off x="8259249" y="1854906"/>
            <a:ext cx="3658402" cy="4014188"/>
          </a:xfrm>
          <a:prstGeom prst="rect">
            <a:avLst/>
          </a:prstGeom>
        </p:spPr>
      </p:pic>
    </p:spTree>
    <p:extLst>
      <p:ext uri="{BB962C8B-B14F-4D97-AF65-F5344CB8AC3E}">
        <p14:creationId xmlns:p14="http://schemas.microsoft.com/office/powerpoint/2010/main" val="1803871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smtClean="0">
                <a:solidFill>
                  <a:schemeClr val="accent1">
                    <a:lumMod val="75000"/>
                  </a:schemeClr>
                </a:solidFill>
              </a:rPr>
              <a:t>Zeroing or resetting the articulator before mounting </a:t>
            </a:r>
            <a:endParaRPr lang="ar-SA" sz="5400" b="1" dirty="0">
              <a:solidFill>
                <a:schemeClr val="accent1">
                  <a:lumMod val="75000"/>
                </a:schemeClr>
              </a:solidFill>
            </a:endParaRPr>
          </a:p>
        </p:txBody>
      </p:sp>
      <p:sp>
        <p:nvSpPr>
          <p:cNvPr id="3" name="Content Placeholder 2"/>
          <p:cNvSpPr>
            <a:spLocks noGrp="1"/>
          </p:cNvSpPr>
          <p:nvPr>
            <p:ph idx="1"/>
          </p:nvPr>
        </p:nvSpPr>
        <p:spPr>
          <a:xfrm>
            <a:off x="659398" y="1845734"/>
            <a:ext cx="7235351" cy="4464914"/>
          </a:xfrm>
        </p:spPr>
        <p:txBody>
          <a:bodyPr>
            <a:normAutofit/>
          </a:bodyPr>
          <a:lstStyle/>
          <a:p>
            <a:pPr algn="l" rtl="0"/>
            <a:r>
              <a:rPr lang="en-US" sz="3600" b="1" dirty="0">
                <a:solidFill>
                  <a:schemeClr val="accent1">
                    <a:lumMod val="75000"/>
                  </a:schemeClr>
                </a:solidFill>
              </a:rPr>
              <a:t>In </a:t>
            </a:r>
            <a:r>
              <a:rPr lang="en-US" sz="3600" b="1" dirty="0" err="1">
                <a:solidFill>
                  <a:schemeClr val="accent1">
                    <a:lumMod val="75000"/>
                  </a:schemeClr>
                </a:solidFill>
              </a:rPr>
              <a:t>semiadjustable</a:t>
            </a:r>
            <a:r>
              <a:rPr lang="en-US" sz="3600" b="1" dirty="0">
                <a:solidFill>
                  <a:schemeClr val="accent1">
                    <a:lumMod val="75000"/>
                  </a:schemeClr>
                </a:solidFill>
              </a:rPr>
              <a:t> articulator (Class III articulator</a:t>
            </a:r>
            <a:r>
              <a:rPr lang="en-US" sz="3600" b="1" dirty="0" smtClean="0">
                <a:solidFill>
                  <a:schemeClr val="accent1">
                    <a:lumMod val="75000"/>
                  </a:schemeClr>
                </a:solidFill>
              </a:rPr>
              <a:t>):</a:t>
            </a:r>
          </a:p>
          <a:p>
            <a:pPr marL="514350" indent="-514350" algn="l" rtl="0">
              <a:buFont typeface="+mj-lt"/>
              <a:buAutoNum type="arabicPeriod"/>
            </a:pPr>
            <a:r>
              <a:rPr lang="en-US" sz="2800" dirty="0" smtClean="0"/>
              <a:t>The </a:t>
            </a:r>
            <a:r>
              <a:rPr lang="en-US" sz="2800" dirty="0"/>
              <a:t>articulator should be clean from any remnant of previous plaster. </a:t>
            </a:r>
          </a:p>
          <a:p>
            <a:pPr marL="514350" indent="-514350" algn="l" rtl="0">
              <a:buFont typeface="+mj-lt"/>
              <a:buAutoNum type="arabicPeriod"/>
            </a:pPr>
            <a:r>
              <a:rPr lang="en-US" sz="2800" dirty="0" smtClean="0"/>
              <a:t>The </a:t>
            </a:r>
            <a:r>
              <a:rPr lang="en-US" sz="2800" dirty="0"/>
              <a:t>movable surfaces of the articulator should move freely without any hindrance. </a:t>
            </a:r>
          </a:p>
          <a:p>
            <a:pPr marL="514350" indent="-514350" algn="l" rtl="0">
              <a:buFont typeface="+mj-lt"/>
              <a:buAutoNum type="arabicPeriod"/>
            </a:pPr>
            <a:r>
              <a:rPr lang="en-US" sz="2800" dirty="0" smtClean="0"/>
              <a:t>The </a:t>
            </a:r>
            <a:r>
              <a:rPr lang="en-US" sz="2800" dirty="0"/>
              <a:t>incisal pin should be flushed with the top of upper member of articulator to give zero reading. </a:t>
            </a:r>
          </a:p>
        </p:txBody>
      </p:sp>
      <p:pic>
        <p:nvPicPr>
          <p:cNvPr id="6" name="Picture 5"/>
          <p:cNvPicPr>
            <a:picLocks noChangeAspect="1"/>
          </p:cNvPicPr>
          <p:nvPr/>
        </p:nvPicPr>
        <p:blipFill>
          <a:blip r:embed="rId2"/>
          <a:stretch>
            <a:fillRect/>
          </a:stretch>
        </p:blipFill>
        <p:spPr>
          <a:xfrm>
            <a:off x="8120188" y="2182258"/>
            <a:ext cx="3627434" cy="3523793"/>
          </a:xfrm>
          <a:prstGeom prst="rect">
            <a:avLst/>
          </a:prstGeom>
        </p:spPr>
      </p:pic>
    </p:spTree>
    <p:extLst>
      <p:ext uri="{BB962C8B-B14F-4D97-AF65-F5344CB8AC3E}">
        <p14:creationId xmlns:p14="http://schemas.microsoft.com/office/powerpoint/2010/main" val="1239236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smtClean="0">
                <a:solidFill>
                  <a:schemeClr val="accent1">
                    <a:lumMod val="75000"/>
                  </a:schemeClr>
                </a:solidFill>
              </a:rPr>
              <a:t>Zeroing or resetting the articulator before mounting </a:t>
            </a:r>
            <a:endParaRPr lang="ar-SA" sz="5400" b="1" dirty="0">
              <a:solidFill>
                <a:schemeClr val="accent1">
                  <a:lumMod val="75000"/>
                </a:schemeClr>
              </a:solidFill>
            </a:endParaRPr>
          </a:p>
        </p:txBody>
      </p:sp>
      <p:sp>
        <p:nvSpPr>
          <p:cNvPr id="3" name="Content Placeholder 2"/>
          <p:cNvSpPr>
            <a:spLocks noGrp="1"/>
          </p:cNvSpPr>
          <p:nvPr>
            <p:ph idx="1"/>
          </p:nvPr>
        </p:nvSpPr>
        <p:spPr>
          <a:xfrm>
            <a:off x="1097280" y="1845734"/>
            <a:ext cx="4672455" cy="4464914"/>
          </a:xfrm>
        </p:spPr>
        <p:txBody>
          <a:bodyPr>
            <a:normAutofit/>
          </a:bodyPr>
          <a:lstStyle/>
          <a:p>
            <a:pPr algn="l" rtl="0"/>
            <a:r>
              <a:rPr lang="en-US" sz="3600" b="1" dirty="0">
                <a:solidFill>
                  <a:schemeClr val="accent1">
                    <a:lumMod val="75000"/>
                  </a:schemeClr>
                </a:solidFill>
              </a:rPr>
              <a:t>In </a:t>
            </a:r>
            <a:r>
              <a:rPr lang="en-US" sz="3600" b="1" dirty="0" err="1">
                <a:solidFill>
                  <a:schemeClr val="accent1">
                    <a:lumMod val="75000"/>
                  </a:schemeClr>
                </a:solidFill>
              </a:rPr>
              <a:t>semiadjustable</a:t>
            </a:r>
            <a:r>
              <a:rPr lang="en-US" sz="3600" b="1" dirty="0">
                <a:solidFill>
                  <a:schemeClr val="accent1">
                    <a:lumMod val="75000"/>
                  </a:schemeClr>
                </a:solidFill>
              </a:rPr>
              <a:t> articulator (Class III articulator</a:t>
            </a:r>
            <a:r>
              <a:rPr lang="en-US" sz="3600" b="1" dirty="0" smtClean="0">
                <a:solidFill>
                  <a:schemeClr val="accent1">
                    <a:lumMod val="75000"/>
                  </a:schemeClr>
                </a:solidFill>
              </a:rPr>
              <a:t>):</a:t>
            </a:r>
          </a:p>
          <a:p>
            <a:pPr marL="0" indent="0" algn="l" rtl="0">
              <a:buNone/>
            </a:pPr>
            <a:r>
              <a:rPr lang="en-US" sz="2800" dirty="0" smtClean="0">
                <a:solidFill>
                  <a:schemeClr val="accent1">
                    <a:lumMod val="75000"/>
                  </a:schemeClr>
                </a:solidFill>
              </a:rPr>
              <a:t>4. </a:t>
            </a:r>
            <a:r>
              <a:rPr lang="en-US" sz="2800" dirty="0" smtClean="0"/>
              <a:t>Set </a:t>
            </a:r>
            <a:r>
              <a:rPr lang="en-US" sz="2800" dirty="0"/>
              <a:t>the incisal guide table at </a:t>
            </a:r>
            <a:r>
              <a:rPr lang="en-US" sz="2800" b="1" dirty="0"/>
              <a:t>0</a:t>
            </a:r>
            <a:r>
              <a:rPr lang="en-US" sz="2800" b="1" i="1" dirty="0"/>
              <a:t>° </a:t>
            </a:r>
            <a:r>
              <a:rPr lang="en-US" sz="2800" dirty="0" err="1"/>
              <a:t>anteroposteriorly</a:t>
            </a:r>
            <a:r>
              <a:rPr lang="en-US" sz="2800" dirty="0"/>
              <a:t> and </a:t>
            </a:r>
            <a:r>
              <a:rPr lang="en-US" sz="2800" dirty="0" smtClean="0"/>
              <a:t>laterally.</a:t>
            </a:r>
          </a:p>
          <a:p>
            <a:pPr marL="0" indent="0" algn="l" rtl="0">
              <a:buNone/>
            </a:pPr>
            <a:r>
              <a:rPr lang="en-US" sz="2800" dirty="0" smtClean="0">
                <a:solidFill>
                  <a:schemeClr val="accent1">
                    <a:lumMod val="75000"/>
                  </a:schemeClr>
                </a:solidFill>
              </a:rPr>
              <a:t>5. </a:t>
            </a:r>
            <a:r>
              <a:rPr lang="en-US" sz="2800" dirty="0" smtClean="0"/>
              <a:t>Set </a:t>
            </a:r>
            <a:r>
              <a:rPr lang="en-US" sz="2800" dirty="0"/>
              <a:t>the condylar track in the horizontal condylar guidance at </a:t>
            </a:r>
            <a:r>
              <a:rPr lang="en-US" sz="2800" b="1" dirty="0"/>
              <a:t>30</a:t>
            </a:r>
            <a:r>
              <a:rPr lang="en-US" sz="2800" b="1" i="1" dirty="0"/>
              <a:t>° </a:t>
            </a:r>
            <a:r>
              <a:rPr lang="en-US" sz="2800" dirty="0" smtClean="0"/>
              <a:t>bilaterally.</a:t>
            </a:r>
            <a:endParaRPr lang="en-US" sz="2800" dirty="0"/>
          </a:p>
        </p:txBody>
      </p:sp>
      <p:pic>
        <p:nvPicPr>
          <p:cNvPr id="4" name="Picture 3"/>
          <p:cNvPicPr>
            <a:picLocks noChangeAspect="1"/>
          </p:cNvPicPr>
          <p:nvPr/>
        </p:nvPicPr>
        <p:blipFill>
          <a:blip r:embed="rId2"/>
          <a:stretch>
            <a:fillRect/>
          </a:stretch>
        </p:blipFill>
        <p:spPr>
          <a:xfrm>
            <a:off x="5988676" y="1845734"/>
            <a:ext cx="5930185" cy="1933878"/>
          </a:xfrm>
          <a:prstGeom prst="rect">
            <a:avLst/>
          </a:prstGeom>
        </p:spPr>
      </p:pic>
      <p:pic>
        <p:nvPicPr>
          <p:cNvPr id="5" name="Picture 4"/>
          <p:cNvPicPr>
            <a:picLocks noChangeAspect="1"/>
          </p:cNvPicPr>
          <p:nvPr/>
        </p:nvPicPr>
        <p:blipFill>
          <a:blip r:embed="rId3"/>
          <a:stretch>
            <a:fillRect/>
          </a:stretch>
        </p:blipFill>
        <p:spPr>
          <a:xfrm>
            <a:off x="5988675" y="3887986"/>
            <a:ext cx="5930185" cy="2466113"/>
          </a:xfrm>
          <a:prstGeom prst="rect">
            <a:avLst/>
          </a:prstGeom>
        </p:spPr>
      </p:pic>
      <p:sp>
        <p:nvSpPr>
          <p:cNvPr id="6" name="Quad Arrow 5"/>
          <p:cNvSpPr/>
          <p:nvPr/>
        </p:nvSpPr>
        <p:spPr>
          <a:xfrm rot="2700551">
            <a:off x="10959921" y="772732"/>
            <a:ext cx="528034" cy="540913"/>
          </a:xfrm>
          <a:prstGeom prst="quad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504232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smtClean="0">
                <a:solidFill>
                  <a:schemeClr val="accent1">
                    <a:lumMod val="75000"/>
                  </a:schemeClr>
                </a:solidFill>
              </a:rPr>
              <a:t>Zeroing or resetting the articulator before mounting </a:t>
            </a:r>
            <a:endParaRPr lang="ar-SA" sz="5400" b="1" dirty="0">
              <a:solidFill>
                <a:schemeClr val="accent1">
                  <a:lumMod val="75000"/>
                </a:schemeClr>
              </a:solidFill>
            </a:endParaRPr>
          </a:p>
        </p:txBody>
      </p:sp>
      <p:sp>
        <p:nvSpPr>
          <p:cNvPr id="3" name="Content Placeholder 2"/>
          <p:cNvSpPr>
            <a:spLocks noGrp="1"/>
          </p:cNvSpPr>
          <p:nvPr>
            <p:ph idx="1"/>
          </p:nvPr>
        </p:nvSpPr>
        <p:spPr>
          <a:xfrm>
            <a:off x="208639" y="1737360"/>
            <a:ext cx="6720196" cy="4464914"/>
          </a:xfrm>
        </p:spPr>
        <p:txBody>
          <a:bodyPr>
            <a:normAutofit/>
          </a:bodyPr>
          <a:lstStyle/>
          <a:p>
            <a:pPr algn="l" rtl="0"/>
            <a:r>
              <a:rPr lang="en-US" sz="3600" b="1" dirty="0">
                <a:solidFill>
                  <a:schemeClr val="accent1">
                    <a:lumMod val="75000"/>
                  </a:schemeClr>
                </a:solidFill>
              </a:rPr>
              <a:t>In </a:t>
            </a:r>
            <a:r>
              <a:rPr lang="en-US" sz="3600" b="1" dirty="0" err="1">
                <a:solidFill>
                  <a:schemeClr val="accent1">
                    <a:lumMod val="75000"/>
                  </a:schemeClr>
                </a:solidFill>
              </a:rPr>
              <a:t>semiadjustable</a:t>
            </a:r>
            <a:r>
              <a:rPr lang="en-US" sz="3600" b="1" dirty="0">
                <a:solidFill>
                  <a:schemeClr val="accent1">
                    <a:lumMod val="75000"/>
                  </a:schemeClr>
                </a:solidFill>
              </a:rPr>
              <a:t> articulator (Class III articulator</a:t>
            </a:r>
            <a:r>
              <a:rPr lang="en-US" sz="3600" b="1" dirty="0" smtClean="0">
                <a:solidFill>
                  <a:schemeClr val="accent1">
                    <a:lumMod val="75000"/>
                  </a:schemeClr>
                </a:solidFill>
              </a:rPr>
              <a:t>):</a:t>
            </a:r>
          </a:p>
          <a:p>
            <a:pPr marL="0" indent="0" algn="l" rtl="0">
              <a:buNone/>
            </a:pPr>
            <a:r>
              <a:rPr lang="en-US" sz="2800" dirty="0" smtClean="0">
                <a:solidFill>
                  <a:schemeClr val="accent1">
                    <a:lumMod val="75000"/>
                  </a:schemeClr>
                </a:solidFill>
              </a:rPr>
              <a:t>6. </a:t>
            </a:r>
            <a:r>
              <a:rPr lang="en-US" sz="2800" dirty="0" smtClean="0"/>
              <a:t>Set the Bennett angle at </a:t>
            </a:r>
            <a:r>
              <a:rPr lang="en-US" sz="2800" b="1" dirty="0" smtClean="0"/>
              <a:t>30</a:t>
            </a:r>
            <a:r>
              <a:rPr lang="en-US" sz="2800" b="1" i="1" dirty="0" smtClean="0"/>
              <a:t>°</a:t>
            </a:r>
            <a:r>
              <a:rPr lang="en-US" sz="2800" dirty="0"/>
              <a:t>.</a:t>
            </a:r>
            <a:endParaRPr lang="en-US" sz="2800" dirty="0" smtClean="0"/>
          </a:p>
          <a:p>
            <a:pPr marL="0" indent="0" algn="l" rtl="0">
              <a:buNone/>
            </a:pPr>
            <a:r>
              <a:rPr lang="en-US" sz="2800" dirty="0" smtClean="0">
                <a:solidFill>
                  <a:schemeClr val="accent1">
                    <a:lumMod val="75000"/>
                  </a:schemeClr>
                </a:solidFill>
              </a:rPr>
              <a:t>7. </a:t>
            </a:r>
            <a:r>
              <a:rPr lang="en-US" sz="2800" dirty="0" smtClean="0"/>
              <a:t>Set the lateral condylar guidance at </a:t>
            </a:r>
            <a:r>
              <a:rPr lang="en-US" sz="2800" b="1" dirty="0" smtClean="0"/>
              <a:t>15</a:t>
            </a:r>
            <a:r>
              <a:rPr lang="en-US" sz="2800" b="1" i="1" dirty="0" smtClean="0"/>
              <a:t>°</a:t>
            </a:r>
            <a:r>
              <a:rPr lang="en-US" sz="2800" dirty="0" smtClean="0"/>
              <a:t>;(A). </a:t>
            </a:r>
          </a:p>
          <a:p>
            <a:pPr marL="0" indent="0" algn="l" rtl="0">
              <a:buNone/>
            </a:pPr>
            <a:r>
              <a:rPr lang="en-US" sz="2800" dirty="0" smtClean="0">
                <a:solidFill>
                  <a:schemeClr val="accent1">
                    <a:lumMod val="75000"/>
                  </a:schemeClr>
                </a:solidFill>
              </a:rPr>
              <a:t>8.</a:t>
            </a:r>
            <a:r>
              <a:rPr lang="en-US" sz="2800" dirty="0" smtClean="0"/>
              <a:t> Lock the opening axis (hinge axis) of the articulator into centric position by placing the condylar ball element all the way forward and turning up the locking pin;(B).</a:t>
            </a:r>
            <a:r>
              <a:rPr lang="en-US" sz="2800" b="1" i="1" dirty="0" smtClean="0"/>
              <a:t> </a:t>
            </a:r>
            <a:endParaRPr lang="ar-SA" sz="2400" dirty="0"/>
          </a:p>
        </p:txBody>
      </p:sp>
      <p:pic>
        <p:nvPicPr>
          <p:cNvPr id="4" name="Picture 3"/>
          <p:cNvPicPr>
            <a:picLocks noChangeAspect="1"/>
          </p:cNvPicPr>
          <p:nvPr/>
        </p:nvPicPr>
        <p:blipFill>
          <a:blip r:embed="rId2"/>
          <a:stretch>
            <a:fillRect/>
          </a:stretch>
        </p:blipFill>
        <p:spPr>
          <a:xfrm>
            <a:off x="6602610" y="1679118"/>
            <a:ext cx="5589390" cy="1334273"/>
          </a:xfrm>
          <a:prstGeom prst="rect">
            <a:avLst/>
          </a:prstGeom>
        </p:spPr>
      </p:pic>
      <p:pic>
        <p:nvPicPr>
          <p:cNvPr id="5" name="Picture 4"/>
          <p:cNvPicPr>
            <a:picLocks noChangeAspect="1"/>
          </p:cNvPicPr>
          <p:nvPr/>
        </p:nvPicPr>
        <p:blipFill>
          <a:blip r:embed="rId3"/>
          <a:stretch>
            <a:fillRect/>
          </a:stretch>
        </p:blipFill>
        <p:spPr>
          <a:xfrm>
            <a:off x="7584378" y="2848227"/>
            <a:ext cx="3625854" cy="3519212"/>
          </a:xfrm>
          <a:prstGeom prst="rect">
            <a:avLst/>
          </a:prstGeom>
        </p:spPr>
      </p:pic>
      <p:pic>
        <p:nvPicPr>
          <p:cNvPr id="6" name="Picture 5"/>
          <p:cNvPicPr>
            <a:picLocks noChangeAspect="1"/>
          </p:cNvPicPr>
          <p:nvPr/>
        </p:nvPicPr>
        <p:blipFill>
          <a:blip r:embed="rId4"/>
          <a:stretch>
            <a:fillRect/>
          </a:stretch>
        </p:blipFill>
        <p:spPr>
          <a:xfrm>
            <a:off x="11210232" y="692192"/>
            <a:ext cx="402371" cy="402371"/>
          </a:xfrm>
          <a:prstGeom prst="rect">
            <a:avLst/>
          </a:prstGeom>
        </p:spPr>
      </p:pic>
    </p:spTree>
    <p:extLst>
      <p:ext uri="{BB962C8B-B14F-4D97-AF65-F5344CB8AC3E}">
        <p14:creationId xmlns:p14="http://schemas.microsoft.com/office/powerpoint/2010/main" val="2174498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smtClean="0">
                <a:solidFill>
                  <a:schemeClr val="accent1">
                    <a:lumMod val="75000"/>
                  </a:schemeClr>
                </a:solidFill>
              </a:rPr>
              <a:t>Preparation of the casts for mounting </a:t>
            </a:r>
            <a:endParaRPr lang="ar-SA" sz="5400" b="1" dirty="0">
              <a:solidFill>
                <a:schemeClr val="accent1">
                  <a:lumMod val="75000"/>
                </a:schemeClr>
              </a:solidFill>
            </a:endParaRPr>
          </a:p>
        </p:txBody>
      </p:sp>
      <p:sp>
        <p:nvSpPr>
          <p:cNvPr id="3" name="Content Placeholder 2"/>
          <p:cNvSpPr>
            <a:spLocks noGrp="1"/>
          </p:cNvSpPr>
          <p:nvPr>
            <p:ph idx="1"/>
          </p:nvPr>
        </p:nvSpPr>
        <p:spPr>
          <a:xfrm>
            <a:off x="1097280" y="1845734"/>
            <a:ext cx="10058400" cy="4349004"/>
          </a:xfrm>
        </p:spPr>
        <p:txBody>
          <a:bodyPr>
            <a:noAutofit/>
          </a:bodyPr>
          <a:lstStyle/>
          <a:p>
            <a:pPr marL="457200" indent="-457200" algn="l" rtl="0">
              <a:buFont typeface="+mj-lt"/>
              <a:buAutoNum type="arabicPeriod"/>
            </a:pPr>
            <a:r>
              <a:rPr lang="en-US" sz="2400" dirty="0"/>
              <a:t>Determine the midline of the cast according to the midline of incisive papilla and continue this line posteriorly all around the cast. </a:t>
            </a:r>
            <a:endParaRPr lang="en-US" sz="2400" dirty="0" smtClean="0"/>
          </a:p>
          <a:p>
            <a:pPr marL="457200" indent="-457200" algn="l" rtl="0">
              <a:buFont typeface="+mj-lt"/>
              <a:buAutoNum type="arabicPeriod"/>
            </a:pPr>
            <a:r>
              <a:rPr lang="en-US" sz="2400" dirty="0" smtClean="0"/>
              <a:t>The </a:t>
            </a:r>
            <a:r>
              <a:rPr lang="en-US" sz="2400" dirty="0"/>
              <a:t>casts should be placed in slurry water for better adhesion of the casts to the mounting plaster. </a:t>
            </a:r>
            <a:endParaRPr lang="en-US" sz="2400" dirty="0" smtClean="0"/>
          </a:p>
          <a:p>
            <a:pPr marL="457200" indent="-457200" algn="l" rtl="0">
              <a:buFont typeface="+mj-lt"/>
              <a:buAutoNum type="arabicPeriod"/>
            </a:pPr>
            <a:r>
              <a:rPr lang="en-US" sz="2400" dirty="0" smtClean="0"/>
              <a:t>With </a:t>
            </a:r>
            <a:r>
              <a:rPr lang="en-US" sz="2400" dirty="0"/>
              <a:t>wax knife</a:t>
            </a:r>
            <a:r>
              <a:rPr lang="en-US" sz="2400" dirty="0" smtClean="0"/>
              <a:t>, </a:t>
            </a:r>
            <a:r>
              <a:rPr lang="en-US" sz="2400" b="1" i="1" dirty="0"/>
              <a:t>V-shape </a:t>
            </a:r>
            <a:r>
              <a:rPr lang="en-US" sz="2400" dirty="0"/>
              <a:t>cuts on the base of upper and lower casts, so as to facilitate the laboratory remounting. </a:t>
            </a:r>
            <a:endParaRPr lang="en-US" sz="2400" dirty="0" smtClean="0"/>
          </a:p>
          <a:p>
            <a:pPr marL="457200" indent="-457200" algn="l" rtl="0">
              <a:buFont typeface="+mj-lt"/>
              <a:buAutoNum type="arabicPeriod"/>
            </a:pPr>
            <a:r>
              <a:rPr lang="en-US" sz="2400" dirty="0" smtClean="0"/>
              <a:t>The </a:t>
            </a:r>
            <a:r>
              <a:rPr lang="en-US" sz="2400" dirty="0"/>
              <a:t>cut should be approximately </a:t>
            </a:r>
            <a:r>
              <a:rPr lang="en-US" sz="2400" b="1" i="1" dirty="0"/>
              <a:t>1/4 inch </a:t>
            </a:r>
            <a:r>
              <a:rPr lang="en-US" sz="2400" dirty="0"/>
              <a:t>depth and </a:t>
            </a:r>
            <a:r>
              <a:rPr lang="en-US" sz="2400" b="1" i="1" dirty="0"/>
              <a:t>1/2 inch </a:t>
            </a:r>
            <a:r>
              <a:rPr lang="en-US" sz="2400" dirty="0" smtClean="0"/>
              <a:t>width. </a:t>
            </a:r>
          </a:p>
          <a:p>
            <a:pPr marL="457200" indent="-457200" algn="l" rtl="0">
              <a:buFont typeface="+mj-lt"/>
              <a:buAutoNum type="arabicPeriod"/>
            </a:pPr>
            <a:r>
              <a:rPr lang="en-US" sz="2400" dirty="0" smtClean="0"/>
              <a:t>Lightly </a:t>
            </a:r>
            <a:r>
              <a:rPr lang="en-US" sz="2400" dirty="0"/>
              <a:t>coated the base of the casts with Vaseline or any separating medium. </a:t>
            </a:r>
            <a:endParaRPr lang="en-US" sz="2400" dirty="0" smtClean="0"/>
          </a:p>
          <a:p>
            <a:pPr marL="457200" indent="-457200" algn="l" rtl="0">
              <a:buFont typeface="+mj-lt"/>
              <a:buAutoNum type="arabicPeriod"/>
            </a:pPr>
            <a:r>
              <a:rPr lang="en-US" sz="2400" dirty="0" smtClean="0"/>
              <a:t>The </a:t>
            </a:r>
            <a:r>
              <a:rPr lang="en-US" sz="2400" dirty="0"/>
              <a:t>base plate with occlusion rim should be sealed to the cast by wax. </a:t>
            </a:r>
            <a:endParaRPr lang="ar-SA" sz="2400" dirty="0"/>
          </a:p>
        </p:txBody>
      </p:sp>
    </p:spTree>
    <p:extLst>
      <p:ext uri="{BB962C8B-B14F-4D97-AF65-F5344CB8AC3E}">
        <p14:creationId xmlns:p14="http://schemas.microsoft.com/office/powerpoint/2010/main" val="3889307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14234" t="35520" r="31325" b="29798"/>
          <a:stretch/>
        </p:blipFill>
        <p:spPr>
          <a:xfrm>
            <a:off x="1272386" y="1442433"/>
            <a:ext cx="9708187" cy="3477297"/>
          </a:xfrm>
          <a:prstGeom prst="rect">
            <a:avLst/>
          </a:prstGeom>
        </p:spPr>
      </p:pic>
    </p:spTree>
    <p:extLst>
      <p:ext uri="{BB962C8B-B14F-4D97-AF65-F5344CB8AC3E}">
        <p14:creationId xmlns:p14="http://schemas.microsoft.com/office/powerpoint/2010/main" val="4097463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smtClean="0">
                <a:solidFill>
                  <a:schemeClr val="accent1">
                    <a:lumMod val="75000"/>
                  </a:schemeClr>
                </a:solidFill>
              </a:rPr>
              <a:t>Mounting the maxillary cast</a:t>
            </a:r>
            <a:endParaRPr lang="ar-SA" sz="5400" b="1" dirty="0">
              <a:solidFill>
                <a:schemeClr val="accent1">
                  <a:lumMod val="75000"/>
                </a:schemeClr>
              </a:solidFill>
            </a:endParaRPr>
          </a:p>
        </p:txBody>
      </p:sp>
      <p:sp>
        <p:nvSpPr>
          <p:cNvPr id="3" name="Content Placeholder 2"/>
          <p:cNvSpPr>
            <a:spLocks noGrp="1"/>
          </p:cNvSpPr>
          <p:nvPr>
            <p:ph idx="1"/>
          </p:nvPr>
        </p:nvSpPr>
        <p:spPr/>
        <p:txBody>
          <a:bodyPr>
            <a:normAutofit/>
          </a:bodyPr>
          <a:lstStyle/>
          <a:p>
            <a:pPr algn="l" rtl="0">
              <a:buFont typeface="Wingdings" panose="05000000000000000000" pitchFamily="2" charset="2"/>
              <a:buChar char="v"/>
            </a:pPr>
            <a:r>
              <a:rPr lang="en-US" sz="2400" dirty="0"/>
              <a:t>The maxillary cast is first attached to the upper member of the articulator after orientation jaw relation by using the face-bow with adjustable type of </a:t>
            </a:r>
            <a:r>
              <a:rPr lang="en-US" sz="2400" dirty="0" smtClean="0"/>
              <a:t>articulators.</a:t>
            </a:r>
          </a:p>
          <a:p>
            <a:pPr algn="l" rtl="0">
              <a:buFont typeface="Wingdings" panose="05000000000000000000" pitchFamily="2" charset="2"/>
              <a:buChar char="v"/>
            </a:pPr>
            <a:r>
              <a:rPr lang="en-US" sz="2400" dirty="0" smtClean="0"/>
              <a:t>while </a:t>
            </a:r>
            <a:r>
              <a:rPr lang="en-US" sz="2400" dirty="0"/>
              <a:t>for the mean value articulator use the mounting table to support the maxillary occlusion rim in its position during mounting. </a:t>
            </a:r>
          </a:p>
          <a:p>
            <a:pPr algn="l" rtl="0">
              <a:buFont typeface="Wingdings" panose="05000000000000000000" pitchFamily="2" charset="2"/>
              <a:buChar char="v"/>
            </a:pPr>
            <a:r>
              <a:rPr lang="en-US" sz="2400" dirty="0" smtClean="0"/>
              <a:t>The </a:t>
            </a:r>
            <a:r>
              <a:rPr lang="en-US" sz="2400" dirty="0"/>
              <a:t>mandibular cast is articulated after recording the vertical and centric jaw </a:t>
            </a:r>
            <a:r>
              <a:rPr lang="en-US" sz="2400" dirty="0" smtClean="0"/>
              <a:t>relations</a:t>
            </a:r>
            <a:r>
              <a:rPr lang="en-US" sz="2400" dirty="0"/>
              <a:t>.</a:t>
            </a:r>
            <a:endParaRPr lang="ar-SA" sz="2400" dirty="0"/>
          </a:p>
        </p:txBody>
      </p:sp>
    </p:spTree>
    <p:extLst>
      <p:ext uri="{BB962C8B-B14F-4D97-AF65-F5344CB8AC3E}">
        <p14:creationId xmlns:p14="http://schemas.microsoft.com/office/powerpoint/2010/main" val="3212102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b="1" dirty="0">
                <a:solidFill>
                  <a:schemeClr val="accent1">
                    <a:lumMod val="75000"/>
                  </a:schemeClr>
                </a:solidFill>
              </a:rPr>
              <a:t>Face-bow transfer supports the maxillary occlusion rim in its position during</a:t>
            </a:r>
            <a:br>
              <a:rPr lang="en-US" sz="3600" b="1" dirty="0">
                <a:solidFill>
                  <a:schemeClr val="accent1">
                    <a:lumMod val="75000"/>
                  </a:schemeClr>
                </a:solidFill>
              </a:rPr>
            </a:br>
            <a:r>
              <a:rPr lang="en-US" sz="3600" b="1" dirty="0">
                <a:solidFill>
                  <a:schemeClr val="accent1">
                    <a:lumMod val="75000"/>
                  </a:schemeClr>
                </a:solidFill>
              </a:rPr>
              <a:t>mounting in </a:t>
            </a:r>
            <a:r>
              <a:rPr lang="en-US" sz="4000" b="1" dirty="0">
                <a:solidFill>
                  <a:schemeClr val="accent3">
                    <a:lumMod val="75000"/>
                  </a:schemeClr>
                </a:solidFill>
              </a:rPr>
              <a:t>semi-adjustable articulator.</a:t>
            </a:r>
            <a:endParaRPr lang="ar-SA" sz="4000" dirty="0">
              <a:solidFill>
                <a:schemeClr val="accent3">
                  <a:lumMod val="75000"/>
                </a:schemeClr>
              </a:solidFill>
            </a:endParaRPr>
          </a:p>
        </p:txBody>
      </p:sp>
      <p:pic>
        <p:nvPicPr>
          <p:cNvPr id="4" name="Content Placeholder 3"/>
          <p:cNvPicPr>
            <a:picLocks noGrp="1" noChangeAspect="1"/>
          </p:cNvPicPr>
          <p:nvPr>
            <p:ph idx="1"/>
          </p:nvPr>
        </p:nvPicPr>
        <p:blipFill>
          <a:blip r:embed="rId2"/>
          <a:stretch>
            <a:fillRect/>
          </a:stretch>
        </p:blipFill>
        <p:spPr>
          <a:xfrm>
            <a:off x="2051857" y="1737360"/>
            <a:ext cx="7601564" cy="5011737"/>
          </a:xfrm>
          <a:prstGeom prst="rect">
            <a:avLst/>
          </a:prstGeom>
        </p:spPr>
      </p:pic>
    </p:spTree>
    <p:extLst>
      <p:ext uri="{BB962C8B-B14F-4D97-AF65-F5344CB8AC3E}">
        <p14:creationId xmlns:p14="http://schemas.microsoft.com/office/powerpoint/2010/main" val="3448474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b="1" dirty="0">
                <a:solidFill>
                  <a:schemeClr val="accent1">
                    <a:lumMod val="75000"/>
                  </a:schemeClr>
                </a:solidFill>
              </a:rPr>
              <a:t>Face-bow transfer supports the maxillary occlusion rim in its position during</a:t>
            </a:r>
            <a:br>
              <a:rPr lang="en-US" sz="3600" b="1" dirty="0">
                <a:solidFill>
                  <a:schemeClr val="accent1">
                    <a:lumMod val="75000"/>
                  </a:schemeClr>
                </a:solidFill>
              </a:rPr>
            </a:br>
            <a:r>
              <a:rPr lang="en-US" sz="3600" b="1" dirty="0">
                <a:solidFill>
                  <a:schemeClr val="accent1">
                    <a:lumMod val="75000"/>
                  </a:schemeClr>
                </a:solidFill>
              </a:rPr>
              <a:t>mounting in </a:t>
            </a:r>
            <a:r>
              <a:rPr lang="en-US" sz="4000" b="1" dirty="0">
                <a:solidFill>
                  <a:schemeClr val="accent3">
                    <a:lumMod val="75000"/>
                  </a:schemeClr>
                </a:solidFill>
              </a:rPr>
              <a:t>semi-adjustable articulator.</a:t>
            </a:r>
            <a:endParaRPr lang="ar-SA" sz="4000" b="1" dirty="0">
              <a:solidFill>
                <a:schemeClr val="accent3">
                  <a:lumMod val="75000"/>
                </a:schemeClr>
              </a:solidFill>
            </a:endParaRPr>
          </a:p>
        </p:txBody>
      </p:sp>
      <p:pic>
        <p:nvPicPr>
          <p:cNvPr id="10" name="Content Placeholder 9"/>
          <p:cNvPicPr>
            <a:picLocks noGrp="1" noChangeAspect="1"/>
          </p:cNvPicPr>
          <p:nvPr>
            <p:ph idx="1"/>
          </p:nvPr>
        </p:nvPicPr>
        <p:blipFill>
          <a:blip r:embed="rId2"/>
          <a:stretch>
            <a:fillRect/>
          </a:stretch>
        </p:blipFill>
        <p:spPr>
          <a:xfrm>
            <a:off x="241339" y="1737360"/>
            <a:ext cx="4697438" cy="3383365"/>
          </a:xfrm>
          <a:prstGeom prst="rect">
            <a:avLst/>
          </a:prstGeom>
        </p:spPr>
      </p:pic>
      <p:pic>
        <p:nvPicPr>
          <p:cNvPr id="11" name="Picture 10"/>
          <p:cNvPicPr>
            <a:picLocks noChangeAspect="1"/>
          </p:cNvPicPr>
          <p:nvPr/>
        </p:nvPicPr>
        <p:blipFill>
          <a:blip r:embed="rId3"/>
          <a:stretch>
            <a:fillRect/>
          </a:stretch>
        </p:blipFill>
        <p:spPr>
          <a:xfrm>
            <a:off x="8072441" y="1608653"/>
            <a:ext cx="3534936" cy="3640780"/>
          </a:xfrm>
          <a:prstGeom prst="rect">
            <a:avLst/>
          </a:prstGeom>
        </p:spPr>
      </p:pic>
      <p:pic>
        <p:nvPicPr>
          <p:cNvPr id="12" name="Picture 11"/>
          <p:cNvPicPr>
            <a:picLocks noChangeAspect="1"/>
          </p:cNvPicPr>
          <p:nvPr/>
        </p:nvPicPr>
        <p:blipFill>
          <a:blip r:embed="rId4"/>
          <a:stretch>
            <a:fillRect/>
          </a:stretch>
        </p:blipFill>
        <p:spPr>
          <a:xfrm>
            <a:off x="4105897" y="3688654"/>
            <a:ext cx="3966544" cy="2589797"/>
          </a:xfrm>
          <a:prstGeom prst="rect">
            <a:avLst/>
          </a:prstGeom>
        </p:spPr>
      </p:pic>
    </p:spTree>
    <p:extLst>
      <p:ext uri="{BB962C8B-B14F-4D97-AF65-F5344CB8AC3E}">
        <p14:creationId xmlns:p14="http://schemas.microsoft.com/office/powerpoint/2010/main" val="2397466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chemeClr val="accent1">
                    <a:lumMod val="75000"/>
                  </a:schemeClr>
                </a:solidFill>
              </a:rPr>
              <a:t>After recording the orientation jaw relation, the following steps are carried out</a:t>
            </a:r>
            <a:endParaRPr lang="ar-SA" dirty="0">
              <a:solidFill>
                <a:schemeClr val="accent1">
                  <a:lumMod val="75000"/>
                </a:schemeClr>
              </a:solidFill>
            </a:endParaRPr>
          </a:p>
        </p:txBody>
      </p:sp>
      <p:sp>
        <p:nvSpPr>
          <p:cNvPr id="3" name="Content Placeholder 2"/>
          <p:cNvSpPr>
            <a:spLocks noGrp="1"/>
          </p:cNvSpPr>
          <p:nvPr>
            <p:ph idx="1"/>
          </p:nvPr>
        </p:nvSpPr>
        <p:spPr/>
        <p:txBody>
          <a:bodyPr>
            <a:noAutofit/>
          </a:bodyPr>
          <a:lstStyle/>
          <a:p>
            <a:pPr algn="l" rtl="0">
              <a:buFont typeface="Wingdings" panose="05000000000000000000" pitchFamily="2" charset="2"/>
              <a:buChar char="ü"/>
            </a:pPr>
            <a:r>
              <a:rPr lang="en-US" sz="2800" dirty="0" smtClean="0"/>
              <a:t>Enough </a:t>
            </a:r>
            <a:r>
              <a:rPr lang="en-US" sz="2800" dirty="0"/>
              <a:t>space should be present between the base of the cast and the upper member of the articulator to accommodate for the plaster material over the cast. </a:t>
            </a:r>
            <a:r>
              <a:rPr lang="en-US" sz="2800" dirty="0" smtClean="0"/>
              <a:t>If </a:t>
            </a:r>
            <a:r>
              <a:rPr lang="en-US" sz="2800" dirty="0"/>
              <a:t>there is not enough space trimming should be done to the base of the </a:t>
            </a:r>
            <a:r>
              <a:rPr lang="en-US" sz="2800" dirty="0" smtClean="0"/>
              <a:t>cast</a:t>
            </a:r>
            <a:r>
              <a:rPr lang="en-US" sz="2800" dirty="0"/>
              <a:t>.</a:t>
            </a:r>
            <a:endParaRPr lang="en-US" sz="2800" dirty="0" smtClean="0"/>
          </a:p>
          <a:p>
            <a:pPr algn="l" rtl="0">
              <a:buFont typeface="Wingdings" panose="05000000000000000000" pitchFamily="2" charset="2"/>
              <a:buChar char="ü"/>
            </a:pPr>
            <a:r>
              <a:rPr lang="en-US" sz="2800" dirty="0" smtClean="0"/>
              <a:t>Alignment </a:t>
            </a:r>
            <a:r>
              <a:rPr lang="en-US" sz="2800" dirty="0"/>
              <a:t>of the midline of the maxillary occlusion rim to the center of the cross midline which found on the mounting table anteriorly and posteriorly, so that the cast will be centralized to the mounting table and the occlusal rim fixed to the mounting table by </a:t>
            </a:r>
            <a:r>
              <a:rPr lang="en-US" sz="2800" dirty="0" smtClean="0"/>
              <a:t>wax. </a:t>
            </a:r>
          </a:p>
        </p:txBody>
      </p:sp>
    </p:spTree>
    <p:extLst>
      <p:ext uri="{BB962C8B-B14F-4D97-AF65-F5344CB8AC3E}">
        <p14:creationId xmlns:p14="http://schemas.microsoft.com/office/powerpoint/2010/main" val="4199948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chemeClr val="accent1">
                    <a:lumMod val="75000"/>
                  </a:schemeClr>
                </a:solidFill>
              </a:rPr>
              <a:t>After recording the orientation jaw relation, the following steps are carried out</a:t>
            </a:r>
            <a:endParaRPr lang="ar-SA" dirty="0">
              <a:solidFill>
                <a:schemeClr val="accent1">
                  <a:lumMod val="75000"/>
                </a:schemeClr>
              </a:solidFill>
            </a:endParaRPr>
          </a:p>
        </p:txBody>
      </p:sp>
      <p:sp>
        <p:nvSpPr>
          <p:cNvPr id="3" name="Content Placeholder 2"/>
          <p:cNvSpPr>
            <a:spLocks noGrp="1"/>
          </p:cNvSpPr>
          <p:nvPr>
            <p:ph idx="1"/>
          </p:nvPr>
        </p:nvSpPr>
        <p:spPr/>
        <p:txBody>
          <a:bodyPr>
            <a:noAutofit/>
          </a:bodyPr>
          <a:lstStyle/>
          <a:p>
            <a:pPr algn="l" rtl="0">
              <a:buFont typeface="Wingdings" panose="05000000000000000000" pitchFamily="2" charset="2"/>
              <a:buChar char="ü"/>
            </a:pPr>
            <a:r>
              <a:rPr lang="en-US" sz="2800" dirty="0" smtClean="0"/>
              <a:t>Plaster </a:t>
            </a:r>
            <a:r>
              <a:rPr lang="en-US" sz="2800" dirty="0"/>
              <a:t>is mixed according to the manufacturer instruction then the plaster is poured over the base of the cast and the upper member is closed until the incisal pin touches the incisal </a:t>
            </a:r>
            <a:r>
              <a:rPr lang="en-US" sz="2800" dirty="0" smtClean="0"/>
              <a:t>table.</a:t>
            </a:r>
          </a:p>
          <a:p>
            <a:pPr algn="l" rtl="0">
              <a:buFont typeface="Wingdings" panose="05000000000000000000" pitchFamily="2" charset="2"/>
              <a:buChar char="ü"/>
            </a:pPr>
            <a:r>
              <a:rPr lang="en-US" sz="2800" dirty="0" smtClean="0"/>
              <a:t>Smoothing </a:t>
            </a:r>
            <a:r>
              <a:rPr lang="en-US" sz="2800" dirty="0"/>
              <a:t>and polishing of the plaster is done. </a:t>
            </a:r>
            <a:endParaRPr lang="en-US" sz="2800" dirty="0" smtClean="0"/>
          </a:p>
          <a:p>
            <a:pPr algn="l" rtl="0">
              <a:buFont typeface="Wingdings" panose="05000000000000000000" pitchFamily="2" charset="2"/>
              <a:buChar char="ü"/>
            </a:pPr>
            <a:r>
              <a:rPr lang="en-US" sz="2800" dirty="0" smtClean="0"/>
              <a:t>The </a:t>
            </a:r>
            <a:r>
              <a:rPr lang="en-US" sz="2800" dirty="0"/>
              <a:t>mounting should be cleaned and any debris removed from the articulator and mounting table. </a:t>
            </a:r>
            <a:endParaRPr lang="ar-SA" sz="2800" b="1" dirty="0"/>
          </a:p>
        </p:txBody>
      </p:sp>
    </p:spTree>
    <p:extLst>
      <p:ext uri="{BB962C8B-B14F-4D97-AF65-F5344CB8AC3E}">
        <p14:creationId xmlns:p14="http://schemas.microsoft.com/office/powerpoint/2010/main" val="2659916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a:solidFill>
                  <a:schemeClr val="accent1">
                    <a:lumMod val="75000"/>
                  </a:schemeClr>
                </a:solidFill>
              </a:rPr>
              <a:t>Mounting table supports the maxillary occlusion rim in its position during mounting in </a:t>
            </a:r>
            <a:r>
              <a:rPr lang="en-US" sz="4400" b="1" dirty="0">
                <a:solidFill>
                  <a:schemeClr val="accent3">
                    <a:lumMod val="75000"/>
                  </a:schemeClr>
                </a:solidFill>
              </a:rPr>
              <a:t>mean value articulator. </a:t>
            </a:r>
            <a:endParaRPr lang="ar-SA" sz="4400" dirty="0">
              <a:solidFill>
                <a:schemeClr val="accent3">
                  <a:lumMod val="75000"/>
                </a:schemeClr>
              </a:solidFill>
            </a:endParaRPr>
          </a:p>
        </p:txBody>
      </p:sp>
      <p:pic>
        <p:nvPicPr>
          <p:cNvPr id="8" name="Picture 7"/>
          <p:cNvPicPr>
            <a:picLocks noChangeAspect="1"/>
          </p:cNvPicPr>
          <p:nvPr/>
        </p:nvPicPr>
        <p:blipFill rotWithShape="1">
          <a:blip r:embed="rId2"/>
          <a:srcRect l="15521" t="23019" r="35681" b="18882"/>
          <a:stretch/>
        </p:blipFill>
        <p:spPr>
          <a:xfrm>
            <a:off x="2360737" y="1737360"/>
            <a:ext cx="7311298" cy="4893973"/>
          </a:xfrm>
          <a:prstGeom prst="rect">
            <a:avLst/>
          </a:prstGeom>
        </p:spPr>
      </p:pic>
    </p:spTree>
    <p:extLst>
      <p:ext uri="{BB962C8B-B14F-4D97-AF65-F5344CB8AC3E}">
        <p14:creationId xmlns:p14="http://schemas.microsoft.com/office/powerpoint/2010/main" val="3779865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smtClean="0">
                <a:solidFill>
                  <a:schemeClr val="accent1">
                    <a:lumMod val="75000"/>
                  </a:schemeClr>
                </a:solidFill>
              </a:rPr>
              <a:t>Mounting the mandibular cast</a:t>
            </a:r>
            <a:endParaRPr lang="ar-SA" sz="5400" b="1" dirty="0">
              <a:solidFill>
                <a:schemeClr val="accent1">
                  <a:lumMod val="75000"/>
                </a:schemeClr>
              </a:solidFill>
            </a:endParaRPr>
          </a:p>
        </p:txBody>
      </p:sp>
      <p:sp>
        <p:nvSpPr>
          <p:cNvPr id="3" name="Content Placeholder 2"/>
          <p:cNvSpPr>
            <a:spLocks noGrp="1"/>
          </p:cNvSpPr>
          <p:nvPr>
            <p:ph idx="1"/>
          </p:nvPr>
        </p:nvSpPr>
        <p:spPr>
          <a:xfrm>
            <a:off x="965915" y="1737360"/>
            <a:ext cx="10189765" cy="4572000"/>
          </a:xfrm>
        </p:spPr>
        <p:txBody>
          <a:bodyPr>
            <a:normAutofit/>
          </a:bodyPr>
          <a:lstStyle/>
          <a:p>
            <a:pPr algn="l" rtl="0">
              <a:buFont typeface="Wingdings" panose="05000000000000000000" pitchFamily="2" charset="2"/>
              <a:buChar char="§"/>
            </a:pPr>
            <a:r>
              <a:rPr lang="en-US" sz="2800" dirty="0"/>
              <a:t>The mandibular cast is mounted after recording the tentative vertical and centric jaw </a:t>
            </a:r>
            <a:r>
              <a:rPr lang="en-US" sz="2800" dirty="0" smtClean="0"/>
              <a:t>relations.</a:t>
            </a:r>
          </a:p>
          <a:p>
            <a:pPr algn="l" rtl="0">
              <a:buFont typeface="Wingdings" panose="05000000000000000000" pitchFamily="2" charset="2"/>
              <a:buChar char="§"/>
            </a:pPr>
            <a:r>
              <a:rPr lang="en-US" sz="2800" dirty="0" smtClean="0"/>
              <a:t>The </a:t>
            </a:r>
            <a:r>
              <a:rPr lang="en-US" sz="2800" dirty="0"/>
              <a:t>mandibular occlusion rim should be well secured to the mandibular cast with it record base by using wax, also sealing should be done between the maxillary and mandibular rims after making tentative centric jaw relation. </a:t>
            </a:r>
            <a:endParaRPr lang="en-US" sz="2800" dirty="0" smtClean="0"/>
          </a:p>
          <a:p>
            <a:pPr algn="l" rtl="0">
              <a:buFont typeface="Wingdings" panose="05000000000000000000" pitchFamily="2" charset="2"/>
              <a:buChar char="§"/>
            </a:pPr>
            <a:r>
              <a:rPr lang="en-US" sz="2800" dirty="0" smtClean="0"/>
              <a:t>Care </a:t>
            </a:r>
            <a:r>
              <a:rPr lang="en-US" sz="2800" dirty="0"/>
              <a:t>should be taken that there is no posterior interference between the maxillary and mandibular casts </a:t>
            </a:r>
            <a:r>
              <a:rPr lang="en-US" sz="2800" b="1" i="1" dirty="0"/>
              <a:t>(Heel area)</a:t>
            </a:r>
            <a:r>
              <a:rPr lang="en-US" sz="2800" dirty="0"/>
              <a:t>. </a:t>
            </a:r>
            <a:endParaRPr lang="en-US" sz="2800" dirty="0" smtClean="0"/>
          </a:p>
          <a:p>
            <a:pPr algn="l" rtl="0">
              <a:buFont typeface="Wingdings" panose="05000000000000000000" pitchFamily="2" charset="2"/>
              <a:buChar char="§"/>
            </a:pPr>
            <a:r>
              <a:rPr lang="en-US" sz="2800" dirty="0" smtClean="0"/>
              <a:t>The </a:t>
            </a:r>
            <a:r>
              <a:rPr lang="en-US" sz="2800" dirty="0"/>
              <a:t>articulator with the mounted maxillary cast is inverted to aid in the mounting the mandibular cast. </a:t>
            </a:r>
            <a:endParaRPr lang="en-US" sz="2800" dirty="0" smtClean="0"/>
          </a:p>
        </p:txBody>
      </p:sp>
    </p:spTree>
    <p:extLst>
      <p:ext uri="{BB962C8B-B14F-4D97-AF65-F5344CB8AC3E}">
        <p14:creationId xmlns:p14="http://schemas.microsoft.com/office/powerpoint/2010/main" val="1713301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smtClean="0">
                <a:solidFill>
                  <a:schemeClr val="accent1">
                    <a:lumMod val="75000"/>
                  </a:schemeClr>
                </a:solidFill>
              </a:rPr>
              <a:t>Mounting the mandibular cast</a:t>
            </a:r>
            <a:endParaRPr lang="ar-SA" sz="5400" b="1" dirty="0">
              <a:solidFill>
                <a:schemeClr val="accent1">
                  <a:lumMod val="75000"/>
                </a:schemeClr>
              </a:solidFill>
            </a:endParaRPr>
          </a:p>
        </p:txBody>
      </p:sp>
      <p:sp>
        <p:nvSpPr>
          <p:cNvPr id="3" name="Content Placeholder 2"/>
          <p:cNvSpPr>
            <a:spLocks noGrp="1"/>
          </p:cNvSpPr>
          <p:nvPr>
            <p:ph idx="1"/>
          </p:nvPr>
        </p:nvSpPr>
        <p:spPr>
          <a:xfrm>
            <a:off x="965915" y="2202286"/>
            <a:ext cx="10189765" cy="4107073"/>
          </a:xfrm>
        </p:spPr>
        <p:txBody>
          <a:bodyPr>
            <a:normAutofit/>
          </a:bodyPr>
          <a:lstStyle/>
          <a:p>
            <a:pPr algn="l" rtl="0">
              <a:buFont typeface="Wingdings" panose="05000000000000000000" pitchFamily="2" charset="2"/>
              <a:buChar char="§"/>
            </a:pPr>
            <a:r>
              <a:rPr lang="en-US" sz="2800" dirty="0" smtClean="0"/>
              <a:t>The </a:t>
            </a:r>
            <a:r>
              <a:rPr lang="en-US" sz="2800" dirty="0"/>
              <a:t>maxillary occlusal rim with mandibular occlusal rim (centric record) placed on the maxillary cast. </a:t>
            </a:r>
            <a:endParaRPr lang="en-US" sz="2800" dirty="0" smtClean="0"/>
          </a:p>
          <a:p>
            <a:pPr algn="l" rtl="0">
              <a:buFont typeface="Wingdings" panose="05000000000000000000" pitchFamily="2" charset="2"/>
              <a:buChar char="§"/>
            </a:pPr>
            <a:r>
              <a:rPr lang="en-US" sz="2800" dirty="0" smtClean="0"/>
              <a:t>The </a:t>
            </a:r>
            <a:r>
              <a:rPr lang="en-US" sz="2800" dirty="0"/>
              <a:t>mandibular cast is placed on the mandibular occlusal rim (It should be soaked in slurry water before mounting). </a:t>
            </a:r>
            <a:endParaRPr lang="en-US" sz="2800" dirty="0" smtClean="0"/>
          </a:p>
          <a:p>
            <a:pPr algn="l" rtl="0">
              <a:buFont typeface="Wingdings" panose="05000000000000000000" pitchFamily="2" charset="2"/>
              <a:buChar char="§"/>
            </a:pPr>
            <a:r>
              <a:rPr lang="en-US" sz="2800" dirty="0" smtClean="0"/>
              <a:t>The </a:t>
            </a:r>
            <a:r>
              <a:rPr lang="en-US" sz="2800" dirty="0"/>
              <a:t>plaster is mixed and poured over the base of the mandibular cast and the articulator is closed until the incisal table touch the incisal pin, then the plaster should be smoothed and polished. </a:t>
            </a:r>
            <a:endParaRPr lang="ar-SA" sz="2800" dirty="0"/>
          </a:p>
        </p:txBody>
      </p:sp>
    </p:spTree>
    <p:extLst>
      <p:ext uri="{BB962C8B-B14F-4D97-AF65-F5344CB8AC3E}">
        <p14:creationId xmlns:p14="http://schemas.microsoft.com/office/powerpoint/2010/main" val="81857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0"/>
            <a:ext cx="10058400" cy="1450757"/>
          </a:xfrm>
        </p:spPr>
        <p:txBody>
          <a:bodyPr>
            <a:normAutofit/>
          </a:bodyPr>
          <a:lstStyle/>
          <a:p>
            <a:pPr algn="ctr"/>
            <a:r>
              <a:rPr lang="en-US" sz="4000" b="1" dirty="0">
                <a:solidFill>
                  <a:schemeClr val="accent1">
                    <a:lumMod val="75000"/>
                  </a:schemeClr>
                </a:solidFill>
              </a:rPr>
              <a:t>Mounting the mandibular cast in </a:t>
            </a:r>
            <a:r>
              <a:rPr lang="en-US" sz="4000" b="1" dirty="0" err="1">
                <a:solidFill>
                  <a:schemeClr val="accent1">
                    <a:lumMod val="75000"/>
                  </a:schemeClr>
                </a:solidFill>
              </a:rPr>
              <a:t>semiadjustable</a:t>
            </a:r>
            <a:r>
              <a:rPr lang="en-US" sz="4000" b="1" dirty="0">
                <a:solidFill>
                  <a:schemeClr val="accent1">
                    <a:lumMod val="75000"/>
                  </a:schemeClr>
                </a:solidFill>
              </a:rPr>
              <a:t> articulator. </a:t>
            </a:r>
            <a:endParaRPr lang="ar-SA" sz="4000" dirty="0">
              <a:solidFill>
                <a:schemeClr val="accent1">
                  <a:lumMod val="75000"/>
                </a:schemeClr>
              </a:solidFill>
            </a:endParaRPr>
          </a:p>
        </p:txBody>
      </p:sp>
      <p:pic>
        <p:nvPicPr>
          <p:cNvPr id="6" name="Picture 5"/>
          <p:cNvPicPr>
            <a:picLocks noChangeAspect="1"/>
          </p:cNvPicPr>
          <p:nvPr/>
        </p:nvPicPr>
        <p:blipFill rotWithShape="1">
          <a:blip r:embed="rId2"/>
          <a:srcRect l="11462" t="20203" r="34097" b="7086"/>
          <a:stretch/>
        </p:blipFill>
        <p:spPr>
          <a:xfrm>
            <a:off x="2343955" y="1450757"/>
            <a:ext cx="7083381" cy="5318975"/>
          </a:xfrm>
          <a:prstGeom prst="rect">
            <a:avLst/>
          </a:prstGeom>
        </p:spPr>
      </p:pic>
    </p:spTree>
    <p:extLst>
      <p:ext uri="{BB962C8B-B14F-4D97-AF65-F5344CB8AC3E}">
        <p14:creationId xmlns:p14="http://schemas.microsoft.com/office/powerpoint/2010/main" val="2038917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chemeClr val="accent1">
                    <a:lumMod val="75000"/>
                  </a:schemeClr>
                </a:solidFill>
              </a:rPr>
              <a:t>Mounting </a:t>
            </a:r>
            <a:r>
              <a:rPr lang="en-US" sz="4000" b="1" dirty="0">
                <a:solidFill>
                  <a:schemeClr val="accent1">
                    <a:lumMod val="75000"/>
                  </a:schemeClr>
                </a:solidFill>
              </a:rPr>
              <a:t>the mandibular cast in mean value articulator.</a:t>
            </a:r>
            <a:endParaRPr lang="ar-SA" sz="4000" b="1" dirty="0">
              <a:solidFill>
                <a:schemeClr val="accent1">
                  <a:lumMod val="75000"/>
                </a:schemeClr>
              </a:solidFill>
            </a:endParaRPr>
          </a:p>
        </p:txBody>
      </p:sp>
      <p:pic>
        <p:nvPicPr>
          <p:cNvPr id="4" name="Content Placeholder 3"/>
          <p:cNvPicPr>
            <a:picLocks noGrp="1" noChangeAspect="1"/>
          </p:cNvPicPr>
          <p:nvPr>
            <p:ph idx="1"/>
          </p:nvPr>
        </p:nvPicPr>
        <p:blipFill>
          <a:blip r:embed="rId2"/>
          <a:stretch>
            <a:fillRect/>
          </a:stretch>
        </p:blipFill>
        <p:spPr>
          <a:xfrm>
            <a:off x="3012481" y="1846263"/>
            <a:ext cx="5838420" cy="4309838"/>
          </a:xfrm>
          <a:prstGeom prst="rect">
            <a:avLst/>
          </a:prstGeom>
        </p:spPr>
      </p:pic>
    </p:spTree>
    <p:extLst>
      <p:ext uri="{BB962C8B-B14F-4D97-AF65-F5344CB8AC3E}">
        <p14:creationId xmlns:p14="http://schemas.microsoft.com/office/powerpoint/2010/main" val="1781924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smtClean="0">
                <a:solidFill>
                  <a:schemeClr val="accent1">
                    <a:lumMod val="75000"/>
                  </a:schemeClr>
                </a:solidFill>
              </a:rPr>
              <a:t>Checking the mounting </a:t>
            </a:r>
            <a:endParaRPr lang="ar-SA" sz="6000" b="1" dirty="0">
              <a:solidFill>
                <a:schemeClr val="accent1">
                  <a:lumMod val="75000"/>
                </a:schemeClr>
              </a:solidFill>
            </a:endParaRPr>
          </a:p>
        </p:txBody>
      </p:sp>
      <p:sp>
        <p:nvSpPr>
          <p:cNvPr id="3" name="Content Placeholder 2"/>
          <p:cNvSpPr>
            <a:spLocks noGrp="1"/>
          </p:cNvSpPr>
          <p:nvPr>
            <p:ph idx="1"/>
          </p:nvPr>
        </p:nvSpPr>
        <p:spPr>
          <a:xfrm>
            <a:off x="1097280" y="1845734"/>
            <a:ext cx="6114889" cy="4529308"/>
          </a:xfrm>
        </p:spPr>
        <p:txBody>
          <a:bodyPr>
            <a:normAutofit/>
          </a:bodyPr>
          <a:lstStyle/>
          <a:p>
            <a:pPr algn="l" rtl="0">
              <a:buFont typeface="Wingdings" panose="05000000000000000000" pitchFamily="2" charset="2"/>
              <a:buChar char="Ø"/>
            </a:pPr>
            <a:r>
              <a:rPr lang="en-US" sz="2400" dirty="0"/>
              <a:t>The midline of maxillary cast should be coincided with the midline of mandibular cast and midline of articulator. </a:t>
            </a:r>
            <a:endParaRPr lang="en-US" sz="2400" dirty="0" smtClean="0"/>
          </a:p>
          <a:p>
            <a:pPr algn="l" rtl="0">
              <a:buFont typeface="Wingdings" panose="05000000000000000000" pitchFamily="2" charset="2"/>
              <a:buChar char="Ø"/>
            </a:pPr>
            <a:r>
              <a:rPr lang="en-US" sz="2400" dirty="0" smtClean="0"/>
              <a:t>Centralization </a:t>
            </a:r>
            <a:r>
              <a:rPr lang="en-US" sz="2400" dirty="0"/>
              <a:t>of maxillary cast with upper member of articulator then the centralization of lower cast which depend on accuracy of the maxillary cast. </a:t>
            </a:r>
            <a:endParaRPr lang="en-US" sz="2400" dirty="0" smtClean="0"/>
          </a:p>
          <a:p>
            <a:pPr algn="l" rtl="0">
              <a:buFont typeface="Wingdings" panose="05000000000000000000" pitchFamily="2" charset="2"/>
              <a:buChar char="Ø"/>
            </a:pPr>
            <a:r>
              <a:rPr lang="en-US" sz="2400" dirty="0" smtClean="0"/>
              <a:t>Incisal </a:t>
            </a:r>
            <a:r>
              <a:rPr lang="en-US" sz="2400" dirty="0"/>
              <a:t>pin checked if it does not touch the incisal table. </a:t>
            </a:r>
            <a:endParaRPr lang="en-US" sz="2400" dirty="0" smtClean="0"/>
          </a:p>
          <a:p>
            <a:pPr algn="l" rtl="0">
              <a:buFont typeface="Wingdings" panose="05000000000000000000" pitchFamily="2" charset="2"/>
              <a:buChar char="Ø"/>
            </a:pPr>
            <a:r>
              <a:rPr lang="en-US" sz="2400" dirty="0" smtClean="0"/>
              <a:t>Heel </a:t>
            </a:r>
            <a:r>
              <a:rPr lang="en-US" sz="2400" dirty="0"/>
              <a:t>area checked if there is any contact between the maxillary and mandibular casts. </a:t>
            </a:r>
            <a:endParaRPr lang="ar-SA" sz="2400" dirty="0"/>
          </a:p>
        </p:txBody>
      </p:sp>
      <p:pic>
        <p:nvPicPr>
          <p:cNvPr id="4" name="Picture 3"/>
          <p:cNvPicPr>
            <a:picLocks noChangeAspect="1"/>
          </p:cNvPicPr>
          <p:nvPr/>
        </p:nvPicPr>
        <p:blipFill>
          <a:blip r:embed="rId2"/>
          <a:stretch>
            <a:fillRect/>
          </a:stretch>
        </p:blipFill>
        <p:spPr>
          <a:xfrm>
            <a:off x="7328079" y="1737360"/>
            <a:ext cx="4378816" cy="4734723"/>
          </a:xfrm>
          <a:prstGeom prst="rect">
            <a:avLst/>
          </a:prstGeom>
        </p:spPr>
      </p:pic>
    </p:spTree>
    <p:extLst>
      <p:ext uri="{BB962C8B-B14F-4D97-AF65-F5344CB8AC3E}">
        <p14:creationId xmlns:p14="http://schemas.microsoft.com/office/powerpoint/2010/main" val="1112607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smtClean="0">
                <a:solidFill>
                  <a:schemeClr val="accent1">
                    <a:lumMod val="75000"/>
                  </a:schemeClr>
                </a:solidFill>
              </a:rPr>
              <a:t>Possible errors might occur during mounting </a:t>
            </a:r>
            <a:endParaRPr lang="ar-SA" sz="5400" b="1" dirty="0">
              <a:solidFill>
                <a:schemeClr val="accent1">
                  <a:lumMod val="75000"/>
                </a:schemeClr>
              </a:solidFill>
            </a:endParaRPr>
          </a:p>
        </p:txBody>
      </p:sp>
      <p:sp>
        <p:nvSpPr>
          <p:cNvPr id="3" name="Content Placeholder 2"/>
          <p:cNvSpPr>
            <a:spLocks noGrp="1"/>
          </p:cNvSpPr>
          <p:nvPr>
            <p:ph idx="1"/>
          </p:nvPr>
        </p:nvSpPr>
        <p:spPr>
          <a:xfrm>
            <a:off x="1097280" y="1737360"/>
            <a:ext cx="10058400" cy="4555066"/>
          </a:xfrm>
        </p:spPr>
        <p:txBody>
          <a:bodyPr>
            <a:noAutofit/>
          </a:bodyPr>
          <a:lstStyle/>
          <a:p>
            <a:pPr marL="457200" indent="-457200" algn="l" rtl="0">
              <a:buFont typeface="+mj-lt"/>
              <a:buAutoNum type="arabicPeriod"/>
            </a:pPr>
            <a:r>
              <a:rPr lang="en-US" sz="2400" dirty="0">
                <a:solidFill>
                  <a:srgbClr val="000000"/>
                </a:solidFill>
                <a:latin typeface="Times New Roman" panose="02020603050405020304" pitchFamily="18" charset="0"/>
              </a:rPr>
              <a:t>The record base is not properly secured to the cast.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Interference </a:t>
            </a:r>
            <a:r>
              <a:rPr lang="en-US" sz="2400" dirty="0">
                <a:solidFill>
                  <a:srgbClr val="000000"/>
                </a:solidFill>
                <a:latin typeface="Times New Roman" panose="02020603050405020304" pitchFamily="18" charset="0"/>
              </a:rPr>
              <a:t>of the casts posteriorly.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incisal pin does not touch the incisal table.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incisal pin is not properly screwed.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Wrong </a:t>
            </a:r>
            <a:r>
              <a:rPr lang="en-US" sz="2400" dirty="0">
                <a:solidFill>
                  <a:srgbClr val="000000"/>
                </a:solidFill>
                <a:latin typeface="Times New Roman" panose="02020603050405020304" pitchFamily="18" charset="0"/>
              </a:rPr>
              <a:t>transference of the midline of the articulator with that of the casts (shifting of the midline).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Movement </a:t>
            </a:r>
            <a:r>
              <a:rPr lang="en-US" sz="2400" dirty="0">
                <a:solidFill>
                  <a:srgbClr val="000000"/>
                </a:solidFill>
                <a:latin typeface="Times New Roman" panose="02020603050405020304" pitchFamily="18" charset="0"/>
              </a:rPr>
              <a:t>of the casts during mounting.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Maxillary </a:t>
            </a:r>
            <a:r>
              <a:rPr lang="en-US" sz="2400" dirty="0">
                <a:solidFill>
                  <a:srgbClr val="000000"/>
                </a:solidFill>
                <a:latin typeface="Times New Roman" panose="02020603050405020304" pitchFamily="18" charset="0"/>
              </a:rPr>
              <a:t>and mandibular rims are not properly fixed after making centric record.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Dimensional </a:t>
            </a:r>
            <a:r>
              <a:rPr lang="en-US" sz="2400" dirty="0">
                <a:solidFill>
                  <a:srgbClr val="000000"/>
                </a:solidFill>
                <a:latin typeface="Times New Roman" panose="02020603050405020304" pitchFamily="18" charset="0"/>
              </a:rPr>
              <a:t>changes in the plaster material. </a:t>
            </a:r>
            <a:endParaRPr lang="ar-SA" sz="2400" dirty="0"/>
          </a:p>
        </p:txBody>
      </p:sp>
    </p:spTree>
    <p:extLst>
      <p:ext uri="{BB962C8B-B14F-4D97-AF65-F5344CB8AC3E}">
        <p14:creationId xmlns:p14="http://schemas.microsoft.com/office/powerpoint/2010/main" val="2911601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379629402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368</TotalTime>
  <Words>1061</Words>
  <Application>Microsoft Office PowerPoint</Application>
  <PresentationFormat>Widescreen</PresentationFormat>
  <Paragraphs>73</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Black</vt:lpstr>
      <vt:lpstr>Calibri</vt:lpstr>
      <vt:lpstr>Calibri Light</vt:lpstr>
      <vt:lpstr>Times New Roman</vt:lpstr>
      <vt:lpstr>Wingdings</vt:lpstr>
      <vt:lpstr>Retrospect</vt:lpstr>
      <vt:lpstr>Lab Procedure Prior to Try-in Mounting </vt:lpstr>
      <vt:lpstr>Mounting </vt:lpstr>
      <vt:lpstr>Zeroing or resetting the articulator before mounting </vt:lpstr>
      <vt:lpstr>Zeroing or resetting the articulator before mounting </vt:lpstr>
      <vt:lpstr>Zeroing or resetting the articulator before mounting </vt:lpstr>
      <vt:lpstr>Zeroing or resetting the articulator before mounting </vt:lpstr>
      <vt:lpstr>Preparation of the casts for mounting </vt:lpstr>
      <vt:lpstr>PowerPoint Presentation</vt:lpstr>
      <vt:lpstr>Mounting the maxillary cast</vt:lpstr>
      <vt:lpstr>Face-bow transfer supports the maxillary occlusion rim in its position during mounting in semi-adjustable articulator.</vt:lpstr>
      <vt:lpstr>Face-bow transfer supports the maxillary occlusion rim in its position during mounting in semi-adjustable articulator.</vt:lpstr>
      <vt:lpstr>After recording the orientation jaw relation, the following steps are carried out</vt:lpstr>
      <vt:lpstr>After recording the orientation jaw relation, the following steps are carried out</vt:lpstr>
      <vt:lpstr>Mounting table supports the maxillary occlusion rim in its position during mounting in mean value articulator. </vt:lpstr>
      <vt:lpstr>Mounting the mandibular cast</vt:lpstr>
      <vt:lpstr>Mounting the mandibular cast</vt:lpstr>
      <vt:lpstr>Mounting the mandibular cast in semiadjustable articulator. </vt:lpstr>
      <vt:lpstr>Mounting the mandibular cast in mean value articulator.</vt:lpstr>
      <vt:lpstr>Checking the mounting </vt:lpstr>
      <vt:lpstr>Possible errors might occur during mounting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Procedure Prior to Try-in Mounting </dc:title>
  <dc:creator>DELL-PC</dc:creator>
  <cp:lastModifiedBy>DELL-PC</cp:lastModifiedBy>
  <cp:revision>30</cp:revision>
  <dcterms:created xsi:type="dcterms:W3CDTF">2019-03-22T08:29:00Z</dcterms:created>
  <dcterms:modified xsi:type="dcterms:W3CDTF">2020-03-28T18:15:28Z</dcterms:modified>
</cp:coreProperties>
</file>