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4" r:id="rId1"/>
  </p:sldMasterIdLst>
  <p:sldIdLst>
    <p:sldId id="256" r:id="rId2"/>
    <p:sldId id="257" r:id="rId3"/>
    <p:sldId id="258" r:id="rId4"/>
    <p:sldId id="259" r:id="rId5"/>
    <p:sldId id="260" r:id="rId6"/>
    <p:sldId id="261" r:id="rId7"/>
    <p:sldId id="262" r:id="rId8"/>
    <p:sldId id="263" r:id="rId9"/>
    <p:sldId id="264" r:id="rId10"/>
    <p:sldId id="265" r:id="rId11"/>
    <p:sldId id="268" r:id="rId12"/>
    <p:sldId id="266" r:id="rId13"/>
    <p:sldId id="270" r:id="rId14"/>
    <p:sldId id="271" r:id="rId15"/>
    <p:sldId id="272" r:id="rId16"/>
    <p:sldId id="269" r:id="rId17"/>
    <p:sldId id="273" r:id="rId18"/>
    <p:sldId id="274" r:id="rId19"/>
    <p:sldId id="275" r:id="rId20"/>
    <p:sldId id="277" r:id="rId21"/>
    <p:sldId id="276" r:id="rId22"/>
    <p:sldId id="278"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1" d="100"/>
          <a:sy n="71" d="100"/>
        </p:scale>
        <p:origin x="72"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CC291A7-E74E-44B8-89D2-2DAD4E7BD029}" type="datetimeFigureOut">
              <a:rPr lang="ar-SA" smtClean="0"/>
              <a:t>7/25/1440</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371BD64-9D07-443B-A547-3474142BB86F}" type="slidenum">
              <a:rPr lang="ar-SA" smtClean="0"/>
              <a:t>‹#›</a:t>
            </a:fld>
            <a:endParaRPr lang="ar-SA"/>
          </a:p>
        </p:txBody>
      </p:sp>
    </p:spTree>
    <p:extLst>
      <p:ext uri="{BB962C8B-B14F-4D97-AF65-F5344CB8AC3E}">
        <p14:creationId xmlns:p14="http://schemas.microsoft.com/office/powerpoint/2010/main" val="3166445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C291A7-E74E-44B8-89D2-2DAD4E7BD029}" type="datetimeFigureOut">
              <a:rPr lang="ar-SA" smtClean="0"/>
              <a:t>7/25/1440</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371BD64-9D07-443B-A547-3474142BB86F}" type="slidenum">
              <a:rPr lang="ar-SA" smtClean="0"/>
              <a:t>‹#›</a:t>
            </a:fld>
            <a:endParaRPr lang="ar-SA"/>
          </a:p>
        </p:txBody>
      </p:sp>
    </p:spTree>
    <p:extLst>
      <p:ext uri="{BB962C8B-B14F-4D97-AF65-F5344CB8AC3E}">
        <p14:creationId xmlns:p14="http://schemas.microsoft.com/office/powerpoint/2010/main" val="702667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C291A7-E74E-44B8-89D2-2DAD4E7BD029}" type="datetimeFigureOut">
              <a:rPr lang="ar-SA" smtClean="0"/>
              <a:t>7/25/1440</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371BD64-9D07-443B-A547-3474142BB86F}" type="slidenum">
              <a:rPr lang="ar-SA" smtClean="0"/>
              <a:t>‹#›</a:t>
            </a:fld>
            <a:endParaRPr lang="ar-SA"/>
          </a:p>
        </p:txBody>
      </p:sp>
    </p:spTree>
    <p:extLst>
      <p:ext uri="{BB962C8B-B14F-4D97-AF65-F5344CB8AC3E}">
        <p14:creationId xmlns:p14="http://schemas.microsoft.com/office/powerpoint/2010/main" val="1609753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CC291A7-E74E-44B8-89D2-2DAD4E7BD029}" type="datetimeFigureOut">
              <a:rPr lang="ar-SA" smtClean="0"/>
              <a:t>7/25/1440</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371BD64-9D07-443B-A547-3474142BB86F}" type="slidenum">
              <a:rPr lang="ar-SA" smtClean="0"/>
              <a:t>‹#›</a:t>
            </a:fld>
            <a:endParaRPr lang="ar-SA"/>
          </a:p>
        </p:txBody>
      </p:sp>
    </p:spTree>
    <p:extLst>
      <p:ext uri="{BB962C8B-B14F-4D97-AF65-F5344CB8AC3E}">
        <p14:creationId xmlns:p14="http://schemas.microsoft.com/office/powerpoint/2010/main" val="3840606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CC291A7-E74E-44B8-89D2-2DAD4E7BD029}" type="datetimeFigureOut">
              <a:rPr lang="ar-SA" smtClean="0"/>
              <a:t>7/25/1440</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371BD64-9D07-443B-A547-3474142BB86F}" type="slidenum">
              <a:rPr lang="ar-SA" smtClean="0"/>
              <a:t>‹#›</a:t>
            </a:fld>
            <a:endParaRPr lang="ar-SA"/>
          </a:p>
        </p:txBody>
      </p:sp>
    </p:spTree>
    <p:extLst>
      <p:ext uri="{BB962C8B-B14F-4D97-AF65-F5344CB8AC3E}">
        <p14:creationId xmlns:p14="http://schemas.microsoft.com/office/powerpoint/2010/main" val="443407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CC291A7-E74E-44B8-89D2-2DAD4E7BD029}" type="datetimeFigureOut">
              <a:rPr lang="ar-SA" smtClean="0"/>
              <a:t>7/25/1440</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371BD64-9D07-443B-A547-3474142BB86F}" type="slidenum">
              <a:rPr lang="ar-SA" smtClean="0"/>
              <a:t>‹#›</a:t>
            </a:fld>
            <a:endParaRPr lang="ar-SA"/>
          </a:p>
        </p:txBody>
      </p:sp>
    </p:spTree>
    <p:extLst>
      <p:ext uri="{BB962C8B-B14F-4D97-AF65-F5344CB8AC3E}">
        <p14:creationId xmlns:p14="http://schemas.microsoft.com/office/powerpoint/2010/main" val="2156530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5CC291A7-E74E-44B8-89D2-2DAD4E7BD029}" type="datetimeFigureOut">
              <a:rPr lang="ar-SA" smtClean="0"/>
              <a:t>7/25/1440</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371BD64-9D07-443B-A547-3474142BB86F}" type="slidenum">
              <a:rPr lang="ar-SA" smtClean="0"/>
              <a:t>‹#›</a:t>
            </a:fld>
            <a:endParaRPr lang="ar-SA"/>
          </a:p>
        </p:txBody>
      </p:sp>
    </p:spTree>
    <p:extLst>
      <p:ext uri="{BB962C8B-B14F-4D97-AF65-F5344CB8AC3E}">
        <p14:creationId xmlns:p14="http://schemas.microsoft.com/office/powerpoint/2010/main" val="2321454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C291A7-E74E-44B8-89D2-2DAD4E7BD029}" type="datetimeFigureOut">
              <a:rPr lang="ar-SA" smtClean="0"/>
              <a:t>7/25/1440</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371BD64-9D07-443B-A547-3474142BB86F}" type="slidenum">
              <a:rPr lang="ar-SA" smtClean="0"/>
              <a:t>‹#›</a:t>
            </a:fld>
            <a:endParaRPr lang="ar-SA"/>
          </a:p>
        </p:txBody>
      </p:sp>
    </p:spTree>
    <p:extLst>
      <p:ext uri="{BB962C8B-B14F-4D97-AF65-F5344CB8AC3E}">
        <p14:creationId xmlns:p14="http://schemas.microsoft.com/office/powerpoint/2010/main" val="1774956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C291A7-E74E-44B8-89D2-2DAD4E7BD029}" type="datetimeFigureOut">
              <a:rPr lang="ar-SA" smtClean="0"/>
              <a:t>7/25/1440</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371BD64-9D07-443B-A547-3474142BB86F}" type="slidenum">
              <a:rPr lang="ar-SA" smtClean="0"/>
              <a:t>‹#›</a:t>
            </a:fld>
            <a:endParaRPr lang="ar-SA"/>
          </a:p>
        </p:txBody>
      </p:sp>
    </p:spTree>
    <p:extLst>
      <p:ext uri="{BB962C8B-B14F-4D97-AF65-F5344CB8AC3E}">
        <p14:creationId xmlns:p14="http://schemas.microsoft.com/office/powerpoint/2010/main" val="247350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C291A7-E74E-44B8-89D2-2DAD4E7BD029}" type="datetimeFigureOut">
              <a:rPr lang="ar-SA" smtClean="0"/>
              <a:t>7/25/1440</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371BD64-9D07-443B-A547-3474142BB86F}" type="slidenum">
              <a:rPr lang="ar-SA" smtClean="0"/>
              <a:t>‹#›</a:t>
            </a:fld>
            <a:endParaRPr lang="ar-SA"/>
          </a:p>
        </p:txBody>
      </p:sp>
    </p:spTree>
    <p:extLst>
      <p:ext uri="{BB962C8B-B14F-4D97-AF65-F5344CB8AC3E}">
        <p14:creationId xmlns:p14="http://schemas.microsoft.com/office/powerpoint/2010/main" val="3392236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C291A7-E74E-44B8-89D2-2DAD4E7BD029}" type="datetimeFigureOut">
              <a:rPr lang="ar-SA" smtClean="0"/>
              <a:t>7/25/1440</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371BD64-9D07-443B-A547-3474142BB86F}" type="slidenum">
              <a:rPr lang="ar-SA" smtClean="0"/>
              <a:t>‹#›</a:t>
            </a:fld>
            <a:endParaRPr lang="ar-SA"/>
          </a:p>
        </p:txBody>
      </p:sp>
    </p:spTree>
    <p:extLst>
      <p:ext uri="{BB962C8B-B14F-4D97-AF65-F5344CB8AC3E}">
        <p14:creationId xmlns:p14="http://schemas.microsoft.com/office/powerpoint/2010/main" val="3535083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C291A7-E74E-44B8-89D2-2DAD4E7BD029}" type="datetimeFigureOut">
              <a:rPr lang="ar-SA" smtClean="0"/>
              <a:t>7/25/1440</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371BD64-9D07-443B-A547-3474142BB86F}" type="slidenum">
              <a:rPr lang="ar-SA" smtClean="0"/>
              <a:t>‹#›</a:t>
            </a:fld>
            <a:endParaRPr lang="ar-SA"/>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1228341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C291A7-E74E-44B8-89D2-2DAD4E7BD029}" type="datetimeFigureOut">
              <a:rPr lang="ar-SA" smtClean="0"/>
              <a:t>7/25/1440</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371BD64-9D07-443B-A547-3474142BB86F}" type="slidenum">
              <a:rPr lang="ar-SA" smtClean="0"/>
              <a:t>‹#›</a:t>
            </a:fld>
            <a:endParaRPr lang="ar-SA"/>
          </a:p>
        </p:txBody>
      </p:sp>
    </p:spTree>
    <p:extLst>
      <p:ext uri="{BB962C8B-B14F-4D97-AF65-F5344CB8AC3E}">
        <p14:creationId xmlns:p14="http://schemas.microsoft.com/office/powerpoint/2010/main" val="22348222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5CC291A7-E74E-44B8-89D2-2DAD4E7BD029}" type="datetimeFigureOut">
              <a:rPr lang="ar-SA" smtClean="0"/>
              <a:t>7/25/1440</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371BD64-9D07-443B-A547-3474142BB86F}" type="slidenum">
              <a:rPr lang="ar-SA" smtClean="0"/>
              <a:t>‹#›</a:t>
            </a:fld>
            <a:endParaRPr lang="ar-SA"/>
          </a:p>
        </p:txBody>
      </p:sp>
    </p:spTree>
    <p:extLst>
      <p:ext uri="{BB962C8B-B14F-4D97-AF65-F5344CB8AC3E}">
        <p14:creationId xmlns:p14="http://schemas.microsoft.com/office/powerpoint/2010/main" val="29360797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5CC291A7-E74E-44B8-89D2-2DAD4E7BD029}" type="datetimeFigureOut">
              <a:rPr lang="ar-SA" smtClean="0"/>
              <a:t>7/25/1440</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371BD64-9D07-443B-A547-3474142BB86F}" type="slidenum">
              <a:rPr lang="ar-SA" smtClean="0"/>
              <a:t>‹#›</a:t>
            </a:fld>
            <a:endParaRPr lang="ar-SA"/>
          </a:p>
        </p:txBody>
      </p:sp>
    </p:spTree>
    <p:extLst>
      <p:ext uri="{BB962C8B-B14F-4D97-AF65-F5344CB8AC3E}">
        <p14:creationId xmlns:p14="http://schemas.microsoft.com/office/powerpoint/2010/main" val="30771277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C291A7-E74E-44B8-89D2-2DAD4E7BD029}" type="datetimeFigureOut">
              <a:rPr lang="ar-SA" smtClean="0"/>
              <a:t>7/25/1440</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371BD64-9D07-443B-A547-3474142BB86F}" type="slidenum">
              <a:rPr lang="ar-SA" smtClean="0"/>
              <a:t>‹#›</a:t>
            </a:fld>
            <a:endParaRPr lang="ar-SA"/>
          </a:p>
        </p:txBody>
      </p:sp>
    </p:spTree>
    <p:extLst>
      <p:ext uri="{BB962C8B-B14F-4D97-AF65-F5344CB8AC3E}">
        <p14:creationId xmlns:p14="http://schemas.microsoft.com/office/powerpoint/2010/main" val="19929134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C291A7-E74E-44B8-89D2-2DAD4E7BD029}" type="datetimeFigureOut">
              <a:rPr lang="ar-SA" smtClean="0"/>
              <a:t>7/25/1440</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371BD64-9D07-443B-A547-3474142BB86F}" type="slidenum">
              <a:rPr lang="ar-SA" smtClean="0"/>
              <a:t>‹#›</a:t>
            </a:fld>
            <a:endParaRPr lang="ar-SA"/>
          </a:p>
        </p:txBody>
      </p:sp>
    </p:spTree>
    <p:extLst>
      <p:ext uri="{BB962C8B-B14F-4D97-AF65-F5344CB8AC3E}">
        <p14:creationId xmlns:p14="http://schemas.microsoft.com/office/powerpoint/2010/main" val="3714094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5CC291A7-E74E-44B8-89D2-2DAD4E7BD029}" type="datetimeFigureOut">
              <a:rPr lang="ar-SA" smtClean="0"/>
              <a:t>7/25/1440</a:t>
            </a:fld>
            <a:endParaRPr lang="ar-SA"/>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ar-SA"/>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0371BD64-9D07-443B-A547-3474142BB86F}" type="slidenum">
              <a:rPr lang="ar-SA" smtClean="0"/>
              <a:t>‹#›</a:t>
            </a:fld>
            <a:endParaRPr lang="ar-SA"/>
          </a:p>
        </p:txBody>
      </p:sp>
    </p:spTree>
    <p:extLst>
      <p:ext uri="{BB962C8B-B14F-4D97-AF65-F5344CB8AC3E}">
        <p14:creationId xmlns:p14="http://schemas.microsoft.com/office/powerpoint/2010/main" val="1554919420"/>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ctr" defTabSz="914400" rtl="1"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r" defTabSz="914400" rtl="1"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0"/>
            <a:ext cx="8689976" cy="2509213"/>
          </a:xfrm>
        </p:spPr>
        <p:txBody>
          <a:bodyPr>
            <a:normAutofit/>
          </a:bodyPr>
          <a:lstStyle/>
          <a:p>
            <a:r>
              <a:rPr lang="en-US" sz="6000" b="1" cap="none" dirty="0" smtClean="0">
                <a:solidFill>
                  <a:schemeClr val="accent6">
                    <a:lumMod val="50000"/>
                  </a:schemeClr>
                </a:solidFill>
                <a:latin typeface="Times New Roman" panose="02020603050405020304" pitchFamily="18" charset="0"/>
                <a:cs typeface="Times New Roman" panose="02020603050405020304" pitchFamily="18" charset="0"/>
              </a:rPr>
              <a:t>Selection of artificial teeth </a:t>
            </a:r>
            <a:endParaRPr lang="ar-SA" sz="6000" cap="none"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751012" y="5486401"/>
            <a:ext cx="8689976" cy="1371599"/>
          </a:xfrm>
        </p:spPr>
        <p:txBody>
          <a:bodyPr/>
          <a:lstStyle/>
          <a:p>
            <a:r>
              <a:rPr lang="en-US" sz="2000" b="1" dirty="0" err="1">
                <a:solidFill>
                  <a:schemeClr val="accent6">
                    <a:lumMod val="75000"/>
                  </a:schemeClr>
                </a:solidFill>
                <a:latin typeface="Andalus" pitchFamily="18" charset="-78"/>
                <a:cs typeface="Andalus" pitchFamily="18" charset="-78"/>
              </a:rPr>
              <a:t>Bushra</a:t>
            </a:r>
            <a:r>
              <a:rPr lang="en-US" sz="2000" b="1" dirty="0">
                <a:solidFill>
                  <a:schemeClr val="accent6">
                    <a:lumMod val="75000"/>
                  </a:schemeClr>
                </a:solidFill>
                <a:latin typeface="Andalus" pitchFamily="18" charset="-78"/>
                <a:cs typeface="Andalus" pitchFamily="18" charset="-78"/>
              </a:rPr>
              <a:t>  Mohammed Ali Al-</a:t>
            </a:r>
            <a:r>
              <a:rPr lang="en-US" sz="2000" b="1" dirty="0" err="1">
                <a:solidFill>
                  <a:schemeClr val="accent6">
                    <a:lumMod val="75000"/>
                  </a:schemeClr>
                </a:solidFill>
                <a:latin typeface="Andalus" pitchFamily="18" charset="-78"/>
                <a:cs typeface="Andalus" pitchFamily="18" charset="-78"/>
              </a:rPr>
              <a:t>Ameen</a:t>
            </a:r>
            <a:endParaRPr lang="en-US" sz="2000" b="1" dirty="0">
              <a:solidFill>
                <a:schemeClr val="accent6">
                  <a:lumMod val="75000"/>
                </a:schemeClr>
              </a:solidFill>
              <a:latin typeface="Andalus" pitchFamily="18" charset="-78"/>
              <a:cs typeface="Andalus" pitchFamily="18" charset="-78"/>
            </a:endParaRPr>
          </a:p>
          <a:p>
            <a:r>
              <a:rPr lang="en-US" sz="2000" b="1" dirty="0">
                <a:solidFill>
                  <a:schemeClr val="accent6">
                    <a:lumMod val="75000"/>
                  </a:schemeClr>
                </a:solidFill>
                <a:latin typeface="Andalus" pitchFamily="18" charset="-78"/>
                <a:cs typeface="Andalus" pitchFamily="18" charset="-78"/>
              </a:rPr>
              <a:t>B,D,S,. </a:t>
            </a:r>
            <a:r>
              <a:rPr lang="en-US" sz="2000" b="1" dirty="0" err="1">
                <a:solidFill>
                  <a:schemeClr val="accent6">
                    <a:lumMod val="75000"/>
                  </a:schemeClr>
                </a:solidFill>
                <a:latin typeface="Andalus" pitchFamily="18" charset="-78"/>
                <a:cs typeface="Andalus" pitchFamily="18" charset="-78"/>
              </a:rPr>
              <a:t>M,Sc</a:t>
            </a:r>
            <a:r>
              <a:rPr lang="en-US" sz="2000" b="1" dirty="0">
                <a:solidFill>
                  <a:schemeClr val="accent6">
                    <a:lumMod val="75000"/>
                  </a:schemeClr>
                </a:solidFill>
                <a:latin typeface="Andalus" pitchFamily="18" charset="-78"/>
                <a:cs typeface="Andalus" pitchFamily="18" charset="-78"/>
              </a:rPr>
              <a:t>.(Pros)</a:t>
            </a:r>
          </a:p>
          <a:p>
            <a:endParaRPr lang="ar-SA" dirty="0"/>
          </a:p>
        </p:txBody>
      </p:sp>
      <p:pic>
        <p:nvPicPr>
          <p:cNvPr id="4" name="Picture 3"/>
          <p:cNvPicPr>
            <a:picLocks noChangeAspect="1"/>
          </p:cNvPicPr>
          <p:nvPr/>
        </p:nvPicPr>
        <p:blipFill>
          <a:blip r:embed="rId2"/>
          <a:stretch>
            <a:fillRect/>
          </a:stretch>
        </p:blipFill>
        <p:spPr>
          <a:xfrm>
            <a:off x="3760631" y="2509213"/>
            <a:ext cx="4355488" cy="2850081"/>
          </a:xfrm>
          <a:prstGeom prst="rect">
            <a:avLst/>
          </a:prstGeom>
        </p:spPr>
      </p:pic>
    </p:spTree>
    <p:extLst>
      <p:ext uri="{BB962C8B-B14F-4D97-AF65-F5344CB8AC3E}">
        <p14:creationId xmlns:p14="http://schemas.microsoft.com/office/powerpoint/2010/main" val="409823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07582" y="463640"/>
            <a:ext cx="10170017" cy="5327560"/>
          </a:xfrm>
        </p:spPr>
        <p:txBody>
          <a:bodyPr/>
          <a:lstStyle/>
          <a:p>
            <a:pPr algn="l" rtl="0"/>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Teeth selection is very important as the selection of the appropriate </a:t>
            </a:r>
            <a:r>
              <a:rPr lang="en-US" sz="2800" b="1" cap="none" dirty="0" smtClean="0">
                <a:latin typeface="Times New Roman" panose="02020603050405020304" pitchFamily="18" charset="0"/>
                <a:cs typeface="Times New Roman" panose="02020603050405020304" pitchFamily="18" charset="0"/>
              </a:rPr>
              <a:t>shade, size, and form </a:t>
            </a:r>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of the artificial teeth determines the </a:t>
            </a:r>
            <a:r>
              <a:rPr lang="en-US" sz="2800" b="1" cap="none" dirty="0" smtClean="0">
                <a:latin typeface="Times New Roman" panose="02020603050405020304" pitchFamily="18" charset="0"/>
                <a:cs typeface="Times New Roman" panose="02020603050405020304" pitchFamily="18" charset="0"/>
              </a:rPr>
              <a:t>esthetic and function </a:t>
            </a:r>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of the denture. </a:t>
            </a:r>
          </a:p>
          <a:p>
            <a:pPr algn="l" rtl="0"/>
            <a:r>
              <a:rPr lang="en-US" sz="2400" b="1" cap="none" dirty="0" smtClean="0">
                <a:solidFill>
                  <a:schemeClr val="accent6">
                    <a:lumMod val="75000"/>
                  </a:schemeClr>
                </a:solidFill>
                <a:latin typeface="Times New Roman" panose="02020603050405020304" pitchFamily="18" charset="0"/>
                <a:cs typeface="+mj-cs"/>
              </a:rPr>
              <a:t>Objectives in teeth selection:</a:t>
            </a:r>
          </a:p>
          <a:p>
            <a:pPr marL="457200" indent="-457200" algn="l" rtl="0">
              <a:buFont typeface="+mj-lt"/>
              <a:buAutoNum type="arabicPeriod"/>
            </a:pPr>
            <a:r>
              <a:rPr lang="en-US" sz="2400" cap="none" dirty="0">
                <a:solidFill>
                  <a:srgbClr val="000000"/>
                </a:solidFill>
                <a:latin typeface="Times New Roman" panose="02020603050405020304" pitchFamily="18" charset="0"/>
              </a:rPr>
              <a:t>The teeth should be in harmony with the surrounding tissues.</a:t>
            </a:r>
          </a:p>
          <a:p>
            <a:pPr marL="457200" indent="-457200" algn="l" rtl="0">
              <a:buFont typeface="+mj-lt"/>
              <a:buAutoNum type="arabicPeriod"/>
            </a:pPr>
            <a:r>
              <a:rPr lang="en-US" sz="2400" cap="none" dirty="0">
                <a:solidFill>
                  <a:srgbClr val="000000"/>
                </a:solidFill>
                <a:latin typeface="Times New Roman" panose="02020603050405020304" pitchFamily="18" charset="0"/>
              </a:rPr>
              <a:t>They should maintain the vertical dimension.</a:t>
            </a:r>
          </a:p>
          <a:p>
            <a:pPr marL="457200" indent="-457200" algn="l" rtl="0">
              <a:buFont typeface="+mj-lt"/>
              <a:buAutoNum type="arabicPeriod"/>
            </a:pPr>
            <a:r>
              <a:rPr lang="en-US" sz="2400" cap="none" dirty="0">
                <a:solidFill>
                  <a:srgbClr val="000000"/>
                </a:solidFill>
                <a:latin typeface="Times New Roman" panose="02020603050405020304" pitchFamily="18" charset="0"/>
              </a:rPr>
              <a:t>They should be efficient for mastication.</a:t>
            </a:r>
          </a:p>
          <a:p>
            <a:pPr marL="457200" indent="-457200" algn="l" rtl="0">
              <a:buFont typeface="+mj-lt"/>
              <a:buAutoNum type="arabicPeriod"/>
            </a:pPr>
            <a:r>
              <a:rPr lang="en-US" sz="2400" cap="none" dirty="0">
                <a:solidFill>
                  <a:srgbClr val="000000"/>
                </a:solidFill>
                <a:latin typeface="Times New Roman" panose="02020603050405020304" pitchFamily="18" charset="0"/>
              </a:rPr>
              <a:t>Anterior teeth are selected predominantly based on </a:t>
            </a:r>
            <a:r>
              <a:rPr lang="en-US" sz="2400" cap="none" dirty="0" smtClean="0">
                <a:solidFill>
                  <a:srgbClr val="000000"/>
                </a:solidFill>
                <a:latin typeface="Times New Roman" panose="02020603050405020304" pitchFamily="18" charset="0"/>
              </a:rPr>
              <a:t>esthetic</a:t>
            </a:r>
            <a:r>
              <a:rPr lang="en-US" sz="2400" cap="none" dirty="0">
                <a:solidFill>
                  <a:srgbClr val="000000"/>
                </a:solidFill>
                <a:latin typeface="Times New Roman" panose="02020603050405020304" pitchFamily="18" charset="0"/>
              </a:rPr>
              <a:t>.</a:t>
            </a:r>
          </a:p>
          <a:p>
            <a:pPr marL="457200" indent="-457200" algn="l" rtl="0">
              <a:buFont typeface="+mj-lt"/>
              <a:buAutoNum type="arabicPeriod"/>
            </a:pPr>
            <a:r>
              <a:rPr lang="en-US" sz="2400" cap="none" dirty="0">
                <a:solidFill>
                  <a:srgbClr val="000000"/>
                </a:solidFill>
                <a:latin typeface="Times New Roman" panose="02020603050405020304" pitchFamily="18" charset="0"/>
              </a:rPr>
              <a:t>T</a:t>
            </a:r>
            <a:r>
              <a:rPr lang="en-US" sz="2400" cap="none" dirty="0" smtClean="0">
                <a:solidFill>
                  <a:srgbClr val="000000"/>
                </a:solidFill>
                <a:latin typeface="Times New Roman" panose="02020603050405020304" pitchFamily="18" charset="0"/>
              </a:rPr>
              <a:t>he </a:t>
            </a:r>
            <a:r>
              <a:rPr lang="en-US" sz="2400" cap="none" dirty="0">
                <a:solidFill>
                  <a:srgbClr val="000000"/>
                </a:solidFill>
                <a:latin typeface="Times New Roman" panose="02020603050405020304" pitchFamily="18" charset="0"/>
              </a:rPr>
              <a:t>posterior teeth should be selected based on the function.</a:t>
            </a:r>
            <a:endParaRPr lang="en-US" sz="2400" cap="none" dirty="0"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9819816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cap="none" dirty="0" smtClean="0">
                <a:solidFill>
                  <a:schemeClr val="accent6">
                    <a:lumMod val="75000"/>
                  </a:schemeClr>
                </a:solidFill>
                <a:latin typeface="Times New Roman" panose="02020603050405020304" pitchFamily="18" charset="0"/>
                <a:cs typeface="Times New Roman" panose="02020603050405020304" pitchFamily="18" charset="0"/>
              </a:rPr>
              <a:t>Selection of artificial teeth</a:t>
            </a:r>
            <a:endParaRPr lang="ar-SA" sz="48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p:txBody>
          <a:bodyPr>
            <a:normAutofit/>
          </a:bodyPr>
          <a:lstStyle/>
          <a:p>
            <a:pPr marL="0" indent="0" algn="l">
              <a:buNone/>
            </a:pPr>
            <a:r>
              <a:rPr lang="en-US" sz="2800" b="1" cap="none" dirty="0" smtClean="0">
                <a:latin typeface="Times New Roman" panose="02020603050405020304" pitchFamily="18" charset="0"/>
                <a:cs typeface="Times New Roman" panose="02020603050405020304" pitchFamily="18" charset="0"/>
              </a:rPr>
              <a:t>1. Selection of anterior teeth. </a:t>
            </a:r>
          </a:p>
          <a:p>
            <a:pPr marL="0" indent="0" algn="l">
              <a:buNone/>
            </a:pPr>
            <a:r>
              <a:rPr lang="en-US" sz="2800" b="1" cap="none" dirty="0" smtClean="0">
                <a:latin typeface="Times New Roman" panose="02020603050405020304" pitchFamily="18" charset="0"/>
                <a:cs typeface="Times New Roman" panose="02020603050405020304" pitchFamily="18" charset="0"/>
              </a:rPr>
              <a:t>2. Selection of posterior teeth. </a:t>
            </a:r>
            <a:endParaRPr lang="ar-SA" sz="2800" b="1"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32063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cap="none" dirty="0" smtClean="0">
                <a:solidFill>
                  <a:schemeClr val="accent6">
                    <a:lumMod val="75000"/>
                  </a:schemeClr>
                </a:solidFill>
                <a:latin typeface="Times New Roman" panose="02020603050405020304" pitchFamily="18" charset="0"/>
                <a:cs typeface="Times New Roman" panose="02020603050405020304" pitchFamily="18" charset="0"/>
              </a:rPr>
              <a:t>Selection of anterior teeth</a:t>
            </a:r>
            <a:endParaRPr lang="ar-SA" sz="48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628918" y="2214694"/>
            <a:ext cx="10934164" cy="3348508"/>
          </a:xfrm>
        </p:spPr>
        <p:txBody>
          <a:bodyPr>
            <a:normAutofit/>
          </a:bodyPr>
          <a:lstStyle/>
          <a:p>
            <a:pPr algn="l" rtl="0"/>
            <a:r>
              <a:rPr lang="en-US" sz="2400" cap="none" dirty="0" smtClean="0">
                <a:latin typeface="Times New Roman" panose="02020603050405020304" pitchFamily="18" charset="0"/>
                <a:cs typeface="Times New Roman" panose="02020603050405020304" pitchFamily="18" charset="0"/>
              </a:rPr>
              <a:t>Anterior teeth are primarily selected to satisfy esthetic requirements, so the dentist's professional obligation is to give the patient adequate information, guidance, and opportunity to choose their teeth. </a:t>
            </a:r>
          </a:p>
          <a:p>
            <a:pPr algn="l" rtl="0"/>
            <a:r>
              <a:rPr lang="en-US" sz="2400" cap="none" dirty="0" smtClean="0">
                <a:latin typeface="Times New Roman" panose="02020603050405020304" pitchFamily="18" charset="0"/>
                <a:cs typeface="Times New Roman" panose="02020603050405020304" pitchFamily="18" charset="0"/>
              </a:rPr>
              <a:t>Anterior teeth selection is the area of prosthodontic care in which the patient should be given a primary responsibility to determine the esthetic outcome. </a:t>
            </a:r>
            <a:endParaRPr lang="ar-SA"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7025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rtl="0"/>
            <a:r>
              <a:rPr lang="en-US" b="1" cap="none" dirty="0" smtClean="0">
                <a:solidFill>
                  <a:schemeClr val="accent6">
                    <a:lumMod val="75000"/>
                  </a:schemeClr>
                </a:solidFill>
                <a:latin typeface="Times New Roman" panose="02020603050405020304" pitchFamily="18" charset="0"/>
                <a:cs typeface="Times New Roman" panose="02020603050405020304" pitchFamily="18" charset="0"/>
              </a:rPr>
              <a:t>Records of shade, size, and form of teeth could be obtained from pre-extraction records which include</a:t>
            </a:r>
            <a:br>
              <a:rPr lang="en-US" b="1" cap="none" dirty="0" smtClean="0">
                <a:solidFill>
                  <a:schemeClr val="accent6">
                    <a:lumMod val="75000"/>
                  </a:schemeClr>
                </a:solidFill>
                <a:latin typeface="Times New Roman" panose="02020603050405020304" pitchFamily="18" charset="0"/>
                <a:cs typeface="Times New Roman" panose="02020603050405020304" pitchFamily="18" charset="0"/>
              </a:rPr>
            </a:br>
            <a:endParaRPr lang="ar-SA"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721216" y="1970468"/>
            <a:ext cx="10556383" cy="4327301"/>
          </a:xfrm>
        </p:spPr>
        <p:txBody>
          <a:bodyPr>
            <a:noAutofit/>
          </a:bodyPr>
          <a:lstStyle/>
          <a:p>
            <a:pPr marL="0" indent="0" algn="l" rtl="0">
              <a:buNone/>
            </a:pPr>
            <a:r>
              <a:rPr lang="en-US" sz="2400" cap="none" dirty="0" smtClean="0">
                <a:latin typeface="Times New Roman" panose="02020603050405020304" pitchFamily="18" charset="0"/>
                <a:cs typeface="Times New Roman" panose="02020603050405020304" pitchFamily="18" charset="0"/>
              </a:rPr>
              <a:t>1- preserved extracted teeth.</a:t>
            </a:r>
          </a:p>
          <a:p>
            <a:pPr marL="0" indent="0" algn="l" rtl="0">
              <a:buNone/>
            </a:pPr>
            <a:r>
              <a:rPr lang="en-US" sz="2400" cap="none" dirty="0" smtClean="0">
                <a:latin typeface="Times New Roman" panose="02020603050405020304" pitchFamily="18" charset="0"/>
                <a:cs typeface="Times New Roman" panose="02020603050405020304" pitchFamily="18" charset="0"/>
              </a:rPr>
              <a:t>2- previous diagnostic casts with natural teeth.</a:t>
            </a:r>
          </a:p>
          <a:p>
            <a:pPr marL="0" indent="0" algn="l" rtl="0">
              <a:buNone/>
            </a:pPr>
            <a:r>
              <a:rPr lang="en-US" sz="2400" cap="none" dirty="0" smtClean="0">
                <a:latin typeface="Times New Roman" panose="02020603050405020304" pitchFamily="18" charset="0"/>
                <a:cs typeface="Times New Roman" panose="02020603050405020304" pitchFamily="18" charset="0"/>
              </a:rPr>
              <a:t>3- pre-extraction radiograph.</a:t>
            </a:r>
          </a:p>
          <a:p>
            <a:pPr marL="0" indent="0" algn="l" rtl="0">
              <a:buNone/>
            </a:pPr>
            <a:r>
              <a:rPr lang="en-US" sz="2400" cap="none" dirty="0" smtClean="0">
                <a:latin typeface="Times New Roman" panose="02020603050405020304" pitchFamily="18" charset="0"/>
                <a:cs typeface="Times New Roman" panose="02020603050405020304" pitchFamily="18" charset="0"/>
              </a:rPr>
              <a:t>4- pre-extraction photograph.</a:t>
            </a:r>
          </a:p>
          <a:p>
            <a:pPr marL="0" indent="0" algn="l" rtl="0">
              <a:buNone/>
            </a:pPr>
            <a:r>
              <a:rPr lang="en-US" sz="2400" cap="none" dirty="0" smtClean="0">
                <a:latin typeface="Times New Roman" panose="02020603050405020304" pitchFamily="18" charset="0"/>
                <a:cs typeface="Times New Roman" panose="02020603050405020304" pitchFamily="18" charset="0"/>
              </a:rPr>
              <a:t>5- observation of teeth of close relatives.</a:t>
            </a:r>
          </a:p>
          <a:p>
            <a:pPr marL="0" indent="0" algn="l" rtl="0">
              <a:buNone/>
            </a:pPr>
            <a:r>
              <a:rPr lang="en-US" sz="2400" cap="none" dirty="0" smtClean="0">
                <a:latin typeface="Times New Roman" panose="02020603050405020304" pitchFamily="18" charset="0"/>
                <a:cs typeface="Times New Roman" panose="02020603050405020304" pitchFamily="18" charset="0"/>
              </a:rPr>
              <a:t>6- The old denture might help in teeth selection by ask the patient, if (like or dislike) the teeth and decide to change or not.</a:t>
            </a:r>
            <a:endParaRPr lang="ar-SA"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50350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cap="none" dirty="0" smtClean="0">
                <a:solidFill>
                  <a:schemeClr val="accent6">
                    <a:lumMod val="75000"/>
                  </a:schemeClr>
                </a:solidFill>
                <a:latin typeface="Times New Roman" panose="02020603050405020304" pitchFamily="18" charset="0"/>
                <a:cs typeface="Times New Roman" panose="02020603050405020304" pitchFamily="18" charset="0"/>
              </a:rPr>
              <a:t>Factors to be considered when pre-extraction records are not available </a:t>
            </a:r>
            <a:endParaRPr lang="ar-SA" sz="4000"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p:txBody>
          <a:bodyPr>
            <a:normAutofit/>
          </a:bodyPr>
          <a:lstStyle/>
          <a:p>
            <a:pPr marL="457200" indent="-457200" algn="l" rtl="0">
              <a:buFont typeface="+mj-lt"/>
              <a:buAutoNum type="arabicPeriod"/>
            </a:pPr>
            <a:r>
              <a:rPr lang="en-US" sz="3200" b="1" dirty="0" smtClean="0">
                <a:latin typeface="Times New Roman" panose="02020603050405020304" pitchFamily="18" charset="0"/>
                <a:cs typeface="Times New Roman" panose="02020603050405020304" pitchFamily="18" charset="0"/>
              </a:rPr>
              <a:t>Shade</a:t>
            </a:r>
          </a:p>
          <a:p>
            <a:pPr marL="457200" indent="-457200" algn="l" rtl="0">
              <a:buFont typeface="+mj-lt"/>
              <a:buAutoNum type="arabicPeriod"/>
            </a:pPr>
            <a:r>
              <a:rPr lang="en-US" sz="3200" b="1" dirty="0" smtClean="0">
                <a:latin typeface="Times New Roman" panose="02020603050405020304" pitchFamily="18" charset="0"/>
                <a:cs typeface="Times New Roman" panose="02020603050405020304" pitchFamily="18" charset="0"/>
              </a:rPr>
              <a:t>Size</a:t>
            </a:r>
          </a:p>
          <a:p>
            <a:pPr marL="457200" indent="-457200" algn="l" rtl="0">
              <a:buFont typeface="+mj-lt"/>
              <a:buAutoNum type="arabicPeriod"/>
            </a:pPr>
            <a:r>
              <a:rPr lang="en-US" sz="3200" b="1" dirty="0" smtClean="0">
                <a:latin typeface="Times New Roman" panose="02020603050405020304" pitchFamily="18" charset="0"/>
                <a:cs typeface="Times New Roman" panose="02020603050405020304" pitchFamily="18" charset="0"/>
              </a:rPr>
              <a:t>form</a:t>
            </a:r>
            <a:endParaRPr lang="ar-SA"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30132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cap="none" dirty="0" smtClean="0">
                <a:solidFill>
                  <a:schemeClr val="accent6">
                    <a:lumMod val="75000"/>
                  </a:schemeClr>
                </a:solidFill>
                <a:latin typeface="Times New Roman" panose="02020603050405020304" pitchFamily="18" charset="0"/>
                <a:cs typeface="Times New Roman" panose="02020603050405020304" pitchFamily="18" charset="0"/>
              </a:rPr>
              <a:t>Shade</a:t>
            </a:r>
            <a:endParaRPr lang="ar-SA" b="1"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913775" y="2060620"/>
            <a:ext cx="10363824" cy="4146997"/>
          </a:xfrm>
        </p:spPr>
        <p:txBody>
          <a:bodyPr>
            <a:noAutofit/>
          </a:bodyPr>
          <a:lstStyle/>
          <a:p>
            <a:pPr algn="l" rtl="0"/>
            <a:r>
              <a:rPr lang="en-US" sz="2800" b="1" cap="none" dirty="0" smtClean="0">
                <a:latin typeface="Times New Roman" panose="02020603050405020304" pitchFamily="18" charset="0"/>
                <a:cs typeface="Times New Roman" panose="02020603050405020304" pitchFamily="18" charset="0"/>
              </a:rPr>
              <a:t>It is the degree of darkness of the color</a:t>
            </a:r>
            <a:r>
              <a:rPr lang="en-US" sz="2800" cap="none" dirty="0" smtClean="0">
                <a:latin typeface="Times New Roman" panose="02020603050405020304" pitchFamily="18" charset="0"/>
                <a:cs typeface="Times New Roman" panose="02020603050405020304" pitchFamily="18" charset="0"/>
              </a:rPr>
              <a:t>. </a:t>
            </a:r>
          </a:p>
          <a:p>
            <a:pPr algn="l" rtl="0"/>
            <a:r>
              <a:rPr lang="en-US" sz="2800" cap="none" dirty="0" smtClean="0">
                <a:latin typeface="Times New Roman" panose="02020603050405020304" pitchFamily="18" charset="0"/>
                <a:cs typeface="Times New Roman" panose="02020603050405020304" pitchFamily="18" charset="0"/>
              </a:rPr>
              <a:t>There are two basic shades, the yellow and grey, and the other shades vary in between. </a:t>
            </a:r>
          </a:p>
          <a:p>
            <a:pPr algn="l" rtl="0"/>
            <a:r>
              <a:rPr lang="en-US" sz="2800" cap="none" dirty="0" smtClean="0">
                <a:latin typeface="Times New Roman" panose="02020603050405020304" pitchFamily="18" charset="0"/>
                <a:cs typeface="Times New Roman" panose="02020603050405020304" pitchFamily="18" charset="0"/>
              </a:rPr>
              <a:t>Many patients will ask for very light shade, tell them that the proper shade gives more natural appearance, never force the patient to accept a shade that they do not want, they will never be satisfied with the denture. </a:t>
            </a:r>
            <a:endParaRPr lang="ar-SA" sz="28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52824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cap="none" dirty="0" smtClean="0">
                <a:solidFill>
                  <a:schemeClr val="accent6">
                    <a:lumMod val="75000"/>
                  </a:schemeClr>
                </a:solidFill>
                <a:latin typeface="Times New Roman" panose="02020603050405020304" pitchFamily="18" charset="0"/>
                <a:cs typeface="Times New Roman" panose="02020603050405020304" pitchFamily="18" charset="0"/>
              </a:rPr>
              <a:t>Factors of shade selection </a:t>
            </a:r>
            <a:endParaRPr lang="ar-SA" sz="44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p:txBody>
          <a:bodyPr>
            <a:normAutofit/>
          </a:bodyPr>
          <a:lstStyle/>
          <a:p>
            <a:pPr marL="0" indent="0" algn="l" rtl="0">
              <a:buNone/>
            </a:pPr>
            <a:r>
              <a:rPr lang="en-US" sz="3200" b="1" cap="none" dirty="0" smtClean="0">
                <a:cs typeface="+mj-cs"/>
              </a:rPr>
              <a:t>1- Age.</a:t>
            </a:r>
          </a:p>
          <a:p>
            <a:pPr marL="0" indent="0" algn="l" rtl="0">
              <a:buNone/>
            </a:pPr>
            <a:r>
              <a:rPr lang="en-US" sz="3200" b="1" cap="none" dirty="0" smtClean="0">
                <a:cs typeface="+mj-cs"/>
              </a:rPr>
              <a:t>2- Gender.</a:t>
            </a:r>
          </a:p>
          <a:p>
            <a:pPr marL="0" indent="0" algn="l" rtl="0">
              <a:buNone/>
            </a:pPr>
            <a:r>
              <a:rPr lang="en-US" sz="3200" b="1" cap="none" dirty="0" smtClean="0">
                <a:cs typeface="+mj-cs"/>
              </a:rPr>
              <a:t>3- Complexion.</a:t>
            </a:r>
          </a:p>
          <a:p>
            <a:pPr marL="0" indent="0" algn="l" rtl="0">
              <a:buNone/>
            </a:pPr>
            <a:r>
              <a:rPr lang="en-US" sz="3200" b="1" cap="none" dirty="0" smtClean="0">
                <a:cs typeface="+mj-cs"/>
              </a:rPr>
              <a:t>4- Patient Preference. </a:t>
            </a:r>
          </a:p>
          <a:p>
            <a:pPr marL="0" indent="0" algn="l" rtl="0">
              <a:buNone/>
            </a:pPr>
            <a:endParaRPr lang="en-US" sz="3200" b="1" cap="none" dirty="0" smtClean="0">
              <a:cs typeface="+mj-cs"/>
            </a:endParaRPr>
          </a:p>
        </p:txBody>
      </p:sp>
    </p:spTree>
    <p:extLst>
      <p:ext uri="{BB962C8B-B14F-4D97-AF65-F5344CB8AC3E}">
        <p14:creationId xmlns:p14="http://schemas.microsoft.com/office/powerpoint/2010/main" val="4350623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cap="none" dirty="0" smtClean="0">
                <a:solidFill>
                  <a:schemeClr val="accent6">
                    <a:lumMod val="75000"/>
                  </a:schemeClr>
                </a:solidFill>
                <a:latin typeface="Times New Roman" panose="02020603050405020304" pitchFamily="18" charset="0"/>
                <a:cs typeface="Times New Roman" panose="02020603050405020304" pitchFamily="18" charset="0"/>
              </a:rPr>
              <a:t>Factors of shade selection </a:t>
            </a:r>
            <a:endParaRPr lang="ar-SA" sz="48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669700" y="2021983"/>
            <a:ext cx="10607899" cy="4198513"/>
          </a:xfrm>
        </p:spPr>
        <p:txBody>
          <a:bodyPr>
            <a:normAutofit fontScale="92500" lnSpcReduction="10000"/>
          </a:bodyPr>
          <a:lstStyle/>
          <a:p>
            <a:pPr marL="0" indent="0" algn="l" rtl="0">
              <a:buNone/>
            </a:pPr>
            <a:r>
              <a:rPr lang="en-US" sz="4600" b="1" cap="none" dirty="0" smtClean="0">
                <a:solidFill>
                  <a:schemeClr val="accent6">
                    <a:lumMod val="75000"/>
                  </a:schemeClr>
                </a:solidFill>
                <a:latin typeface="Times New Roman" panose="02020603050405020304" pitchFamily="18" charset="0"/>
                <a:cs typeface="Times New Roman" panose="02020603050405020304" pitchFamily="18" charset="0"/>
              </a:rPr>
              <a:t>1- Age:</a:t>
            </a:r>
          </a:p>
          <a:p>
            <a:pPr marL="0" indent="0" algn="l" rtl="0">
              <a:buNone/>
            </a:pPr>
            <a:r>
              <a:rPr lang="en-US" sz="2800" cap="none" dirty="0" smtClean="0">
                <a:solidFill>
                  <a:srgbClr val="000000"/>
                </a:solidFill>
                <a:latin typeface="Times New Roman" panose="02020603050405020304" pitchFamily="18" charset="0"/>
              </a:rPr>
              <a:t>The younger the patient, the lighter the shade is preferred. </a:t>
            </a:r>
          </a:p>
          <a:p>
            <a:pPr marL="0" indent="0" algn="l" rtl="0">
              <a:buNone/>
            </a:pPr>
            <a:r>
              <a:rPr lang="en-US" sz="2800" cap="none" dirty="0" smtClean="0">
                <a:solidFill>
                  <a:srgbClr val="000000"/>
                </a:solidFill>
                <a:latin typeface="Times New Roman" panose="02020603050405020304" pitchFamily="18" charset="0"/>
              </a:rPr>
              <a:t>The shade of natural teeth will be darkening with age </a:t>
            </a:r>
            <a:r>
              <a:rPr lang="en-US" sz="2800" b="1" i="1" cap="none" dirty="0" smtClean="0">
                <a:solidFill>
                  <a:srgbClr val="000000"/>
                </a:solidFill>
                <a:latin typeface="Times New Roman" panose="02020603050405020304" pitchFamily="18" charset="0"/>
              </a:rPr>
              <a:t>because of </a:t>
            </a:r>
          </a:p>
          <a:p>
            <a:pPr marL="514350" indent="-514350" algn="l" rtl="0">
              <a:buFont typeface="+mj-lt"/>
              <a:buAutoNum type="arabicPeriod"/>
            </a:pPr>
            <a:r>
              <a:rPr lang="en-US" sz="2800" cap="none" dirty="0" smtClean="0">
                <a:solidFill>
                  <a:srgbClr val="000000"/>
                </a:solidFill>
                <a:latin typeface="Times New Roman" panose="02020603050405020304" pitchFamily="18" charset="0"/>
              </a:rPr>
              <a:t>deposition of secondary dentin. </a:t>
            </a:r>
          </a:p>
          <a:p>
            <a:pPr marL="514350" indent="-514350" algn="l" rtl="0">
              <a:buFont typeface="+mj-lt"/>
              <a:buAutoNum type="arabicPeriod"/>
            </a:pPr>
            <a:r>
              <a:rPr lang="en-US" sz="2800" cap="none" dirty="0" smtClean="0">
                <a:solidFill>
                  <a:srgbClr val="000000"/>
                </a:solidFill>
                <a:latin typeface="Times New Roman" panose="02020603050405020304" pitchFamily="18" charset="0"/>
              </a:rPr>
              <a:t>Consequent reduction in size of the pulp chamber. </a:t>
            </a:r>
          </a:p>
          <a:p>
            <a:pPr marL="514350" indent="-514350" algn="l" rtl="0">
              <a:buFont typeface="+mj-lt"/>
              <a:buAutoNum type="arabicPeriod"/>
            </a:pPr>
            <a:r>
              <a:rPr lang="en-US" sz="2800" cap="none" dirty="0" smtClean="0">
                <a:solidFill>
                  <a:srgbClr val="000000"/>
                </a:solidFill>
                <a:latin typeface="Times New Roman" panose="02020603050405020304" pitchFamily="18" charset="0"/>
              </a:rPr>
              <a:t>Wearing a way of enamel. </a:t>
            </a:r>
          </a:p>
          <a:p>
            <a:pPr marL="514350" indent="-514350" algn="l" rtl="0">
              <a:buFont typeface="+mj-lt"/>
              <a:buAutoNum type="arabicPeriod"/>
            </a:pPr>
            <a:r>
              <a:rPr lang="en-US" sz="2800" cap="none" dirty="0" smtClean="0">
                <a:solidFill>
                  <a:srgbClr val="000000"/>
                </a:solidFill>
                <a:latin typeface="Times New Roman" panose="02020603050405020304" pitchFamily="18" charset="0"/>
              </a:rPr>
              <a:t>External staining of the exposed dentin from oral fluids, foods, or tobacco. </a:t>
            </a:r>
            <a:endParaRPr lang="ar-SA" sz="2800" cap="none" dirty="0"/>
          </a:p>
        </p:txBody>
      </p:sp>
    </p:spTree>
    <p:extLst>
      <p:ext uri="{BB962C8B-B14F-4D97-AF65-F5344CB8AC3E}">
        <p14:creationId xmlns:p14="http://schemas.microsoft.com/office/powerpoint/2010/main" val="17914547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cap="none" dirty="0" smtClean="0">
                <a:solidFill>
                  <a:schemeClr val="accent6">
                    <a:lumMod val="75000"/>
                  </a:schemeClr>
                </a:solidFill>
                <a:latin typeface="Times New Roman" panose="02020603050405020304" pitchFamily="18" charset="0"/>
                <a:cs typeface="Times New Roman" panose="02020603050405020304" pitchFamily="18" charset="0"/>
              </a:rPr>
              <a:t>Factors of shade selection </a:t>
            </a:r>
            <a:endParaRPr lang="ar-SA" sz="48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772732" y="1890572"/>
            <a:ext cx="10505494" cy="4445833"/>
          </a:xfrm>
        </p:spPr>
        <p:txBody>
          <a:bodyPr>
            <a:noAutofit/>
          </a:bodyPr>
          <a:lstStyle/>
          <a:p>
            <a:pPr marL="0" indent="0" algn="l" rtl="0">
              <a:buNone/>
            </a:pPr>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2- Gender:</a:t>
            </a:r>
          </a:p>
          <a:p>
            <a:pPr marL="0" indent="0" algn="l" rtl="0">
              <a:buNone/>
            </a:pPr>
            <a:r>
              <a:rPr lang="en-US" sz="2400" cap="none" dirty="0" smtClean="0">
                <a:latin typeface="Times New Roman" panose="02020603050405020304" pitchFamily="18" charset="0"/>
                <a:cs typeface="Times New Roman" panose="02020603050405020304" pitchFamily="18" charset="0"/>
              </a:rPr>
              <a:t>The gender may affect the shade; it seems that females are given lighter and brighter teeth than males.</a:t>
            </a:r>
          </a:p>
          <a:p>
            <a:pPr marL="0" indent="0" algn="l" rtl="0">
              <a:buNone/>
            </a:pPr>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3- Complexion:</a:t>
            </a:r>
          </a:p>
          <a:p>
            <a:pPr marL="0" indent="0" algn="l" rtl="0">
              <a:buNone/>
            </a:pPr>
            <a:r>
              <a:rPr lang="en-US" sz="2400" cap="none" dirty="0" smtClean="0">
                <a:latin typeface="Times New Roman" panose="02020603050405020304" pitchFamily="18" charset="0"/>
                <a:cs typeface="Times New Roman" panose="02020603050405020304" pitchFamily="18" charset="0"/>
              </a:rPr>
              <a:t>The color of the face should harmonize the shade of the teeth. Lighter teeth are suitable for lighter skin, while darker teeth are suitable for darker skin. Although people with dark skin seemed to have very light teeth, this is because of contrast in the skin and teeth color. </a:t>
            </a:r>
            <a:endParaRPr lang="en-US" sz="2400" b="1" cap="none" dirty="0" smtClean="0">
              <a:solidFill>
                <a:schemeClr val="accent6">
                  <a:lumMod val="75000"/>
                </a:schemeClr>
              </a:solidFill>
              <a:latin typeface="Times New Roman" panose="02020603050405020304" pitchFamily="18" charset="0"/>
              <a:cs typeface="Times New Roman" panose="02020603050405020304" pitchFamily="18" charset="0"/>
            </a:endParaRPr>
          </a:p>
          <a:p>
            <a:pPr marL="0" indent="0" algn="l" rtl="0">
              <a:buNone/>
            </a:pPr>
            <a:r>
              <a:rPr lang="en-US" sz="1400" cap="none" dirty="0" smtClean="0">
                <a:latin typeface="Times New Roman" panose="02020603050405020304" pitchFamily="18" charset="0"/>
                <a:cs typeface="Times New Roman" panose="02020603050405020304" pitchFamily="18" charset="0"/>
              </a:rPr>
              <a:t> </a:t>
            </a:r>
            <a:endParaRPr lang="en-US" sz="1400" b="1" cap="none" dirty="0" smtClean="0">
              <a:solidFill>
                <a:schemeClr val="accent6">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21615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3253" y="88333"/>
            <a:ext cx="10364451" cy="1596177"/>
          </a:xfrm>
        </p:spPr>
        <p:txBody>
          <a:bodyPr>
            <a:normAutofit/>
          </a:bodyPr>
          <a:lstStyle/>
          <a:p>
            <a:r>
              <a:rPr lang="en-US" sz="4000" b="1" cap="none" dirty="0" smtClean="0">
                <a:solidFill>
                  <a:schemeClr val="accent6">
                    <a:lumMod val="75000"/>
                  </a:schemeClr>
                </a:solidFill>
                <a:latin typeface="Times New Roman" panose="02020603050405020304" pitchFamily="18" charset="0"/>
                <a:cs typeface="Times New Roman" panose="02020603050405020304" pitchFamily="18" charset="0"/>
              </a:rPr>
              <a:t>Factors of shade selection </a:t>
            </a:r>
            <a:endParaRPr lang="ar-SA" sz="40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772732" y="1375417"/>
            <a:ext cx="7650051" cy="4445833"/>
          </a:xfrm>
        </p:spPr>
        <p:txBody>
          <a:bodyPr>
            <a:noAutofit/>
          </a:bodyPr>
          <a:lstStyle/>
          <a:p>
            <a:pPr marL="0" indent="0" algn="l" rtl="0">
              <a:buNone/>
            </a:pPr>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4- Patient </a:t>
            </a:r>
            <a:r>
              <a:rPr lang="en-US" sz="2800" b="1" cap="none" dirty="0" err="1" smtClean="0">
                <a:solidFill>
                  <a:schemeClr val="accent6">
                    <a:lumMod val="75000"/>
                  </a:schemeClr>
                </a:solidFill>
                <a:latin typeface="Times New Roman" panose="02020603050405020304" pitchFamily="18" charset="0"/>
                <a:cs typeface="Times New Roman" panose="02020603050405020304" pitchFamily="18" charset="0"/>
              </a:rPr>
              <a:t>Preferance</a:t>
            </a:r>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 </a:t>
            </a:r>
          </a:p>
          <a:p>
            <a:pPr algn="l" rtl="0"/>
            <a:r>
              <a:rPr lang="en-US" sz="2400" cap="none" dirty="0" smtClean="0">
                <a:latin typeface="Times New Roman" panose="02020603050405020304" pitchFamily="18" charset="0"/>
                <a:cs typeface="Times New Roman" panose="02020603050405020304" pitchFamily="18" charset="0"/>
              </a:rPr>
              <a:t>Show the patient a complete shade guide and select the two tabs that are the lightest and the darkest, hold them against the patient lip and ask them to point to the one that they prefer this method called (method of pair comparison). </a:t>
            </a:r>
          </a:p>
          <a:p>
            <a:pPr algn="l" rtl="0"/>
            <a:r>
              <a:rPr lang="en-US" sz="2400" cap="none" dirty="0" smtClean="0">
                <a:latin typeface="Times New Roman" panose="02020603050405020304" pitchFamily="18" charset="0"/>
                <a:cs typeface="Times New Roman" panose="02020603050405020304" pitchFamily="18" charset="0"/>
              </a:rPr>
              <a:t>More than two or three shades should be selected and comparison between them would help in final right selection.  </a:t>
            </a:r>
            <a:endParaRPr lang="en-US" sz="2400" b="1" cap="none" dirty="0" smtClean="0">
              <a:solidFill>
                <a:schemeClr val="accent6">
                  <a:lumMod val="75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8539672" y="1913179"/>
            <a:ext cx="3075239" cy="2012330"/>
          </a:xfrm>
          <a:prstGeom prst="rect">
            <a:avLst/>
          </a:prstGeom>
        </p:spPr>
      </p:pic>
      <p:pic>
        <p:nvPicPr>
          <p:cNvPr id="5" name="Picture 4"/>
          <p:cNvPicPr>
            <a:picLocks noChangeAspect="1"/>
          </p:cNvPicPr>
          <p:nvPr/>
        </p:nvPicPr>
        <p:blipFill>
          <a:blip r:embed="rId3"/>
          <a:stretch>
            <a:fillRect/>
          </a:stretch>
        </p:blipFill>
        <p:spPr>
          <a:xfrm>
            <a:off x="4915482" y="5014846"/>
            <a:ext cx="7248380" cy="1612808"/>
          </a:xfrm>
          <a:prstGeom prst="rect">
            <a:avLst/>
          </a:prstGeom>
        </p:spPr>
      </p:pic>
    </p:spTree>
    <p:extLst>
      <p:ext uri="{BB962C8B-B14F-4D97-AF65-F5344CB8AC3E}">
        <p14:creationId xmlns:p14="http://schemas.microsoft.com/office/powerpoint/2010/main" val="28062768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cap="none" dirty="0" smtClean="0">
                <a:solidFill>
                  <a:schemeClr val="accent6">
                    <a:lumMod val="75000"/>
                  </a:schemeClr>
                </a:solidFill>
                <a:latin typeface="Times New Roman" panose="02020603050405020304" pitchFamily="18" charset="0"/>
                <a:cs typeface="Times New Roman" panose="02020603050405020304" pitchFamily="18" charset="0"/>
              </a:rPr>
              <a:t>Size</a:t>
            </a:r>
            <a:endParaRPr lang="ar-SA" sz="60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p:txBody>
          <a:bodyPr>
            <a:normAutofit/>
          </a:bodyPr>
          <a:lstStyle/>
          <a:p>
            <a:pPr algn="l" rtl="0"/>
            <a:r>
              <a:rPr lang="en-US" sz="3200" b="1" cap="none" dirty="0" smtClean="0">
                <a:latin typeface="Times New Roman" panose="02020603050405020304" pitchFamily="18" charset="0"/>
                <a:cs typeface="Times New Roman" panose="02020603050405020304" pitchFamily="18" charset="0"/>
              </a:rPr>
              <a:t>To select the size of anterior teeth, we have to consider the following: </a:t>
            </a:r>
          </a:p>
          <a:p>
            <a:pPr marL="457200" indent="-457200" algn="l" rtl="0">
              <a:buAutoNum type="arabicPeriod"/>
            </a:pPr>
            <a:r>
              <a:rPr lang="en-US" sz="3200" b="1" cap="none" dirty="0" smtClean="0">
                <a:latin typeface="Times New Roman" panose="02020603050405020304" pitchFamily="18" charset="0"/>
                <a:cs typeface="Times New Roman" panose="02020603050405020304" pitchFamily="18" charset="0"/>
              </a:rPr>
              <a:t>Length</a:t>
            </a:r>
          </a:p>
          <a:p>
            <a:pPr marL="457200" indent="-457200" algn="l" rtl="0">
              <a:buAutoNum type="arabicPeriod"/>
            </a:pPr>
            <a:r>
              <a:rPr lang="en-US" sz="3200" b="1" cap="none" dirty="0" smtClean="0">
                <a:latin typeface="Times New Roman" panose="02020603050405020304" pitchFamily="18" charset="0"/>
                <a:cs typeface="Times New Roman" panose="02020603050405020304" pitchFamily="18" charset="0"/>
              </a:rPr>
              <a:t>Width</a:t>
            </a:r>
          </a:p>
          <a:p>
            <a:pPr marL="457200" indent="-457200" algn="l" rtl="0">
              <a:buAutoNum type="arabicPeriod"/>
            </a:pPr>
            <a:r>
              <a:rPr lang="en-US" sz="3200" b="1" cap="none" dirty="0" smtClean="0">
                <a:latin typeface="Times New Roman" panose="02020603050405020304" pitchFamily="18" charset="0"/>
                <a:cs typeface="Times New Roman" panose="02020603050405020304" pitchFamily="18" charset="0"/>
              </a:rPr>
              <a:t>Patient Preference</a:t>
            </a:r>
            <a:endParaRPr lang="ar-SA" sz="3200" b="1"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88963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743" y="0"/>
            <a:ext cx="10364451" cy="1596177"/>
          </a:xfrm>
        </p:spPr>
        <p:txBody>
          <a:bodyPr>
            <a:normAutofit/>
          </a:bodyPr>
          <a:lstStyle/>
          <a:p>
            <a:r>
              <a:rPr lang="en-US" sz="5400" b="1" cap="none" dirty="0" smtClean="0">
                <a:solidFill>
                  <a:schemeClr val="accent6">
                    <a:lumMod val="75000"/>
                  </a:schemeClr>
                </a:solidFill>
                <a:latin typeface="Times New Roman" panose="02020603050405020304" pitchFamily="18" charset="0"/>
                <a:cs typeface="Times New Roman" panose="02020603050405020304" pitchFamily="18" charset="0"/>
              </a:rPr>
              <a:t>Size</a:t>
            </a:r>
            <a:endParaRPr lang="ar-SA" sz="54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810743" y="1223493"/>
            <a:ext cx="10466856" cy="5267459"/>
          </a:xfrm>
        </p:spPr>
        <p:txBody>
          <a:bodyPr>
            <a:normAutofit fontScale="85000" lnSpcReduction="20000"/>
          </a:bodyPr>
          <a:lstStyle/>
          <a:p>
            <a:pPr marL="0" indent="0" algn="l" rtl="0">
              <a:buNone/>
            </a:pPr>
            <a:r>
              <a:rPr lang="en-US" sz="3800" b="1" cap="none" dirty="0" smtClean="0">
                <a:solidFill>
                  <a:schemeClr val="accent6">
                    <a:lumMod val="75000"/>
                  </a:schemeClr>
                </a:solidFill>
                <a:latin typeface="Times New Roman" panose="02020603050405020304" pitchFamily="18" charset="0"/>
                <a:cs typeface="Times New Roman" panose="02020603050405020304" pitchFamily="18" charset="0"/>
              </a:rPr>
              <a:t>1- Length:</a:t>
            </a:r>
          </a:p>
          <a:p>
            <a:pPr marL="0" indent="0" algn="l" rtl="0">
              <a:buNone/>
            </a:pPr>
            <a:r>
              <a:rPr lang="en-US" sz="2600" b="1" cap="none" dirty="0" smtClean="0">
                <a:latin typeface="Times New Roman" panose="02020603050405020304" pitchFamily="18" charset="0"/>
                <a:cs typeface="Times New Roman" panose="02020603050405020304" pitchFamily="18" charset="0"/>
              </a:rPr>
              <a:t>The length of anterior teeth is controlled by:</a:t>
            </a:r>
          </a:p>
          <a:p>
            <a:pPr marL="0" indent="0" algn="l" rtl="0">
              <a:buNone/>
            </a:pPr>
            <a:r>
              <a:rPr lang="en-US" sz="2600" b="1" cap="none" dirty="0" smtClean="0">
                <a:latin typeface="Times New Roman" panose="02020603050405020304" pitchFamily="18" charset="0"/>
                <a:cs typeface="Times New Roman" panose="02020603050405020304" pitchFamily="18" charset="0"/>
              </a:rPr>
              <a:t>A- length of upper lip.</a:t>
            </a:r>
          </a:p>
          <a:p>
            <a:pPr algn="l" rtl="0"/>
            <a:r>
              <a:rPr lang="en-US" sz="2200" cap="none" dirty="0" smtClean="0">
                <a:latin typeface="Times New Roman" panose="02020603050405020304" pitchFamily="18" charset="0"/>
                <a:cs typeface="Times New Roman" panose="02020603050405020304" pitchFamily="18" charset="0"/>
              </a:rPr>
              <a:t>In short lip more than </a:t>
            </a:r>
            <a:r>
              <a:rPr lang="en-US" sz="2200" b="1" cap="none" dirty="0" smtClean="0">
                <a:latin typeface="Times New Roman" panose="02020603050405020304" pitchFamily="18" charset="0"/>
                <a:cs typeface="Times New Roman" panose="02020603050405020304" pitchFamily="18" charset="0"/>
              </a:rPr>
              <a:t>2 mm </a:t>
            </a:r>
            <a:r>
              <a:rPr lang="en-US" sz="2200" cap="none" dirty="0" smtClean="0">
                <a:latin typeface="Times New Roman" panose="02020603050405020304" pitchFamily="18" charset="0"/>
                <a:cs typeface="Times New Roman" panose="02020603050405020304" pitchFamily="18" charset="0"/>
              </a:rPr>
              <a:t>seen from the maxillary central incisors.</a:t>
            </a:r>
          </a:p>
          <a:p>
            <a:pPr algn="l" rtl="0"/>
            <a:r>
              <a:rPr lang="en-US" sz="2200" cap="none" dirty="0" smtClean="0">
                <a:latin typeface="Times New Roman" panose="02020603050405020304" pitchFamily="18" charset="0"/>
                <a:cs typeface="Times New Roman" panose="02020603050405020304" pitchFamily="18" charset="0"/>
              </a:rPr>
              <a:t>In medium lip length </a:t>
            </a:r>
            <a:r>
              <a:rPr lang="en-US" sz="2200" b="1" cap="none" dirty="0" smtClean="0">
                <a:latin typeface="Times New Roman" panose="02020603050405020304" pitchFamily="18" charset="0"/>
                <a:cs typeface="Times New Roman" panose="02020603050405020304" pitchFamily="18" charset="0"/>
              </a:rPr>
              <a:t>1.5-2 mm </a:t>
            </a:r>
            <a:r>
              <a:rPr lang="en-US" sz="2200" cap="none" dirty="0" smtClean="0">
                <a:latin typeface="Times New Roman" panose="02020603050405020304" pitchFamily="18" charset="0"/>
                <a:cs typeface="Times New Roman" panose="02020603050405020304" pitchFamily="18" charset="0"/>
              </a:rPr>
              <a:t>seen from the maxillary central incisors.</a:t>
            </a:r>
          </a:p>
          <a:p>
            <a:pPr algn="l" rtl="0"/>
            <a:r>
              <a:rPr lang="en-US" sz="2200" cap="none" dirty="0" smtClean="0">
                <a:latin typeface="Times New Roman" panose="02020603050405020304" pitchFamily="18" charset="0"/>
                <a:cs typeface="Times New Roman" panose="02020603050405020304" pitchFamily="18" charset="0"/>
              </a:rPr>
              <a:t>In long lip nothing can be seen from the maxillary central incisors. </a:t>
            </a:r>
          </a:p>
          <a:p>
            <a:pPr marL="0" indent="0" algn="l" rtl="0">
              <a:buNone/>
            </a:pPr>
            <a:r>
              <a:rPr lang="en-US" sz="2600" b="1" cap="none" dirty="0" smtClean="0">
                <a:latin typeface="Times New Roman" panose="02020603050405020304" pitchFamily="18" charset="0"/>
                <a:cs typeface="Times New Roman" panose="02020603050405020304" pitchFamily="18" charset="0"/>
              </a:rPr>
              <a:t>B- level of the lower lip.</a:t>
            </a:r>
          </a:p>
          <a:p>
            <a:pPr algn="l" rtl="0"/>
            <a:r>
              <a:rPr lang="en-US" sz="2200" cap="none" dirty="0" smtClean="0">
                <a:latin typeface="Times New Roman" panose="02020603050405020304" pitchFamily="18" charset="0"/>
                <a:cs typeface="Times New Roman" panose="02020603050405020304" pitchFamily="18" charset="0"/>
              </a:rPr>
              <a:t>Length of mandibular anterior teeth should be with the level of lower lip. </a:t>
            </a:r>
            <a:endParaRPr lang="en-US" sz="2600" cap="none" dirty="0" smtClean="0">
              <a:latin typeface="Times New Roman" panose="02020603050405020304" pitchFamily="18" charset="0"/>
              <a:cs typeface="Times New Roman" panose="02020603050405020304" pitchFamily="18" charset="0"/>
            </a:endParaRPr>
          </a:p>
          <a:p>
            <a:pPr marL="0" indent="0" algn="l" rtl="0">
              <a:buNone/>
            </a:pPr>
            <a:r>
              <a:rPr lang="en-US" sz="2600" b="1" cap="none" dirty="0" smtClean="0">
                <a:latin typeface="Times New Roman" panose="02020603050405020304" pitchFamily="18" charset="0"/>
                <a:cs typeface="Times New Roman" panose="02020603050405020304" pitchFamily="18" charset="0"/>
              </a:rPr>
              <a:t>C- Inter-ridge distance.</a:t>
            </a:r>
          </a:p>
          <a:p>
            <a:pPr marL="0" indent="0" algn="l" rtl="0">
              <a:buNone/>
            </a:pPr>
            <a:r>
              <a:rPr lang="en-US" sz="2200" cap="none" dirty="0" smtClean="0">
                <a:latin typeface="Times New Roman" panose="02020603050405020304" pitchFamily="18" charset="0"/>
                <a:cs typeface="Times New Roman" panose="02020603050405020304" pitchFamily="18" charset="0"/>
              </a:rPr>
              <a:t>When the space is available, it is more esthetically acceptable to use a tooth long enough to eliminate the display of the denture base (teeth are more attractive in appearance than denture base materials). </a:t>
            </a:r>
            <a:r>
              <a:rPr lang="en-US" sz="3000" cap="none" dirty="0" smtClean="0">
                <a:latin typeface="Times New Roman" panose="02020603050405020304" pitchFamily="18" charset="0"/>
                <a:cs typeface="Times New Roman" panose="02020603050405020304" pitchFamily="18" charset="0"/>
              </a:rPr>
              <a:t> </a:t>
            </a:r>
            <a:endParaRPr lang="ar-SA" sz="30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49482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743" y="103362"/>
            <a:ext cx="10364451" cy="1596177"/>
          </a:xfrm>
        </p:spPr>
        <p:txBody>
          <a:bodyPr>
            <a:normAutofit/>
          </a:bodyPr>
          <a:lstStyle/>
          <a:p>
            <a:r>
              <a:rPr lang="en-US" sz="5400" b="1" cap="none" dirty="0" smtClean="0">
                <a:solidFill>
                  <a:schemeClr val="accent6">
                    <a:lumMod val="75000"/>
                  </a:schemeClr>
                </a:solidFill>
                <a:latin typeface="Times New Roman" panose="02020603050405020304" pitchFamily="18" charset="0"/>
                <a:cs typeface="Times New Roman" panose="02020603050405020304" pitchFamily="18" charset="0"/>
              </a:rPr>
              <a:t>Size</a:t>
            </a:r>
            <a:endParaRPr lang="ar-SA" sz="54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1068946" y="1390918"/>
            <a:ext cx="10208653" cy="4533364"/>
          </a:xfrm>
        </p:spPr>
        <p:txBody>
          <a:bodyPr>
            <a:normAutofit fontScale="92500"/>
          </a:bodyPr>
          <a:lstStyle/>
          <a:p>
            <a:pPr marL="0" indent="0" algn="l" rtl="0">
              <a:buNone/>
            </a:pPr>
            <a:r>
              <a:rPr lang="en-US" sz="3200" b="1" cap="none" dirty="0" smtClean="0">
                <a:solidFill>
                  <a:schemeClr val="accent6">
                    <a:lumMod val="75000"/>
                  </a:schemeClr>
                </a:solidFill>
                <a:latin typeface="Times New Roman" panose="02020603050405020304" pitchFamily="18" charset="0"/>
                <a:cs typeface="Times New Roman" panose="02020603050405020304" pitchFamily="18" charset="0"/>
              </a:rPr>
              <a:t>2- Width:</a:t>
            </a:r>
          </a:p>
          <a:p>
            <a:pPr marL="0" indent="0" algn="l" rtl="0">
              <a:buNone/>
            </a:pPr>
            <a:r>
              <a:rPr lang="en-US" sz="2400" cap="none" dirty="0" smtClean="0">
                <a:latin typeface="Times New Roman" panose="02020603050405020304" pitchFamily="18" charset="0"/>
                <a:cs typeface="Times New Roman" panose="02020603050405020304" pitchFamily="18" charset="0"/>
              </a:rPr>
              <a:t>A-The width from the tip of left canine to the tip of right canine is almost equal to the width of the nose (</a:t>
            </a:r>
            <a:r>
              <a:rPr lang="en-US" sz="2400" i="1" cap="none" dirty="0" err="1" smtClean="0">
                <a:latin typeface="Times New Roman" panose="02020603050405020304" pitchFamily="18" charset="0"/>
                <a:cs typeface="Times New Roman" panose="02020603050405020304" pitchFamily="18" charset="0"/>
              </a:rPr>
              <a:t>interalar</a:t>
            </a:r>
            <a:r>
              <a:rPr lang="en-US" sz="2400" i="1" cap="none" dirty="0" smtClean="0">
                <a:latin typeface="Times New Roman" panose="02020603050405020304" pitchFamily="18" charset="0"/>
                <a:cs typeface="Times New Roman" panose="02020603050405020304" pitchFamily="18" charset="0"/>
              </a:rPr>
              <a:t> width</a:t>
            </a:r>
            <a:r>
              <a:rPr lang="en-US" sz="2400" cap="none" dirty="0" smtClean="0">
                <a:latin typeface="Times New Roman" panose="02020603050405020304" pitchFamily="18" charset="0"/>
                <a:cs typeface="Times New Roman" panose="02020603050405020304" pitchFamily="18" charset="0"/>
              </a:rPr>
              <a:t>) when measured by the </a:t>
            </a:r>
            <a:r>
              <a:rPr lang="en-US" sz="2400" i="1" cap="none" dirty="0" smtClean="0">
                <a:latin typeface="Times New Roman" panose="02020603050405020304" pitchFamily="18" charset="0"/>
                <a:cs typeface="Times New Roman" panose="02020603050405020304" pitchFamily="18" charset="0"/>
              </a:rPr>
              <a:t>caliper</a:t>
            </a:r>
            <a:r>
              <a:rPr lang="en-US" sz="2400" cap="none" dirty="0" smtClean="0">
                <a:latin typeface="Times New Roman" panose="02020603050405020304" pitchFamily="18" charset="0"/>
                <a:cs typeface="Times New Roman" panose="02020603050405020304" pitchFamily="18" charset="0"/>
              </a:rPr>
              <a:t>. </a:t>
            </a:r>
          </a:p>
          <a:p>
            <a:pPr marL="0" indent="0" algn="l" rtl="0">
              <a:buNone/>
            </a:pPr>
            <a:r>
              <a:rPr lang="en-US" sz="2400" cap="none" dirty="0" smtClean="0">
                <a:latin typeface="Times New Roman" panose="02020603050405020304" pitchFamily="18" charset="0"/>
                <a:cs typeface="Times New Roman" panose="02020603050405020304" pitchFamily="18" charset="0"/>
              </a:rPr>
              <a:t>(Width of six anterior teeth = </a:t>
            </a:r>
            <a:r>
              <a:rPr lang="en-US" sz="2400" cap="none" dirty="0" err="1" smtClean="0">
                <a:latin typeface="Times New Roman" panose="02020603050405020304" pitchFamily="18" charset="0"/>
                <a:cs typeface="Times New Roman" panose="02020603050405020304" pitchFamily="18" charset="0"/>
              </a:rPr>
              <a:t>interalar</a:t>
            </a:r>
            <a:r>
              <a:rPr lang="en-US" sz="2400" cap="none" dirty="0" smtClean="0">
                <a:latin typeface="Times New Roman" panose="02020603050405020304" pitchFamily="18" charset="0"/>
                <a:cs typeface="Times New Roman" panose="02020603050405020304" pitchFamily="18" charset="0"/>
              </a:rPr>
              <a:t> width + 7 mm).</a:t>
            </a:r>
          </a:p>
          <a:p>
            <a:pPr marL="0" indent="0" algn="l" rtl="0">
              <a:buNone/>
            </a:pPr>
            <a:r>
              <a:rPr lang="en-US" sz="2400" cap="none" dirty="0" smtClean="0">
                <a:latin typeface="Times New Roman" panose="02020603050405020304" pitchFamily="18" charset="0"/>
                <a:cs typeface="Times New Roman" panose="02020603050405020304" pitchFamily="18" charset="0"/>
              </a:rPr>
              <a:t>B- The width of maxillary central incisor equals approximately to 1/16 of </a:t>
            </a:r>
            <a:r>
              <a:rPr lang="en-US" sz="2400" cap="none" dirty="0" err="1" smtClean="0">
                <a:latin typeface="Times New Roman" panose="02020603050405020304" pitchFamily="18" charset="0"/>
                <a:cs typeface="Times New Roman" panose="02020603050405020304" pitchFamily="18" charset="0"/>
              </a:rPr>
              <a:t>bizygomatic</a:t>
            </a:r>
            <a:r>
              <a:rPr lang="en-US" sz="2400" cap="none" dirty="0" smtClean="0">
                <a:latin typeface="Times New Roman" panose="02020603050405020304" pitchFamily="18" charset="0"/>
                <a:cs typeface="Times New Roman" panose="02020603050405020304" pitchFamily="18" charset="0"/>
              </a:rPr>
              <a:t> width, and the width of maxillary anterior teeth equals to 1/3.36 of </a:t>
            </a:r>
            <a:r>
              <a:rPr lang="en-US" sz="2400" cap="none" dirty="0" err="1" smtClean="0">
                <a:latin typeface="Times New Roman" panose="02020603050405020304" pitchFamily="18" charset="0"/>
                <a:cs typeface="Times New Roman" panose="02020603050405020304" pitchFamily="18" charset="0"/>
              </a:rPr>
              <a:t>bizygomatic</a:t>
            </a:r>
            <a:r>
              <a:rPr lang="en-US" sz="2400" cap="none" dirty="0" smtClean="0">
                <a:latin typeface="Times New Roman" panose="02020603050405020304" pitchFamily="18" charset="0"/>
                <a:cs typeface="Times New Roman" panose="02020603050405020304" pitchFamily="18" charset="0"/>
              </a:rPr>
              <a:t> width. </a:t>
            </a:r>
          </a:p>
          <a:p>
            <a:pPr marL="0" indent="0" algn="l" rtl="0">
              <a:buNone/>
            </a:pPr>
            <a:r>
              <a:rPr lang="en-US" sz="2400" cap="none" dirty="0" smtClean="0">
                <a:latin typeface="Times New Roman" panose="02020603050405020304" pitchFamily="18" charset="0"/>
                <a:cs typeface="Times New Roman" panose="02020603050405020304" pitchFamily="18" charset="0"/>
              </a:rPr>
              <a:t>C- Width of the anterior teeth can be measured on maxillary occlusal rim depending on the intraoral anatomical landmarks like: (buccal frenum, corner of the mouth, and canine eminence). </a:t>
            </a:r>
            <a:endParaRPr lang="en-US" sz="2400" cap="none" dirty="0" smtClean="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4" name="Flowchart: Connector 3"/>
          <p:cNvSpPr/>
          <p:nvPr/>
        </p:nvSpPr>
        <p:spPr>
          <a:xfrm>
            <a:off x="9491729" y="888642"/>
            <a:ext cx="502277" cy="502276"/>
          </a:xfrm>
          <a:prstGeom prst="flowChartConnector">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6434218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743" y="103362"/>
            <a:ext cx="10364451" cy="1596177"/>
          </a:xfrm>
        </p:spPr>
        <p:txBody>
          <a:bodyPr>
            <a:normAutofit/>
          </a:bodyPr>
          <a:lstStyle/>
          <a:p>
            <a:r>
              <a:rPr lang="en-US" sz="5400" b="1" cap="none" dirty="0" smtClean="0">
                <a:solidFill>
                  <a:schemeClr val="accent6">
                    <a:lumMod val="75000"/>
                  </a:schemeClr>
                </a:solidFill>
                <a:latin typeface="Times New Roman" panose="02020603050405020304" pitchFamily="18" charset="0"/>
                <a:cs typeface="Times New Roman" panose="02020603050405020304" pitchFamily="18" charset="0"/>
              </a:rPr>
              <a:t>Size</a:t>
            </a:r>
            <a:endParaRPr lang="ar-SA" sz="54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1017431" y="1880315"/>
            <a:ext cx="10260168" cy="4262907"/>
          </a:xfrm>
        </p:spPr>
        <p:txBody>
          <a:bodyPr>
            <a:normAutofit/>
          </a:bodyPr>
          <a:lstStyle/>
          <a:p>
            <a:pPr marL="0" indent="0" algn="l" rtl="0">
              <a:buNone/>
            </a:pPr>
            <a:r>
              <a:rPr lang="en-US" sz="3200" b="1" cap="none" dirty="0" smtClean="0">
                <a:solidFill>
                  <a:schemeClr val="accent6">
                    <a:lumMod val="75000"/>
                  </a:schemeClr>
                </a:solidFill>
                <a:latin typeface="Times New Roman" panose="02020603050405020304" pitchFamily="18" charset="0"/>
                <a:cs typeface="Times New Roman" panose="02020603050405020304" pitchFamily="18" charset="0"/>
              </a:rPr>
              <a:t>3- Patient Preference:</a:t>
            </a:r>
          </a:p>
          <a:p>
            <a:pPr algn="l" rtl="0"/>
            <a:r>
              <a:rPr lang="en-US" sz="2800" cap="none" dirty="0" smtClean="0">
                <a:latin typeface="Times New Roman" panose="02020603050405020304" pitchFamily="18" charset="0"/>
                <a:cs typeface="Times New Roman" panose="02020603050405020304" pitchFamily="18" charset="0"/>
              </a:rPr>
              <a:t>Use the method of pair comparison to assist a patient to decide what size of tooth they prefer. </a:t>
            </a:r>
          </a:p>
          <a:p>
            <a:pPr algn="l" rtl="0"/>
            <a:r>
              <a:rPr lang="en-US" sz="2800" cap="none" dirty="0" smtClean="0">
                <a:latin typeface="Times New Roman" panose="02020603050405020304" pitchFamily="18" charset="0"/>
                <a:cs typeface="Times New Roman" panose="02020603050405020304" pitchFamily="18" charset="0"/>
              </a:rPr>
              <a:t>Set two different sizes of teeth on a piece of wax rope, place them under the upper lip, and find out which one the patient prefers. </a:t>
            </a:r>
          </a:p>
        </p:txBody>
      </p:sp>
    </p:spTree>
    <p:extLst>
      <p:ext uri="{BB962C8B-B14F-4D97-AF65-F5344CB8AC3E}">
        <p14:creationId xmlns:p14="http://schemas.microsoft.com/office/powerpoint/2010/main" val="27734139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2"/>
          <a:stretch>
            <a:fillRect/>
          </a:stretch>
        </p:blipFill>
        <p:spPr>
          <a:xfrm>
            <a:off x="2179139" y="283337"/>
            <a:ext cx="7833721" cy="4966952"/>
          </a:xfrm>
          <a:prstGeom prst="rect">
            <a:avLst/>
          </a:prstGeom>
        </p:spPr>
      </p:pic>
    </p:spTree>
    <p:extLst>
      <p:ext uri="{BB962C8B-B14F-4D97-AF65-F5344CB8AC3E}">
        <p14:creationId xmlns:p14="http://schemas.microsoft.com/office/powerpoint/2010/main" val="8847903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2"/>
          <a:stretch>
            <a:fillRect/>
          </a:stretch>
        </p:blipFill>
        <p:spPr>
          <a:xfrm>
            <a:off x="6029686" y="1930202"/>
            <a:ext cx="4318262" cy="3711865"/>
          </a:xfrm>
          <a:prstGeom prst="rect">
            <a:avLst/>
          </a:prstGeom>
        </p:spPr>
      </p:pic>
      <p:pic>
        <p:nvPicPr>
          <p:cNvPr id="6" name="Picture 5"/>
          <p:cNvPicPr>
            <a:picLocks noChangeAspect="1"/>
          </p:cNvPicPr>
          <p:nvPr/>
        </p:nvPicPr>
        <p:blipFill>
          <a:blip r:embed="rId3"/>
          <a:stretch>
            <a:fillRect/>
          </a:stretch>
        </p:blipFill>
        <p:spPr>
          <a:xfrm>
            <a:off x="2020999" y="1400210"/>
            <a:ext cx="3433066" cy="4514274"/>
          </a:xfrm>
          <a:prstGeom prst="rect">
            <a:avLst/>
          </a:prstGeom>
        </p:spPr>
      </p:pic>
    </p:spTree>
    <p:extLst>
      <p:ext uri="{BB962C8B-B14F-4D97-AF65-F5344CB8AC3E}">
        <p14:creationId xmlns:p14="http://schemas.microsoft.com/office/powerpoint/2010/main" val="2462763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cap="none" dirty="0" smtClean="0">
                <a:solidFill>
                  <a:schemeClr val="accent6">
                    <a:lumMod val="75000"/>
                  </a:schemeClr>
                </a:solidFill>
                <a:latin typeface="Times New Roman" panose="02020603050405020304" pitchFamily="18" charset="0"/>
                <a:cs typeface="Times New Roman" panose="02020603050405020304" pitchFamily="18" charset="0"/>
              </a:rPr>
              <a:t>Form </a:t>
            </a:r>
            <a:endParaRPr lang="ar-SA" sz="48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913775" y="1854558"/>
            <a:ext cx="10363824" cy="4237149"/>
          </a:xfrm>
        </p:spPr>
        <p:txBody>
          <a:bodyPr>
            <a:noAutofit/>
          </a:bodyPr>
          <a:lstStyle/>
          <a:p>
            <a:pPr algn="l" rtl="0"/>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The form or outline of anterior teeth depends on:</a:t>
            </a:r>
          </a:p>
          <a:p>
            <a:pPr marL="457200" indent="-457200" algn="l" rtl="0">
              <a:buAutoNum type="arabicPeriod"/>
            </a:pPr>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Facial form.</a:t>
            </a:r>
          </a:p>
          <a:p>
            <a:pPr marL="457200" indent="-457200" algn="l" rtl="0">
              <a:buAutoNum type="arabicPeriod"/>
            </a:pPr>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Gender.</a:t>
            </a:r>
          </a:p>
          <a:p>
            <a:pPr marL="457200" indent="-457200" algn="l" rtl="0">
              <a:buAutoNum type="arabicPeriod"/>
            </a:pPr>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Age.</a:t>
            </a:r>
          </a:p>
          <a:p>
            <a:pPr marL="457200" indent="-457200" algn="l" rtl="0">
              <a:buAutoNum type="arabicPeriod"/>
            </a:pPr>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Personality.</a:t>
            </a:r>
          </a:p>
          <a:p>
            <a:pPr marL="457200" indent="-457200" algn="l" rtl="0">
              <a:buAutoNum type="arabicPeriod"/>
            </a:pPr>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Patient preference. </a:t>
            </a:r>
          </a:p>
          <a:p>
            <a:pPr marL="0" indent="0" algn="l" rtl="0">
              <a:buNone/>
            </a:pPr>
            <a:endPar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endParaRPr>
          </a:p>
          <a:p>
            <a:pPr marL="457200" indent="-457200" algn="l" rtl="0">
              <a:buAutoNum type="arabicPeriod"/>
            </a:pPr>
            <a:endPar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endParaRPr>
          </a:p>
          <a:p>
            <a:pPr marL="457200" indent="-457200" algn="l" rtl="0">
              <a:buAutoNum type="arabicPeriod"/>
            </a:pPr>
            <a:endPar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endParaRPr>
          </a:p>
          <a:p>
            <a:pPr marL="457200" indent="-457200" algn="l" rtl="0">
              <a:buAutoNum type="arabicPeriod"/>
            </a:pPr>
            <a:endParaRPr lang="ar-SA" sz="28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59671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7583" y="260890"/>
            <a:ext cx="10170017" cy="1394102"/>
          </a:xfrm>
        </p:spPr>
        <p:txBody>
          <a:bodyPr>
            <a:normAutofit/>
          </a:bodyPr>
          <a:lstStyle/>
          <a:p>
            <a:r>
              <a:rPr lang="en-US" sz="4400" b="1" cap="none" dirty="0" smtClean="0">
                <a:solidFill>
                  <a:schemeClr val="accent6">
                    <a:lumMod val="75000"/>
                  </a:schemeClr>
                </a:solidFill>
                <a:latin typeface="Times New Roman" panose="02020603050405020304" pitchFamily="18" charset="0"/>
                <a:cs typeface="Times New Roman" panose="02020603050405020304" pitchFamily="18" charset="0"/>
              </a:rPr>
              <a:t>Form </a:t>
            </a:r>
            <a:endParaRPr lang="ar-SA" sz="44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913149" y="1323903"/>
            <a:ext cx="5139296" cy="5257201"/>
          </a:xfrm>
        </p:spPr>
        <p:txBody>
          <a:bodyPr>
            <a:noAutofit/>
          </a:bodyPr>
          <a:lstStyle/>
          <a:p>
            <a:pPr algn="l" rtl="0"/>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The form or outline of anterior teeth depends on:</a:t>
            </a:r>
          </a:p>
          <a:p>
            <a:pPr marL="457200" indent="-457200" algn="l" rtl="0">
              <a:buAutoNum type="arabicPeriod"/>
            </a:pPr>
            <a:r>
              <a:rPr lang="en-US" sz="3200" b="1" cap="none" dirty="0" smtClean="0">
                <a:solidFill>
                  <a:schemeClr val="accent6">
                    <a:lumMod val="50000"/>
                  </a:schemeClr>
                </a:solidFill>
                <a:latin typeface="Times New Roman" panose="02020603050405020304" pitchFamily="18" charset="0"/>
                <a:cs typeface="Times New Roman" panose="02020603050405020304" pitchFamily="18" charset="0"/>
              </a:rPr>
              <a:t>Facial form:</a:t>
            </a:r>
          </a:p>
          <a:p>
            <a:pPr marL="0" indent="0" algn="l" rtl="0">
              <a:buNone/>
            </a:pPr>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According to </a:t>
            </a:r>
            <a:r>
              <a:rPr lang="en-US" sz="2800" b="1" u="sng" cap="none" dirty="0" smtClean="0">
                <a:solidFill>
                  <a:schemeClr val="accent6">
                    <a:lumMod val="75000"/>
                  </a:schemeClr>
                </a:solidFill>
                <a:latin typeface="Times New Roman" panose="02020603050405020304" pitchFamily="18" charset="0"/>
                <a:cs typeface="Times New Roman" panose="02020603050405020304" pitchFamily="18" charset="0"/>
              </a:rPr>
              <a:t>frontal outline</a:t>
            </a:r>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 </a:t>
            </a:r>
          </a:p>
          <a:p>
            <a:pPr algn="l" rtl="0"/>
            <a:r>
              <a:rPr lang="en-US" sz="2800" cap="none" dirty="0" smtClean="0">
                <a:latin typeface="Times New Roman" panose="02020603050405020304" pitchFamily="18" charset="0"/>
                <a:cs typeface="Times New Roman" panose="02020603050405020304" pitchFamily="18" charset="0"/>
              </a:rPr>
              <a:t>the face could be classified into square, ovoid and tapering .</a:t>
            </a:r>
          </a:p>
          <a:p>
            <a:pPr algn="l" rtl="0"/>
            <a:r>
              <a:rPr lang="en-US" sz="2800" cap="none" dirty="0" smtClean="0">
                <a:latin typeface="Times New Roman" panose="02020603050405020304" pitchFamily="18" charset="0"/>
                <a:cs typeface="Times New Roman" panose="02020603050405020304" pitchFamily="18" charset="0"/>
              </a:rPr>
              <a:t>the maxillary central incisor form should be in harmony with patient face. </a:t>
            </a:r>
            <a:endParaRPr lang="en-US" sz="2800" cap="none" dirty="0" smtClean="0">
              <a:solidFill>
                <a:schemeClr val="accent6">
                  <a:lumMod val="75000"/>
                </a:schemeClr>
              </a:solidFill>
              <a:latin typeface="Times New Roman" panose="02020603050405020304" pitchFamily="18" charset="0"/>
              <a:cs typeface="Times New Roman" panose="02020603050405020304" pitchFamily="18" charset="0"/>
            </a:endParaRPr>
          </a:p>
          <a:p>
            <a:pPr marL="457200" indent="-457200" algn="l" rtl="0">
              <a:buAutoNum type="arabicPeriod"/>
            </a:pPr>
            <a:endParaRPr lang="ar-SA" sz="28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l="16115" t="21788" r="37561" b="9198"/>
          <a:stretch/>
        </p:blipFill>
        <p:spPr>
          <a:xfrm>
            <a:off x="6490952" y="1654991"/>
            <a:ext cx="5512157" cy="4617021"/>
          </a:xfrm>
          <a:prstGeom prst="rect">
            <a:avLst/>
          </a:prstGeom>
        </p:spPr>
      </p:pic>
    </p:spTree>
    <p:extLst>
      <p:ext uri="{BB962C8B-B14F-4D97-AF65-F5344CB8AC3E}">
        <p14:creationId xmlns:p14="http://schemas.microsoft.com/office/powerpoint/2010/main" val="2266315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149" y="260889"/>
            <a:ext cx="10364451" cy="1596177"/>
          </a:xfrm>
        </p:spPr>
        <p:txBody>
          <a:bodyPr>
            <a:normAutofit/>
          </a:bodyPr>
          <a:lstStyle/>
          <a:p>
            <a:r>
              <a:rPr lang="en-US" sz="4800" b="1" cap="none" dirty="0" smtClean="0">
                <a:solidFill>
                  <a:schemeClr val="accent6">
                    <a:lumMod val="75000"/>
                  </a:schemeClr>
                </a:solidFill>
                <a:latin typeface="Times New Roman" panose="02020603050405020304" pitchFamily="18" charset="0"/>
                <a:cs typeface="Times New Roman" panose="02020603050405020304" pitchFamily="18" charset="0"/>
              </a:rPr>
              <a:t>Form </a:t>
            </a:r>
            <a:endParaRPr lang="ar-SA" sz="48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437882" y="1184855"/>
            <a:ext cx="5782615" cy="5125792"/>
          </a:xfrm>
        </p:spPr>
        <p:txBody>
          <a:bodyPr>
            <a:normAutofit/>
          </a:bodyPr>
          <a:lstStyle/>
          <a:p>
            <a:pPr algn="l" rtl="0"/>
            <a:r>
              <a:rPr lang="en-US" sz="2400" b="1" cap="none" dirty="0" smtClean="0">
                <a:solidFill>
                  <a:schemeClr val="accent6">
                    <a:lumMod val="75000"/>
                  </a:schemeClr>
                </a:solidFill>
                <a:latin typeface="Times New Roman" panose="02020603050405020304" pitchFamily="18" charset="0"/>
                <a:cs typeface="Times New Roman" panose="02020603050405020304" pitchFamily="18" charset="0"/>
              </a:rPr>
              <a:t>The form or outline of anterior teeth depends on:</a:t>
            </a:r>
          </a:p>
          <a:p>
            <a:pPr marL="457200" indent="-457200" algn="l" rtl="0">
              <a:buAutoNum type="arabicPeriod"/>
            </a:pPr>
            <a:r>
              <a:rPr lang="en-US" sz="2800" b="1" cap="none" dirty="0" smtClean="0">
                <a:solidFill>
                  <a:schemeClr val="accent6">
                    <a:lumMod val="50000"/>
                  </a:schemeClr>
                </a:solidFill>
                <a:latin typeface="Times New Roman" panose="02020603050405020304" pitchFamily="18" charset="0"/>
                <a:cs typeface="Times New Roman" panose="02020603050405020304" pitchFamily="18" charset="0"/>
              </a:rPr>
              <a:t>Facial form:</a:t>
            </a:r>
          </a:p>
          <a:p>
            <a:pPr marL="0" indent="0" algn="l" rtl="0">
              <a:buNone/>
            </a:pPr>
            <a:r>
              <a:rPr lang="en-US" sz="2400" b="1" cap="none" dirty="0" smtClean="0">
                <a:solidFill>
                  <a:schemeClr val="accent6">
                    <a:lumMod val="75000"/>
                  </a:schemeClr>
                </a:solidFill>
                <a:latin typeface="Times New Roman" panose="02020603050405020304" pitchFamily="18" charset="0"/>
                <a:cs typeface="Times New Roman" panose="02020603050405020304" pitchFamily="18" charset="0"/>
              </a:rPr>
              <a:t>According to </a:t>
            </a:r>
            <a:r>
              <a:rPr lang="en-US" sz="2400" b="1" u="sng" cap="none" dirty="0" smtClean="0">
                <a:solidFill>
                  <a:schemeClr val="accent6">
                    <a:lumMod val="75000"/>
                  </a:schemeClr>
                </a:solidFill>
                <a:latin typeface="Times New Roman" panose="02020603050405020304" pitchFamily="18" charset="0"/>
                <a:cs typeface="Times New Roman" panose="02020603050405020304" pitchFamily="18" charset="0"/>
              </a:rPr>
              <a:t>profile</a:t>
            </a:r>
            <a:r>
              <a:rPr lang="en-US" sz="2400" b="1" cap="none" dirty="0" smtClean="0">
                <a:solidFill>
                  <a:schemeClr val="accent6">
                    <a:lumMod val="75000"/>
                  </a:schemeClr>
                </a:solidFill>
                <a:latin typeface="Times New Roman" panose="02020603050405020304" pitchFamily="18" charset="0"/>
                <a:cs typeface="Times New Roman" panose="02020603050405020304" pitchFamily="18" charset="0"/>
              </a:rPr>
              <a:t>: </a:t>
            </a:r>
          </a:p>
          <a:p>
            <a:pPr algn="l" rtl="0"/>
            <a:r>
              <a:rPr lang="en-US" sz="2400" cap="none" dirty="0" smtClean="0">
                <a:latin typeface="Times New Roman" panose="02020603050405020304" pitchFamily="18" charset="0"/>
                <a:cs typeface="Times New Roman" panose="02020603050405020304" pitchFamily="18" charset="0"/>
              </a:rPr>
              <a:t>The face could be classified into: </a:t>
            </a:r>
            <a:r>
              <a:rPr lang="en-US" sz="2400" b="1" cap="none" dirty="0" smtClean="0">
                <a:latin typeface="Times New Roman" panose="02020603050405020304" pitchFamily="18" charset="0"/>
                <a:cs typeface="Times New Roman" panose="02020603050405020304" pitchFamily="18" charset="0"/>
              </a:rPr>
              <a:t>straight</a:t>
            </a:r>
            <a:r>
              <a:rPr lang="en-US" sz="2400" cap="none" dirty="0" smtClean="0">
                <a:latin typeface="Times New Roman" panose="02020603050405020304" pitchFamily="18" charset="0"/>
                <a:cs typeface="Times New Roman" panose="02020603050405020304" pitchFamily="18" charset="0"/>
              </a:rPr>
              <a:t>, </a:t>
            </a:r>
            <a:r>
              <a:rPr lang="en-US" sz="2400" b="1" cap="none" dirty="0" smtClean="0">
                <a:latin typeface="Times New Roman" panose="02020603050405020304" pitchFamily="18" charset="0"/>
                <a:cs typeface="Times New Roman" panose="02020603050405020304" pitchFamily="18" charset="0"/>
              </a:rPr>
              <a:t>convex</a:t>
            </a:r>
            <a:r>
              <a:rPr lang="en-US" sz="2400" cap="none" dirty="0" smtClean="0">
                <a:latin typeface="Times New Roman" panose="02020603050405020304" pitchFamily="18" charset="0"/>
                <a:cs typeface="Times New Roman" panose="02020603050405020304" pitchFamily="18" charset="0"/>
              </a:rPr>
              <a:t> and </a:t>
            </a:r>
            <a:r>
              <a:rPr lang="en-US" sz="2400" b="1" cap="none" dirty="0" smtClean="0">
                <a:latin typeface="Times New Roman" panose="02020603050405020304" pitchFamily="18" charset="0"/>
                <a:cs typeface="Times New Roman" panose="02020603050405020304" pitchFamily="18" charset="0"/>
              </a:rPr>
              <a:t>concave</a:t>
            </a:r>
            <a:r>
              <a:rPr lang="en-US" sz="2400" cap="none" dirty="0" smtClean="0">
                <a:latin typeface="Times New Roman" panose="02020603050405020304" pitchFamily="18" charset="0"/>
                <a:cs typeface="Times New Roman" panose="02020603050405020304" pitchFamily="18" charset="0"/>
              </a:rPr>
              <a:t>. </a:t>
            </a:r>
          </a:p>
          <a:p>
            <a:pPr algn="l" rtl="0"/>
            <a:r>
              <a:rPr lang="en-US" sz="2400" cap="none" dirty="0" smtClean="0">
                <a:latin typeface="Times New Roman" panose="02020603050405020304" pitchFamily="18" charset="0"/>
                <a:cs typeface="Times New Roman" panose="02020603050405020304" pitchFamily="18" charset="0"/>
              </a:rPr>
              <a:t>The labial surface of maxillary central incisor viewed from mesial aspect should be in harmony with profile of face.</a:t>
            </a:r>
            <a:endParaRPr lang="ar-SA" sz="24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18490" t="36400" r="35384" b="26629"/>
          <a:stretch/>
        </p:blipFill>
        <p:spPr>
          <a:xfrm>
            <a:off x="6095374" y="1857066"/>
            <a:ext cx="6001555" cy="2704564"/>
          </a:xfrm>
          <a:prstGeom prst="rect">
            <a:avLst/>
          </a:prstGeom>
        </p:spPr>
      </p:pic>
    </p:spTree>
    <p:extLst>
      <p:ext uri="{BB962C8B-B14F-4D97-AF65-F5344CB8AC3E}">
        <p14:creationId xmlns:p14="http://schemas.microsoft.com/office/powerpoint/2010/main" val="1597022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6028" y="0"/>
            <a:ext cx="10364451" cy="1596177"/>
          </a:xfrm>
        </p:spPr>
        <p:txBody>
          <a:bodyPr>
            <a:normAutofit/>
          </a:bodyPr>
          <a:lstStyle/>
          <a:p>
            <a:r>
              <a:rPr lang="en-US" sz="4400" b="1" cap="none" dirty="0" smtClean="0">
                <a:solidFill>
                  <a:schemeClr val="accent6">
                    <a:lumMod val="75000"/>
                  </a:schemeClr>
                </a:solidFill>
                <a:latin typeface="Times New Roman" panose="02020603050405020304" pitchFamily="18" charset="0"/>
                <a:cs typeface="Times New Roman" panose="02020603050405020304" pitchFamily="18" charset="0"/>
              </a:rPr>
              <a:t>Form </a:t>
            </a:r>
            <a:endParaRPr lang="ar-SA" sz="44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618186" y="1130720"/>
            <a:ext cx="11165983" cy="5179928"/>
          </a:xfrm>
        </p:spPr>
        <p:txBody>
          <a:bodyPr>
            <a:noAutofit/>
          </a:bodyPr>
          <a:lstStyle/>
          <a:p>
            <a:pPr algn="l" rtl="0"/>
            <a:r>
              <a:rPr lang="en-US" sz="2400" b="1" cap="none" dirty="0" smtClean="0">
                <a:solidFill>
                  <a:schemeClr val="accent6">
                    <a:lumMod val="75000"/>
                  </a:schemeClr>
                </a:solidFill>
                <a:latin typeface="Times New Roman" panose="02020603050405020304" pitchFamily="18" charset="0"/>
                <a:cs typeface="Times New Roman" panose="02020603050405020304" pitchFamily="18" charset="0"/>
              </a:rPr>
              <a:t>The form or outline of anterior teeth depends on:</a:t>
            </a:r>
          </a:p>
          <a:p>
            <a:pPr marL="0" indent="0" algn="l" rtl="0">
              <a:buNone/>
            </a:pPr>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2. Gender:</a:t>
            </a:r>
          </a:p>
          <a:p>
            <a:pPr marL="0" indent="0" algn="l" rtl="0">
              <a:buNone/>
            </a:pPr>
            <a:r>
              <a:rPr lang="en-US" sz="2400" cap="none" dirty="0" smtClean="0">
                <a:solidFill>
                  <a:schemeClr val="accent6">
                    <a:lumMod val="75000"/>
                  </a:schemeClr>
                </a:solidFill>
                <a:latin typeface="Times New Roman" panose="02020603050405020304" pitchFamily="18" charset="0"/>
                <a:cs typeface="Times New Roman" panose="02020603050405020304" pitchFamily="18" charset="0"/>
              </a:rPr>
              <a:t>Masculine form:</a:t>
            </a:r>
          </a:p>
          <a:p>
            <a:pPr algn="l" rtl="0"/>
            <a:r>
              <a:rPr lang="en-US" sz="2400" cap="none" dirty="0" smtClean="0">
                <a:latin typeface="Times New Roman" panose="02020603050405020304" pitchFamily="18" charset="0"/>
                <a:cs typeface="Times New Roman" panose="02020603050405020304" pitchFamily="18" charset="0"/>
              </a:rPr>
              <a:t>Is associated with </a:t>
            </a:r>
            <a:r>
              <a:rPr lang="en-US" sz="2400" i="1" cap="none" dirty="0" smtClean="0">
                <a:latin typeface="Times New Roman" panose="02020603050405020304" pitchFamily="18" charset="0"/>
                <a:cs typeface="Times New Roman" panose="02020603050405020304" pitchFamily="18" charset="0"/>
              </a:rPr>
              <a:t>square</a:t>
            </a:r>
            <a:r>
              <a:rPr lang="en-US" sz="2400" cap="none" dirty="0" smtClean="0">
                <a:latin typeface="Times New Roman" panose="02020603050405020304" pitchFamily="18" charset="0"/>
                <a:cs typeface="Times New Roman" panose="02020603050405020304" pitchFamily="18" charset="0"/>
              </a:rPr>
              <a:t>, </a:t>
            </a:r>
            <a:r>
              <a:rPr lang="en-US" sz="2400" i="1" cap="none" dirty="0" smtClean="0">
                <a:latin typeface="Times New Roman" panose="02020603050405020304" pitchFamily="18" charset="0"/>
                <a:cs typeface="Times New Roman" panose="02020603050405020304" pitchFamily="18" charset="0"/>
              </a:rPr>
              <a:t>cuboidal</a:t>
            </a:r>
            <a:r>
              <a:rPr lang="en-US" sz="2400" cap="none" dirty="0" smtClean="0">
                <a:latin typeface="Times New Roman" panose="02020603050405020304" pitchFamily="18" charset="0"/>
                <a:cs typeface="Times New Roman" panose="02020603050405020304" pitchFamily="18" charset="0"/>
              </a:rPr>
              <a:t>, and </a:t>
            </a:r>
            <a:r>
              <a:rPr lang="en-US" sz="2400" i="1" cap="none" dirty="0" smtClean="0">
                <a:latin typeface="Times New Roman" panose="02020603050405020304" pitchFamily="18" charset="0"/>
                <a:cs typeface="Times New Roman" panose="02020603050405020304" pitchFamily="18" charset="0"/>
              </a:rPr>
              <a:t>angular </a:t>
            </a:r>
            <a:r>
              <a:rPr lang="en-US" sz="2400" cap="none" dirty="0" smtClean="0">
                <a:latin typeface="Times New Roman" panose="02020603050405020304" pitchFamily="18" charset="0"/>
                <a:cs typeface="Times New Roman" panose="02020603050405020304" pitchFamily="18" charset="0"/>
              </a:rPr>
              <a:t>Form.</a:t>
            </a:r>
          </a:p>
          <a:p>
            <a:pPr marL="0" indent="0" algn="l" rtl="0">
              <a:buNone/>
            </a:pPr>
            <a:r>
              <a:rPr lang="en-US" sz="2400" cap="none" dirty="0" smtClean="0">
                <a:solidFill>
                  <a:schemeClr val="accent6">
                    <a:lumMod val="75000"/>
                  </a:schemeClr>
                </a:solidFill>
                <a:latin typeface="Times New Roman" panose="02020603050405020304" pitchFamily="18" charset="0"/>
                <a:cs typeface="Times New Roman" panose="02020603050405020304" pitchFamily="18" charset="0"/>
              </a:rPr>
              <a:t>Feminine form:</a:t>
            </a:r>
          </a:p>
          <a:p>
            <a:pPr algn="l" rtl="0"/>
            <a:r>
              <a:rPr lang="en-US" sz="2400" cap="none" dirty="0">
                <a:latin typeface="Times New Roman" panose="02020603050405020304" pitchFamily="18" charset="0"/>
                <a:cs typeface="Times New Roman" panose="02020603050405020304" pitchFamily="18" charset="0"/>
              </a:rPr>
              <a:t>I</a:t>
            </a:r>
            <a:r>
              <a:rPr lang="en-US" sz="2400" cap="none" dirty="0" smtClean="0">
                <a:latin typeface="Times New Roman" panose="02020603050405020304" pitchFamily="18" charset="0"/>
                <a:cs typeface="Times New Roman" panose="02020603050405020304" pitchFamily="18" charset="0"/>
              </a:rPr>
              <a:t>s </a:t>
            </a:r>
            <a:r>
              <a:rPr lang="en-US" sz="2400" cap="none" dirty="0">
                <a:latin typeface="Times New Roman" panose="02020603050405020304" pitchFamily="18" charset="0"/>
                <a:cs typeface="Times New Roman" panose="02020603050405020304" pitchFamily="18" charset="0"/>
              </a:rPr>
              <a:t>associated with more rounded, ovoid, and </a:t>
            </a:r>
            <a:r>
              <a:rPr lang="en-US" sz="2400" cap="none" dirty="0" smtClean="0">
                <a:latin typeface="Times New Roman" panose="02020603050405020304" pitchFamily="18" charset="0"/>
                <a:cs typeface="Times New Roman" panose="02020603050405020304" pitchFamily="18" charset="0"/>
              </a:rPr>
              <a:t>tapering features.</a:t>
            </a:r>
          </a:p>
          <a:p>
            <a:pPr marL="0" indent="0" algn="l" rtl="0">
              <a:buNone/>
            </a:pPr>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3. </a:t>
            </a:r>
            <a:r>
              <a:rPr lang="en-US" sz="2800" b="1" cap="none" dirty="0">
                <a:solidFill>
                  <a:schemeClr val="accent6">
                    <a:lumMod val="75000"/>
                  </a:schemeClr>
                </a:solidFill>
                <a:latin typeface="Times New Roman" panose="02020603050405020304" pitchFamily="18" charset="0"/>
                <a:cs typeface="Times New Roman" panose="02020603050405020304" pitchFamily="18" charset="0"/>
              </a:rPr>
              <a:t>A</a:t>
            </a:r>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ge: </a:t>
            </a:r>
          </a:p>
          <a:p>
            <a:pPr algn="l" rtl="0"/>
            <a:r>
              <a:rPr lang="en-US" sz="2400" cap="none" dirty="0" smtClean="0">
                <a:latin typeface="Times New Roman" panose="02020603050405020304" pitchFamily="18" charset="0"/>
                <a:cs typeface="Times New Roman" panose="02020603050405020304" pitchFamily="18" charset="0"/>
              </a:rPr>
              <a:t>In old patients the teeth tend to have square form due to attrition, more Round features disappear and line angle quite seen in those patients.</a:t>
            </a:r>
            <a:endParaRPr lang="ar-SA"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47732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149" y="260889"/>
            <a:ext cx="10364451" cy="1596177"/>
          </a:xfrm>
        </p:spPr>
        <p:txBody>
          <a:bodyPr>
            <a:normAutofit/>
          </a:bodyPr>
          <a:lstStyle/>
          <a:p>
            <a:r>
              <a:rPr lang="en-US" sz="4400" b="1" cap="none" dirty="0" smtClean="0">
                <a:solidFill>
                  <a:schemeClr val="accent6">
                    <a:lumMod val="75000"/>
                  </a:schemeClr>
                </a:solidFill>
                <a:latin typeface="Times New Roman" panose="02020603050405020304" pitchFamily="18" charset="0"/>
                <a:cs typeface="Times New Roman" panose="02020603050405020304" pitchFamily="18" charset="0"/>
              </a:rPr>
              <a:t>Form </a:t>
            </a:r>
            <a:endParaRPr lang="ar-SA" sz="44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669701" y="1517086"/>
            <a:ext cx="11114468" cy="4883714"/>
          </a:xfrm>
        </p:spPr>
        <p:txBody>
          <a:bodyPr>
            <a:noAutofit/>
          </a:bodyPr>
          <a:lstStyle/>
          <a:p>
            <a:pPr algn="l" rtl="0"/>
            <a:r>
              <a:rPr lang="en-US" sz="2400" b="1" cap="none" dirty="0" smtClean="0">
                <a:solidFill>
                  <a:schemeClr val="accent6">
                    <a:lumMod val="75000"/>
                  </a:schemeClr>
                </a:solidFill>
                <a:latin typeface="Times New Roman" panose="02020603050405020304" pitchFamily="18" charset="0"/>
                <a:cs typeface="Times New Roman" panose="02020603050405020304" pitchFamily="18" charset="0"/>
              </a:rPr>
              <a:t>The form or outline of anterior teeth depends on:</a:t>
            </a:r>
          </a:p>
          <a:p>
            <a:pPr marL="0" indent="0" algn="l" rtl="0">
              <a:buNone/>
            </a:pPr>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4. Personality:</a:t>
            </a:r>
          </a:p>
          <a:p>
            <a:pPr marL="0" indent="0" algn="l" rtl="0">
              <a:buNone/>
            </a:pPr>
            <a:r>
              <a:rPr lang="en-US" sz="2400" cap="none" dirty="0">
                <a:latin typeface="Times New Roman" panose="02020603050405020304" pitchFamily="18" charset="0"/>
                <a:cs typeface="Times New Roman" panose="02020603050405020304" pitchFamily="18" charset="0"/>
              </a:rPr>
              <a:t>It seems reasonable that a large vigorous type of </a:t>
            </a:r>
            <a:r>
              <a:rPr lang="en-US" sz="2400" cap="none" dirty="0" smtClean="0">
                <a:latin typeface="Times New Roman" panose="02020603050405020304" pitchFamily="18" charset="0"/>
                <a:cs typeface="Times New Roman" panose="02020603050405020304" pitchFamily="18" charset="0"/>
              </a:rPr>
              <a:t>persons have </a:t>
            </a:r>
            <a:r>
              <a:rPr lang="en-US" sz="2400" cap="none" dirty="0">
                <a:latin typeface="Times New Roman" panose="02020603050405020304" pitchFamily="18" charset="0"/>
                <a:cs typeface="Times New Roman" panose="02020603050405020304" pitchFamily="18" charset="0"/>
              </a:rPr>
              <a:t>teeth of more </a:t>
            </a:r>
            <a:r>
              <a:rPr lang="en-US" sz="2400" cap="none" dirty="0" smtClean="0">
                <a:latin typeface="Times New Roman" panose="02020603050405020304" pitchFamily="18" charset="0"/>
                <a:cs typeface="Times New Roman" panose="02020603050405020304" pitchFamily="18" charset="0"/>
              </a:rPr>
              <a:t>square, large </a:t>
            </a:r>
            <a:r>
              <a:rPr lang="en-US" sz="2400" cap="none" dirty="0">
                <a:latin typeface="Times New Roman" panose="02020603050405020304" pitchFamily="18" charset="0"/>
                <a:cs typeface="Times New Roman" panose="02020603050405020304" pitchFamily="18" charset="0"/>
              </a:rPr>
              <a:t>teeth with </a:t>
            </a:r>
            <a:r>
              <a:rPr lang="en-US" sz="2400" cap="none" dirty="0" smtClean="0">
                <a:latin typeface="Times New Roman" panose="02020603050405020304" pitchFamily="18" charset="0"/>
                <a:cs typeface="Times New Roman" panose="02020603050405020304" pitchFamily="18" charset="0"/>
              </a:rPr>
              <a:t>prominent markings</a:t>
            </a:r>
            <a:r>
              <a:rPr lang="en-US" sz="2400" cap="none" dirty="0">
                <a:latin typeface="Times New Roman" panose="02020603050405020304" pitchFamily="18" charset="0"/>
                <a:cs typeface="Times New Roman" panose="02020603050405020304" pitchFamily="18" charset="0"/>
              </a:rPr>
              <a:t>, different from those of delicate </a:t>
            </a:r>
            <a:r>
              <a:rPr lang="en-US" sz="2400" cap="none" dirty="0" smtClean="0">
                <a:latin typeface="Times New Roman" panose="02020603050405020304" pitchFamily="18" charset="0"/>
                <a:cs typeface="Times New Roman" panose="02020603050405020304" pitchFamily="18" charset="0"/>
              </a:rPr>
              <a:t>appearing persons.</a:t>
            </a:r>
          </a:p>
          <a:p>
            <a:pPr marL="0" indent="0" algn="l" rtl="0">
              <a:buNone/>
            </a:pPr>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5. Patient preference:</a:t>
            </a:r>
          </a:p>
          <a:p>
            <a:pPr marL="0" indent="0" algn="l" rtl="0">
              <a:buNone/>
            </a:pPr>
            <a:r>
              <a:rPr lang="en-US" sz="2400" cap="none" dirty="0" smtClean="0">
                <a:latin typeface="Times New Roman" panose="02020603050405020304" pitchFamily="18" charset="0"/>
                <a:cs typeface="Times New Roman" panose="02020603050405020304" pitchFamily="18" charset="0"/>
              </a:rPr>
              <a:t>Allow the patient to select between the same size teeth but different Forms. Set two different forms of teeth on the right and left sides of a Piece of wax rope, and ask the patients which they prefer.</a:t>
            </a:r>
            <a:endParaRPr lang="en-US" sz="2400" cap="none" dirty="0" smtClean="0">
              <a:solidFill>
                <a:schemeClr val="accent6">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50467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412" y="-154546"/>
            <a:ext cx="10364451" cy="1300436"/>
          </a:xfrm>
        </p:spPr>
        <p:txBody>
          <a:bodyPr>
            <a:normAutofit/>
          </a:bodyPr>
          <a:lstStyle/>
          <a:p>
            <a:r>
              <a:rPr lang="en-US" sz="4000" b="1" cap="none" dirty="0" smtClean="0">
                <a:solidFill>
                  <a:schemeClr val="accent6">
                    <a:lumMod val="75000"/>
                  </a:schemeClr>
                </a:solidFill>
                <a:latin typeface="Times New Roman" panose="02020603050405020304" pitchFamily="18" charset="0"/>
                <a:cs typeface="Times New Roman" panose="02020603050405020304" pitchFamily="18" charset="0"/>
              </a:rPr>
              <a:t>Materials of artificial teeth </a:t>
            </a:r>
            <a:endParaRPr lang="ar-SA" sz="40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sz="quarter" idx="13"/>
            <p:extLst>
              <p:ext uri="{D42A27DB-BD31-4B8C-83A1-F6EECF244321}">
                <p14:modId xmlns:p14="http://schemas.microsoft.com/office/powerpoint/2010/main" val="4005504658"/>
              </p:ext>
            </p:extLst>
          </p:nvPr>
        </p:nvGraphicFramePr>
        <p:xfrm>
          <a:off x="1068321" y="978464"/>
          <a:ext cx="10363200" cy="5516880"/>
        </p:xfrm>
        <a:graphic>
          <a:graphicData uri="http://schemas.openxmlformats.org/drawingml/2006/table">
            <a:tbl>
              <a:tblPr rtl="1" firstRow="1" bandRow="1">
                <a:tableStyleId>{93296810-A885-4BE3-A3E7-6D5BEEA58F35}</a:tableStyleId>
              </a:tblPr>
              <a:tblGrid>
                <a:gridCol w="5181600"/>
                <a:gridCol w="5181600"/>
              </a:tblGrid>
              <a:tr h="669701">
                <a:tc>
                  <a:txBody>
                    <a:bodyPr/>
                    <a:lstStyle/>
                    <a:p>
                      <a:pPr algn="ctr" rtl="1"/>
                      <a:r>
                        <a:rPr lang="en-US" sz="3600" dirty="0" smtClean="0">
                          <a:latin typeface="Times New Roman" panose="02020603050405020304" pitchFamily="18" charset="0"/>
                          <a:cs typeface="Times New Roman" panose="02020603050405020304" pitchFamily="18" charset="0"/>
                        </a:rPr>
                        <a:t>Porcelain</a:t>
                      </a:r>
                      <a:r>
                        <a:rPr lang="en-US" sz="3600" baseline="0" dirty="0" smtClean="0">
                          <a:latin typeface="Times New Roman" panose="02020603050405020304" pitchFamily="18" charset="0"/>
                          <a:cs typeface="Times New Roman" panose="02020603050405020304" pitchFamily="18" charset="0"/>
                        </a:rPr>
                        <a:t> </a:t>
                      </a:r>
                      <a:endParaRPr lang="ar-SA" sz="3600" dirty="0">
                        <a:latin typeface="Times New Roman" panose="02020603050405020304" pitchFamily="18" charset="0"/>
                        <a:cs typeface="Times New Roman" panose="02020603050405020304" pitchFamily="18" charset="0"/>
                      </a:endParaRPr>
                    </a:p>
                  </a:txBody>
                  <a:tcPr/>
                </a:tc>
                <a:tc>
                  <a:txBody>
                    <a:bodyPr/>
                    <a:lstStyle/>
                    <a:p>
                      <a:pPr algn="ctr" rtl="1"/>
                      <a:r>
                        <a:rPr lang="en-US" sz="4000" dirty="0" smtClean="0">
                          <a:latin typeface="Times New Roman" panose="02020603050405020304" pitchFamily="18" charset="0"/>
                          <a:cs typeface="Times New Roman" panose="02020603050405020304" pitchFamily="18" charset="0"/>
                        </a:rPr>
                        <a:t>Acrylic </a:t>
                      </a:r>
                      <a:endParaRPr lang="ar-SA" sz="4000" dirty="0">
                        <a:latin typeface="Times New Roman" panose="02020603050405020304" pitchFamily="18" charset="0"/>
                        <a:cs typeface="Times New Roman" panose="02020603050405020304" pitchFamily="18" charset="0"/>
                      </a:endParaRPr>
                    </a:p>
                  </a:txBody>
                  <a:tcPr/>
                </a:tc>
              </a:tr>
              <a:tr h="669701">
                <a:tc>
                  <a:txBody>
                    <a:bodyPr/>
                    <a:lstStyle/>
                    <a:p>
                      <a:pPr algn="l" rtl="1"/>
                      <a:r>
                        <a:rPr lang="en-US" sz="2000" b="1" i="0" u="none" strike="noStrike" baseline="0" dirty="0" smtClean="0">
                          <a:solidFill>
                            <a:srgbClr val="000000"/>
                          </a:solidFill>
                          <a:latin typeface="Times New Roman" panose="02020603050405020304" pitchFamily="18" charset="0"/>
                          <a:cs typeface="Times New Roman" panose="02020603050405020304" pitchFamily="18" charset="0"/>
                        </a:rPr>
                        <a:t>We have vacuum fired and air fired, the vacuum fired is better because they are harder and have luster. </a:t>
                      </a:r>
                      <a:endParaRPr lang="ar-SA" sz="2000" b="1" dirty="0">
                        <a:latin typeface="Times New Roman" panose="02020603050405020304" pitchFamily="18" charset="0"/>
                        <a:cs typeface="Times New Roman" panose="02020603050405020304" pitchFamily="18" charset="0"/>
                      </a:endParaRPr>
                    </a:p>
                  </a:txBody>
                  <a:tcPr/>
                </a:tc>
                <a:tc>
                  <a:txBody>
                    <a:bodyPr/>
                    <a:lstStyle/>
                    <a:p>
                      <a:pPr algn="l" rtl="1"/>
                      <a:r>
                        <a:rPr lang="en-US" sz="2000" b="1" i="0" u="none" strike="noStrike" baseline="0" dirty="0" smtClean="0">
                          <a:solidFill>
                            <a:srgbClr val="000000"/>
                          </a:solidFill>
                          <a:latin typeface="Times New Roman" panose="02020603050405020304" pitchFamily="18" charset="0"/>
                          <a:cs typeface="Times New Roman" panose="02020603050405020304" pitchFamily="18" charset="0"/>
                        </a:rPr>
                        <a:t>They are made from acrylic resin. </a:t>
                      </a:r>
                      <a:endParaRPr lang="ar-SA" sz="2000" b="1" dirty="0">
                        <a:latin typeface="Times New Roman" panose="02020603050405020304" pitchFamily="18" charset="0"/>
                        <a:cs typeface="Times New Roman" panose="02020603050405020304" pitchFamily="18" charset="0"/>
                      </a:endParaRPr>
                    </a:p>
                  </a:txBody>
                  <a:tcPr/>
                </a:tc>
              </a:tr>
              <a:tr h="669701">
                <a:tc>
                  <a:txBody>
                    <a:bodyPr/>
                    <a:lstStyle/>
                    <a:p>
                      <a:pPr algn="l" rtl="1"/>
                      <a:r>
                        <a:rPr lang="en-US" sz="2000" b="1" i="0" u="none" strike="noStrike" baseline="0" dirty="0" smtClean="0">
                          <a:solidFill>
                            <a:srgbClr val="000000"/>
                          </a:solidFill>
                          <a:latin typeface="Times New Roman" panose="02020603050405020304" pitchFamily="18" charset="0"/>
                          <a:cs typeface="Times New Roman" panose="02020603050405020304" pitchFamily="18" charset="0"/>
                        </a:rPr>
                        <a:t>They are brittle and thus susceptible to fracture, more resistance to abrasion.</a:t>
                      </a:r>
                      <a:endParaRPr lang="ar-SA" sz="2000" b="1" dirty="0">
                        <a:latin typeface="Times New Roman" panose="02020603050405020304" pitchFamily="18" charset="0"/>
                        <a:cs typeface="Times New Roman" panose="02020603050405020304" pitchFamily="18" charset="0"/>
                      </a:endParaRPr>
                    </a:p>
                  </a:txBody>
                  <a:tcPr/>
                </a:tc>
                <a:tc>
                  <a:txBody>
                    <a:bodyPr/>
                    <a:lstStyle/>
                    <a:p>
                      <a:pPr algn="l" rtl="1"/>
                      <a:r>
                        <a:rPr lang="en-US" sz="2000" b="1" i="0" u="none" strike="noStrike" baseline="0" dirty="0" smtClean="0">
                          <a:solidFill>
                            <a:srgbClr val="000000"/>
                          </a:solidFill>
                          <a:latin typeface="Times New Roman" panose="02020603050405020304" pitchFamily="18" charset="0"/>
                          <a:cs typeface="Times New Roman" panose="02020603050405020304" pitchFamily="18" charset="0"/>
                        </a:rPr>
                        <a:t>They are not brittle, but poor abrasion resistance, so they might become worn down with consequent loss of vertical dimension.</a:t>
                      </a:r>
                      <a:endParaRPr lang="ar-SA" sz="2000" b="1" dirty="0">
                        <a:latin typeface="Times New Roman" panose="02020603050405020304" pitchFamily="18" charset="0"/>
                        <a:cs typeface="Times New Roman" panose="02020603050405020304" pitchFamily="18" charset="0"/>
                      </a:endParaRPr>
                    </a:p>
                  </a:txBody>
                  <a:tcPr/>
                </a:tc>
              </a:tr>
              <a:tr h="669701">
                <a:tc>
                  <a:txBody>
                    <a:bodyPr/>
                    <a:lstStyle/>
                    <a:p>
                      <a:pPr algn="l" rtl="1"/>
                      <a:r>
                        <a:rPr lang="en-US" sz="2000" b="1" i="0" u="none" strike="noStrike" baseline="0" dirty="0" smtClean="0">
                          <a:solidFill>
                            <a:srgbClr val="000000"/>
                          </a:solidFill>
                          <a:latin typeface="Times New Roman" panose="02020603050405020304" pitchFamily="18" charset="0"/>
                          <a:cs typeface="Times New Roman" panose="02020603050405020304" pitchFamily="18" charset="0"/>
                        </a:rPr>
                        <a:t>Excellent esthetic, does not stained, and maintain luster for long time. </a:t>
                      </a:r>
                      <a:endParaRPr lang="ar-SA" sz="2000" b="1" dirty="0">
                        <a:latin typeface="Times New Roman" panose="02020603050405020304" pitchFamily="18" charset="0"/>
                        <a:cs typeface="Times New Roman" panose="02020603050405020304" pitchFamily="18" charset="0"/>
                      </a:endParaRPr>
                    </a:p>
                  </a:txBody>
                  <a:tcPr/>
                </a:tc>
                <a:tc>
                  <a:txBody>
                    <a:bodyPr/>
                    <a:lstStyle/>
                    <a:p>
                      <a:pPr algn="l" rtl="1"/>
                      <a:r>
                        <a:rPr lang="en-US" sz="2000" b="1" i="0" u="none" strike="noStrike" baseline="0" dirty="0" smtClean="0">
                          <a:solidFill>
                            <a:srgbClr val="000000"/>
                          </a:solidFill>
                          <a:latin typeface="Times New Roman" panose="02020603050405020304" pitchFamily="18" charset="0"/>
                          <a:cs typeface="Times New Roman" panose="02020603050405020304" pitchFamily="18" charset="0"/>
                        </a:rPr>
                        <a:t>Esthetic very good, but cannot maintain luster for long time. </a:t>
                      </a:r>
                      <a:endParaRPr lang="ar-SA" sz="2000" b="1" dirty="0">
                        <a:latin typeface="Times New Roman" panose="02020603050405020304" pitchFamily="18" charset="0"/>
                        <a:cs typeface="Times New Roman" panose="02020603050405020304" pitchFamily="18" charset="0"/>
                      </a:endParaRPr>
                    </a:p>
                  </a:txBody>
                  <a:tcPr/>
                </a:tc>
              </a:tr>
              <a:tr h="669701">
                <a:tc>
                  <a:txBody>
                    <a:bodyPr/>
                    <a:lstStyle/>
                    <a:p>
                      <a:pPr algn="l" rtl="1"/>
                      <a:r>
                        <a:rPr lang="en-US" sz="2000" b="1" i="0" u="none" strike="noStrike" baseline="0" dirty="0" smtClean="0">
                          <a:solidFill>
                            <a:srgbClr val="000000"/>
                          </a:solidFill>
                          <a:latin typeface="Times New Roman" panose="02020603050405020304" pitchFamily="18" charset="0"/>
                          <a:cs typeface="Times New Roman" panose="02020603050405020304" pitchFamily="18" charset="0"/>
                        </a:rPr>
                        <a:t>Mechanical bonding by pins or undercut holes. </a:t>
                      </a:r>
                      <a:endParaRPr lang="ar-SA" sz="2000" b="1"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2000" b="1" i="0" u="none" strike="noStrike" baseline="0" dirty="0" smtClean="0">
                          <a:solidFill>
                            <a:srgbClr val="000000"/>
                          </a:solidFill>
                          <a:latin typeface="Times New Roman" panose="02020603050405020304" pitchFamily="18" charset="0"/>
                          <a:cs typeface="Times New Roman" panose="02020603050405020304" pitchFamily="18" charset="0"/>
                        </a:rPr>
                        <a:t>Chemical bonding with denture base Easily ground and polished. </a:t>
                      </a:r>
                      <a:endParaRPr lang="ar-SA" sz="2000" b="1" dirty="0" smtClean="0">
                        <a:latin typeface="Times New Roman" panose="02020603050405020304" pitchFamily="18" charset="0"/>
                        <a:cs typeface="Times New Roman" panose="02020603050405020304" pitchFamily="18" charset="0"/>
                      </a:endParaRPr>
                    </a:p>
                  </a:txBody>
                  <a:tcPr/>
                </a:tc>
              </a:tr>
              <a:tr h="669701">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2000" b="1" i="0" u="none" strike="noStrike" baseline="0" dirty="0" smtClean="0">
                          <a:solidFill>
                            <a:srgbClr val="000000"/>
                          </a:solidFill>
                          <a:latin typeface="Times New Roman" panose="02020603050405020304" pitchFamily="18" charset="0"/>
                          <a:cs typeface="Times New Roman" panose="02020603050405020304" pitchFamily="18" charset="0"/>
                        </a:rPr>
                        <a:t>Difficult to grind and polish. </a:t>
                      </a:r>
                      <a:endParaRPr lang="ar-SA" sz="2000" b="1" dirty="0" smtClean="0">
                        <a:latin typeface="Times New Roman" panose="02020603050405020304" pitchFamily="18" charset="0"/>
                        <a:cs typeface="Times New Roman" panose="02020603050405020304" pitchFamily="18" charset="0"/>
                      </a:endParaRPr>
                    </a:p>
                    <a:p>
                      <a:pPr algn="l" rtl="1"/>
                      <a:endParaRPr lang="ar-SA" sz="2000" b="1" dirty="0">
                        <a:latin typeface="Times New Roman" panose="02020603050405020304" pitchFamily="18" charset="0"/>
                        <a:cs typeface="Times New Roman" panose="02020603050405020304" pitchFamily="18" charset="0"/>
                      </a:endParaRPr>
                    </a:p>
                  </a:txBody>
                  <a:tcPr/>
                </a:tc>
                <a:tc>
                  <a:txBody>
                    <a:bodyPr/>
                    <a:lstStyle/>
                    <a:p>
                      <a:pPr algn="l" rtl="1"/>
                      <a:r>
                        <a:rPr lang="en-US" sz="2000" b="1" i="0" u="none" strike="noStrike" baseline="0" dirty="0" smtClean="0">
                          <a:solidFill>
                            <a:srgbClr val="000000"/>
                          </a:solidFill>
                          <a:latin typeface="Times New Roman" panose="02020603050405020304" pitchFamily="18" charset="0"/>
                          <a:cs typeface="Times New Roman" panose="02020603050405020304" pitchFamily="18" charset="0"/>
                        </a:rPr>
                        <a:t>Easily ground and polished. </a:t>
                      </a:r>
                      <a:endParaRPr lang="ar-SA" sz="2000" b="1" dirty="0">
                        <a:latin typeface="Times New Roman" panose="02020603050405020304" pitchFamily="18" charset="0"/>
                        <a:cs typeface="Times New Roman" panose="02020603050405020304" pitchFamily="18" charset="0"/>
                      </a:endParaRPr>
                    </a:p>
                  </a:txBody>
                  <a:tcPr/>
                </a:tc>
              </a:tr>
              <a:tr h="669701">
                <a:tc>
                  <a:txBody>
                    <a:bodyPr/>
                    <a:lstStyle/>
                    <a:p>
                      <a:pPr algn="l" rtl="1"/>
                      <a:r>
                        <a:rPr lang="en-US" sz="2000" b="1" i="0" u="none" strike="noStrike" baseline="0" dirty="0" smtClean="0">
                          <a:solidFill>
                            <a:srgbClr val="000000"/>
                          </a:solidFill>
                          <a:latin typeface="Times New Roman" panose="02020603050405020304" pitchFamily="18" charset="0"/>
                          <a:cs typeface="Times New Roman" panose="02020603050405020304" pitchFamily="18" charset="0"/>
                        </a:rPr>
                        <a:t>There is clicking during contact. </a:t>
                      </a:r>
                      <a:endParaRPr lang="ar-SA" sz="2000" b="1"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2000" b="1" i="0" u="none" strike="noStrike" baseline="0" dirty="0" smtClean="0">
                          <a:solidFill>
                            <a:srgbClr val="000000"/>
                          </a:solidFill>
                          <a:latin typeface="Times New Roman" panose="02020603050405020304" pitchFamily="18" charset="0"/>
                          <a:cs typeface="Times New Roman" panose="02020603050405020304" pitchFamily="18" charset="0"/>
                        </a:rPr>
                        <a:t>There is no clicking during contact. </a:t>
                      </a:r>
                      <a:endParaRPr lang="ar-SA" sz="2000" b="1" dirty="0" smtClean="0">
                        <a:latin typeface="Times New Roman" panose="02020603050405020304" pitchFamily="18" charset="0"/>
                        <a:cs typeface="Times New Roman" panose="02020603050405020304" pitchFamily="18" charset="0"/>
                      </a:endParaRPr>
                    </a:p>
                    <a:p>
                      <a:pPr algn="l" rtl="1"/>
                      <a:endParaRPr lang="ar-SA" sz="2000" b="1"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9995124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1200" y="270456"/>
            <a:ext cx="10364451" cy="1300436"/>
          </a:xfrm>
        </p:spPr>
        <p:txBody>
          <a:bodyPr>
            <a:normAutofit/>
          </a:bodyPr>
          <a:lstStyle/>
          <a:p>
            <a:r>
              <a:rPr lang="en-US" sz="4000" b="1" cap="none" dirty="0" smtClean="0">
                <a:solidFill>
                  <a:schemeClr val="accent6">
                    <a:lumMod val="75000"/>
                  </a:schemeClr>
                </a:solidFill>
                <a:latin typeface="Times New Roman" panose="02020603050405020304" pitchFamily="18" charset="0"/>
                <a:cs typeface="Times New Roman" panose="02020603050405020304" pitchFamily="18" charset="0"/>
              </a:rPr>
              <a:t>Materials of artificial teeth </a:t>
            </a:r>
            <a:endParaRPr lang="ar-SA" sz="40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sz="quarter" idx="13"/>
            <p:extLst>
              <p:ext uri="{D42A27DB-BD31-4B8C-83A1-F6EECF244321}">
                <p14:modId xmlns:p14="http://schemas.microsoft.com/office/powerpoint/2010/main" val="1486927018"/>
              </p:ext>
            </p:extLst>
          </p:nvPr>
        </p:nvGraphicFramePr>
        <p:xfrm>
          <a:off x="1004552" y="1704665"/>
          <a:ext cx="10363200" cy="3322320"/>
        </p:xfrm>
        <a:graphic>
          <a:graphicData uri="http://schemas.openxmlformats.org/drawingml/2006/table">
            <a:tbl>
              <a:tblPr rtl="1" firstRow="1" bandRow="1">
                <a:tableStyleId>{93296810-A885-4BE3-A3E7-6D5BEEA58F35}</a:tableStyleId>
              </a:tblPr>
              <a:tblGrid>
                <a:gridCol w="5181600"/>
                <a:gridCol w="5181600"/>
              </a:tblGrid>
              <a:tr h="0">
                <a:tc>
                  <a:txBody>
                    <a:bodyPr/>
                    <a:lstStyle/>
                    <a:p>
                      <a:pPr algn="ctr" rtl="1"/>
                      <a:r>
                        <a:rPr lang="en-US" sz="3600" dirty="0" smtClean="0"/>
                        <a:t>Porcelain</a:t>
                      </a:r>
                      <a:r>
                        <a:rPr lang="en-US" sz="3600" baseline="0" dirty="0" smtClean="0"/>
                        <a:t> </a:t>
                      </a:r>
                      <a:endParaRPr lang="ar-SA" sz="3600" dirty="0"/>
                    </a:p>
                  </a:txBody>
                  <a:tcPr/>
                </a:tc>
                <a:tc>
                  <a:txBody>
                    <a:bodyPr/>
                    <a:lstStyle/>
                    <a:p>
                      <a:pPr algn="ctr" rtl="1"/>
                      <a:r>
                        <a:rPr lang="en-US" sz="4000" dirty="0" smtClean="0"/>
                        <a:t>Acrylic </a:t>
                      </a:r>
                      <a:endParaRPr lang="ar-SA" sz="4000" dirty="0"/>
                    </a:p>
                  </a:txBody>
                  <a:tcPr/>
                </a:tc>
              </a:tr>
              <a:tr h="669701">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2000" b="1" i="0" u="none" strike="noStrike" baseline="0" dirty="0" smtClean="0">
                          <a:solidFill>
                            <a:srgbClr val="000000"/>
                          </a:solidFill>
                          <a:latin typeface="Times New Roman" panose="02020603050405020304" pitchFamily="18" charset="0"/>
                        </a:rPr>
                        <a:t>More forces transmit to the mucosa. </a:t>
                      </a:r>
                      <a:endParaRPr lang="ar-SA" sz="2000" b="1" dirty="0" smtClean="0"/>
                    </a:p>
                    <a:p>
                      <a:pPr algn="l" rtl="1"/>
                      <a:endParaRPr lang="ar-SA" sz="2000" b="1" dirty="0"/>
                    </a:p>
                  </a:txBody>
                  <a:tcPr/>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2000" b="1" i="0" u="none" strike="noStrike" baseline="0" dirty="0" smtClean="0">
                          <a:solidFill>
                            <a:srgbClr val="000000"/>
                          </a:solidFill>
                          <a:latin typeface="Times New Roman" panose="02020603050405020304" pitchFamily="18" charset="0"/>
                        </a:rPr>
                        <a:t>Transmit less force to mucosa because they have greater resilience, so they cushion the underlying supporting tissue from occlusal load. </a:t>
                      </a:r>
                      <a:endParaRPr lang="ar-SA" sz="2000" b="1" dirty="0" smtClean="0"/>
                    </a:p>
                    <a:p>
                      <a:pPr algn="l" rtl="1"/>
                      <a:endParaRPr lang="ar-SA" sz="2000" b="1" dirty="0"/>
                    </a:p>
                  </a:txBody>
                  <a:tcPr/>
                </a:tc>
              </a:tr>
              <a:tr h="669701">
                <a:tc>
                  <a:txBody>
                    <a:bodyPr/>
                    <a:lstStyle/>
                    <a:p>
                      <a:pPr algn="l" rtl="1"/>
                      <a:r>
                        <a:rPr lang="en-US" sz="2000" b="1" i="0" u="none" strike="noStrike" baseline="0" dirty="0" smtClean="0">
                          <a:solidFill>
                            <a:srgbClr val="000000"/>
                          </a:solidFill>
                          <a:latin typeface="Times New Roman" panose="02020603050405020304" pitchFamily="18" charset="0"/>
                        </a:rPr>
                        <a:t>Thermal expansion is much lower than acrylic causes stresses in acrylic denture base and crazing may appear around teeth. </a:t>
                      </a:r>
                      <a:endParaRPr lang="ar-SA" sz="2000" b="1" dirty="0"/>
                    </a:p>
                  </a:txBody>
                  <a:tcPr/>
                </a:tc>
                <a:tc>
                  <a:txBody>
                    <a:bodyPr/>
                    <a:lstStyle/>
                    <a:p>
                      <a:pPr algn="l" rtl="1"/>
                      <a:r>
                        <a:rPr lang="en-US" sz="2000" b="1" i="0" u="none" strike="noStrike" baseline="0" dirty="0" smtClean="0">
                          <a:solidFill>
                            <a:srgbClr val="000000"/>
                          </a:solidFill>
                          <a:latin typeface="Times New Roman" panose="02020603050405020304" pitchFamily="18" charset="0"/>
                        </a:rPr>
                        <a:t>Thermal expansion same as that of acrylic denture base. </a:t>
                      </a:r>
                      <a:endParaRPr lang="ar-SA" sz="2000" b="1" dirty="0"/>
                    </a:p>
                  </a:txBody>
                  <a:tcPr/>
                </a:tc>
              </a:tr>
            </a:tbl>
          </a:graphicData>
        </a:graphic>
      </p:graphicFrame>
    </p:spTree>
    <p:extLst>
      <p:ext uri="{BB962C8B-B14F-4D97-AF65-F5344CB8AC3E}">
        <p14:creationId xmlns:p14="http://schemas.microsoft.com/office/powerpoint/2010/main" val="38154701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en-US" sz="4400" b="1" cap="none" dirty="0" smtClean="0">
                <a:solidFill>
                  <a:schemeClr val="accent6">
                    <a:lumMod val="75000"/>
                  </a:schemeClr>
                </a:solidFill>
                <a:latin typeface="Times New Roman" panose="02020603050405020304" pitchFamily="18" charset="0"/>
                <a:cs typeface="Times New Roman" panose="02020603050405020304" pitchFamily="18" charset="0"/>
              </a:rPr>
              <a:t>Selection of posterior teeth</a:t>
            </a:r>
            <a:endParaRPr lang="ar-SA" sz="44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p:txBody>
          <a:bodyPr>
            <a:normAutofit/>
          </a:bodyPr>
          <a:lstStyle/>
          <a:p>
            <a:pPr algn="l" rtl="0"/>
            <a:r>
              <a:rPr lang="en-US" sz="3600" b="1" cap="none" dirty="0" smtClean="0">
                <a:solidFill>
                  <a:schemeClr val="accent6">
                    <a:lumMod val="75000"/>
                  </a:schemeClr>
                </a:solidFill>
                <a:latin typeface="Times New Roman" panose="02020603050405020304" pitchFamily="18" charset="0"/>
                <a:cs typeface="Times New Roman" panose="02020603050405020304" pitchFamily="18" charset="0"/>
              </a:rPr>
              <a:t>Posterior teeth are selected for:</a:t>
            </a:r>
          </a:p>
          <a:p>
            <a:pPr marL="0" indent="0" algn="l" rtl="0">
              <a:buNone/>
            </a:pPr>
            <a:r>
              <a:rPr lang="en-US" sz="3200" b="1" cap="none" dirty="0" smtClean="0">
                <a:latin typeface="Times New Roman" panose="02020603050405020304" pitchFamily="18" charset="0"/>
                <a:cs typeface="Times New Roman" panose="02020603050405020304" pitchFamily="18" charset="0"/>
              </a:rPr>
              <a:t>1. Shade</a:t>
            </a:r>
          </a:p>
          <a:p>
            <a:pPr marL="0" indent="0" algn="l" rtl="0">
              <a:buNone/>
            </a:pPr>
            <a:r>
              <a:rPr lang="en-US" sz="3200" b="1" cap="none" dirty="0" smtClean="0">
                <a:latin typeface="Times New Roman" panose="02020603050405020304" pitchFamily="18" charset="0"/>
                <a:cs typeface="Times New Roman" panose="02020603050405020304" pitchFamily="18" charset="0"/>
              </a:rPr>
              <a:t>2. Mold (Size + Occlusal form)</a:t>
            </a:r>
            <a:endParaRPr lang="ar-SA" sz="3200" b="1"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66759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cap="none" dirty="0" smtClean="0">
                <a:solidFill>
                  <a:schemeClr val="accent6">
                    <a:lumMod val="75000"/>
                  </a:schemeClr>
                </a:solidFill>
              </a:rPr>
              <a:t>Shade</a:t>
            </a:r>
            <a:endParaRPr lang="ar-SA" sz="4400" b="1" cap="none" dirty="0">
              <a:solidFill>
                <a:schemeClr val="accent6">
                  <a:lumMod val="75000"/>
                </a:schemeClr>
              </a:solidFill>
            </a:endParaRPr>
          </a:p>
        </p:txBody>
      </p:sp>
      <p:sp>
        <p:nvSpPr>
          <p:cNvPr id="3" name="Content Placeholder 2"/>
          <p:cNvSpPr>
            <a:spLocks noGrp="1"/>
          </p:cNvSpPr>
          <p:nvPr>
            <p:ph sz="quarter" idx="13"/>
          </p:nvPr>
        </p:nvSpPr>
        <p:spPr>
          <a:xfrm>
            <a:off x="913775" y="2034862"/>
            <a:ext cx="10363824" cy="4095482"/>
          </a:xfrm>
        </p:spPr>
        <p:txBody>
          <a:bodyPr>
            <a:noAutofit/>
          </a:bodyPr>
          <a:lstStyle/>
          <a:p>
            <a:pPr algn="l" rtl="0"/>
            <a:r>
              <a:rPr lang="en-US" sz="2800" cap="none" dirty="0" smtClean="0">
                <a:solidFill>
                  <a:srgbClr val="000000"/>
                </a:solidFill>
                <a:latin typeface="Times New Roman" panose="02020603050405020304" pitchFamily="18" charset="0"/>
                <a:cs typeface="Times New Roman" panose="02020603050405020304" pitchFamily="18" charset="0"/>
              </a:rPr>
              <a:t>Shade of posterior teeth should be harmonized to the shade on anterior teeth.</a:t>
            </a:r>
          </a:p>
          <a:p>
            <a:pPr algn="l" rtl="0"/>
            <a:r>
              <a:rPr lang="en-US" sz="2800" cap="none" dirty="0">
                <a:solidFill>
                  <a:srgbClr val="000000"/>
                </a:solidFill>
                <a:latin typeface="Times New Roman" panose="02020603050405020304" pitchFamily="18" charset="0"/>
                <a:cs typeface="Times New Roman" panose="02020603050405020304" pitchFamily="18" charset="0"/>
              </a:rPr>
              <a:t>M</a:t>
            </a:r>
            <a:r>
              <a:rPr lang="en-US" sz="2800" cap="none" dirty="0" smtClean="0">
                <a:solidFill>
                  <a:srgbClr val="000000"/>
                </a:solidFill>
                <a:latin typeface="Times New Roman" panose="02020603050405020304" pitchFamily="18" charset="0"/>
                <a:cs typeface="Times New Roman" panose="02020603050405020304" pitchFamily="18" charset="0"/>
              </a:rPr>
              <a:t>axillary first premolars are sometimes used for esthetic more than function, so it is advisable to select premolar teeth with lighter color than the other posterior teeth, but not lighter than anterior teeth. </a:t>
            </a:r>
          </a:p>
          <a:p>
            <a:pPr algn="l" rtl="0"/>
            <a:r>
              <a:rPr lang="en-US" sz="2800" cap="none" dirty="0" smtClean="0">
                <a:solidFill>
                  <a:srgbClr val="000000"/>
                </a:solidFill>
                <a:latin typeface="Times New Roman" panose="02020603050405020304" pitchFamily="18" charset="0"/>
                <a:cs typeface="Times New Roman" panose="02020603050405020304" pitchFamily="18" charset="0"/>
              </a:rPr>
              <a:t>Generally the shades of posterior teeth are slightly darker than anterior teeth. </a:t>
            </a:r>
            <a:endParaRPr lang="ar-SA" sz="28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987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149" y="0"/>
            <a:ext cx="10364451" cy="1596177"/>
          </a:xfrm>
        </p:spPr>
        <p:txBody>
          <a:bodyPr>
            <a:normAutofit/>
          </a:bodyPr>
          <a:lstStyle/>
          <a:p>
            <a:r>
              <a:rPr lang="en-US" sz="4800" b="1" cap="none" dirty="0" smtClean="0">
                <a:solidFill>
                  <a:schemeClr val="accent6">
                    <a:lumMod val="75000"/>
                  </a:schemeClr>
                </a:solidFill>
                <a:latin typeface="Times New Roman" panose="02020603050405020304" pitchFamily="18" charset="0"/>
                <a:cs typeface="Times New Roman" panose="02020603050405020304" pitchFamily="18" charset="0"/>
              </a:rPr>
              <a:t>Size</a:t>
            </a:r>
            <a:endParaRPr lang="ar-SA" sz="48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656824" y="1596177"/>
            <a:ext cx="10620776" cy="4482320"/>
          </a:xfrm>
        </p:spPr>
        <p:txBody>
          <a:bodyPr>
            <a:noAutofit/>
          </a:bodyPr>
          <a:lstStyle/>
          <a:p>
            <a:pPr marL="0" indent="0" algn="l" rtl="0">
              <a:buNone/>
            </a:pPr>
            <a:r>
              <a:rPr lang="en-US" sz="3200" b="1" u="sng" cap="none" dirty="0" err="1" smtClean="0">
                <a:solidFill>
                  <a:schemeClr val="accent6">
                    <a:lumMod val="75000"/>
                  </a:schemeClr>
                </a:solidFill>
                <a:latin typeface="Times New Roman" panose="02020603050405020304" pitchFamily="18" charset="0"/>
                <a:cs typeface="Times New Roman" panose="02020603050405020304" pitchFamily="18" charset="0"/>
              </a:rPr>
              <a:t>Occlusogingival</a:t>
            </a:r>
            <a:r>
              <a:rPr lang="en-US" sz="3200" b="1" u="sng" cap="none" dirty="0" smtClean="0">
                <a:solidFill>
                  <a:schemeClr val="accent6">
                    <a:lumMod val="75000"/>
                  </a:schemeClr>
                </a:solidFill>
                <a:latin typeface="Times New Roman" panose="02020603050405020304" pitchFamily="18" charset="0"/>
                <a:cs typeface="Times New Roman" panose="02020603050405020304" pitchFamily="18" charset="0"/>
              </a:rPr>
              <a:t> height:</a:t>
            </a:r>
          </a:p>
          <a:p>
            <a:pPr algn="l" rtl="0"/>
            <a:r>
              <a:rPr lang="en-US" sz="2400" cap="none" dirty="0" smtClean="0">
                <a:latin typeface="Times New Roman" panose="02020603050405020304" pitchFamily="18" charset="0"/>
                <a:cs typeface="Times New Roman" panose="02020603050405020304" pitchFamily="18" charset="0"/>
              </a:rPr>
              <a:t>It is determined by the available interarch distance. </a:t>
            </a:r>
          </a:p>
          <a:p>
            <a:pPr algn="l" rtl="0"/>
            <a:r>
              <a:rPr lang="en-US" sz="2400" cap="none" dirty="0" smtClean="0">
                <a:latin typeface="Times New Roman" panose="02020603050405020304" pitchFamily="18" charset="0"/>
                <a:cs typeface="Times New Roman" panose="02020603050405020304" pitchFamily="18" charset="0"/>
              </a:rPr>
              <a:t>The occlusal plane should be located at the midpoint of the </a:t>
            </a:r>
            <a:r>
              <a:rPr lang="en-US" sz="2400" cap="none" dirty="0" err="1" smtClean="0">
                <a:latin typeface="Times New Roman" panose="02020603050405020304" pitchFamily="18" charset="0"/>
                <a:cs typeface="Times New Roman" panose="02020603050405020304" pitchFamily="18" charset="0"/>
              </a:rPr>
              <a:t>interocclusal</a:t>
            </a:r>
            <a:r>
              <a:rPr lang="en-US" sz="2400" cap="none" dirty="0" smtClean="0">
                <a:latin typeface="Times New Roman" panose="02020603050405020304" pitchFamily="18" charset="0"/>
                <a:cs typeface="Times New Roman" panose="02020603050405020304" pitchFamily="18" charset="0"/>
              </a:rPr>
              <a:t> distance. </a:t>
            </a:r>
          </a:p>
          <a:p>
            <a:pPr algn="l" rtl="0"/>
            <a:r>
              <a:rPr lang="en-US" sz="2400" cap="none" dirty="0" smtClean="0">
                <a:latin typeface="Times New Roman" panose="02020603050405020304" pitchFamily="18" charset="0"/>
                <a:cs typeface="Times New Roman" panose="02020603050405020304" pitchFamily="18" charset="0"/>
              </a:rPr>
              <a:t>The length of the maxillary first premolar should be comparable to that of maxillary canine to have the proper esthetic effect. </a:t>
            </a:r>
          </a:p>
          <a:p>
            <a:pPr algn="l" rtl="0"/>
            <a:r>
              <a:rPr lang="en-US" sz="2400" cap="none" dirty="0" smtClean="0">
                <a:latin typeface="Times New Roman" panose="02020603050405020304" pitchFamily="18" charset="0"/>
                <a:cs typeface="Times New Roman" panose="02020603050405020304" pitchFamily="18" charset="0"/>
              </a:rPr>
              <a:t>The height of posterior teeth usually divided into long, medium, and short. Long posterior teeth are generally more esthetic in appearance than are shorter teeth.</a:t>
            </a:r>
            <a:endParaRPr lang="ar-SA"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63596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1995" y="386698"/>
            <a:ext cx="10364451" cy="1596177"/>
          </a:xfrm>
        </p:spPr>
        <p:txBody>
          <a:bodyPr>
            <a:normAutofit/>
          </a:bodyPr>
          <a:lstStyle/>
          <a:p>
            <a:r>
              <a:rPr lang="en-US" sz="4800" b="1" cap="none" dirty="0" smtClean="0">
                <a:solidFill>
                  <a:schemeClr val="accent6">
                    <a:lumMod val="75000"/>
                  </a:schemeClr>
                </a:solidFill>
                <a:latin typeface="Times New Roman" panose="02020603050405020304" pitchFamily="18" charset="0"/>
                <a:cs typeface="Times New Roman" panose="02020603050405020304" pitchFamily="18" charset="0"/>
              </a:rPr>
              <a:t>Size</a:t>
            </a:r>
            <a:endParaRPr lang="ar-SA" sz="48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761106" y="2085905"/>
            <a:ext cx="10466230" cy="4031560"/>
          </a:xfrm>
        </p:spPr>
        <p:txBody>
          <a:bodyPr>
            <a:noAutofit/>
          </a:bodyPr>
          <a:lstStyle/>
          <a:p>
            <a:pPr marL="0" indent="0" algn="l" rtl="0">
              <a:buNone/>
            </a:pPr>
            <a:r>
              <a:rPr lang="en-US" sz="3200" b="1" u="sng" cap="none" dirty="0" err="1" smtClean="0">
                <a:solidFill>
                  <a:schemeClr val="accent6">
                    <a:lumMod val="75000"/>
                  </a:schemeClr>
                </a:solidFill>
                <a:latin typeface="Times New Roman" panose="02020603050405020304" pitchFamily="18" charset="0"/>
                <a:cs typeface="Times New Roman" panose="02020603050405020304" pitchFamily="18" charset="0"/>
              </a:rPr>
              <a:t>Buccolingual</a:t>
            </a:r>
            <a:r>
              <a:rPr lang="en-US" sz="3200" b="1" u="sng" cap="none" dirty="0" smtClean="0">
                <a:solidFill>
                  <a:schemeClr val="accent6">
                    <a:lumMod val="75000"/>
                  </a:schemeClr>
                </a:solidFill>
                <a:latin typeface="Times New Roman" panose="02020603050405020304" pitchFamily="18" charset="0"/>
                <a:cs typeface="Times New Roman" panose="02020603050405020304" pitchFamily="18" charset="0"/>
              </a:rPr>
              <a:t> width:</a:t>
            </a:r>
          </a:p>
          <a:p>
            <a:pPr algn="l" rtl="0"/>
            <a:r>
              <a:rPr lang="en-US" sz="2400" cap="none" dirty="0">
                <a:latin typeface="Times New Roman" panose="02020603050405020304" pitchFamily="18" charset="0"/>
                <a:cs typeface="Times New Roman" panose="02020603050405020304" pitchFamily="18" charset="0"/>
              </a:rPr>
              <a:t>The </a:t>
            </a:r>
            <a:r>
              <a:rPr lang="en-US" sz="2400" cap="none" dirty="0" err="1">
                <a:latin typeface="Times New Roman" panose="02020603050405020304" pitchFamily="18" charset="0"/>
                <a:cs typeface="Times New Roman" panose="02020603050405020304" pitchFamily="18" charset="0"/>
              </a:rPr>
              <a:t>buccolingual</a:t>
            </a:r>
            <a:r>
              <a:rPr lang="en-US" sz="2400" cap="none" dirty="0">
                <a:latin typeface="Times New Roman" panose="02020603050405020304" pitchFamily="18" charset="0"/>
                <a:cs typeface="Times New Roman" panose="02020603050405020304" pitchFamily="18" charset="0"/>
              </a:rPr>
              <a:t> width of posterior teeth should be slightly </a:t>
            </a:r>
            <a:r>
              <a:rPr lang="en-US" sz="2400" cap="none" dirty="0" smtClean="0">
                <a:latin typeface="Times New Roman" panose="02020603050405020304" pitchFamily="18" charset="0"/>
                <a:cs typeface="Times New Roman" panose="02020603050405020304" pitchFamily="18" charset="0"/>
              </a:rPr>
              <a:t>narrower than </a:t>
            </a:r>
            <a:r>
              <a:rPr lang="en-US" sz="2400" cap="none" dirty="0">
                <a:latin typeface="Times New Roman" panose="02020603050405020304" pitchFamily="18" charset="0"/>
                <a:cs typeface="Times New Roman" panose="02020603050405020304" pitchFamily="18" charset="0"/>
              </a:rPr>
              <a:t>natural teeth, because the broader occlusal surfaces which </a:t>
            </a:r>
            <a:r>
              <a:rPr lang="en-US" sz="2400" cap="none" dirty="0" smtClean="0">
                <a:latin typeface="Times New Roman" panose="02020603050405020304" pitchFamily="18" charset="0"/>
                <a:cs typeface="Times New Roman" panose="02020603050405020304" pitchFamily="18" charset="0"/>
              </a:rPr>
              <a:t>direct more </a:t>
            </a:r>
            <a:r>
              <a:rPr lang="en-US" sz="2400" cap="none" dirty="0">
                <a:latin typeface="Times New Roman" panose="02020603050405020304" pitchFamily="18" charset="0"/>
                <a:cs typeface="Times New Roman" panose="02020603050405020304" pitchFamily="18" charset="0"/>
              </a:rPr>
              <a:t>stress during function to supporting tissue, leading to increase in </a:t>
            </a:r>
            <a:r>
              <a:rPr lang="en-US" sz="2400" cap="none" dirty="0" smtClean="0">
                <a:latin typeface="Times New Roman" panose="02020603050405020304" pitchFamily="18" charset="0"/>
                <a:cs typeface="Times New Roman" panose="02020603050405020304" pitchFamily="18" charset="0"/>
              </a:rPr>
              <a:t>the rate </a:t>
            </a:r>
            <a:r>
              <a:rPr lang="en-US" sz="2400" cap="none" dirty="0">
                <a:latin typeface="Times New Roman" panose="02020603050405020304" pitchFamily="18" charset="0"/>
                <a:cs typeface="Times New Roman" panose="02020603050405020304" pitchFamily="18" charset="0"/>
              </a:rPr>
              <a:t>of ridge resorption. </a:t>
            </a:r>
          </a:p>
          <a:p>
            <a:pPr algn="l" rtl="0"/>
            <a:r>
              <a:rPr lang="en-US" sz="2400" cap="none" dirty="0" smtClean="0">
                <a:latin typeface="Times New Roman" panose="02020603050405020304" pitchFamily="18" charset="0"/>
                <a:cs typeface="Times New Roman" panose="02020603050405020304" pitchFamily="18" charset="0"/>
              </a:rPr>
              <a:t>Broader </a:t>
            </a:r>
            <a:r>
              <a:rPr lang="en-US" sz="2400" cap="none" dirty="0">
                <a:latin typeface="Times New Roman" panose="02020603050405020304" pitchFamily="18" charset="0"/>
                <a:cs typeface="Times New Roman" panose="02020603050405020304" pitchFamily="18" charset="0"/>
              </a:rPr>
              <a:t>teeth encroach into the tongue </a:t>
            </a:r>
            <a:r>
              <a:rPr lang="en-US" sz="2400" cap="none" dirty="0" smtClean="0">
                <a:latin typeface="Times New Roman" panose="02020603050405020304" pitchFamily="18" charset="0"/>
                <a:cs typeface="Times New Roman" panose="02020603050405020304" pitchFamily="18" charset="0"/>
              </a:rPr>
              <a:t>space leading </a:t>
            </a:r>
            <a:r>
              <a:rPr lang="en-US" sz="2400" cap="none" dirty="0">
                <a:latin typeface="Times New Roman" panose="02020603050405020304" pitchFamily="18" charset="0"/>
                <a:cs typeface="Times New Roman" panose="02020603050405020304" pitchFamily="18" charset="0"/>
              </a:rPr>
              <a:t>to instability of the denture. Also, the teeth should not </a:t>
            </a:r>
            <a:r>
              <a:rPr lang="en-US" sz="2400" cap="none" dirty="0" smtClean="0">
                <a:latin typeface="Times New Roman" panose="02020603050405020304" pitchFamily="18" charset="0"/>
                <a:cs typeface="Times New Roman" panose="02020603050405020304" pitchFamily="18" charset="0"/>
              </a:rPr>
              <a:t>encroach into </a:t>
            </a:r>
            <a:r>
              <a:rPr lang="en-US" sz="2400" cap="none" dirty="0">
                <a:latin typeface="Times New Roman" panose="02020603050405020304" pitchFamily="18" charset="0"/>
                <a:cs typeface="Times New Roman" panose="02020603050405020304" pitchFamily="18" charset="0"/>
              </a:rPr>
              <a:t>the buccal corridor space to avoid cheek </a:t>
            </a:r>
            <a:r>
              <a:rPr lang="en-US" sz="2400" cap="none" dirty="0" smtClean="0">
                <a:latin typeface="Times New Roman" panose="02020603050405020304" pitchFamily="18" charset="0"/>
                <a:cs typeface="Times New Roman" panose="02020603050405020304" pitchFamily="18" charset="0"/>
              </a:rPr>
              <a:t>biting.</a:t>
            </a:r>
          </a:p>
        </p:txBody>
      </p:sp>
    </p:spTree>
    <p:extLst>
      <p:ext uri="{BB962C8B-B14F-4D97-AF65-F5344CB8AC3E}">
        <p14:creationId xmlns:p14="http://schemas.microsoft.com/office/powerpoint/2010/main" val="21031968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2940" y="0"/>
            <a:ext cx="10364451" cy="1596177"/>
          </a:xfrm>
        </p:spPr>
        <p:txBody>
          <a:bodyPr>
            <a:normAutofit/>
          </a:bodyPr>
          <a:lstStyle/>
          <a:p>
            <a:r>
              <a:rPr lang="en-US" sz="4800" b="1" cap="none" dirty="0" smtClean="0">
                <a:solidFill>
                  <a:schemeClr val="accent6">
                    <a:lumMod val="75000"/>
                  </a:schemeClr>
                </a:solidFill>
                <a:latin typeface="Times New Roman" panose="02020603050405020304" pitchFamily="18" charset="0"/>
                <a:cs typeface="Times New Roman" panose="02020603050405020304" pitchFamily="18" charset="0"/>
              </a:rPr>
              <a:t>Size</a:t>
            </a:r>
            <a:endParaRPr lang="ar-SA" sz="48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695459" y="1223493"/>
            <a:ext cx="10582141" cy="5293217"/>
          </a:xfrm>
        </p:spPr>
        <p:txBody>
          <a:bodyPr>
            <a:normAutofit fontScale="92500" lnSpcReduction="20000"/>
          </a:bodyPr>
          <a:lstStyle/>
          <a:p>
            <a:pPr marL="0" indent="0" algn="l" rtl="0">
              <a:buNone/>
            </a:pPr>
            <a:r>
              <a:rPr lang="en-US" sz="3400" b="1" u="sng" cap="none" dirty="0" err="1" smtClean="0">
                <a:solidFill>
                  <a:schemeClr val="accent6">
                    <a:lumMod val="75000"/>
                  </a:schemeClr>
                </a:solidFill>
                <a:latin typeface="Times New Roman" panose="02020603050405020304" pitchFamily="18" charset="0"/>
                <a:cs typeface="Times New Roman" panose="02020603050405020304" pitchFamily="18" charset="0"/>
              </a:rPr>
              <a:t>Mesiodistal</a:t>
            </a:r>
            <a:r>
              <a:rPr lang="en-US" sz="3400" b="1" u="sng" cap="none" dirty="0" smtClean="0">
                <a:solidFill>
                  <a:schemeClr val="accent6">
                    <a:lumMod val="75000"/>
                  </a:schemeClr>
                </a:solidFill>
                <a:latin typeface="Times New Roman" panose="02020603050405020304" pitchFamily="18" charset="0"/>
                <a:cs typeface="Times New Roman" panose="02020603050405020304" pitchFamily="18" charset="0"/>
              </a:rPr>
              <a:t> length:</a:t>
            </a:r>
          </a:p>
          <a:p>
            <a:pPr algn="l" rtl="0"/>
            <a:r>
              <a:rPr lang="en-US" sz="2600" cap="none" dirty="0" smtClean="0">
                <a:latin typeface="Times New Roman" panose="02020603050405020304" pitchFamily="18" charset="0"/>
                <a:cs typeface="Times New Roman" panose="02020603050405020304" pitchFamily="18" charset="0"/>
              </a:rPr>
              <a:t>The combined </a:t>
            </a:r>
            <a:r>
              <a:rPr lang="en-US" sz="2600" cap="none" dirty="0" err="1" smtClean="0">
                <a:latin typeface="Times New Roman" panose="02020603050405020304" pitchFamily="18" charset="0"/>
                <a:cs typeface="Times New Roman" panose="02020603050405020304" pitchFamily="18" charset="0"/>
              </a:rPr>
              <a:t>mesiodistal</a:t>
            </a:r>
            <a:r>
              <a:rPr lang="en-US" sz="2600" cap="none" dirty="0" smtClean="0">
                <a:latin typeface="Times New Roman" panose="02020603050405020304" pitchFamily="18" charset="0"/>
                <a:cs typeface="Times New Roman" panose="02020603050405020304" pitchFamily="18" charset="0"/>
              </a:rPr>
              <a:t> lengths of all maxillary posterior teeth in that side of the arch should be equal to the distance between canine line, and anterior border of maxillary tuberosity. </a:t>
            </a:r>
          </a:p>
          <a:p>
            <a:pPr algn="l" rtl="0"/>
            <a:r>
              <a:rPr lang="en-US" sz="2600" cap="none" dirty="0" smtClean="0">
                <a:latin typeface="Times New Roman" panose="02020603050405020304" pitchFamily="18" charset="0"/>
                <a:cs typeface="Times New Roman" panose="02020603050405020304" pitchFamily="18" charset="0"/>
              </a:rPr>
              <a:t>For mandibular posterior teeth, the </a:t>
            </a:r>
            <a:r>
              <a:rPr lang="en-US" sz="2600" cap="none" dirty="0" err="1" smtClean="0">
                <a:latin typeface="Times New Roman" panose="02020603050405020304" pitchFamily="18" charset="0"/>
                <a:cs typeface="Times New Roman" panose="02020603050405020304" pitchFamily="18" charset="0"/>
              </a:rPr>
              <a:t>mesiodistal</a:t>
            </a:r>
            <a:r>
              <a:rPr lang="en-US" sz="2600" cap="none" dirty="0" smtClean="0">
                <a:latin typeface="Times New Roman" panose="02020603050405020304" pitchFamily="18" charset="0"/>
                <a:cs typeface="Times New Roman" panose="02020603050405020304" pitchFamily="18" charset="0"/>
              </a:rPr>
              <a:t> lengths should be equal to distance between the canine line and anterior border of retromolar pad. </a:t>
            </a:r>
          </a:p>
          <a:p>
            <a:pPr algn="l" rtl="0"/>
            <a:r>
              <a:rPr lang="en-US" sz="2600" cap="none" dirty="0" smtClean="0">
                <a:latin typeface="Times New Roman" panose="02020603050405020304" pitchFamily="18" charset="0"/>
                <a:cs typeface="Times New Roman" panose="02020603050405020304" pitchFamily="18" charset="0"/>
              </a:rPr>
              <a:t>Placing a tooth on an inclined plane (</a:t>
            </a:r>
            <a:r>
              <a:rPr lang="en-US" sz="2600" i="1" cap="none" dirty="0" smtClean="0">
                <a:latin typeface="Times New Roman" panose="02020603050405020304" pitchFamily="18" charset="0"/>
                <a:cs typeface="Times New Roman" panose="02020603050405020304" pitchFamily="18" charset="0"/>
              </a:rPr>
              <a:t>steep anteroposterior ridge slope</a:t>
            </a:r>
            <a:r>
              <a:rPr lang="en-US" sz="2600" cap="none" dirty="0" smtClean="0">
                <a:latin typeface="Times New Roman" panose="02020603050405020304" pitchFamily="18" charset="0"/>
                <a:cs typeface="Times New Roman" panose="02020603050405020304" pitchFamily="18" charset="0"/>
              </a:rPr>
              <a:t>) should be avoided, otherwise this would lead to forward displacement of the denture and dislodgment of denture occurs. </a:t>
            </a:r>
          </a:p>
          <a:p>
            <a:pPr algn="l" rtl="0"/>
            <a:r>
              <a:rPr lang="en-US" sz="2600" cap="none" dirty="0" smtClean="0">
                <a:latin typeface="Times New Roman" panose="02020603050405020304" pitchFamily="18" charset="0"/>
                <a:cs typeface="Times New Roman" panose="02020603050405020304" pitchFamily="18" charset="0"/>
              </a:rPr>
              <a:t>Similarly the teeth should not be placed over displaceable tissues like the retromolar pad as it will cause tipping of the denture during function. </a:t>
            </a:r>
          </a:p>
          <a:p>
            <a:pPr algn="l" rtl="0"/>
            <a:r>
              <a:rPr lang="en-US" sz="2600" cap="none" dirty="0" smtClean="0">
                <a:latin typeface="Times New Roman" panose="02020603050405020304" pitchFamily="18" charset="0"/>
                <a:cs typeface="Times New Roman" panose="02020603050405020304" pitchFamily="18" charset="0"/>
              </a:rPr>
              <a:t>In case with inadequate </a:t>
            </a:r>
            <a:r>
              <a:rPr lang="en-US" sz="2600" cap="none" dirty="0" err="1" smtClean="0">
                <a:latin typeface="Times New Roman" panose="02020603050405020304" pitchFamily="18" charset="0"/>
                <a:cs typeface="Times New Roman" panose="02020603050405020304" pitchFamily="18" charset="0"/>
              </a:rPr>
              <a:t>mesiodistal</a:t>
            </a:r>
            <a:r>
              <a:rPr lang="en-US" sz="2600" cap="none" dirty="0" smtClean="0">
                <a:latin typeface="Times New Roman" panose="02020603050405020304" pitchFamily="18" charset="0"/>
                <a:cs typeface="Times New Roman" panose="02020603050405020304" pitchFamily="18" charset="0"/>
              </a:rPr>
              <a:t> length, the premolar can be omitted. </a:t>
            </a:r>
          </a:p>
        </p:txBody>
      </p:sp>
    </p:spTree>
    <p:extLst>
      <p:ext uri="{BB962C8B-B14F-4D97-AF65-F5344CB8AC3E}">
        <p14:creationId xmlns:p14="http://schemas.microsoft.com/office/powerpoint/2010/main" val="9546202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564" y="4044297"/>
            <a:ext cx="10364451" cy="1596177"/>
          </a:xfrm>
        </p:spPr>
        <p:txBody>
          <a:bodyPr>
            <a:noAutofit/>
          </a:bodyPr>
          <a:lstStyle/>
          <a:p>
            <a:r>
              <a:rPr lang="en-US" sz="2400" b="1" cap="none" dirty="0" smtClean="0">
                <a:solidFill>
                  <a:schemeClr val="accent6">
                    <a:lumMod val="75000"/>
                  </a:schemeClr>
                </a:solidFill>
                <a:latin typeface="Times New Roman" panose="02020603050405020304" pitchFamily="18" charset="0"/>
                <a:cs typeface="Times New Roman" panose="02020603050405020304" pitchFamily="18" charset="0"/>
              </a:rPr>
              <a:t>X indicates the beginning of the steep slope. The arrow indicates the potential movement of the denture during the function if the second molar were placed on the slope. </a:t>
            </a:r>
            <a:endParaRPr lang="ar-SA" sz="2400" cap="none" dirty="0">
              <a:solidFill>
                <a:schemeClr val="accent6">
                  <a:lumMod val="75000"/>
                </a:schemeClr>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sz="quarter" idx="13"/>
          </p:nvPr>
        </p:nvPicPr>
        <p:blipFill>
          <a:blip r:embed="rId2"/>
          <a:stretch>
            <a:fillRect/>
          </a:stretch>
        </p:blipFill>
        <p:spPr>
          <a:xfrm>
            <a:off x="3170284" y="502575"/>
            <a:ext cx="5413550" cy="3424237"/>
          </a:xfrm>
          <a:prstGeom prst="rect">
            <a:avLst/>
          </a:prstGeom>
        </p:spPr>
      </p:pic>
    </p:spTree>
    <p:extLst>
      <p:ext uri="{BB962C8B-B14F-4D97-AF65-F5344CB8AC3E}">
        <p14:creationId xmlns:p14="http://schemas.microsoft.com/office/powerpoint/2010/main" val="10610551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7027" y="-185946"/>
            <a:ext cx="10364451" cy="1596177"/>
          </a:xfrm>
        </p:spPr>
        <p:txBody>
          <a:bodyPr>
            <a:normAutofit/>
          </a:bodyPr>
          <a:lstStyle/>
          <a:p>
            <a:r>
              <a:rPr lang="en-US" sz="4000" b="1" cap="none" dirty="0" smtClean="0">
                <a:solidFill>
                  <a:schemeClr val="accent6">
                    <a:lumMod val="75000"/>
                  </a:schemeClr>
                </a:solidFill>
                <a:latin typeface="Times New Roman" panose="02020603050405020304" pitchFamily="18" charset="0"/>
                <a:cs typeface="Times New Roman" panose="02020603050405020304" pitchFamily="18" charset="0"/>
              </a:rPr>
              <a:t>Occlusal form</a:t>
            </a:r>
            <a:endParaRPr lang="ar-SA" sz="40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692967" y="908112"/>
            <a:ext cx="10363826" cy="3424107"/>
          </a:xfrm>
        </p:spPr>
        <p:txBody>
          <a:bodyPr>
            <a:normAutofit/>
          </a:bodyPr>
          <a:lstStyle/>
          <a:p>
            <a:pPr marL="0" indent="0" algn="l" rtl="0">
              <a:buNone/>
            </a:pPr>
            <a:r>
              <a:rPr lang="en-US" sz="3200" b="1" cap="none" dirty="0" smtClean="0">
                <a:latin typeface="Times New Roman" panose="02020603050405020304" pitchFamily="18" charset="0"/>
                <a:cs typeface="Times New Roman" panose="02020603050405020304" pitchFamily="18" charset="0"/>
              </a:rPr>
              <a:t>There are two forms :</a:t>
            </a:r>
          </a:p>
          <a:p>
            <a:pPr marL="0" indent="0" algn="l" rtl="0">
              <a:buNone/>
            </a:pPr>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A- Cusp form (anatomical teeth):</a:t>
            </a:r>
          </a:p>
          <a:p>
            <a:pPr marL="0" indent="0" algn="l" rtl="0">
              <a:buNone/>
            </a:pPr>
            <a:r>
              <a:rPr lang="en-US" sz="2400" cap="none" dirty="0" smtClean="0">
                <a:latin typeface="Times New Roman" panose="02020603050405020304" pitchFamily="18" charset="0"/>
                <a:cs typeface="Times New Roman" panose="02020603050405020304" pitchFamily="18" charset="0"/>
              </a:rPr>
              <a:t>Anatomical teeth have cusp angles 33; 20; 5 </a:t>
            </a:r>
            <a:endParaRPr lang="en-US" sz="2400" b="1" cap="none" dirty="0" smtClean="0">
              <a:solidFill>
                <a:schemeClr val="accent6">
                  <a:lumMod val="75000"/>
                </a:schemeClr>
              </a:solidFill>
              <a:latin typeface="Times New Roman" panose="02020603050405020304" pitchFamily="18" charset="0"/>
              <a:cs typeface="Times New Roman" panose="02020603050405020304" pitchFamily="18" charset="0"/>
            </a:endParaRPr>
          </a:p>
          <a:p>
            <a:pPr marL="0" indent="0" algn="l" rtl="0">
              <a:buNone/>
            </a:pPr>
            <a:r>
              <a:rPr lang="en-US" sz="2800" b="1" cap="none" dirty="0" smtClean="0">
                <a:solidFill>
                  <a:schemeClr val="accent6">
                    <a:lumMod val="75000"/>
                  </a:schemeClr>
                </a:solidFill>
                <a:latin typeface="Times New Roman" panose="02020603050405020304" pitchFamily="18" charset="0"/>
                <a:cs typeface="Times New Roman" panose="02020603050405020304" pitchFamily="18" charset="0"/>
              </a:rPr>
              <a:t>B- Non-cusp from ( non-anatomical or cuspless teeth):</a:t>
            </a:r>
          </a:p>
          <a:p>
            <a:pPr marL="0" indent="0" algn="l" rtl="0">
              <a:buNone/>
            </a:pPr>
            <a:r>
              <a:rPr lang="en-US" sz="2400" cap="none" dirty="0" smtClean="0">
                <a:latin typeface="Times New Roman" panose="02020603050405020304" pitchFamily="18" charset="0"/>
                <a:cs typeface="Times New Roman" panose="02020603050405020304" pitchFamily="18" charset="0"/>
              </a:rPr>
              <a:t>They are also called monoplane, flat plane, or zero degree. </a:t>
            </a:r>
            <a:endParaRPr lang="en-US" sz="2400" cap="none" dirty="0" smtClean="0">
              <a:solidFill>
                <a:schemeClr val="accent6">
                  <a:lumMod val="75000"/>
                </a:schemeClr>
              </a:solidFill>
              <a:latin typeface="Times New Roman" panose="02020603050405020304" pitchFamily="18" charset="0"/>
              <a:cs typeface="Times New Roman" panose="02020603050405020304" pitchFamily="18" charset="0"/>
            </a:endParaRPr>
          </a:p>
          <a:p>
            <a:pPr marL="0" indent="0" algn="l" rtl="0">
              <a:buNone/>
            </a:pPr>
            <a:endParaRPr lang="ar-SA" sz="28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9102272" y="803520"/>
            <a:ext cx="2912642" cy="2753431"/>
          </a:xfrm>
          <a:prstGeom prst="rect">
            <a:avLst/>
          </a:prstGeom>
        </p:spPr>
      </p:pic>
      <p:pic>
        <p:nvPicPr>
          <p:cNvPr id="5" name="Picture 4"/>
          <p:cNvPicPr>
            <a:picLocks noChangeAspect="1"/>
          </p:cNvPicPr>
          <p:nvPr/>
        </p:nvPicPr>
        <p:blipFill>
          <a:blip r:embed="rId3"/>
          <a:stretch>
            <a:fillRect/>
          </a:stretch>
        </p:blipFill>
        <p:spPr>
          <a:xfrm>
            <a:off x="9097398" y="3830100"/>
            <a:ext cx="2917516" cy="2877810"/>
          </a:xfrm>
          <a:prstGeom prst="rect">
            <a:avLst/>
          </a:prstGeom>
        </p:spPr>
      </p:pic>
      <p:pic>
        <p:nvPicPr>
          <p:cNvPr id="6" name="Picture 5"/>
          <p:cNvPicPr>
            <a:picLocks noChangeAspect="1"/>
          </p:cNvPicPr>
          <p:nvPr/>
        </p:nvPicPr>
        <p:blipFill>
          <a:blip r:embed="rId4"/>
          <a:stretch>
            <a:fillRect/>
          </a:stretch>
        </p:blipFill>
        <p:spPr>
          <a:xfrm>
            <a:off x="1661375" y="4121890"/>
            <a:ext cx="6215350" cy="2586019"/>
          </a:xfrm>
          <a:prstGeom prst="rect">
            <a:avLst/>
          </a:prstGeom>
        </p:spPr>
      </p:pic>
    </p:spTree>
    <p:extLst>
      <p:ext uri="{BB962C8B-B14F-4D97-AF65-F5344CB8AC3E}">
        <p14:creationId xmlns:p14="http://schemas.microsoft.com/office/powerpoint/2010/main" val="4865701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cap="none" dirty="0" smtClean="0">
                <a:solidFill>
                  <a:schemeClr val="accent6">
                    <a:lumMod val="75000"/>
                  </a:schemeClr>
                </a:solidFill>
                <a:latin typeface="Times New Roman" panose="02020603050405020304" pitchFamily="18" charset="0"/>
                <a:cs typeface="Times New Roman" panose="02020603050405020304" pitchFamily="18" charset="0"/>
              </a:rPr>
              <a:t>Advantages of cusp form teeth</a:t>
            </a:r>
            <a:endParaRPr lang="ar-SA" sz="4400" b="1" cap="none"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913775" y="2214694"/>
            <a:ext cx="10363824" cy="3683830"/>
          </a:xfrm>
        </p:spPr>
        <p:txBody>
          <a:bodyPr>
            <a:noAutofit/>
          </a:bodyPr>
          <a:lstStyle/>
          <a:p>
            <a:pPr marL="457200" indent="-457200" algn="l" rtl="0">
              <a:buFont typeface="+mj-lt"/>
              <a:buAutoNum type="arabicPeriod"/>
            </a:pPr>
            <a:r>
              <a:rPr lang="en-US" sz="2400" b="1" cap="none" dirty="0" smtClean="0">
                <a:latin typeface="Times New Roman" panose="02020603050405020304" pitchFamily="18" charset="0"/>
                <a:cs typeface="Times New Roman" panose="02020603050405020304" pitchFamily="18" charset="0"/>
              </a:rPr>
              <a:t>More efficient in chewing.</a:t>
            </a:r>
          </a:p>
          <a:p>
            <a:pPr marL="457200" indent="-457200" algn="l" rtl="0">
              <a:buFont typeface="+mj-lt"/>
              <a:buAutoNum type="arabicPeriod"/>
            </a:pPr>
            <a:r>
              <a:rPr lang="en-US" sz="2400" b="1" cap="none" dirty="0" smtClean="0">
                <a:latin typeface="Times New Roman" panose="02020603050405020304" pitchFamily="18" charset="0"/>
                <a:cs typeface="Times New Roman" panose="02020603050405020304" pitchFamily="18" charset="0"/>
              </a:rPr>
              <a:t>They can be arranged in balanced occlusion in eccentric position.</a:t>
            </a:r>
          </a:p>
          <a:p>
            <a:pPr marL="457200" indent="-457200" algn="l" rtl="0">
              <a:buFont typeface="+mj-lt"/>
              <a:buAutoNum type="arabicPeriod"/>
            </a:pPr>
            <a:r>
              <a:rPr lang="en-US" sz="2400" b="1" cap="none" dirty="0" smtClean="0">
                <a:latin typeface="Times New Roman" panose="02020603050405020304" pitchFamily="18" charset="0"/>
                <a:cs typeface="Times New Roman" panose="02020603050405020304" pitchFamily="18" charset="0"/>
              </a:rPr>
              <a:t>The cusp fossa relationship between the maxillary and mandibular posterior teeth forms a definite point for return to centric occlusion.</a:t>
            </a:r>
          </a:p>
          <a:p>
            <a:pPr marL="457200" indent="-457200" algn="l" rtl="0">
              <a:buFont typeface="+mj-lt"/>
              <a:buAutoNum type="arabicPeriod"/>
            </a:pPr>
            <a:r>
              <a:rPr lang="en-US" sz="2400" b="1" cap="none" dirty="0" smtClean="0">
                <a:latin typeface="Times New Roman" panose="02020603050405020304" pitchFamily="18" charset="0"/>
                <a:cs typeface="Times New Roman" panose="02020603050405020304" pitchFamily="18" charset="0"/>
              </a:rPr>
              <a:t>More acceptable esthetically.</a:t>
            </a:r>
          </a:p>
          <a:p>
            <a:pPr marL="457200" indent="-457200" algn="l" rtl="0">
              <a:buFont typeface="+mj-lt"/>
              <a:buAutoNum type="arabicPeriod"/>
            </a:pPr>
            <a:r>
              <a:rPr lang="en-US" sz="2400" b="1" cap="none" dirty="0" smtClean="0">
                <a:latin typeface="Times New Roman" panose="02020603050405020304" pitchFamily="18" charset="0"/>
                <a:cs typeface="Times New Roman" panose="02020603050405020304" pitchFamily="18" charset="0"/>
              </a:rPr>
              <a:t>More compatible with surrounding oral environment.</a:t>
            </a:r>
            <a:endParaRPr lang="ar-SA" sz="2400" b="1"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447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321" y="0"/>
            <a:ext cx="10364451" cy="1596177"/>
          </a:xfrm>
        </p:spPr>
        <p:txBody>
          <a:bodyPr>
            <a:normAutofit/>
          </a:bodyPr>
          <a:lstStyle/>
          <a:p>
            <a:r>
              <a:rPr lang="en-US" sz="4000" b="1" cap="none" dirty="0" smtClean="0">
                <a:solidFill>
                  <a:schemeClr val="accent6">
                    <a:lumMod val="75000"/>
                  </a:schemeClr>
                </a:solidFill>
                <a:latin typeface="Times New Roman" panose="02020603050405020304" pitchFamily="18" charset="0"/>
                <a:cs typeface="Times New Roman" panose="02020603050405020304" pitchFamily="18" charset="0"/>
              </a:rPr>
              <a:t>Advantages of non-cusp form teeth</a:t>
            </a:r>
            <a:endParaRPr lang="ar-SA" sz="4000" b="1"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746975" y="1388297"/>
            <a:ext cx="10569887" cy="4960987"/>
          </a:xfrm>
        </p:spPr>
        <p:txBody>
          <a:bodyPr>
            <a:noAutofit/>
          </a:bodyPr>
          <a:lstStyle/>
          <a:p>
            <a:pPr marL="457200" indent="-457200" algn="l" rtl="0">
              <a:buFont typeface="+mj-lt"/>
              <a:buAutoNum type="arabicPeriod"/>
            </a:pPr>
            <a:r>
              <a:rPr lang="en-US" sz="2400" b="1" cap="none" dirty="0" smtClean="0">
                <a:latin typeface="Times New Roman" panose="02020603050405020304" pitchFamily="18" charset="0"/>
                <a:cs typeface="Times New Roman" panose="02020603050405020304" pitchFamily="18" charset="0"/>
              </a:rPr>
              <a:t>Offer less resistance in non-masticatory movement like (bruxism); therefore less damaging to the supporting structure.</a:t>
            </a:r>
          </a:p>
          <a:p>
            <a:pPr marL="457200" indent="-457200" algn="l" rtl="0">
              <a:buFont typeface="+mj-lt"/>
              <a:buAutoNum type="arabicPeriod"/>
            </a:pPr>
            <a:r>
              <a:rPr lang="en-US" sz="2400" b="1" cap="none" dirty="0" smtClean="0">
                <a:latin typeface="Times New Roman" panose="02020603050405020304" pitchFamily="18" charset="0"/>
                <a:cs typeface="Times New Roman" panose="02020603050405020304" pitchFamily="18" charset="0"/>
              </a:rPr>
              <a:t>More comfortable.</a:t>
            </a:r>
          </a:p>
          <a:p>
            <a:pPr marL="457200" indent="-457200" algn="l" rtl="0">
              <a:buFont typeface="+mj-lt"/>
              <a:buAutoNum type="arabicPeriod"/>
            </a:pPr>
            <a:r>
              <a:rPr lang="en-US" sz="2400" b="1" cap="none" dirty="0" smtClean="0">
                <a:latin typeface="Times New Roman" panose="02020603050405020304" pitchFamily="18" charset="0"/>
                <a:cs typeface="Times New Roman" panose="02020603050405020304" pitchFamily="18" charset="0"/>
              </a:rPr>
              <a:t>Offer less resistance to lateral forces therefore, they are indicated in excessively resorbed ridges.</a:t>
            </a:r>
          </a:p>
          <a:p>
            <a:pPr marL="457200" indent="-457200" algn="l" rtl="0">
              <a:buFont typeface="+mj-lt"/>
              <a:buAutoNum type="arabicPeriod"/>
            </a:pPr>
            <a:r>
              <a:rPr lang="en-US" sz="2400" b="1" cap="none" dirty="0" smtClean="0">
                <a:latin typeface="Times New Roman" panose="02020603050405020304" pitchFamily="18" charset="0"/>
                <a:cs typeface="Times New Roman" panose="02020603050405020304" pitchFamily="18" charset="0"/>
              </a:rPr>
              <a:t>Allow greater range of movement which is necessary in patient with </a:t>
            </a:r>
            <a:r>
              <a:rPr lang="en-US" sz="2400" b="1" cap="none" dirty="0" err="1">
                <a:latin typeface="Times New Roman" panose="02020603050405020304" pitchFamily="18" charset="0"/>
                <a:cs typeface="Times New Roman" panose="02020603050405020304" pitchFamily="18" charset="0"/>
              </a:rPr>
              <a:t>m</a:t>
            </a:r>
            <a:r>
              <a:rPr lang="en-US" sz="2400" b="1" cap="none" dirty="0" err="1" smtClean="0">
                <a:latin typeface="Times New Roman" panose="02020603050405020304" pitchFamily="18" charset="0"/>
                <a:cs typeface="Times New Roman" panose="02020603050405020304" pitchFamily="18" charset="0"/>
              </a:rPr>
              <a:t>alrelated</a:t>
            </a:r>
            <a:r>
              <a:rPr lang="en-US" sz="2400" b="1" cap="none" dirty="0" smtClean="0">
                <a:latin typeface="Times New Roman" panose="02020603050405020304" pitchFamily="18" charset="0"/>
                <a:cs typeface="Times New Roman" panose="02020603050405020304" pitchFamily="18" charset="0"/>
              </a:rPr>
              <a:t> jaws.</a:t>
            </a:r>
          </a:p>
          <a:p>
            <a:pPr marL="457200" indent="-457200" algn="l" rtl="0">
              <a:buFont typeface="+mj-lt"/>
              <a:buAutoNum type="arabicPeriod"/>
            </a:pPr>
            <a:r>
              <a:rPr lang="en-US" sz="2400" b="1" cap="none" dirty="0" smtClean="0">
                <a:latin typeface="Times New Roman" panose="02020603050405020304" pitchFamily="18" charset="0"/>
                <a:cs typeface="Times New Roman" panose="02020603050405020304" pitchFamily="18" charset="0"/>
              </a:rPr>
              <a:t>They can be used with less damaging effect than cusp form teeth in patient with uncoordinated neuromuscular control which jaw relation records are not repeatable.</a:t>
            </a:r>
            <a:endParaRPr lang="ar-SA" sz="2400" b="1"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06150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3"/>
          </p:nvPr>
        </p:nvSpPr>
        <p:spPr/>
        <p:txBody>
          <a:bodyPr/>
          <a:lstStyle/>
          <a:p>
            <a:endParaRPr lang="ar-SA"/>
          </a:p>
        </p:txBody>
      </p:sp>
      <p:pic>
        <p:nvPicPr>
          <p:cNvPr id="4" name="Picture 2" descr="ÙØªÙØ¬Ø© Ø¨Ø­Ø« Ø§ÙØµÙØ± Ø¹Ù âªTHANK YOU VIOLET ROSEâ¬â"/>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512796"/>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Droplet</Template>
  <TotalTime>1632</TotalTime>
  <Words>1953</Words>
  <Application>Microsoft Office PowerPoint</Application>
  <PresentationFormat>Widescreen</PresentationFormat>
  <Paragraphs>182</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Andalus</vt:lpstr>
      <vt:lpstr>Arial</vt:lpstr>
      <vt:lpstr>Times New Roman</vt:lpstr>
      <vt:lpstr>Tw Cen MT</vt:lpstr>
      <vt:lpstr>Droplet</vt:lpstr>
      <vt:lpstr>Selection of artificial teeth </vt:lpstr>
      <vt:lpstr>PowerPoint Presentation</vt:lpstr>
      <vt:lpstr>Selection of artificial teeth</vt:lpstr>
      <vt:lpstr>Selection of anterior teeth</vt:lpstr>
      <vt:lpstr>Records of shade, size, and form of teeth could be obtained from pre-extraction records which include </vt:lpstr>
      <vt:lpstr>Factors to be considered when pre-extraction records are not available </vt:lpstr>
      <vt:lpstr>Shade</vt:lpstr>
      <vt:lpstr>Factors of shade selection </vt:lpstr>
      <vt:lpstr>Factors of shade selection </vt:lpstr>
      <vt:lpstr>Factors of shade selection </vt:lpstr>
      <vt:lpstr>Factors of shade selection </vt:lpstr>
      <vt:lpstr>Size</vt:lpstr>
      <vt:lpstr>Size</vt:lpstr>
      <vt:lpstr>Size</vt:lpstr>
      <vt:lpstr>Size</vt:lpstr>
      <vt:lpstr>PowerPoint Presentation</vt:lpstr>
      <vt:lpstr>PowerPoint Presentation</vt:lpstr>
      <vt:lpstr>Form </vt:lpstr>
      <vt:lpstr>Form </vt:lpstr>
      <vt:lpstr>Form </vt:lpstr>
      <vt:lpstr>Form </vt:lpstr>
      <vt:lpstr>Form </vt:lpstr>
      <vt:lpstr>Materials of artificial teeth </vt:lpstr>
      <vt:lpstr>Materials of artificial teeth </vt:lpstr>
      <vt:lpstr>Selection of posterior teeth</vt:lpstr>
      <vt:lpstr>Shade</vt:lpstr>
      <vt:lpstr>Size</vt:lpstr>
      <vt:lpstr>Size</vt:lpstr>
      <vt:lpstr>Size</vt:lpstr>
      <vt:lpstr>X indicates the beginning of the steep slope. The arrow indicates the potential movement of the denture during the function if the second molar were placed on the slope. </vt:lpstr>
      <vt:lpstr>Occlusal form</vt:lpstr>
      <vt:lpstr>Advantages of cusp form teeth</vt:lpstr>
      <vt:lpstr>Advantages of non-cusp form teeth</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SELECTION OF ARTIFICIAL TEETH </dc:title>
  <dc:creator>DELL-PC</dc:creator>
  <cp:lastModifiedBy>DELL-PC</cp:lastModifiedBy>
  <cp:revision>58</cp:revision>
  <dcterms:created xsi:type="dcterms:W3CDTF">2019-03-23T11:19:19Z</dcterms:created>
  <dcterms:modified xsi:type="dcterms:W3CDTF">2019-03-30T21:14:51Z</dcterms:modified>
</cp:coreProperties>
</file>