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3" r:id="rId8"/>
    <p:sldId id="264" r:id="rId9"/>
    <p:sldId id="265" r:id="rId10"/>
    <p:sldId id="260" r:id="rId11"/>
    <p:sldId id="266"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2CEF3B-A037-46D0-B02C-1428F07E9383}" type="datetimeFigureOut">
              <a:rPr lang="en-US" dirty="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482DC-2269-4F26-9D2A-7E44B1A4CD8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4/26/2021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4/26/2021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dirty="0"/>
              <a:pPr/>
              <a:t>4/26/2021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6DFF08F-DC6B-4601-B491-B0F83F6DD2DA}" type="datetimeFigureOut">
              <a:rPr lang="en-US" dirty="0"/>
              <a:pPr/>
              <a:t>4/26/2021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dirty="0"/>
              <a:pPr/>
              <a:t>4/26/2021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7200" dirty="0">
                <a:latin typeface="Times New Roman" panose="02020603050405020304" pitchFamily="18" charset="0"/>
                <a:cs typeface="Times New Roman" panose="02020603050405020304" pitchFamily="18" charset="0"/>
              </a:rPr>
              <a:t>Stress breaker –Stress equalizer</a:t>
            </a:r>
            <a:endParaRPr lang="ar-SA" sz="7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lgn="ctr"/>
            <a:r>
              <a:rPr lang="en-US" sz="2000" b="1" dirty="0">
                <a:solidFill>
                  <a:schemeClr val="accent1">
                    <a:lumMod val="50000"/>
                  </a:schemeClr>
                </a:solidFill>
                <a:latin typeface="Andalus" panose="02020603050405020304" pitchFamily="18" charset="-78"/>
                <a:cs typeface="Andalus" panose="02020603050405020304" pitchFamily="18" charset="-78"/>
              </a:rPr>
              <a:t>Bushra  Mohammed Ali Al-</a:t>
            </a:r>
            <a:r>
              <a:rPr lang="en-US" sz="2000" b="1" dirty="0" err="1">
                <a:solidFill>
                  <a:schemeClr val="accent1">
                    <a:lumMod val="50000"/>
                  </a:schemeClr>
                </a:solidFill>
                <a:latin typeface="Andalus" panose="02020603050405020304" pitchFamily="18" charset="-78"/>
                <a:cs typeface="Andalus" panose="02020603050405020304" pitchFamily="18" charset="-78"/>
              </a:rPr>
              <a:t>Ameen</a:t>
            </a:r>
            <a:endParaRPr lang="en-US" sz="2000" b="1" dirty="0">
              <a:solidFill>
                <a:schemeClr val="accent1">
                  <a:lumMod val="50000"/>
                </a:schemeClr>
              </a:solidFill>
              <a:latin typeface="Andalus" panose="02020603050405020304" pitchFamily="18" charset="-78"/>
              <a:cs typeface="Andalus" panose="02020603050405020304" pitchFamily="18" charset="-78"/>
            </a:endParaRPr>
          </a:p>
          <a:p>
            <a:pPr algn="ctr"/>
            <a:r>
              <a:rPr lang="en-US" sz="2000" b="1" dirty="0">
                <a:solidFill>
                  <a:schemeClr val="accent1">
                    <a:lumMod val="50000"/>
                  </a:schemeClr>
                </a:solidFill>
                <a:latin typeface="Andalus" panose="02020603050405020304" pitchFamily="18" charset="-78"/>
                <a:cs typeface="Andalus" panose="02020603050405020304" pitchFamily="18" charset="-78"/>
              </a:rPr>
              <a:t>B,D,S,. </a:t>
            </a:r>
            <a:r>
              <a:rPr lang="en-US" sz="2000" b="1" dirty="0" err="1">
                <a:solidFill>
                  <a:schemeClr val="accent1">
                    <a:lumMod val="50000"/>
                  </a:schemeClr>
                </a:solidFill>
                <a:latin typeface="Andalus" panose="02020603050405020304" pitchFamily="18" charset="-78"/>
                <a:cs typeface="Andalus" panose="02020603050405020304" pitchFamily="18" charset="-78"/>
              </a:rPr>
              <a:t>M,Sc</a:t>
            </a:r>
            <a:r>
              <a:rPr lang="en-US" sz="2000" b="1" dirty="0">
                <a:solidFill>
                  <a:schemeClr val="accent1">
                    <a:lumMod val="50000"/>
                  </a:schemeClr>
                </a:solidFill>
                <a:latin typeface="Andalus" panose="02020603050405020304" pitchFamily="18" charset="-78"/>
                <a:cs typeface="Andalus" panose="02020603050405020304" pitchFamily="18" charset="-78"/>
              </a:rPr>
              <a:t>.(Pros)</a:t>
            </a:r>
          </a:p>
          <a:p>
            <a:endParaRPr lang="ar-SA"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40663" t="47139" r="34294" b="33400"/>
          <a:stretch/>
        </p:blipFill>
        <p:spPr>
          <a:xfrm>
            <a:off x="3926146" y="435260"/>
            <a:ext cx="3749663" cy="1638239"/>
          </a:xfrm>
          <a:prstGeom prst="rect">
            <a:avLst/>
          </a:prstGeom>
        </p:spPr>
      </p:pic>
    </p:spTree>
    <p:extLst>
      <p:ext uri="{BB962C8B-B14F-4D97-AF65-F5344CB8AC3E}">
        <p14:creationId xmlns:p14="http://schemas.microsoft.com/office/powerpoint/2010/main" val="2699926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STRESS </a:t>
            </a:r>
            <a:r>
              <a:rPr lang="en-US" dirty="0" smtClean="0">
                <a:solidFill>
                  <a:schemeClr val="accent1">
                    <a:lumMod val="75000"/>
                  </a:schemeClr>
                </a:solidFill>
                <a:latin typeface="Times New Roman" panose="02020603050405020304" pitchFamily="18" charset="0"/>
                <a:cs typeface="Times New Roman" panose="02020603050405020304" pitchFamily="18" charset="0"/>
              </a:rPr>
              <a:t>BREAKER</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6308072" cy="4023360"/>
          </a:xfrm>
        </p:spPr>
        <p:txBody>
          <a:bodyPr/>
          <a:lstStyle/>
          <a:p>
            <a:pPr algn="l" rtl="0">
              <a:buFont typeface="Wingdings" panose="05000000000000000000" pitchFamily="2" charset="2"/>
              <a:buChar char="§"/>
            </a:pPr>
            <a:r>
              <a:rPr lang="en-US" dirty="0">
                <a:latin typeface="Andalus" panose="02020603050405020304" pitchFamily="18" charset="-78"/>
                <a:cs typeface="Andalus" panose="02020603050405020304" pitchFamily="18" charset="-78"/>
              </a:rPr>
              <a:t>In the distal extension </a:t>
            </a:r>
            <a:r>
              <a:rPr lang="en-US" dirty="0" smtClean="0">
                <a:latin typeface="Andalus" panose="02020603050405020304" pitchFamily="18" charset="-78"/>
                <a:cs typeface="Andalus" panose="02020603050405020304" pitchFamily="18" charset="-78"/>
              </a:rPr>
              <a:t>RPD, Support </a:t>
            </a:r>
            <a:r>
              <a:rPr lang="en-US" dirty="0">
                <a:latin typeface="Andalus" panose="02020603050405020304" pitchFamily="18" charset="-78"/>
                <a:cs typeface="Andalus" panose="02020603050405020304" pitchFamily="18" charset="-78"/>
              </a:rPr>
              <a:t>is derived from both the residual ridge and abutment </a:t>
            </a:r>
            <a:r>
              <a:rPr lang="en-US" dirty="0" smtClean="0">
                <a:latin typeface="Andalus" panose="02020603050405020304" pitchFamily="18" charset="-78"/>
                <a:cs typeface="Andalus" panose="02020603050405020304" pitchFamily="18" charset="-78"/>
              </a:rPr>
              <a:t>teeth.</a:t>
            </a: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variation in consistency providing this support allows some rotational movements of the free end base towards the soft </a:t>
            </a:r>
            <a:r>
              <a:rPr lang="en-US" dirty="0" smtClean="0">
                <a:latin typeface="Andalus" panose="02020603050405020304" pitchFamily="18" charset="-78"/>
                <a:cs typeface="Andalus" panose="02020603050405020304" pitchFamily="18" charset="-78"/>
              </a:rPr>
              <a:t>tissues.</a:t>
            </a: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Harmful </a:t>
            </a:r>
            <a:r>
              <a:rPr lang="en-US" dirty="0">
                <a:latin typeface="Andalus" panose="02020603050405020304" pitchFamily="18" charset="-78"/>
                <a:cs typeface="Andalus" panose="02020603050405020304" pitchFamily="18" charset="-78"/>
              </a:rPr>
              <a:t>tissue –ward movements of distal extension under occlusal load are transmitted to the abutment teeth resulting in loosening of these teeth</a:t>
            </a:r>
            <a:r>
              <a:rPr lang="en-US" dirty="0" smtClean="0">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dirty="0">
                <a:latin typeface="Andalus" panose="02020603050405020304" pitchFamily="18" charset="-78"/>
                <a:cs typeface="Andalus" panose="02020603050405020304" pitchFamily="18" charset="-78"/>
              </a:rPr>
              <a:t>Dentures with a stress breaker are also called as a </a:t>
            </a:r>
            <a:r>
              <a:rPr lang="en-US" dirty="0" smtClean="0">
                <a:latin typeface="Andalus" panose="02020603050405020304" pitchFamily="18" charset="-78"/>
                <a:cs typeface="Andalus" panose="02020603050405020304" pitchFamily="18" charset="-78"/>
              </a:rPr>
              <a:t>broken stress </a:t>
            </a:r>
            <a:r>
              <a:rPr lang="en-US" dirty="0">
                <a:latin typeface="Andalus" panose="02020603050405020304" pitchFamily="18" charset="-78"/>
                <a:cs typeface="Andalus" panose="02020603050405020304" pitchFamily="18" charset="-78"/>
              </a:rPr>
              <a:t>partial dentures or articulated prostheses</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39277" t="61752" r="22812" b="10784"/>
          <a:stretch/>
        </p:blipFill>
        <p:spPr>
          <a:xfrm>
            <a:off x="7804597" y="2625272"/>
            <a:ext cx="3799267" cy="1547483"/>
          </a:xfrm>
          <a:prstGeom prst="rect">
            <a:avLst/>
          </a:prstGeom>
        </p:spPr>
      </p:pic>
    </p:spTree>
    <p:extLst>
      <p:ext uri="{BB962C8B-B14F-4D97-AF65-F5344CB8AC3E}">
        <p14:creationId xmlns:p14="http://schemas.microsoft.com/office/powerpoint/2010/main" val="2320125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STRESS </a:t>
            </a:r>
            <a:r>
              <a:rPr lang="en-US" dirty="0" smtClean="0">
                <a:solidFill>
                  <a:schemeClr val="accent1">
                    <a:lumMod val="75000"/>
                  </a:schemeClr>
                </a:solidFill>
                <a:latin typeface="Times New Roman" panose="02020603050405020304" pitchFamily="18" charset="0"/>
                <a:cs typeface="Times New Roman" panose="02020603050405020304" pitchFamily="18" charset="0"/>
              </a:rPr>
              <a:t>BREAKER</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gn="l" rtl="0"/>
            <a:r>
              <a:rPr lang="en-US" sz="2400" b="1" dirty="0">
                <a:solidFill>
                  <a:schemeClr val="accent1">
                    <a:lumMod val="60000"/>
                    <a:lumOff val="40000"/>
                  </a:schemeClr>
                </a:solidFill>
                <a:latin typeface="Andalus" panose="02020603050405020304" pitchFamily="18" charset="-78"/>
                <a:cs typeface="Andalus" panose="02020603050405020304" pitchFamily="18" charset="-78"/>
              </a:rPr>
              <a:t>STRESS BREAKER </a:t>
            </a:r>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a:t>
            </a:r>
          </a:p>
          <a:p>
            <a:pPr algn="l" rtl="0">
              <a:buFont typeface="Wingdings" panose="05000000000000000000" pitchFamily="2" charset="2"/>
              <a:buChar char="§"/>
            </a:pPr>
            <a:r>
              <a:rPr lang="en-US" sz="2100" b="1" dirty="0" smtClean="0">
                <a:solidFill>
                  <a:schemeClr val="accent1">
                    <a:lumMod val="60000"/>
                    <a:lumOff val="40000"/>
                  </a:schemeClr>
                </a:solidFill>
                <a:latin typeface="Andalus" panose="02020603050405020304" pitchFamily="18" charset="-78"/>
                <a:cs typeface="Andalus" panose="02020603050405020304" pitchFamily="18" charset="-78"/>
              </a:rPr>
              <a:t> </a:t>
            </a:r>
            <a:r>
              <a:rPr lang="en-US" sz="2100" dirty="0">
                <a:latin typeface="Andalus" panose="02020603050405020304" pitchFamily="18" charset="-78"/>
                <a:cs typeface="Andalus" panose="02020603050405020304" pitchFamily="18" charset="-78"/>
              </a:rPr>
              <a:t>I</a:t>
            </a:r>
            <a:r>
              <a:rPr lang="en-US" sz="2100" dirty="0" smtClean="0">
                <a:latin typeface="Andalus" panose="02020603050405020304" pitchFamily="18" charset="-78"/>
                <a:cs typeface="Andalus" panose="02020603050405020304" pitchFamily="18" charset="-78"/>
              </a:rPr>
              <a:t>t is A </a:t>
            </a:r>
            <a:r>
              <a:rPr lang="en-US" sz="2100" dirty="0">
                <a:latin typeface="Andalus" panose="02020603050405020304" pitchFamily="18" charset="-78"/>
                <a:cs typeface="Andalus" panose="02020603050405020304" pitchFamily="18" charset="-78"/>
              </a:rPr>
              <a:t>device which relieves the abutment teeth of all or part of the occlusal forces” Or, "is a device that allows movement between the denture base and the direct retainer which may be </a:t>
            </a:r>
            <a:r>
              <a:rPr lang="en-US" sz="2100" dirty="0" err="1">
                <a:latin typeface="Andalus" panose="02020603050405020304" pitchFamily="18" charset="-78"/>
                <a:cs typeface="Andalus" panose="02020603050405020304" pitchFamily="18" charset="-78"/>
              </a:rPr>
              <a:t>intracoronal</a:t>
            </a:r>
            <a:r>
              <a:rPr lang="en-US" sz="2100" dirty="0">
                <a:latin typeface="Andalus" panose="02020603050405020304" pitchFamily="18" charset="-78"/>
                <a:cs typeface="Andalus" panose="02020603050405020304" pitchFamily="18" charset="-78"/>
              </a:rPr>
              <a:t> or </a:t>
            </a:r>
            <a:r>
              <a:rPr lang="en-US" sz="2100" dirty="0" err="1">
                <a:latin typeface="Andalus" panose="02020603050405020304" pitchFamily="18" charset="-78"/>
                <a:cs typeface="Andalus" panose="02020603050405020304" pitchFamily="18" charset="-78"/>
              </a:rPr>
              <a:t>extracoronal</a:t>
            </a:r>
            <a:r>
              <a:rPr lang="en-US" sz="2100" dirty="0">
                <a:latin typeface="Andalus" panose="02020603050405020304" pitchFamily="18" charset="-78"/>
                <a:cs typeface="Andalus" panose="02020603050405020304" pitchFamily="18" charset="-78"/>
              </a:rPr>
              <a:t>”. </a:t>
            </a:r>
            <a:endParaRPr lang="en-US" sz="2100" b="1" dirty="0" smtClean="0">
              <a:solidFill>
                <a:schemeClr val="accent1">
                  <a:lumMod val="60000"/>
                  <a:lumOff val="40000"/>
                </a:schemeClr>
              </a:solidFill>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Or, It </a:t>
            </a:r>
            <a:r>
              <a:rPr lang="en-US" dirty="0">
                <a:latin typeface="Andalus" panose="02020603050405020304" pitchFamily="18" charset="-78"/>
                <a:cs typeface="Andalus" panose="02020603050405020304" pitchFamily="18" charset="-78"/>
              </a:rPr>
              <a:t>is a device that permits some hinge or rotational movement between the denture base or its supporting framework and the direct retainers (whether they are intra coronal or </a:t>
            </a:r>
            <a:r>
              <a:rPr lang="en-US" dirty="0" err="1">
                <a:latin typeface="Andalus" panose="02020603050405020304" pitchFamily="18" charset="-78"/>
                <a:cs typeface="Andalus" panose="02020603050405020304" pitchFamily="18" charset="-78"/>
              </a:rPr>
              <a:t>extracoronal</a:t>
            </a:r>
            <a:r>
              <a:rPr lang="en-US" dirty="0">
                <a:latin typeface="Andalus" panose="02020603050405020304" pitchFamily="18" charset="-78"/>
                <a:cs typeface="Andalus" panose="02020603050405020304" pitchFamily="18" charset="-78"/>
              </a:rPr>
              <a:t> retainer), this device separate the action of the direct retainers from the base movement, so it was used to minimize strain on the abutment teeth to which the partial denture is attached and </a:t>
            </a:r>
            <a:r>
              <a:rPr lang="en-US" dirty="0" smtClean="0">
                <a:latin typeface="Andalus" panose="02020603050405020304" pitchFamily="18" charset="-78"/>
                <a:cs typeface="Andalus" panose="02020603050405020304" pitchFamily="18" charset="-78"/>
              </a:rPr>
              <a:t>transfer </a:t>
            </a:r>
            <a:r>
              <a:rPr lang="en-US" dirty="0">
                <a:latin typeface="Andalus" panose="02020603050405020304" pitchFamily="18" charset="-78"/>
                <a:cs typeface="Andalus" panose="02020603050405020304" pitchFamily="18" charset="-78"/>
              </a:rPr>
              <a:t>them to the denture bearing areas. It is indicated in a distal extension restoration</a:t>
            </a:r>
            <a:r>
              <a:rPr lang="en-US" dirty="0" smtClean="0">
                <a:latin typeface="Andalus" panose="02020603050405020304" pitchFamily="18" charset="-78"/>
                <a:cs typeface="Andalus" panose="02020603050405020304" pitchFamily="18" charset="-78"/>
              </a:rPr>
              <a:t>.</a:t>
            </a:r>
          </a:p>
          <a:p>
            <a:pPr algn="l" rtl="0">
              <a:buFont typeface="Wingdings" panose="05000000000000000000" pitchFamily="2" charset="2"/>
              <a:buChar char="§"/>
            </a:pPr>
            <a:endParaRPr lang="en-US" dirty="0">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dirty="0">
                <a:latin typeface="Andalus" panose="02020603050405020304" pitchFamily="18" charset="-78"/>
                <a:cs typeface="Andalus" panose="02020603050405020304" pitchFamily="18" charset="-78"/>
              </a:rPr>
              <a:t>All vertical and horizontal forces applied to the artificial teeth are distributed throughout the supporting portions of the dental arch. Broad distribution of the force is obtained through the rigid major, minor connectors and stabilizing components.</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010448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594628" y="3562279"/>
            <a:ext cx="3157807" cy="2689984"/>
          </a:xfrm>
          <a:prstGeom prst="rect">
            <a:avLst/>
          </a:prstGeom>
        </p:spPr>
      </p:pic>
      <p:sp>
        <p:nvSpPr>
          <p:cNvPr id="2" name="Title 1"/>
          <p:cNvSpPr>
            <a:spLocks noGrp="1"/>
          </p:cNvSpPr>
          <p:nvPr>
            <p:ph type="title"/>
          </p:nvPr>
        </p:nvSpPr>
        <p:spPr/>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Types of stress breaker</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2386646"/>
            <a:ext cx="5561097" cy="4023360"/>
          </a:xfrm>
        </p:spPr>
        <p:txBody>
          <a:bodyPr/>
          <a:lstStyle/>
          <a:p>
            <a:pPr algn="l" rtl="0"/>
            <a:r>
              <a:rPr lang="en-US" sz="2400" b="1" dirty="0" smtClean="0">
                <a:solidFill>
                  <a:schemeClr val="accent1">
                    <a:lumMod val="60000"/>
                    <a:lumOff val="40000"/>
                  </a:schemeClr>
                </a:solidFill>
                <a:latin typeface="Andalus" panose="02020603050405020304" pitchFamily="18" charset="-78"/>
                <a:cs typeface="Andalus" panose="02020603050405020304" pitchFamily="18" charset="-78"/>
              </a:rPr>
              <a:t>1-First </a:t>
            </a:r>
            <a:r>
              <a:rPr lang="en-US" sz="2400" b="1" dirty="0">
                <a:solidFill>
                  <a:schemeClr val="accent1">
                    <a:lumMod val="60000"/>
                    <a:lumOff val="40000"/>
                  </a:schemeClr>
                </a:solidFill>
                <a:latin typeface="Andalus" panose="02020603050405020304" pitchFamily="18" charset="-78"/>
                <a:cs typeface="Andalus" panose="02020603050405020304" pitchFamily="18" charset="-78"/>
              </a:rPr>
              <a:t>group (non rigid attachments): </a:t>
            </a:r>
            <a:r>
              <a:rPr lang="en-US" dirty="0">
                <a:latin typeface="Andalus" panose="02020603050405020304" pitchFamily="18" charset="-78"/>
                <a:cs typeface="Andalus" panose="02020603050405020304" pitchFamily="18" charset="-78"/>
              </a:rPr>
              <a:t>RPD having a movable joint between the direct retainer and the denture base. include hinge , sleeve </a:t>
            </a:r>
            <a:r>
              <a:rPr lang="en-US" dirty="0" smtClean="0">
                <a:latin typeface="Andalus" panose="02020603050405020304" pitchFamily="18" charset="-78"/>
                <a:cs typeface="Andalus" panose="02020603050405020304" pitchFamily="18" charset="-78"/>
              </a:rPr>
              <a:t>and </a:t>
            </a:r>
            <a:r>
              <a:rPr lang="en-US" dirty="0">
                <a:latin typeface="Andalus" panose="02020603050405020304" pitchFamily="18" charset="-78"/>
                <a:cs typeface="Andalus" panose="02020603050405020304" pitchFamily="18" charset="-78"/>
              </a:rPr>
              <a:t>cylinder, ball and socket device.</a:t>
            </a:r>
          </a:p>
          <a:p>
            <a:pPr algn="l" rtl="0"/>
            <a:r>
              <a:rPr lang="en-US" dirty="0">
                <a:latin typeface="Andalus" panose="02020603050405020304" pitchFamily="18" charset="-78"/>
                <a:cs typeface="Andalus" panose="02020603050405020304" pitchFamily="18" charset="-78"/>
              </a:rPr>
              <a:t>These types have a movable joint between the direct retainer and the denture base and permit vertical movement and hinge action of the distal extension denture base.</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3"/>
          <a:srcRect l="40168" t="35871" r="30830" b="40185"/>
          <a:stretch/>
        </p:blipFill>
        <p:spPr>
          <a:xfrm>
            <a:off x="8320183" y="136217"/>
            <a:ext cx="3773509" cy="1751527"/>
          </a:xfrm>
          <a:prstGeom prst="rect">
            <a:avLst/>
          </a:prstGeom>
        </p:spPr>
      </p:pic>
      <p:pic>
        <p:nvPicPr>
          <p:cNvPr id="1026" name="Picture 2" descr="Semi Precision Attachments Course in PB Road, Dharwad | ID: 694939148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7280" y="2038130"/>
            <a:ext cx="3856412" cy="2568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644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Types of stress breaker</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5677007" cy="4023360"/>
          </a:xfrm>
        </p:spPr>
        <p:txBody>
          <a:bodyPr/>
          <a:lstStyle/>
          <a:p>
            <a:pPr algn="l" rtl="0"/>
            <a:r>
              <a:rPr lang="en-US" sz="2400" b="1" dirty="0">
                <a:solidFill>
                  <a:schemeClr val="accent1">
                    <a:lumMod val="60000"/>
                    <a:lumOff val="40000"/>
                  </a:schemeClr>
                </a:solidFill>
                <a:latin typeface="Andalus" panose="02020603050405020304" pitchFamily="18" charset="-78"/>
                <a:cs typeface="Andalus" panose="02020603050405020304" pitchFamily="18" charset="-78"/>
              </a:rPr>
              <a:t>2-second group: include design having a flexible connection between the direct retainer and the denture base </a:t>
            </a:r>
            <a:r>
              <a:rPr lang="en-US" dirty="0">
                <a:latin typeface="Andalus" panose="02020603050405020304" pitchFamily="18" charset="-78"/>
                <a:cs typeface="Andalus" panose="02020603050405020304" pitchFamily="18" charset="-78"/>
              </a:rPr>
              <a:t>(articulated partial denture) this group include the use of</a:t>
            </a:r>
            <a:r>
              <a:rPr lang="en-US" dirty="0" smtClean="0">
                <a:latin typeface="Andalus" panose="02020603050405020304" pitchFamily="18" charset="-78"/>
                <a:cs typeface="Andalus" panose="02020603050405020304" pitchFamily="18" charset="-78"/>
              </a:rPr>
              <a:t>:</a:t>
            </a:r>
          </a:p>
          <a:p>
            <a:pPr algn="l" rtl="0"/>
            <a:r>
              <a:rPr lang="en-US" b="1" dirty="0">
                <a:solidFill>
                  <a:schemeClr val="accent1">
                    <a:lumMod val="60000"/>
                    <a:lumOff val="40000"/>
                  </a:schemeClr>
                </a:solidFill>
                <a:latin typeface="Andalus" panose="02020603050405020304" pitchFamily="18" charset="-78"/>
                <a:cs typeface="Andalus" panose="02020603050405020304" pitchFamily="18" charset="-78"/>
              </a:rPr>
              <a:t>A-Divided major connector (split bar): </a:t>
            </a:r>
            <a:endParaRPr lang="en-US" b="1" dirty="0" smtClean="0">
              <a:solidFill>
                <a:schemeClr val="accent1">
                  <a:lumMod val="60000"/>
                  <a:lumOff val="40000"/>
                </a:schemeClr>
              </a:solidFill>
              <a:latin typeface="Andalus" panose="02020603050405020304" pitchFamily="18" charset="-78"/>
              <a:cs typeface="Andalus" panose="02020603050405020304" pitchFamily="18" charset="-78"/>
            </a:endParaRPr>
          </a:p>
          <a:p>
            <a:pPr algn="l" rtl="0">
              <a:buFont typeface="Wingdings" panose="05000000000000000000" pitchFamily="2" charset="2"/>
              <a:buChar char="§"/>
            </a:pPr>
            <a:r>
              <a:rPr lang="en-US" dirty="0" smtClean="0">
                <a:latin typeface="Andalus" panose="02020603050405020304" pitchFamily="18" charset="-78"/>
                <a:cs typeface="Andalus" panose="02020603050405020304" pitchFamily="18" charset="-78"/>
              </a:rPr>
              <a:t>by </a:t>
            </a:r>
            <a:r>
              <a:rPr lang="en-US" dirty="0">
                <a:latin typeface="Andalus" panose="02020603050405020304" pitchFamily="18" charset="-78"/>
                <a:cs typeface="Andalus" panose="02020603050405020304" pitchFamily="18" charset="-78"/>
              </a:rPr>
              <a:t>using this type of stress breakers, the vertical forces applied on distal extension base must pass anteriorly along the lower bar and then back along more rigid upper bar to reach abutment tooth therefore the tipping forces that would otherwise be transmitted directly to abutment teeth are dissipated by flexibility of lower bar and distance traveled </a:t>
            </a:r>
            <a:r>
              <a:rPr lang="en-US" dirty="0" smtClean="0">
                <a:latin typeface="Andalus" panose="02020603050405020304" pitchFamily="18" charset="-78"/>
                <a:cs typeface="Andalus" panose="02020603050405020304" pitchFamily="18" charset="-78"/>
              </a:rPr>
              <a:t>. </a:t>
            </a:r>
            <a:endParaRPr lang="ar-SA"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3228"/>
          <a:stretch/>
        </p:blipFill>
        <p:spPr>
          <a:xfrm>
            <a:off x="7186051" y="481617"/>
            <a:ext cx="4363230" cy="3021436"/>
          </a:xfrm>
          <a:prstGeom prst="rect">
            <a:avLst/>
          </a:prstGeom>
        </p:spPr>
      </p:pic>
      <p:pic>
        <p:nvPicPr>
          <p:cNvPr id="5" name="Picture 4"/>
          <p:cNvPicPr>
            <a:picLocks noChangeAspect="1"/>
          </p:cNvPicPr>
          <p:nvPr/>
        </p:nvPicPr>
        <p:blipFill rotWithShape="1">
          <a:blip r:embed="rId3"/>
          <a:srcRect l="39574" t="40449" r="33305" b="32614"/>
          <a:stretch/>
        </p:blipFill>
        <p:spPr>
          <a:xfrm>
            <a:off x="7639747" y="3503053"/>
            <a:ext cx="3528812" cy="1970469"/>
          </a:xfrm>
          <a:prstGeom prst="rect">
            <a:avLst/>
          </a:prstGeom>
        </p:spPr>
      </p:pic>
    </p:spTree>
    <p:extLst>
      <p:ext uri="{BB962C8B-B14F-4D97-AF65-F5344CB8AC3E}">
        <p14:creationId xmlns:p14="http://schemas.microsoft.com/office/powerpoint/2010/main" val="1848794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Types of stress breaker</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5677007" cy="4023360"/>
          </a:xfrm>
        </p:spPr>
        <p:txBody>
          <a:bodyPr>
            <a:normAutofit lnSpcReduction="10000"/>
          </a:bodyPr>
          <a:lstStyle/>
          <a:p>
            <a:pPr algn="l" rtl="0"/>
            <a:r>
              <a:rPr lang="en-US" dirty="0">
                <a:latin typeface="Andalus" panose="02020603050405020304" pitchFamily="18" charset="-78"/>
                <a:cs typeface="Andalus" panose="02020603050405020304" pitchFamily="18" charset="-78"/>
              </a:rPr>
              <a:t>2-second group: include design having a flexible connection between the direct retainer and the denture base (articulated partial denture) this group include the use of</a:t>
            </a:r>
            <a:r>
              <a:rPr lang="en-US" dirty="0" smtClean="0">
                <a:latin typeface="Andalus" panose="02020603050405020304" pitchFamily="18" charset="-78"/>
                <a:cs typeface="Andalus" panose="02020603050405020304" pitchFamily="18" charset="-78"/>
              </a:rPr>
              <a:t>:</a:t>
            </a:r>
          </a:p>
          <a:p>
            <a:pPr algn="l" rtl="0"/>
            <a:r>
              <a:rPr lang="en-US" b="1" dirty="0">
                <a:solidFill>
                  <a:schemeClr val="accent1">
                    <a:lumMod val="60000"/>
                    <a:lumOff val="40000"/>
                  </a:schemeClr>
                </a:solidFill>
                <a:latin typeface="Andalus" panose="02020603050405020304" pitchFamily="18" charset="-78"/>
                <a:cs typeface="Andalus" panose="02020603050405020304" pitchFamily="18" charset="-78"/>
              </a:rPr>
              <a:t>B-Wrought wire clasp (combination clasp)</a:t>
            </a:r>
          </a:p>
          <a:p>
            <a:pPr algn="l" rtl="0"/>
            <a:r>
              <a:rPr lang="en-US" dirty="0">
                <a:latin typeface="Andalus" panose="02020603050405020304" pitchFamily="18" charset="-78"/>
                <a:cs typeface="Andalus" panose="02020603050405020304" pitchFamily="18" charset="-78"/>
              </a:rPr>
              <a:t>C-clasps having stress breaking effect</a:t>
            </a:r>
            <a:r>
              <a:rPr lang="en-US" dirty="0" smtClean="0">
                <a:latin typeface="Andalus" panose="02020603050405020304" pitchFamily="18" charset="-78"/>
                <a:cs typeface="Andalus" panose="02020603050405020304" pitchFamily="18" charset="-78"/>
              </a:rPr>
              <a:t>:</a:t>
            </a:r>
          </a:p>
          <a:p>
            <a:pPr algn="l" rtl="0"/>
            <a:r>
              <a:rPr lang="en-US" dirty="0">
                <a:latin typeface="Andalus" panose="02020603050405020304" pitchFamily="18" charset="-78"/>
                <a:cs typeface="Andalus" panose="02020603050405020304" pitchFamily="18" charset="-78"/>
              </a:rPr>
              <a:t>1-RPI system</a:t>
            </a:r>
          </a:p>
          <a:p>
            <a:pPr algn="l" rtl="0"/>
            <a:r>
              <a:rPr lang="en-US" dirty="0" smtClean="0">
                <a:latin typeface="Andalus" panose="02020603050405020304" pitchFamily="18" charset="-78"/>
                <a:cs typeface="Andalus" panose="02020603050405020304" pitchFamily="18" charset="-78"/>
              </a:rPr>
              <a:t>2-Reverse </a:t>
            </a:r>
            <a:r>
              <a:rPr lang="en-US" dirty="0">
                <a:latin typeface="Andalus" panose="02020603050405020304" pitchFamily="18" charset="-78"/>
                <a:cs typeface="Andalus" panose="02020603050405020304" pitchFamily="18" charset="-78"/>
              </a:rPr>
              <a:t>Aker </a:t>
            </a:r>
            <a:r>
              <a:rPr lang="en-US" dirty="0" smtClean="0">
                <a:latin typeface="Andalus" panose="02020603050405020304" pitchFamily="18" charset="-78"/>
                <a:cs typeface="Andalus" panose="02020603050405020304" pitchFamily="18" charset="-78"/>
              </a:rPr>
              <a:t>clasp</a:t>
            </a:r>
          </a:p>
          <a:p>
            <a:pPr algn="l" rtl="0"/>
            <a:r>
              <a:rPr lang="en-US" dirty="0">
                <a:latin typeface="Andalus" panose="02020603050405020304" pitchFamily="18" charset="-78"/>
                <a:cs typeface="Andalus" panose="02020603050405020304" pitchFamily="18" charset="-78"/>
              </a:rPr>
              <a:t>3-RPA </a:t>
            </a:r>
            <a:r>
              <a:rPr lang="en-US" dirty="0" smtClean="0">
                <a:latin typeface="Andalus" panose="02020603050405020304" pitchFamily="18" charset="-78"/>
                <a:cs typeface="Andalus" panose="02020603050405020304" pitchFamily="18" charset="-78"/>
              </a:rPr>
              <a:t>system</a:t>
            </a:r>
          </a:p>
          <a:p>
            <a:pPr algn="l" rtl="0"/>
            <a:r>
              <a:rPr lang="en-US" dirty="0" smtClean="0">
                <a:latin typeface="Andalus" panose="02020603050405020304" pitchFamily="18" charset="-78"/>
                <a:cs typeface="Andalus" panose="02020603050405020304" pitchFamily="18" charset="-78"/>
              </a:rPr>
              <a:t>R=rest </a:t>
            </a:r>
            <a:r>
              <a:rPr lang="en-US" dirty="0" err="1">
                <a:latin typeface="Andalus" panose="02020603050405020304" pitchFamily="18" charset="-78"/>
                <a:cs typeface="Andalus" panose="02020603050405020304" pitchFamily="18" charset="-78"/>
              </a:rPr>
              <a:t>mesially</a:t>
            </a:r>
            <a:r>
              <a:rPr lang="en-US" dirty="0">
                <a:latin typeface="Andalus" panose="02020603050405020304" pitchFamily="18" charset="-78"/>
                <a:cs typeface="Andalus" panose="02020603050405020304" pitchFamily="18" charset="-78"/>
              </a:rPr>
              <a:t> located, P=proximal plate, A= Aker clasp</a:t>
            </a:r>
            <a:endParaRPr lang="en-US" dirty="0" smtClean="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6277286" y="2782461"/>
            <a:ext cx="5072312" cy="2426418"/>
          </a:xfrm>
          <a:prstGeom prst="rect">
            <a:avLst/>
          </a:prstGeom>
        </p:spPr>
      </p:pic>
    </p:spTree>
    <p:extLst>
      <p:ext uri="{BB962C8B-B14F-4D97-AF65-F5344CB8AC3E}">
        <p14:creationId xmlns:p14="http://schemas.microsoft.com/office/powerpoint/2010/main" val="1222278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Types of stress breaker</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5677007" cy="4023360"/>
          </a:xfrm>
        </p:spPr>
        <p:txBody>
          <a:bodyPr>
            <a:normAutofit lnSpcReduction="10000"/>
          </a:bodyPr>
          <a:lstStyle/>
          <a:p>
            <a:pPr algn="l" rtl="0"/>
            <a:r>
              <a:rPr lang="en-US" dirty="0">
                <a:latin typeface="Andalus" panose="02020603050405020304" pitchFamily="18" charset="-78"/>
                <a:cs typeface="Andalus" panose="02020603050405020304" pitchFamily="18" charset="-78"/>
              </a:rPr>
              <a:t>2-second group: include design having a flexible connection between the direct retainer and the denture base (articulated partial denture) this group include the use of</a:t>
            </a:r>
            <a:r>
              <a:rPr lang="en-US" dirty="0" smtClean="0">
                <a:latin typeface="Andalus" panose="02020603050405020304" pitchFamily="18" charset="-78"/>
                <a:cs typeface="Andalus" panose="02020603050405020304" pitchFamily="18" charset="-78"/>
              </a:rPr>
              <a:t>:</a:t>
            </a:r>
          </a:p>
          <a:p>
            <a:pPr algn="l" rtl="0"/>
            <a:r>
              <a:rPr lang="en-US" dirty="0">
                <a:latin typeface="Andalus" panose="02020603050405020304" pitchFamily="18" charset="-78"/>
                <a:cs typeface="Andalus" panose="02020603050405020304" pitchFamily="18" charset="-78"/>
              </a:rPr>
              <a:t>B-Wrought wire clasp (combination clasp)</a:t>
            </a:r>
          </a:p>
          <a:p>
            <a:pPr algn="l" rtl="0"/>
            <a:r>
              <a:rPr lang="en-US" b="1" dirty="0">
                <a:solidFill>
                  <a:schemeClr val="accent1">
                    <a:lumMod val="60000"/>
                    <a:lumOff val="40000"/>
                  </a:schemeClr>
                </a:solidFill>
                <a:latin typeface="Andalus" panose="02020603050405020304" pitchFamily="18" charset="-78"/>
                <a:cs typeface="Andalus" panose="02020603050405020304" pitchFamily="18" charset="-78"/>
              </a:rPr>
              <a:t>C-clasps having stress breaking effect</a:t>
            </a:r>
            <a:r>
              <a:rPr lang="en-US" b="1" dirty="0" smtClean="0">
                <a:solidFill>
                  <a:schemeClr val="accent1">
                    <a:lumMod val="60000"/>
                    <a:lumOff val="40000"/>
                  </a:schemeClr>
                </a:solidFill>
                <a:latin typeface="Andalus" panose="02020603050405020304" pitchFamily="18" charset="-78"/>
                <a:cs typeface="Andalus" panose="02020603050405020304" pitchFamily="18" charset="-78"/>
              </a:rPr>
              <a:t>:</a:t>
            </a:r>
          </a:p>
          <a:p>
            <a:pPr algn="l" rtl="0"/>
            <a:r>
              <a:rPr lang="en-US" b="1" dirty="0">
                <a:solidFill>
                  <a:schemeClr val="accent1">
                    <a:lumMod val="60000"/>
                    <a:lumOff val="40000"/>
                  </a:schemeClr>
                </a:solidFill>
                <a:latin typeface="Andalus" panose="02020603050405020304" pitchFamily="18" charset="-78"/>
                <a:cs typeface="Andalus" panose="02020603050405020304" pitchFamily="18" charset="-78"/>
              </a:rPr>
              <a:t>1-RPI system</a:t>
            </a:r>
          </a:p>
          <a:p>
            <a:pPr algn="l" rtl="0"/>
            <a:r>
              <a:rPr lang="en-US" dirty="0" smtClean="0">
                <a:latin typeface="Andalus" panose="02020603050405020304" pitchFamily="18" charset="-78"/>
                <a:cs typeface="Andalus" panose="02020603050405020304" pitchFamily="18" charset="-78"/>
              </a:rPr>
              <a:t>2-Reverse </a:t>
            </a:r>
            <a:r>
              <a:rPr lang="en-US" dirty="0">
                <a:latin typeface="Andalus" panose="02020603050405020304" pitchFamily="18" charset="-78"/>
                <a:cs typeface="Andalus" panose="02020603050405020304" pitchFamily="18" charset="-78"/>
              </a:rPr>
              <a:t>Aker </a:t>
            </a:r>
            <a:r>
              <a:rPr lang="en-US" dirty="0" smtClean="0">
                <a:latin typeface="Andalus" panose="02020603050405020304" pitchFamily="18" charset="-78"/>
                <a:cs typeface="Andalus" panose="02020603050405020304" pitchFamily="18" charset="-78"/>
              </a:rPr>
              <a:t>clasp</a:t>
            </a:r>
          </a:p>
          <a:p>
            <a:pPr algn="l" rtl="0"/>
            <a:r>
              <a:rPr lang="en-US" dirty="0">
                <a:latin typeface="Andalus" panose="02020603050405020304" pitchFamily="18" charset="-78"/>
                <a:cs typeface="Andalus" panose="02020603050405020304" pitchFamily="18" charset="-78"/>
              </a:rPr>
              <a:t>3-RPA </a:t>
            </a:r>
            <a:r>
              <a:rPr lang="en-US" dirty="0" smtClean="0">
                <a:latin typeface="Andalus" panose="02020603050405020304" pitchFamily="18" charset="-78"/>
                <a:cs typeface="Andalus" panose="02020603050405020304" pitchFamily="18" charset="-78"/>
              </a:rPr>
              <a:t>system</a:t>
            </a:r>
          </a:p>
          <a:p>
            <a:pPr algn="l" rtl="0"/>
            <a:r>
              <a:rPr lang="en-US" dirty="0" smtClean="0">
                <a:latin typeface="Andalus" panose="02020603050405020304" pitchFamily="18" charset="-78"/>
                <a:cs typeface="Andalus" panose="02020603050405020304" pitchFamily="18" charset="-78"/>
              </a:rPr>
              <a:t>R=rest </a:t>
            </a:r>
            <a:r>
              <a:rPr lang="en-US" dirty="0" err="1">
                <a:latin typeface="Andalus" panose="02020603050405020304" pitchFamily="18" charset="-78"/>
                <a:cs typeface="Andalus" panose="02020603050405020304" pitchFamily="18" charset="-78"/>
              </a:rPr>
              <a:t>mesially</a:t>
            </a:r>
            <a:r>
              <a:rPr lang="en-US" dirty="0">
                <a:latin typeface="Andalus" panose="02020603050405020304" pitchFamily="18" charset="-78"/>
                <a:cs typeface="Andalus" panose="02020603050405020304" pitchFamily="18" charset="-78"/>
              </a:rPr>
              <a:t> located, P=proximal plate, A= Aker clasp</a:t>
            </a:r>
            <a:endParaRPr lang="en-US" dirty="0" smtClean="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6658377" y="3162981"/>
            <a:ext cx="4816700" cy="1593144"/>
          </a:xfrm>
          <a:prstGeom prst="rect">
            <a:avLst/>
          </a:prstGeom>
        </p:spPr>
      </p:pic>
    </p:spTree>
    <p:extLst>
      <p:ext uri="{BB962C8B-B14F-4D97-AF65-F5344CB8AC3E}">
        <p14:creationId xmlns:p14="http://schemas.microsoft.com/office/powerpoint/2010/main" val="1276232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Types of stress breaker</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5677007" cy="4023360"/>
          </a:xfrm>
        </p:spPr>
        <p:txBody>
          <a:bodyPr>
            <a:normAutofit lnSpcReduction="10000"/>
          </a:bodyPr>
          <a:lstStyle/>
          <a:p>
            <a:pPr algn="l" rtl="0"/>
            <a:r>
              <a:rPr lang="en-US" dirty="0">
                <a:latin typeface="Andalus" panose="02020603050405020304" pitchFamily="18" charset="-78"/>
                <a:cs typeface="Andalus" panose="02020603050405020304" pitchFamily="18" charset="-78"/>
              </a:rPr>
              <a:t>2-second group: include design having a flexible connection between the direct retainer and the denture base (articulated partial denture) this group include the use of</a:t>
            </a:r>
            <a:r>
              <a:rPr lang="en-US" dirty="0" smtClean="0">
                <a:latin typeface="Andalus" panose="02020603050405020304" pitchFamily="18" charset="-78"/>
                <a:cs typeface="Andalus" panose="02020603050405020304" pitchFamily="18" charset="-78"/>
              </a:rPr>
              <a:t>:</a:t>
            </a:r>
          </a:p>
          <a:p>
            <a:pPr algn="l" rtl="0"/>
            <a:r>
              <a:rPr lang="en-US" dirty="0">
                <a:latin typeface="Andalus" panose="02020603050405020304" pitchFamily="18" charset="-78"/>
                <a:cs typeface="Andalus" panose="02020603050405020304" pitchFamily="18" charset="-78"/>
              </a:rPr>
              <a:t>B-Wrought wire clasp (combination clasp)</a:t>
            </a:r>
          </a:p>
          <a:p>
            <a:pPr algn="l" rtl="0"/>
            <a:r>
              <a:rPr lang="en-US" b="1" dirty="0">
                <a:solidFill>
                  <a:schemeClr val="accent1">
                    <a:lumMod val="60000"/>
                    <a:lumOff val="40000"/>
                  </a:schemeClr>
                </a:solidFill>
                <a:latin typeface="Andalus" panose="02020603050405020304" pitchFamily="18" charset="-78"/>
                <a:cs typeface="Andalus" panose="02020603050405020304" pitchFamily="18" charset="-78"/>
              </a:rPr>
              <a:t>C-clasps having stress breaking effect</a:t>
            </a:r>
            <a:r>
              <a:rPr lang="en-US" b="1" dirty="0" smtClean="0">
                <a:solidFill>
                  <a:schemeClr val="accent1">
                    <a:lumMod val="60000"/>
                    <a:lumOff val="40000"/>
                  </a:schemeClr>
                </a:solidFill>
                <a:latin typeface="Andalus" panose="02020603050405020304" pitchFamily="18" charset="-78"/>
                <a:cs typeface="Andalus" panose="02020603050405020304" pitchFamily="18" charset="-78"/>
              </a:rPr>
              <a:t>:</a:t>
            </a:r>
          </a:p>
          <a:p>
            <a:pPr algn="l" rtl="0"/>
            <a:r>
              <a:rPr lang="en-US" dirty="0">
                <a:solidFill>
                  <a:schemeClr val="tx1"/>
                </a:solidFill>
                <a:latin typeface="Andalus" panose="02020603050405020304" pitchFamily="18" charset="-78"/>
                <a:cs typeface="Andalus" panose="02020603050405020304" pitchFamily="18" charset="-78"/>
              </a:rPr>
              <a:t>1-RPI system</a:t>
            </a:r>
          </a:p>
          <a:p>
            <a:pPr algn="l" rtl="0"/>
            <a:r>
              <a:rPr lang="en-US" b="1" dirty="0" smtClean="0">
                <a:solidFill>
                  <a:schemeClr val="accent1">
                    <a:lumMod val="60000"/>
                    <a:lumOff val="40000"/>
                  </a:schemeClr>
                </a:solidFill>
                <a:latin typeface="Andalus" panose="02020603050405020304" pitchFamily="18" charset="-78"/>
                <a:cs typeface="Andalus" panose="02020603050405020304" pitchFamily="18" charset="-78"/>
              </a:rPr>
              <a:t>2-Reverse </a:t>
            </a:r>
            <a:r>
              <a:rPr lang="en-US" b="1" dirty="0">
                <a:solidFill>
                  <a:schemeClr val="accent1">
                    <a:lumMod val="60000"/>
                    <a:lumOff val="40000"/>
                  </a:schemeClr>
                </a:solidFill>
                <a:latin typeface="Andalus" panose="02020603050405020304" pitchFamily="18" charset="-78"/>
                <a:cs typeface="Andalus" panose="02020603050405020304" pitchFamily="18" charset="-78"/>
              </a:rPr>
              <a:t>Aker </a:t>
            </a:r>
            <a:r>
              <a:rPr lang="en-US" b="1" dirty="0" smtClean="0">
                <a:solidFill>
                  <a:schemeClr val="accent1">
                    <a:lumMod val="60000"/>
                    <a:lumOff val="40000"/>
                  </a:schemeClr>
                </a:solidFill>
                <a:latin typeface="Andalus" panose="02020603050405020304" pitchFamily="18" charset="-78"/>
                <a:cs typeface="Andalus" panose="02020603050405020304" pitchFamily="18" charset="-78"/>
              </a:rPr>
              <a:t>clasp</a:t>
            </a:r>
          </a:p>
          <a:p>
            <a:pPr algn="l" rtl="0"/>
            <a:r>
              <a:rPr lang="en-US" dirty="0">
                <a:latin typeface="Andalus" panose="02020603050405020304" pitchFamily="18" charset="-78"/>
                <a:cs typeface="Andalus" panose="02020603050405020304" pitchFamily="18" charset="-78"/>
              </a:rPr>
              <a:t>3-RPA </a:t>
            </a:r>
            <a:r>
              <a:rPr lang="en-US" dirty="0" smtClean="0">
                <a:latin typeface="Andalus" panose="02020603050405020304" pitchFamily="18" charset="-78"/>
                <a:cs typeface="Andalus" panose="02020603050405020304" pitchFamily="18" charset="-78"/>
              </a:rPr>
              <a:t>system</a:t>
            </a:r>
          </a:p>
          <a:p>
            <a:pPr algn="l" rtl="0"/>
            <a:r>
              <a:rPr lang="en-US" dirty="0" smtClean="0">
                <a:latin typeface="Andalus" panose="02020603050405020304" pitchFamily="18" charset="-78"/>
                <a:cs typeface="Andalus" panose="02020603050405020304" pitchFamily="18" charset="-78"/>
              </a:rPr>
              <a:t>R=rest </a:t>
            </a:r>
            <a:r>
              <a:rPr lang="en-US" dirty="0" err="1">
                <a:latin typeface="Andalus" panose="02020603050405020304" pitchFamily="18" charset="-78"/>
                <a:cs typeface="Andalus" panose="02020603050405020304" pitchFamily="18" charset="-78"/>
              </a:rPr>
              <a:t>mesially</a:t>
            </a:r>
            <a:r>
              <a:rPr lang="en-US" dirty="0">
                <a:latin typeface="Andalus" panose="02020603050405020304" pitchFamily="18" charset="-78"/>
                <a:cs typeface="Andalus" panose="02020603050405020304" pitchFamily="18" charset="-78"/>
              </a:rPr>
              <a:t> located, P=proximal plate, A= Aker clasp</a:t>
            </a:r>
            <a:endParaRPr lang="en-US" dirty="0" smtClean="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rotWithShape="1">
          <a:blip r:embed="rId2"/>
          <a:srcRect l="18686" t="47136" r="35399" b="11925"/>
          <a:stretch/>
        </p:blipFill>
        <p:spPr>
          <a:xfrm>
            <a:off x="7212168" y="2453616"/>
            <a:ext cx="4198513" cy="2807596"/>
          </a:xfrm>
          <a:prstGeom prst="rect">
            <a:avLst/>
          </a:prstGeom>
        </p:spPr>
      </p:pic>
    </p:spTree>
    <p:extLst>
      <p:ext uri="{BB962C8B-B14F-4D97-AF65-F5344CB8AC3E}">
        <p14:creationId xmlns:p14="http://schemas.microsoft.com/office/powerpoint/2010/main" val="3062964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Types of stress breaker</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845734"/>
            <a:ext cx="5677007" cy="4023360"/>
          </a:xfrm>
        </p:spPr>
        <p:txBody>
          <a:bodyPr>
            <a:normAutofit lnSpcReduction="10000"/>
          </a:bodyPr>
          <a:lstStyle/>
          <a:p>
            <a:pPr algn="l" rtl="0"/>
            <a:r>
              <a:rPr lang="en-US" dirty="0">
                <a:latin typeface="Andalus" panose="02020603050405020304" pitchFamily="18" charset="-78"/>
                <a:cs typeface="Andalus" panose="02020603050405020304" pitchFamily="18" charset="-78"/>
              </a:rPr>
              <a:t>2-second group: include design having a flexible connection between the direct retainer and the denture base (articulated partial denture) this group include the use of</a:t>
            </a:r>
            <a:r>
              <a:rPr lang="en-US" dirty="0" smtClean="0">
                <a:latin typeface="Andalus" panose="02020603050405020304" pitchFamily="18" charset="-78"/>
                <a:cs typeface="Andalus" panose="02020603050405020304" pitchFamily="18" charset="-78"/>
              </a:rPr>
              <a:t>:</a:t>
            </a:r>
          </a:p>
          <a:p>
            <a:pPr algn="l" rtl="0"/>
            <a:r>
              <a:rPr lang="en-US" dirty="0">
                <a:solidFill>
                  <a:schemeClr val="tx1"/>
                </a:solidFill>
                <a:latin typeface="Andalus" panose="02020603050405020304" pitchFamily="18" charset="-78"/>
                <a:cs typeface="Andalus" panose="02020603050405020304" pitchFamily="18" charset="-78"/>
              </a:rPr>
              <a:t>B-Wrought wire clasp (combination clasp)</a:t>
            </a:r>
          </a:p>
          <a:p>
            <a:pPr algn="l" rtl="0"/>
            <a:r>
              <a:rPr lang="en-US" b="1" dirty="0">
                <a:solidFill>
                  <a:schemeClr val="accent1">
                    <a:lumMod val="60000"/>
                    <a:lumOff val="40000"/>
                  </a:schemeClr>
                </a:solidFill>
                <a:latin typeface="Andalus" panose="02020603050405020304" pitchFamily="18" charset="-78"/>
                <a:cs typeface="Andalus" panose="02020603050405020304" pitchFamily="18" charset="-78"/>
              </a:rPr>
              <a:t>C-clasps having stress breaking effect</a:t>
            </a:r>
            <a:r>
              <a:rPr lang="en-US" b="1" dirty="0" smtClean="0">
                <a:solidFill>
                  <a:schemeClr val="accent1">
                    <a:lumMod val="60000"/>
                    <a:lumOff val="40000"/>
                  </a:schemeClr>
                </a:solidFill>
                <a:latin typeface="Andalus" panose="02020603050405020304" pitchFamily="18" charset="-78"/>
                <a:cs typeface="Andalus" panose="02020603050405020304" pitchFamily="18" charset="-78"/>
              </a:rPr>
              <a:t>:</a:t>
            </a:r>
          </a:p>
          <a:p>
            <a:pPr algn="l" rtl="0"/>
            <a:r>
              <a:rPr lang="en-US" dirty="0">
                <a:solidFill>
                  <a:schemeClr val="tx1"/>
                </a:solidFill>
                <a:latin typeface="Andalus" panose="02020603050405020304" pitchFamily="18" charset="-78"/>
                <a:cs typeface="Andalus" panose="02020603050405020304" pitchFamily="18" charset="-78"/>
              </a:rPr>
              <a:t>1-RPI system</a:t>
            </a:r>
          </a:p>
          <a:p>
            <a:pPr algn="l" rtl="0"/>
            <a:r>
              <a:rPr lang="en-US" dirty="0" smtClean="0">
                <a:solidFill>
                  <a:schemeClr val="tx1"/>
                </a:solidFill>
                <a:latin typeface="Andalus" panose="02020603050405020304" pitchFamily="18" charset="-78"/>
                <a:cs typeface="Andalus" panose="02020603050405020304" pitchFamily="18" charset="-78"/>
              </a:rPr>
              <a:t>2-Reverse </a:t>
            </a:r>
            <a:r>
              <a:rPr lang="en-US" dirty="0">
                <a:solidFill>
                  <a:schemeClr val="tx1"/>
                </a:solidFill>
                <a:latin typeface="Andalus" panose="02020603050405020304" pitchFamily="18" charset="-78"/>
                <a:cs typeface="Andalus" panose="02020603050405020304" pitchFamily="18" charset="-78"/>
              </a:rPr>
              <a:t>Aker </a:t>
            </a:r>
            <a:r>
              <a:rPr lang="en-US" dirty="0" smtClean="0">
                <a:solidFill>
                  <a:schemeClr val="tx1"/>
                </a:solidFill>
                <a:latin typeface="Andalus" panose="02020603050405020304" pitchFamily="18" charset="-78"/>
                <a:cs typeface="Andalus" panose="02020603050405020304" pitchFamily="18" charset="-78"/>
              </a:rPr>
              <a:t>clasp</a:t>
            </a:r>
          </a:p>
          <a:p>
            <a:pPr algn="l" rtl="0"/>
            <a:r>
              <a:rPr lang="en-US" b="1" dirty="0" smtClean="0">
                <a:solidFill>
                  <a:schemeClr val="accent1">
                    <a:lumMod val="60000"/>
                    <a:lumOff val="40000"/>
                  </a:schemeClr>
                </a:solidFill>
                <a:latin typeface="Andalus" panose="02020603050405020304" pitchFamily="18" charset="-78"/>
                <a:cs typeface="Andalus" panose="02020603050405020304" pitchFamily="18" charset="-78"/>
              </a:rPr>
              <a:t>3-RPA system</a:t>
            </a:r>
          </a:p>
          <a:p>
            <a:pPr algn="l" rtl="0"/>
            <a:r>
              <a:rPr lang="en-US" b="1" dirty="0" smtClean="0">
                <a:solidFill>
                  <a:schemeClr val="accent1">
                    <a:lumMod val="60000"/>
                    <a:lumOff val="40000"/>
                  </a:schemeClr>
                </a:solidFill>
                <a:latin typeface="Andalus" panose="02020603050405020304" pitchFamily="18" charset="-78"/>
                <a:cs typeface="Andalus" panose="02020603050405020304" pitchFamily="18" charset="-78"/>
              </a:rPr>
              <a:t>R=rest </a:t>
            </a:r>
            <a:r>
              <a:rPr lang="en-US" b="1" dirty="0" err="1" smtClean="0">
                <a:solidFill>
                  <a:schemeClr val="accent1">
                    <a:lumMod val="60000"/>
                    <a:lumOff val="40000"/>
                  </a:schemeClr>
                </a:solidFill>
                <a:latin typeface="Andalus" panose="02020603050405020304" pitchFamily="18" charset="-78"/>
                <a:cs typeface="Andalus" panose="02020603050405020304" pitchFamily="18" charset="-78"/>
              </a:rPr>
              <a:t>mesially</a:t>
            </a:r>
            <a:r>
              <a:rPr lang="en-US" b="1" dirty="0" smtClean="0">
                <a:solidFill>
                  <a:schemeClr val="accent1">
                    <a:lumMod val="60000"/>
                    <a:lumOff val="40000"/>
                  </a:schemeClr>
                </a:solidFill>
                <a:latin typeface="Andalus" panose="02020603050405020304" pitchFamily="18" charset="-78"/>
                <a:cs typeface="Andalus" panose="02020603050405020304" pitchFamily="18" charset="-78"/>
              </a:rPr>
              <a:t> located, P=proximal plate, A= Aker clasp</a:t>
            </a:r>
          </a:p>
        </p:txBody>
      </p:sp>
      <p:pic>
        <p:nvPicPr>
          <p:cNvPr id="5" name="Picture 4"/>
          <p:cNvPicPr>
            <a:picLocks noChangeAspect="1"/>
          </p:cNvPicPr>
          <p:nvPr/>
        </p:nvPicPr>
        <p:blipFill>
          <a:blip r:embed="rId2"/>
          <a:stretch>
            <a:fillRect/>
          </a:stretch>
        </p:blipFill>
        <p:spPr>
          <a:xfrm>
            <a:off x="7894748" y="1107584"/>
            <a:ext cx="3029111" cy="1871340"/>
          </a:xfrm>
          <a:prstGeom prst="rect">
            <a:avLst/>
          </a:prstGeom>
        </p:spPr>
      </p:pic>
      <p:pic>
        <p:nvPicPr>
          <p:cNvPr id="4" name="Picture 3"/>
          <p:cNvPicPr>
            <a:picLocks noChangeAspect="1"/>
          </p:cNvPicPr>
          <p:nvPr/>
        </p:nvPicPr>
        <p:blipFill rotWithShape="1">
          <a:blip r:embed="rId3"/>
          <a:srcRect l="27677" t="55292" r="18281" b="1"/>
          <a:stretch/>
        </p:blipFill>
        <p:spPr>
          <a:xfrm>
            <a:off x="7134895" y="3151693"/>
            <a:ext cx="4223064" cy="2622939"/>
          </a:xfrm>
          <a:prstGeom prst="rect">
            <a:avLst/>
          </a:prstGeom>
        </p:spPr>
      </p:pic>
    </p:spTree>
    <p:extLst>
      <p:ext uri="{BB962C8B-B14F-4D97-AF65-F5344CB8AC3E}">
        <p14:creationId xmlns:p14="http://schemas.microsoft.com/office/powerpoint/2010/main" val="2849798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latin typeface="Times New Roman" panose="02020603050405020304" pitchFamily="18" charset="0"/>
                <a:cs typeface="Times New Roman" panose="02020603050405020304" pitchFamily="18" charset="0"/>
              </a:rPr>
              <a:t>Advantages Of Stress Breakers:</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Preservation </a:t>
            </a:r>
            <a:r>
              <a:rPr lang="en-US" dirty="0">
                <a:latin typeface="Andalus" panose="02020603050405020304" pitchFamily="18" charset="-78"/>
                <a:cs typeface="Andalus" panose="02020603050405020304" pitchFamily="18" charset="-78"/>
              </a:rPr>
              <a:t>of alveolar support of abutment teeth by minimizing the horizontal forces acting on the teeth.</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flexible type of stress breaker creates a balance of stress between the abutment teeth and the residual ridge</a:t>
            </a:r>
          </a:p>
          <a:p>
            <a:pPr marL="457200" indent="-457200" algn="l" rtl="0">
              <a:buFont typeface="+mj-lt"/>
              <a:buAutoNum type="arabicPeriod"/>
            </a:pPr>
            <a:r>
              <a:rPr lang="en-US" dirty="0">
                <a:latin typeface="Andalus" panose="02020603050405020304" pitchFamily="18" charset="-78"/>
                <a:cs typeface="Andalus" panose="02020603050405020304" pitchFamily="18" charset="-78"/>
              </a:rPr>
              <a:t>Movement of the denture </a:t>
            </a:r>
            <a:r>
              <a:rPr lang="en-US" dirty="0" smtClean="0">
                <a:latin typeface="Andalus" panose="02020603050405020304" pitchFamily="18" charset="-78"/>
                <a:cs typeface="Andalus" panose="02020603050405020304" pitchFamily="18" charset="-78"/>
              </a:rPr>
              <a:t>base result in </a:t>
            </a:r>
            <a:r>
              <a:rPr lang="en-US" dirty="0">
                <a:latin typeface="Andalus" panose="02020603050405020304" pitchFamily="18" charset="-78"/>
                <a:cs typeface="Andalus" panose="02020603050405020304" pitchFamily="18" charset="-78"/>
              </a:rPr>
              <a:t>the physiologic stimulation to the mucosa</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If </a:t>
            </a:r>
            <a:r>
              <a:rPr lang="en-US" dirty="0">
                <a:latin typeface="Andalus" panose="02020603050405020304" pitchFamily="18" charset="-78"/>
                <a:cs typeface="Andalus" panose="02020603050405020304" pitchFamily="18" charset="-78"/>
              </a:rPr>
              <a:t>relining is needed and but not done, the abutment teeth are not damaged quickly.</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flexible attachment (non-rigid attachment) of the distal extension base to the major connector makes splinting of weak teeth by the denture framework is possible.</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918631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latin typeface="Times New Roman" panose="02020603050405020304" pitchFamily="18" charset="0"/>
                <a:cs typeface="Times New Roman" panose="02020603050405020304" pitchFamily="18" charset="0"/>
              </a:rPr>
              <a:t>Disadvantages Of Stress Breakers:</a:t>
            </a:r>
            <a:endParaRPr lang="ar-SA"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Lack </a:t>
            </a:r>
            <a:r>
              <a:rPr lang="en-US" dirty="0">
                <a:latin typeface="Andalus" panose="02020603050405020304" pitchFamily="18" charset="-78"/>
                <a:cs typeface="Andalus" panose="02020603050405020304" pitchFamily="18" charset="-78"/>
              </a:rPr>
              <a:t>of occlusal stability.</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Not </a:t>
            </a:r>
            <a:r>
              <a:rPr lang="en-US" dirty="0">
                <a:latin typeface="Andalus" panose="02020603050405020304" pitchFamily="18" charset="-78"/>
                <a:cs typeface="Andalus" panose="02020603050405020304" pitchFamily="18" charset="-78"/>
              </a:rPr>
              <a:t>provide bracing for lateral forces</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Improper </a:t>
            </a:r>
            <a:r>
              <a:rPr lang="en-US" dirty="0">
                <a:latin typeface="Andalus" panose="02020603050405020304" pitchFamily="18" charset="-78"/>
                <a:cs typeface="Andalus" panose="02020603050405020304" pitchFamily="18" charset="-78"/>
              </a:rPr>
              <a:t>control of forces distribution between the dentate and edentulous areas.</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denture is more difficult to fabricate and therefore more costly.</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If relining is not done when needed excessive resorption of the residual ridge may result</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Flexible </a:t>
            </a:r>
            <a:r>
              <a:rPr lang="en-US" dirty="0">
                <a:latin typeface="Andalus" panose="02020603050405020304" pitchFamily="18" charset="-78"/>
                <a:cs typeface="Andalus" panose="02020603050405020304" pitchFamily="18" charset="-78"/>
              </a:rPr>
              <a:t>connectors may be bent and fractured by careless handling and by repeated flexing.</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Repair </a:t>
            </a:r>
            <a:r>
              <a:rPr lang="en-US" dirty="0">
                <a:latin typeface="Andalus" panose="02020603050405020304" pitchFamily="18" charset="-78"/>
                <a:cs typeface="Andalus" panose="02020603050405020304" pitchFamily="18" charset="-78"/>
              </a:rPr>
              <a:t>and maintenance of any stress breaker are difficult, costly, and frequently required.</a:t>
            </a:r>
          </a:p>
          <a:p>
            <a:pPr marL="457200" indent="-457200" algn="l" rtl="0">
              <a:buFont typeface="+mj-lt"/>
              <a:buAutoNum type="arabicPeriod"/>
            </a:pPr>
            <a:r>
              <a:rPr lang="en-US" dirty="0" smtClean="0">
                <a:latin typeface="Andalus" panose="02020603050405020304" pitchFamily="18" charset="-78"/>
                <a:cs typeface="Andalus" panose="02020603050405020304" pitchFamily="18" charset="-78"/>
              </a:rPr>
              <a:t>All </a:t>
            </a:r>
            <a:r>
              <a:rPr lang="en-US" dirty="0">
                <a:latin typeface="Andalus" panose="02020603050405020304" pitchFamily="18" charset="-78"/>
                <a:cs typeface="Andalus" panose="02020603050405020304" pitchFamily="18" charset="-78"/>
              </a:rPr>
              <a:t>mechanical devices those are free to move in the mouth in collect debris and become </a:t>
            </a:r>
            <a:r>
              <a:rPr lang="en-US" dirty="0" smtClean="0">
                <a:latin typeface="Andalus" panose="02020603050405020304" pitchFamily="18" charset="-78"/>
                <a:cs typeface="Andalus" panose="02020603050405020304" pitchFamily="18" charset="-78"/>
              </a:rPr>
              <a:t>unclean.</a:t>
            </a:r>
          </a:p>
          <a:p>
            <a:pPr marL="457200" indent="-457200" algn="l" rtl="0">
              <a:buFont typeface="+mj-lt"/>
              <a:buAutoNum type="arabicPeriod"/>
            </a:pPr>
            <a:r>
              <a:rPr lang="en-US" dirty="0">
                <a:latin typeface="Andalus" panose="02020603050405020304" pitchFamily="18" charset="-78"/>
                <a:cs typeface="Andalus" panose="02020603050405020304" pitchFamily="18" charset="-78"/>
              </a:rPr>
              <a:t>s</a:t>
            </a:r>
            <a:r>
              <a:rPr lang="en-US" dirty="0" smtClean="0">
                <a:latin typeface="Andalus" panose="02020603050405020304" pitchFamily="18" charset="-78"/>
                <a:cs typeface="Andalus" panose="02020603050405020304" pitchFamily="18" charset="-78"/>
              </a:rPr>
              <a:t>ome </a:t>
            </a:r>
            <a:r>
              <a:rPr lang="en-US" dirty="0">
                <a:latin typeface="Andalus" panose="02020603050405020304" pitchFamily="18" charset="-78"/>
                <a:cs typeface="Andalus" panose="02020603050405020304" pitchFamily="18" charset="-78"/>
              </a:rPr>
              <a:t>split connector is used as stress breaker pinch the underlying soft tissue or the tongue as they open and close under function.</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572464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2050" name="Picture 2" descr="10 Ways to Achieve Success Without a Mentor | Inc.co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84890" y="5550794"/>
            <a:ext cx="5442428" cy="923330"/>
          </a:xfrm>
          <a:prstGeom prst="rect">
            <a:avLst/>
          </a:prstGeom>
          <a:noFill/>
        </p:spPr>
        <p:txBody>
          <a:bodyPr wrap="square" lIns="91440" tIns="45720" rIns="91440" bIns="45720">
            <a:spAutoFit/>
          </a:bodyPr>
          <a:lstStyle/>
          <a:p>
            <a:pPr algn="ctr"/>
            <a:r>
              <a:rPr lang="en-US" sz="5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Thank You</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585686357"/>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Retrospect</Template>
  <TotalTime>1835</TotalTime>
  <Words>918</Words>
  <Application>Microsoft Office PowerPoint</Application>
  <PresentationFormat>Widescreen</PresentationFormat>
  <Paragraphs>70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Andalus</vt:lpstr>
      <vt:lpstr>Calibri</vt:lpstr>
      <vt:lpstr>Calibri Light</vt:lpstr>
      <vt:lpstr>Times New Roman</vt:lpstr>
      <vt:lpstr>Wingdings</vt:lpstr>
      <vt:lpstr>Retrospect</vt:lpstr>
      <vt:lpstr>Stress breaker –Stress equalizer</vt:lpstr>
      <vt:lpstr>STRESS BREAKER</vt:lpstr>
      <vt:lpstr>STRESS BREAKER</vt:lpstr>
      <vt:lpstr>Types of stress breaker</vt:lpstr>
      <vt:lpstr>Types of stress breaker</vt:lpstr>
      <vt:lpstr>Types of stress breaker</vt:lpstr>
      <vt:lpstr>Types of stress breaker</vt:lpstr>
      <vt:lpstr>Types of stress breaker</vt:lpstr>
      <vt:lpstr>Types of stress breaker</vt:lpstr>
      <vt:lpstr>Advantages Of Stress Breakers:</vt:lpstr>
      <vt:lpstr>Disadvantages Of Stress Breakers: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breaker –Stress equalizer</dc:title>
  <dc:creator>DELL-PC</dc:creator>
  <cp:lastModifiedBy>DELL-PC</cp:lastModifiedBy>
  <cp:revision>32</cp:revision>
  <dcterms:created xsi:type="dcterms:W3CDTF">2021-04-24T06:26:59Z</dcterms:created>
  <dcterms:modified xsi:type="dcterms:W3CDTF">2021-04-26T09:09:39Z</dcterms:modified>
</cp:coreProperties>
</file>