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827" r:id="rId1"/>
  </p:sldMasterIdLst>
  <p:sldIdLst>
    <p:sldId id="256" r:id="rId2"/>
    <p:sldId id="257" r:id="rId3"/>
    <p:sldId id="258" r:id="rId4"/>
    <p:sldId id="261" r:id="rId5"/>
    <p:sldId id="259" r:id="rId6"/>
    <p:sldId id="260" r:id="rId7"/>
    <p:sldId id="262" r:id="rId8"/>
    <p:sldId id="263" r:id="rId9"/>
    <p:sldId id="264" r:id="rId10"/>
    <p:sldId id="265" r:id="rId11"/>
    <p:sldId id="267" r:id="rId12"/>
    <p:sldId id="268" r:id="rId13"/>
    <p:sldId id="269" r:id="rId14"/>
    <p:sldId id="270" r:id="rId15"/>
    <p:sldId id="266" r:id="rId16"/>
    <p:sldId id="271" r:id="rId17"/>
    <p:sldId id="272" r:id="rId18"/>
    <p:sldId id="273" r:id="rId19"/>
    <p:sldId id="274" r:id="rId20"/>
    <p:sldId id="275" r:id="rId21"/>
    <p:sldId id="276" r:id="rId22"/>
    <p:sldId id="292" r:id="rId23"/>
    <p:sldId id="277" r:id="rId24"/>
    <p:sldId id="278" r:id="rId25"/>
    <p:sldId id="281" r:id="rId26"/>
    <p:sldId id="282" r:id="rId27"/>
    <p:sldId id="283" r:id="rId28"/>
    <p:sldId id="284" r:id="rId29"/>
    <p:sldId id="285" r:id="rId30"/>
    <p:sldId id="286" r:id="rId31"/>
    <p:sldId id="288" r:id="rId32"/>
    <p:sldId id="289" r:id="rId33"/>
    <p:sldId id="287" r:id="rId34"/>
    <p:sldId id="279" r:id="rId35"/>
    <p:sldId id="290" r:id="rId36"/>
    <p:sldId id="293" r:id="rId37"/>
    <p:sldId id="291" r:id="rId38"/>
  </p:sldIdLst>
  <p:sldSz cx="12192000" cy="6858000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1973" autoAdjust="0"/>
    <p:restoredTop sz="94660"/>
  </p:normalViewPr>
  <p:slideViewPr>
    <p:cSldViewPr snapToGrid="0">
      <p:cViewPr varScale="1">
        <p:scale>
          <a:sx n="74" d="100"/>
          <a:sy n="74" d="100"/>
        </p:scale>
        <p:origin x="45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40A289-C3EE-4DCE-9B07-C6F9BBBF1F5E}" type="datetimeFigureOut">
              <a:rPr lang="ar-SA" smtClean="0"/>
              <a:t>11/2/1441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AC053-13B6-4FD8-B364-B9A5D03E1A16}" type="slidenum">
              <a:rPr lang="ar-SA" smtClean="0"/>
              <a:t>‹#›</a:t>
            </a:fld>
            <a:endParaRPr lang="ar-SA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989959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40A289-C3EE-4DCE-9B07-C6F9BBBF1F5E}" type="datetimeFigureOut">
              <a:rPr lang="ar-SA" smtClean="0"/>
              <a:t>11/2/1441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AC053-13B6-4FD8-B364-B9A5D03E1A16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2464612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40A289-C3EE-4DCE-9B07-C6F9BBBF1F5E}" type="datetimeFigureOut">
              <a:rPr lang="ar-SA" smtClean="0"/>
              <a:t>11/2/1441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AC053-13B6-4FD8-B364-B9A5D03E1A16}" type="slidenum">
              <a:rPr lang="ar-SA" smtClean="0"/>
              <a:t>‹#›</a:t>
            </a:fld>
            <a:endParaRPr lang="ar-SA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853459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8" y="1845734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40A289-C3EE-4DCE-9B07-C6F9BBBF1F5E}" type="datetimeFigureOut">
              <a:rPr lang="ar-SA" smtClean="0"/>
              <a:t>11/2/1441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AC053-13B6-4FD8-B364-B9A5D03E1A16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0218932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40A289-C3EE-4DCE-9B07-C6F9BBBF1F5E}" type="datetimeFigureOut">
              <a:rPr lang="ar-SA" smtClean="0"/>
              <a:t>11/2/1441</a:t>
            </a:fld>
            <a:endParaRPr lang="ar-S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AC053-13B6-4FD8-B364-B9A5D03E1A16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9377377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40A289-C3EE-4DCE-9B07-C6F9BBBF1F5E}" type="datetimeFigureOut">
              <a:rPr lang="ar-SA" smtClean="0"/>
              <a:t>11/2/1441</a:t>
            </a:fld>
            <a:endParaRPr lang="ar-S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AC053-13B6-4FD8-B364-B9A5D03E1A16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7919099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40A289-C3EE-4DCE-9B07-C6F9BBBF1F5E}" type="datetimeFigureOut">
              <a:rPr lang="ar-SA" smtClean="0"/>
              <a:t>11/2/1441</a:t>
            </a:fld>
            <a:endParaRPr lang="ar-S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ar-S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AC053-13B6-4FD8-B364-B9A5D03E1A16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6284542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9040A289-C3EE-4DCE-9B07-C6F9BBBF1F5E}" type="datetimeFigureOut">
              <a:rPr lang="ar-SA" smtClean="0"/>
              <a:t>11/2/1441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2AAC053-13B6-4FD8-B364-B9A5D03E1A16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4294896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40A289-C3EE-4DCE-9B07-C6F9BBBF1F5E}" type="datetimeFigureOut">
              <a:rPr lang="ar-SA" smtClean="0"/>
              <a:t>11/2/1441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AC053-13B6-4FD8-B364-B9A5D03E1A16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9027890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40A289-C3EE-4DCE-9B07-C6F9BBBF1F5E}" type="datetimeFigureOut">
              <a:rPr lang="ar-SA" smtClean="0"/>
              <a:t>11/2/1441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AC053-13B6-4FD8-B364-B9A5D03E1A16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1302574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40A289-C3EE-4DCE-9B07-C6F9BBBF1F5E}" type="datetimeFigureOut">
              <a:rPr lang="ar-SA" smtClean="0"/>
              <a:t>11/2/1441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AC053-13B6-4FD8-B364-B9A5D03E1A16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4624823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9040A289-C3EE-4DCE-9B07-C6F9BBBF1F5E}" type="datetimeFigureOut">
              <a:rPr lang="ar-SA" smtClean="0"/>
              <a:t>11/2/1441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A2AAC053-13B6-4FD8-B364-B9A5D03E1A16}" type="slidenum">
              <a:rPr lang="ar-SA" smtClean="0"/>
              <a:t>‹#›</a:t>
            </a:fld>
            <a:endParaRPr lang="ar-SA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005226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8" r:id="rId1"/>
    <p:sldLayoutId id="2147483829" r:id="rId2"/>
    <p:sldLayoutId id="2147483830" r:id="rId3"/>
    <p:sldLayoutId id="2147483831" r:id="rId4"/>
    <p:sldLayoutId id="2147483832" r:id="rId5"/>
    <p:sldLayoutId id="2147483833" r:id="rId6"/>
    <p:sldLayoutId id="2147483834" r:id="rId7"/>
    <p:sldLayoutId id="2147483835" r:id="rId8"/>
    <p:sldLayoutId id="2147483836" r:id="rId9"/>
    <p:sldLayoutId id="2147483837" r:id="rId10"/>
    <p:sldLayoutId id="2147483838" r:id="rId11"/>
  </p:sldLayoutIdLst>
  <p:txStyles>
    <p:titleStyle>
      <a:lvl1pPr algn="l" defTabSz="914400" rtl="1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r" defTabSz="914400" rtl="1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r" defTabSz="914400" rtl="1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r" defTabSz="914400" rtl="1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r" defTabSz="914400" rtl="1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r" defTabSz="914400" rtl="1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r" defTabSz="914400" rtl="1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r" defTabSz="914400" rtl="1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r" defTabSz="914400" rtl="1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r" defTabSz="914400" rtl="1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/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em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emf"/><Relationship Id="rId2" Type="http://schemas.openxmlformats.org/officeDocument/2006/relationships/image" Target="../media/image41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em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emf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emf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6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emf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1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8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880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Arrangement of artificial teeth</a:t>
            </a:r>
            <a:endParaRPr lang="ar-SA" sz="8800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ctr"/>
            <a:r>
              <a:rPr lang="en-US" b="1" cap="none" dirty="0" err="1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Bushra</a:t>
            </a:r>
            <a:r>
              <a:rPr lang="en-US" b="1" cap="none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Mohammed Ali Al-</a:t>
            </a:r>
            <a:r>
              <a:rPr lang="en-US" b="1" cap="none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b="1" cap="none" dirty="0" err="1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meen</a:t>
            </a:r>
            <a:endParaRPr lang="en-US" b="1" cap="none" dirty="0" smtClean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000" b="1" dirty="0" smtClean="0">
                <a:solidFill>
                  <a:schemeClr val="accent1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B,D,S</a:t>
            </a:r>
            <a:r>
              <a:rPr lang="en-US" sz="2000" b="1" dirty="0">
                <a:solidFill>
                  <a:schemeClr val="accent1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,. </a:t>
            </a:r>
            <a:r>
              <a:rPr lang="en-US" sz="2000" b="1" dirty="0" err="1">
                <a:solidFill>
                  <a:schemeClr val="accent1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M,Sc</a:t>
            </a:r>
            <a:r>
              <a:rPr lang="en-US" sz="2000" b="1" dirty="0">
                <a:solidFill>
                  <a:schemeClr val="accent1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.(Pros)</a:t>
            </a:r>
          </a:p>
          <a:p>
            <a:pPr algn="ctr"/>
            <a:endParaRPr lang="ar-SA" sz="20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6335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Arrangement of artificial teeth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 rtl="0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is the placement of teeth on a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denture, or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is the setting of teeth on temporary bases.</a:t>
            </a:r>
            <a:endParaRPr lang="ar-SA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27135" y="3145726"/>
            <a:ext cx="5039827" cy="2831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243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Guide lines of artificial teeth arrangement </a:t>
            </a:r>
            <a:r>
              <a:rPr lang="en-US" sz="4400" b="1" u="sng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maxillary cast</a:t>
            </a:r>
            <a:endParaRPr lang="ar-SA" sz="4400" b="1" u="sng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1517" y="1954108"/>
            <a:ext cx="6411103" cy="4023360"/>
          </a:xfrm>
        </p:spPr>
        <p:txBody>
          <a:bodyPr>
            <a:normAutofit/>
          </a:bodyPr>
          <a:lstStyle/>
          <a:p>
            <a:pPr marL="457200" indent="-457200" algn="l" rtl="0">
              <a:buFont typeface="+mj-lt"/>
              <a:buAutoNum type="arabicPeriod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line is drawn parallel to the frontal plane that passes through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incisive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papilla, aids in the positioning of the upper central incisors.</a:t>
            </a:r>
          </a:p>
          <a:p>
            <a:pPr marL="457200" indent="-457200" algn="l" rtl="0">
              <a:buFont typeface="+mj-lt"/>
              <a:buAutoNum type="arabicPeriod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midline follows the mid palatine raphe and bisects the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incisive papilla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this line is perpendicular to first line.</a:t>
            </a:r>
          </a:p>
          <a:p>
            <a:pPr marL="457200" indent="-457200" algn="l" rtl="0">
              <a:buFont typeface="+mj-lt"/>
              <a:buAutoNum type="arabicPeriod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canine eminence lines are recorded on the cast where they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are present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ar-S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32620" y="1827512"/>
            <a:ext cx="5472806" cy="4023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4643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Guide lines of artificial teeth arrangement </a:t>
            </a:r>
            <a:r>
              <a:rPr lang="en-US" sz="4400" b="1" u="sng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mandibular cast</a:t>
            </a:r>
            <a:endParaRPr lang="ar-SA" sz="4400" b="1" u="sng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1517" y="1954108"/>
            <a:ext cx="6411103" cy="4023360"/>
          </a:xfrm>
        </p:spPr>
        <p:txBody>
          <a:bodyPr>
            <a:normAutofit fontScale="92500" lnSpcReduction="20000"/>
          </a:bodyPr>
          <a:lstStyle/>
          <a:p>
            <a:pPr marL="457200" indent="-457200" algn="l" rtl="0">
              <a:buFont typeface="+mj-lt"/>
              <a:buAutoNum type="arabicPeriod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line is drawn parallel to the frontal plane bisecting the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residual ridge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aids in positioning of the mandibular central incisors.</a:t>
            </a:r>
          </a:p>
          <a:p>
            <a:pPr marL="457200" indent="-457200" algn="l" rtl="0">
              <a:buFont typeface="+mj-lt"/>
              <a:buAutoNum type="arabicPeriod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point designates the distal of the mandibular canine.</a:t>
            </a:r>
          </a:p>
          <a:p>
            <a:pPr marL="457200" indent="-457200" algn="l" rtl="0">
              <a:buFont typeface="+mj-lt"/>
              <a:buAutoNum type="arabicPeriod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line follows the crest of the residual ridge from the canine point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 the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middle of retromolar pad, aids in the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buccolingual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position of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mandibular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posterior teeth.</a:t>
            </a:r>
          </a:p>
          <a:p>
            <a:pPr marL="457200" indent="-457200" algn="l" rtl="0">
              <a:buFont typeface="+mj-lt"/>
              <a:buAutoNum type="arabicPeriod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line that bisects the vertical height of the retromolar pad aids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 establishing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vertical position of the occlusal surfaces of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posterior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teeth.</a:t>
            </a:r>
            <a:endParaRPr lang="ar-S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96897" y="1267405"/>
            <a:ext cx="4013915" cy="280467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/>
          <a:srcRect l="44622" t="36928" r="30236" b="24164"/>
          <a:stretch/>
        </p:blipFill>
        <p:spPr>
          <a:xfrm>
            <a:off x="6903076" y="4127072"/>
            <a:ext cx="3000779" cy="2610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56511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78919" y="2072345"/>
            <a:ext cx="3356765" cy="252020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2480" y="286603"/>
            <a:ext cx="10058400" cy="1450757"/>
          </a:xfrm>
        </p:spPr>
        <p:txBody>
          <a:bodyPr>
            <a:normAutofit/>
          </a:bodyPr>
          <a:lstStyle/>
          <a:p>
            <a:r>
              <a:rPr lang="en-US" sz="54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Sequence of teeth arrangement</a:t>
            </a:r>
            <a:endParaRPr lang="ar-SA" sz="5400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92480" y="1737360"/>
            <a:ext cx="7145199" cy="4023360"/>
          </a:xfrm>
        </p:spPr>
        <p:txBody>
          <a:bodyPr>
            <a:normAutofit/>
          </a:bodyPr>
          <a:lstStyle/>
          <a:p>
            <a:pPr marL="457200" indent="-457200" algn="l" rtl="0">
              <a:buFont typeface="+mj-lt"/>
              <a:buAutoNum type="arabicPeriod"/>
            </a:pPr>
            <a:r>
              <a:rPr lang="en-US" sz="24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Maxillary anterior </a:t>
            </a:r>
            <a:r>
              <a:rPr lang="en-US" sz="24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teeth: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Following the maxillary occlusion rim.</a:t>
            </a:r>
          </a:p>
          <a:p>
            <a:pPr marL="457200" indent="-457200" algn="l" rtl="0">
              <a:buFont typeface="+mj-lt"/>
              <a:buAutoNum type="arabicPeriod"/>
            </a:pPr>
            <a:r>
              <a:rPr lang="en-US" sz="24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Mandibular anterior teeth: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Using the occlusion rims and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maxillary teeth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 guides.</a:t>
            </a:r>
          </a:p>
          <a:p>
            <a:pPr marL="457200" indent="-457200" algn="l" rtl="0">
              <a:buFont typeface="+mj-lt"/>
              <a:buAutoNum type="arabicPeriod"/>
            </a:pPr>
            <a:r>
              <a:rPr lang="en-US" sz="24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Mandibular posterior teeth: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Using the anterior teeth, retromolar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pads, and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residual ridges as guides.</a:t>
            </a:r>
          </a:p>
          <a:p>
            <a:pPr marL="457200" indent="-457200" algn="l" rtl="0">
              <a:buFont typeface="+mj-lt"/>
              <a:buAutoNum type="arabicPeriod"/>
            </a:pPr>
            <a:r>
              <a:rPr lang="en-US" sz="24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Maxillary posterior teeth: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Using the mandibular posterior teeth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as guides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ar-S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32779" y="4700923"/>
            <a:ext cx="2209800" cy="206692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42579" y="4700923"/>
            <a:ext cx="3131704" cy="2066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76326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Arrangement of anterior teeth </a:t>
            </a:r>
            <a:endParaRPr lang="ar-SA" sz="5400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 rtl="0"/>
            <a:r>
              <a:rPr lang="en-US" sz="2800" b="1" dirty="0">
                <a:solidFill>
                  <a:srgbClr val="00B1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anterior teeth should be </a:t>
            </a:r>
            <a:r>
              <a:rPr lang="en-US" sz="2800" b="1" dirty="0" smtClean="0">
                <a:solidFill>
                  <a:srgbClr val="00B1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arranged </a:t>
            </a:r>
            <a:r>
              <a:rPr lang="en-US" sz="2800" b="1" dirty="0">
                <a:solidFill>
                  <a:srgbClr val="00B1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 provide</a:t>
            </a:r>
            <a:r>
              <a:rPr lang="en-US" sz="2800" b="1" dirty="0" smtClean="0">
                <a:solidFill>
                  <a:srgbClr val="00B1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l" rtl="0"/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1- Proper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lip support.</a:t>
            </a:r>
          </a:p>
          <a:p>
            <a:pPr algn="l" rtl="0"/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2-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Permit satisfactory phonetic.</a:t>
            </a:r>
          </a:p>
          <a:p>
            <a:pPr algn="l" rtl="0"/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3-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Pleasing esthetic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82666" y="2301447"/>
            <a:ext cx="5173014" cy="4157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21939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38948" y="210117"/>
            <a:ext cx="10058400" cy="4023360"/>
          </a:xfrm>
        </p:spPr>
        <p:txBody>
          <a:bodyPr>
            <a:normAutofit/>
          </a:bodyPr>
          <a:lstStyle/>
          <a:p>
            <a:pPr algn="ctr"/>
            <a:r>
              <a:rPr lang="en-US" sz="2400" dirty="0">
                <a:latin typeface="Times New Roman" panose="02020603050405020304" pitchFamily="18" charset="0"/>
              </a:rPr>
              <a:t>The bone loss is </a:t>
            </a:r>
            <a:r>
              <a:rPr lang="en-US" sz="2400" b="1" i="1" dirty="0">
                <a:latin typeface="Times New Roman" panose="02020603050405020304" pitchFamily="18" charset="0"/>
              </a:rPr>
              <a:t>upward </a:t>
            </a:r>
            <a:r>
              <a:rPr lang="en-US" sz="2400" dirty="0">
                <a:latin typeface="Times New Roman" panose="02020603050405020304" pitchFamily="18" charset="0"/>
              </a:rPr>
              <a:t>and </a:t>
            </a:r>
            <a:r>
              <a:rPr lang="en-US" sz="2400" b="1" i="1" dirty="0">
                <a:latin typeface="Times New Roman" panose="02020603050405020304" pitchFamily="18" charset="0"/>
              </a:rPr>
              <a:t>backward </a:t>
            </a:r>
            <a:r>
              <a:rPr lang="en-US" sz="2400" dirty="0">
                <a:latin typeface="Times New Roman" panose="02020603050405020304" pitchFamily="18" charset="0"/>
              </a:rPr>
              <a:t>direction for the </a:t>
            </a:r>
            <a:r>
              <a:rPr lang="en-US" sz="2400" dirty="0" smtClean="0">
                <a:latin typeface="Times New Roman" panose="02020603050405020304" pitchFamily="18" charset="0"/>
              </a:rPr>
              <a:t>maxillary residual </a:t>
            </a:r>
            <a:r>
              <a:rPr lang="en-US" sz="2400" dirty="0">
                <a:latin typeface="Times New Roman" panose="02020603050405020304" pitchFamily="18" charset="0"/>
              </a:rPr>
              <a:t>ridge; </a:t>
            </a:r>
            <a:r>
              <a:rPr lang="en-US" sz="2400" b="1" i="1" dirty="0">
                <a:latin typeface="Times New Roman" panose="02020603050405020304" pitchFamily="18" charset="0"/>
              </a:rPr>
              <a:t>downward </a:t>
            </a:r>
            <a:r>
              <a:rPr lang="en-US" sz="2400" dirty="0">
                <a:latin typeface="Times New Roman" panose="02020603050405020304" pitchFamily="18" charset="0"/>
              </a:rPr>
              <a:t>and </a:t>
            </a:r>
            <a:r>
              <a:rPr lang="en-US" sz="2400" b="1" i="1" dirty="0">
                <a:latin typeface="Times New Roman" panose="02020603050405020304" pitchFamily="18" charset="0"/>
              </a:rPr>
              <a:t>outward </a:t>
            </a:r>
            <a:r>
              <a:rPr lang="en-US" sz="2400" dirty="0">
                <a:latin typeface="Times New Roman" panose="02020603050405020304" pitchFamily="18" charset="0"/>
              </a:rPr>
              <a:t>for the mandibular residual </a:t>
            </a:r>
            <a:r>
              <a:rPr lang="en-US" sz="2400" dirty="0" smtClean="0">
                <a:latin typeface="Times New Roman" panose="02020603050405020304" pitchFamily="18" charset="0"/>
              </a:rPr>
              <a:t>ridge, therefore </a:t>
            </a:r>
            <a:r>
              <a:rPr lang="en-US" sz="2400" dirty="0">
                <a:latin typeface="Times New Roman" panose="02020603050405020304" pitchFamily="18" charset="0"/>
              </a:rPr>
              <a:t>the maxillary artificial teeth should be arranged anteriorly </a:t>
            </a:r>
            <a:r>
              <a:rPr lang="en-US" sz="2400" dirty="0" smtClean="0">
                <a:latin typeface="Times New Roman" panose="02020603050405020304" pitchFamily="18" charset="0"/>
              </a:rPr>
              <a:t>and inferiorly </a:t>
            </a:r>
            <a:r>
              <a:rPr lang="en-US" sz="2400" dirty="0">
                <a:latin typeface="Times New Roman" panose="02020603050405020304" pitchFamily="18" charset="0"/>
              </a:rPr>
              <a:t>to the residual ridge to occupy the space formerly occupied </a:t>
            </a:r>
            <a:r>
              <a:rPr lang="en-US" sz="2400" dirty="0" smtClean="0">
                <a:latin typeface="Times New Roman" panose="02020603050405020304" pitchFamily="18" charset="0"/>
              </a:rPr>
              <a:t>by the </a:t>
            </a:r>
            <a:r>
              <a:rPr lang="en-US" sz="2400" dirty="0">
                <a:latin typeface="Times New Roman" panose="02020603050405020304" pitchFamily="18" charset="0"/>
              </a:rPr>
              <a:t>natural teeth.</a:t>
            </a:r>
            <a:endParaRPr lang="ar-SA" sz="2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11958" t="24428" r="28850" b="10783"/>
          <a:stretch/>
        </p:blipFill>
        <p:spPr>
          <a:xfrm>
            <a:off x="2700700" y="1868427"/>
            <a:ext cx="7134896" cy="4390705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795" y="2052265"/>
            <a:ext cx="2693831" cy="284348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87014" y="2112135"/>
            <a:ext cx="2641210" cy="2723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91140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Arrangement of </a:t>
            </a:r>
            <a:r>
              <a:rPr lang="en-US" sz="4400" b="1" u="sng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maxillary</a:t>
            </a:r>
            <a:r>
              <a:rPr lang="en-US" sz="44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anterior teeth</a:t>
            </a:r>
            <a:br>
              <a:rPr lang="en-US" sz="44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4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1- Maxillary </a:t>
            </a:r>
            <a:r>
              <a:rPr lang="en-US" sz="4400" b="1" u="sng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central</a:t>
            </a:r>
            <a:r>
              <a:rPr lang="en-US" sz="44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incisor </a:t>
            </a:r>
            <a:endParaRPr lang="ar-SA" sz="4400" b="1" dirty="0">
              <a:solidFill>
                <a:schemeClr val="accent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1845733"/>
            <a:ext cx="6154401" cy="4426277"/>
          </a:xfrm>
        </p:spPr>
        <p:txBody>
          <a:bodyPr>
            <a:normAutofit/>
          </a:bodyPr>
          <a:lstStyle/>
          <a:p>
            <a:pPr algn="l"/>
            <a:r>
              <a:rPr lang="en-US" sz="24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</a:rPr>
              <a:t>In frontal view</a:t>
            </a:r>
          </a:p>
          <a:p>
            <a:pPr algn="l" rtl="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The contact point between the right and left central incisors should </a:t>
            </a:r>
            <a:r>
              <a:rPr lang="en-US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be coinciding 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with the midline of cast.</a:t>
            </a:r>
          </a:p>
          <a:p>
            <a:pPr algn="l" rtl="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The incisal edge of each one should touch the occlusal plane.</a:t>
            </a:r>
          </a:p>
          <a:p>
            <a:pPr algn="l" rtl="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The long axis is perpendicular to the occlusal plane</a:t>
            </a:r>
            <a:r>
              <a:rPr lang="en-US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.</a:t>
            </a:r>
          </a:p>
          <a:p>
            <a:pPr algn="l"/>
            <a:r>
              <a:rPr lang="en-US" sz="24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</a:rPr>
              <a:t>In sagittal view</a:t>
            </a:r>
          </a:p>
          <a:p>
            <a:pPr algn="l"/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The central incisors should have slight (</a:t>
            </a:r>
            <a:r>
              <a:rPr lang="en-US" b="1" i="1" dirty="0">
                <a:solidFill>
                  <a:srgbClr val="000000"/>
                </a:solidFill>
                <a:latin typeface="Times New Roman" panose="02020603050405020304" pitchFamily="18" charset="0"/>
              </a:rPr>
              <a:t>5 degrees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) labial inclination.</a:t>
            </a:r>
            <a:endParaRPr lang="ar-S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55667" y="1523762"/>
            <a:ext cx="2497695" cy="241631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l="47294" t="27597" r="40432" b="42121"/>
          <a:stretch/>
        </p:blipFill>
        <p:spPr>
          <a:xfrm>
            <a:off x="8058686" y="1624335"/>
            <a:ext cx="1596981" cy="221516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4"/>
          <a:srcRect l="51254" t="34111" r="39244" b="37016"/>
          <a:stretch/>
        </p:blipFill>
        <p:spPr>
          <a:xfrm>
            <a:off x="9316558" y="4121167"/>
            <a:ext cx="1236372" cy="2112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14205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Arrangement of </a:t>
            </a:r>
            <a:r>
              <a:rPr lang="en-US" sz="4400" b="1" u="sng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maxillary</a:t>
            </a:r>
            <a:r>
              <a:rPr lang="en-US" sz="44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anterior teeth</a:t>
            </a:r>
            <a:br>
              <a:rPr lang="en-US" sz="44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4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1- Maxillary </a:t>
            </a:r>
            <a:r>
              <a:rPr lang="en-US" sz="4400" b="1" u="sng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central </a:t>
            </a:r>
            <a:r>
              <a:rPr lang="en-US" sz="44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incisor </a:t>
            </a:r>
            <a:endParaRPr lang="ar-SA" sz="4400" b="1" dirty="0">
              <a:solidFill>
                <a:schemeClr val="accent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1845733"/>
            <a:ext cx="5174731" cy="4426277"/>
          </a:xfrm>
        </p:spPr>
        <p:txBody>
          <a:bodyPr>
            <a:normAutofit/>
          </a:bodyPr>
          <a:lstStyle/>
          <a:p>
            <a:pPr algn="l" rtl="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</a:rPr>
              <a:t>In horizontal view (occlusal plane)</a:t>
            </a:r>
          </a:p>
          <a:p>
            <a:pPr algn="l" rtl="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The two central incisors should be placed to give the beginning </a:t>
            </a:r>
            <a:r>
              <a:rPr lang="en-US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of curvatures 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of the arch. </a:t>
            </a:r>
            <a:endParaRPr lang="en-US" dirty="0" smtClean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algn="l" rtl="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Generally 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the labial surfaces of the two </a:t>
            </a:r>
            <a:r>
              <a:rPr lang="en-US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central incisors 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will be </a:t>
            </a:r>
            <a:r>
              <a:rPr lang="en-US" b="1" i="1" dirty="0">
                <a:solidFill>
                  <a:srgbClr val="000000"/>
                </a:solidFill>
                <a:latin typeface="Times New Roman" panose="02020603050405020304" pitchFamily="18" charset="0"/>
              </a:rPr>
              <a:t>8-10 mm 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anterior to the center of the incisive papilla.</a:t>
            </a:r>
            <a:endParaRPr lang="ar-SA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35840" y="1845733"/>
            <a:ext cx="4674615" cy="222399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46353" y="4178097"/>
            <a:ext cx="4453587" cy="220096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95481" y="4069724"/>
            <a:ext cx="2997036" cy="2168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52167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Arrangement of </a:t>
            </a:r>
            <a:r>
              <a:rPr lang="en-US" sz="4400" b="1" u="sng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maxillary</a:t>
            </a:r>
            <a:r>
              <a:rPr lang="en-US" sz="44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anterior teeth</a:t>
            </a:r>
            <a:br>
              <a:rPr lang="en-US" sz="44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4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44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Maxillary </a:t>
            </a:r>
            <a:r>
              <a:rPr lang="en-US" sz="4400" b="1" u="sng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lateral</a:t>
            </a:r>
            <a:r>
              <a:rPr lang="en-US" sz="44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incisor </a:t>
            </a:r>
            <a:endParaRPr lang="ar-SA" sz="4400" b="1" dirty="0">
              <a:solidFill>
                <a:schemeClr val="accent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1845733"/>
            <a:ext cx="5947464" cy="4426277"/>
          </a:xfrm>
        </p:spPr>
        <p:txBody>
          <a:bodyPr>
            <a:normAutofit/>
          </a:bodyPr>
          <a:lstStyle/>
          <a:p>
            <a:pPr algn="l"/>
            <a:r>
              <a:rPr lang="en-US" sz="24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</a:rPr>
              <a:t>In frontal view</a:t>
            </a:r>
          </a:p>
          <a:p>
            <a:pPr algn="l" rtl="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The incisal 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edge of the lateral incisor should be </a:t>
            </a:r>
            <a:r>
              <a:rPr lang="en-US" b="1" i="1" dirty="0">
                <a:solidFill>
                  <a:srgbClr val="000000"/>
                </a:solidFill>
                <a:latin typeface="Times New Roman" panose="02020603050405020304" pitchFamily="18" charset="0"/>
              </a:rPr>
              <a:t>1 mm </a:t>
            </a:r>
            <a:r>
              <a:rPr lang="en-US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above 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the </a:t>
            </a:r>
            <a:r>
              <a:rPr lang="en-US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occlusal plane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, and the long axis show little distal inclination</a:t>
            </a:r>
            <a:r>
              <a:rPr lang="en-US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.</a:t>
            </a:r>
          </a:p>
          <a:p>
            <a:pPr marL="0" indent="0" algn="l" rtl="0">
              <a:buNone/>
            </a:pPr>
            <a:endParaRPr lang="en-US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0" indent="0" algn="l" rtl="0">
              <a:buNone/>
            </a:pPr>
            <a:endParaRPr lang="en-US" dirty="0" smtClean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0" indent="0" algn="l" rtl="0">
              <a:buNone/>
            </a:pPr>
            <a:endParaRPr lang="en-US" dirty="0" smtClean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algn="l"/>
            <a:r>
              <a:rPr lang="en-US" sz="24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</a:rPr>
              <a:t>In sagittal view</a:t>
            </a:r>
          </a:p>
          <a:p>
            <a:pPr algn="l" rtl="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The upper lateral incisor should have slight labial inclination (</a:t>
            </a:r>
            <a:r>
              <a:rPr lang="en-US" b="1" i="1" dirty="0">
                <a:solidFill>
                  <a:srgbClr val="000000"/>
                </a:solidFill>
                <a:latin typeface="Times New Roman" panose="02020603050405020304" pitchFamily="18" charset="0"/>
              </a:rPr>
              <a:t>10 degrees</a:t>
            </a:r>
            <a:r>
              <a:rPr lang="en-US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); the 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neck is slightly depressed.</a:t>
            </a:r>
            <a:endParaRPr lang="en-US" dirty="0" smtClean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algn="l" rtl="0">
              <a:buFont typeface="Arial" panose="020B0604020202020204" pitchFamily="34" charset="0"/>
              <a:buChar char="•"/>
            </a:pPr>
            <a:endParaRPr lang="ar-SA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/>
          <a:srcRect l="48186" t="41505" r="31523" b="32439"/>
          <a:stretch/>
        </p:blipFill>
        <p:spPr>
          <a:xfrm>
            <a:off x="9287078" y="1011981"/>
            <a:ext cx="2640169" cy="1906074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3"/>
          <a:srcRect l="36667" t="52773" r="48288" b="12896"/>
          <a:stretch/>
        </p:blipFill>
        <p:spPr>
          <a:xfrm>
            <a:off x="9596402" y="3951411"/>
            <a:ext cx="1957589" cy="251138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/>
          <a:srcRect l="20471" t="13234" r="20401" b="37650"/>
          <a:stretch/>
        </p:blipFill>
        <p:spPr>
          <a:xfrm>
            <a:off x="5867148" y="2938409"/>
            <a:ext cx="3593206" cy="2240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76208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Arrangement of </a:t>
            </a:r>
            <a:r>
              <a:rPr lang="en-US" sz="4400" b="1" u="sng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maxillary</a:t>
            </a:r>
            <a:r>
              <a:rPr lang="en-US" sz="44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anterior teeth</a:t>
            </a:r>
            <a:br>
              <a:rPr lang="en-US" sz="44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4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44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Maxillary </a:t>
            </a:r>
            <a:r>
              <a:rPr lang="en-US" sz="4400" b="1" u="sng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lateral</a:t>
            </a:r>
            <a:r>
              <a:rPr lang="en-US" sz="44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incisor </a:t>
            </a:r>
            <a:endParaRPr lang="ar-SA" sz="4400" b="1" dirty="0">
              <a:solidFill>
                <a:schemeClr val="accent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1845733"/>
            <a:ext cx="6514134" cy="4426277"/>
          </a:xfrm>
        </p:spPr>
        <p:txBody>
          <a:bodyPr>
            <a:normAutofit/>
          </a:bodyPr>
          <a:lstStyle/>
          <a:p>
            <a:pPr algn="l"/>
            <a:r>
              <a:rPr lang="en-US" sz="24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</a:rPr>
              <a:t>In horizontal view</a:t>
            </a:r>
          </a:p>
          <a:p>
            <a:pPr algn="l"/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The cervical area is depressed more than the central incisor, and the </a:t>
            </a:r>
            <a:r>
              <a:rPr lang="en-US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distal edge 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should be rotated lingually to form the arch curvature.</a:t>
            </a:r>
            <a:endParaRPr lang="ar-SA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0017" y="3760630"/>
            <a:ext cx="3883945" cy="130923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97780" y="1243400"/>
            <a:ext cx="3477295" cy="5227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6098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Arrangement of </a:t>
            </a:r>
            <a:r>
              <a:rPr lang="en-US" sz="4400" b="1" u="sng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maxillary</a:t>
            </a:r>
            <a:r>
              <a:rPr lang="en-US" sz="44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anterior teeth</a:t>
            </a:r>
            <a:br>
              <a:rPr lang="en-US" sz="44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4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3- Maxillary </a:t>
            </a:r>
            <a:r>
              <a:rPr lang="en-US" sz="4400" b="1" u="sng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canine</a:t>
            </a:r>
            <a:r>
              <a:rPr lang="en-US" sz="44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ar-SA" sz="4400" b="1" dirty="0">
              <a:solidFill>
                <a:schemeClr val="accent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50006" y="1845733"/>
            <a:ext cx="5589431" cy="4426277"/>
          </a:xfrm>
        </p:spPr>
        <p:txBody>
          <a:bodyPr>
            <a:normAutofit/>
          </a:bodyPr>
          <a:lstStyle/>
          <a:p>
            <a:pPr algn="l"/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The maxillary canine represents the corner of the mouth, it is the </a:t>
            </a:r>
            <a:r>
              <a:rPr lang="en-US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turning point 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of the maxillary arch, and also it forms the transition from </a:t>
            </a:r>
            <a:r>
              <a:rPr lang="en-US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the anterior 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teeth to posterior teeth.</a:t>
            </a:r>
          </a:p>
          <a:p>
            <a:pPr algn="l"/>
            <a:r>
              <a:rPr lang="en-US" sz="24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</a:rPr>
              <a:t>In frontal view</a:t>
            </a:r>
          </a:p>
          <a:p>
            <a:pPr algn="l" rtl="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The tip of the canine should touch the occlusal plane, and the long axis </a:t>
            </a:r>
            <a:r>
              <a:rPr lang="en-US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is perpendicular 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to the plane, or tilted slightly to the distal.</a:t>
            </a:r>
            <a:endParaRPr lang="ar-SA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/>
          <a:srcRect l="15322" t="62280" r="52607" b="13248"/>
          <a:stretch/>
        </p:blipFill>
        <p:spPr>
          <a:xfrm>
            <a:off x="6857999" y="2184995"/>
            <a:ext cx="4172755" cy="179016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/>
          <a:srcRect l="51353" t="61576" r="31424" b="13248"/>
          <a:stretch/>
        </p:blipFill>
        <p:spPr>
          <a:xfrm>
            <a:off x="9298542" y="4314421"/>
            <a:ext cx="2240924" cy="184167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15596" t="45695" r="14890" b="7728"/>
          <a:stretch/>
        </p:blipFill>
        <p:spPr>
          <a:xfrm>
            <a:off x="4720106" y="4314421"/>
            <a:ext cx="4224271" cy="2125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483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Arrangement of </a:t>
            </a:r>
            <a:r>
              <a:rPr lang="en-US" sz="4400" b="1" u="sng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maxillary</a:t>
            </a:r>
            <a:r>
              <a:rPr lang="en-US" sz="44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anterior teeth</a:t>
            </a:r>
            <a:br>
              <a:rPr lang="en-US" sz="44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4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3- Maxillary </a:t>
            </a:r>
            <a:r>
              <a:rPr lang="en-US" sz="4400" b="1" u="sng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canine</a:t>
            </a:r>
            <a:r>
              <a:rPr lang="en-US" sz="44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ar-SA" sz="4400" b="1" dirty="0">
              <a:solidFill>
                <a:schemeClr val="accent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50006" y="1845733"/>
            <a:ext cx="5589431" cy="4426277"/>
          </a:xfrm>
        </p:spPr>
        <p:txBody>
          <a:bodyPr>
            <a:normAutofit/>
          </a:bodyPr>
          <a:lstStyle/>
          <a:p>
            <a:pPr algn="l"/>
            <a:r>
              <a:rPr lang="en-US" sz="24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</a:rPr>
              <a:t>In sagittal view</a:t>
            </a:r>
          </a:p>
          <a:p>
            <a:pPr algn="l" rtl="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The long axis of canine is vertical</a:t>
            </a:r>
            <a:r>
              <a:rPr lang="en-US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.</a:t>
            </a:r>
          </a:p>
          <a:p>
            <a:pPr algn="l" rtl="0">
              <a:buFont typeface="Arial" panose="020B0604020202020204" pitchFamily="34" charset="0"/>
              <a:buChar char="•"/>
            </a:pPr>
            <a:endParaRPr lang="en-US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algn="l"/>
            <a:r>
              <a:rPr lang="en-US" sz="24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</a:rPr>
              <a:t>In horizontal view</a:t>
            </a:r>
          </a:p>
          <a:p>
            <a:pPr algn="l" rtl="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The cervical area of canine is prominent.</a:t>
            </a:r>
            <a:endParaRPr lang="ar-SA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45017" t="18442" r="46074" b="51276"/>
          <a:stretch/>
        </p:blipFill>
        <p:spPr>
          <a:xfrm>
            <a:off x="10584716" y="1011981"/>
            <a:ext cx="1571223" cy="300278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l="17105" t="60519" r="35780" b="9199"/>
          <a:stretch/>
        </p:blipFill>
        <p:spPr>
          <a:xfrm>
            <a:off x="5239983" y="3869002"/>
            <a:ext cx="6130344" cy="2215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2316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4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Arrangement of </a:t>
            </a:r>
            <a:r>
              <a:rPr lang="en-US" sz="4400" b="1" u="sng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mandibular</a:t>
            </a:r>
            <a:r>
              <a:rPr lang="en-US" sz="44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anterior teeth</a:t>
            </a:r>
            <a:br>
              <a:rPr lang="en-US" sz="44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4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1- Mandibular </a:t>
            </a:r>
            <a:r>
              <a:rPr lang="en-US" sz="4400" b="1" u="sng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central</a:t>
            </a:r>
            <a:r>
              <a:rPr lang="en-US" sz="44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incisor </a:t>
            </a:r>
            <a:endParaRPr lang="ar-SA" sz="4400" b="1" dirty="0">
              <a:solidFill>
                <a:schemeClr val="accent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1845733"/>
            <a:ext cx="6154401" cy="4426277"/>
          </a:xfrm>
        </p:spPr>
        <p:txBody>
          <a:bodyPr>
            <a:normAutofit/>
          </a:bodyPr>
          <a:lstStyle/>
          <a:p>
            <a:pPr algn="l"/>
            <a:r>
              <a:rPr lang="en-US" sz="24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</a:rPr>
              <a:t>In frontal view</a:t>
            </a:r>
          </a:p>
          <a:p>
            <a:pPr algn="l" rtl="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The long axis is vertical and the midline of the mandibular </a:t>
            </a:r>
            <a:r>
              <a:rPr lang="en-US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central incisors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, coincide with the maxillary midline</a:t>
            </a:r>
            <a:r>
              <a:rPr lang="en-US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.</a:t>
            </a:r>
          </a:p>
          <a:p>
            <a:pPr algn="l"/>
            <a:r>
              <a:rPr lang="en-US" sz="24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</a:rPr>
              <a:t>In sagittal view</a:t>
            </a:r>
          </a:p>
          <a:p>
            <a:pPr algn="l" rtl="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The mandibular central incisors should have slight labial inclination. </a:t>
            </a:r>
            <a:endParaRPr lang="en-US" dirty="0" smtClean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algn="l" rtl="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The incisal 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edge should have </a:t>
            </a:r>
            <a:r>
              <a:rPr lang="en-US" b="1" i="1" dirty="0">
                <a:solidFill>
                  <a:srgbClr val="000000"/>
                </a:solidFill>
                <a:latin typeface="Times New Roman" panose="02020603050405020304" pitchFamily="18" charset="0"/>
              </a:rPr>
              <a:t>1 mm 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of vertical overlap (</a:t>
            </a:r>
            <a:r>
              <a:rPr lang="en-US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overbite), 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and </a:t>
            </a:r>
            <a:r>
              <a:rPr lang="en-US" b="1" i="1" dirty="0">
                <a:solidFill>
                  <a:srgbClr val="000000"/>
                </a:solidFill>
                <a:latin typeface="Times New Roman" panose="02020603050405020304" pitchFamily="18" charset="0"/>
              </a:rPr>
              <a:t>1 mm </a:t>
            </a:r>
            <a:r>
              <a:rPr lang="en-US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of horizontal 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overlap (overjet) in respect to maxillary central incisors.</a:t>
            </a:r>
            <a:endParaRPr lang="en-US" dirty="0" smtClean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algn="l" rtl="0">
              <a:buFont typeface="Arial" panose="020B0604020202020204" pitchFamily="34" charset="0"/>
              <a:buChar char="•"/>
            </a:pPr>
            <a:endParaRPr lang="ar-SA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</a:extLst>
          </a:blip>
          <a:srcRect l="49717" t="50776" r="903"/>
          <a:stretch/>
        </p:blipFill>
        <p:spPr>
          <a:xfrm>
            <a:off x="7251681" y="2832930"/>
            <a:ext cx="3000779" cy="224582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4"/>
          <a:srcRect l="45216" t="44498" r="33503" b="24516"/>
          <a:stretch/>
        </p:blipFill>
        <p:spPr>
          <a:xfrm>
            <a:off x="9208394" y="1203319"/>
            <a:ext cx="2768958" cy="2266683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5"/>
          <a:srcRect l="35615" t="52421" r="49538" b="18882"/>
          <a:stretch/>
        </p:blipFill>
        <p:spPr>
          <a:xfrm>
            <a:off x="10148991" y="4288664"/>
            <a:ext cx="1931831" cy="2099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15476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1845734"/>
            <a:ext cx="8098235" cy="4023360"/>
          </a:xfrm>
        </p:spPr>
        <p:txBody>
          <a:bodyPr/>
          <a:lstStyle/>
          <a:p>
            <a:pPr algn="l"/>
            <a:r>
              <a:rPr lang="en-US" sz="2400" b="1" i="1" dirty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</a:rPr>
              <a:t>Overbite (vertical overlap)</a:t>
            </a:r>
            <a:r>
              <a:rPr lang="en-US" sz="2400" dirty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</a:rPr>
              <a:t>: 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It is the vertical extension of the </a:t>
            </a:r>
            <a:r>
              <a:rPr lang="en-US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maxillary anterior 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teeth over the mandibular teeth in a vertical direction, when </a:t>
            </a:r>
            <a:r>
              <a:rPr lang="en-US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the opposing 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posterior teeth are in contact in centric occlusion.</a:t>
            </a:r>
          </a:p>
          <a:p>
            <a:pPr algn="l"/>
            <a:r>
              <a:rPr lang="en-US" sz="2400" b="1" i="1" dirty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</a:rPr>
              <a:t>Overjet (horizontal overlap)</a:t>
            </a:r>
            <a:r>
              <a:rPr lang="en-US" sz="2400" dirty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</a:rPr>
              <a:t>: 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It is the projection maxillary anterior </a:t>
            </a:r>
            <a:r>
              <a:rPr lang="en-US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teeth beyond 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their antagonist in a horizontal direction</a:t>
            </a:r>
            <a:r>
              <a:rPr lang="en-US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.</a:t>
            </a:r>
          </a:p>
          <a:p>
            <a:pPr algn="l"/>
            <a:endParaRPr lang="ar-S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9404" y="3814801"/>
            <a:ext cx="3726385" cy="241838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69735" y="3814801"/>
            <a:ext cx="3054722" cy="250361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/>
          <a:srcRect l="15917" t="28830" r="64583" b="18530"/>
          <a:stretch/>
        </p:blipFill>
        <p:spPr>
          <a:xfrm>
            <a:off x="9195515" y="1932021"/>
            <a:ext cx="2537138" cy="3850785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>
            <a:normAutofit/>
          </a:bodyPr>
          <a:lstStyle/>
          <a:p>
            <a:pPr algn="ctr"/>
            <a:r>
              <a:rPr lang="en-US" sz="60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Overbite vs. Overjet</a:t>
            </a:r>
            <a:endParaRPr lang="ar-SA" sz="6000" b="1" dirty="0">
              <a:solidFill>
                <a:schemeClr val="accent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7390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30663" y="456919"/>
            <a:ext cx="5090786" cy="367443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17260" y="42026"/>
            <a:ext cx="4479683" cy="4741572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334850" y="4559122"/>
            <a:ext cx="8049295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sz="2000" b="1" i="0" u="none" strike="noStrike" baseline="0" dirty="0" smtClean="0">
                <a:latin typeface="Times New Roman" panose="02020603050405020304" pitchFamily="18" charset="0"/>
              </a:rPr>
              <a:t>The incisal guide angle denotes the angle by the palatal surface of the</a:t>
            </a:r>
            <a:r>
              <a:rPr lang="en-US" sz="2000" b="1" i="0" u="none" strike="noStrike" dirty="0" smtClean="0">
                <a:latin typeface="Times New Roman" panose="02020603050405020304" pitchFamily="18" charset="0"/>
              </a:rPr>
              <a:t> </a:t>
            </a:r>
            <a:r>
              <a:rPr lang="en-US" sz="2000" b="1" i="0" u="none" strike="noStrike" baseline="0" dirty="0" smtClean="0">
                <a:latin typeface="Times New Roman" panose="02020603050405020304" pitchFamily="18" charset="0"/>
              </a:rPr>
              <a:t>maxillary anteriors against the horizontal plane. </a:t>
            </a:r>
          </a:p>
          <a:p>
            <a:pPr algn="l"/>
            <a:r>
              <a:rPr lang="en-US" sz="2000" b="1" i="0" u="none" strike="noStrike" baseline="0" dirty="0" smtClean="0">
                <a:latin typeface="Times New Roman" panose="02020603050405020304" pitchFamily="18" charset="0"/>
              </a:rPr>
              <a:t>The incisal guidance can</a:t>
            </a:r>
            <a:r>
              <a:rPr lang="en-US" sz="2000" b="1" i="0" u="none" strike="noStrike" dirty="0" smtClean="0">
                <a:latin typeface="Times New Roman" panose="02020603050405020304" pitchFamily="18" charset="0"/>
              </a:rPr>
              <a:t> </a:t>
            </a:r>
            <a:r>
              <a:rPr lang="en-US" sz="2000" b="1" i="0" u="none" strike="noStrike" baseline="0" dirty="0" smtClean="0">
                <a:latin typeface="Times New Roman" panose="02020603050405020304" pitchFamily="18" charset="0"/>
              </a:rPr>
              <a:t>be raised by altering the labial </a:t>
            </a:r>
            <a:r>
              <a:rPr lang="en-US" sz="2000" b="1" i="0" u="none" strike="noStrike" baseline="0" dirty="0" err="1" smtClean="0">
                <a:latin typeface="Times New Roman" panose="02020603050405020304" pitchFamily="18" charset="0"/>
              </a:rPr>
              <a:t>proclination</a:t>
            </a:r>
            <a:r>
              <a:rPr lang="en-US" sz="2000" b="1" i="0" u="none" strike="noStrike" baseline="0" dirty="0" smtClean="0">
                <a:latin typeface="Times New Roman" panose="02020603050405020304" pitchFamily="18" charset="0"/>
              </a:rPr>
              <a:t>, overjet, and overbite of the</a:t>
            </a:r>
            <a:r>
              <a:rPr lang="en-US" sz="2000" b="1" i="0" u="none" strike="noStrike" dirty="0" smtClean="0">
                <a:latin typeface="Times New Roman" panose="02020603050405020304" pitchFamily="18" charset="0"/>
              </a:rPr>
              <a:t> </a:t>
            </a:r>
            <a:r>
              <a:rPr lang="en-US" sz="2000" b="1" i="0" u="none" strike="noStrike" baseline="0" dirty="0" smtClean="0">
                <a:latin typeface="Times New Roman" panose="02020603050405020304" pitchFamily="18" charset="0"/>
              </a:rPr>
              <a:t>maxillary anteriors.</a:t>
            </a:r>
            <a:endParaRPr lang="ar-SA" sz="2800" b="1" dirty="0"/>
          </a:p>
        </p:txBody>
      </p:sp>
    </p:spTree>
    <p:extLst>
      <p:ext uri="{BB962C8B-B14F-4D97-AF65-F5344CB8AC3E}">
        <p14:creationId xmlns:p14="http://schemas.microsoft.com/office/powerpoint/2010/main" val="126506033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4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Arrangement of </a:t>
            </a:r>
            <a:r>
              <a:rPr lang="en-US" sz="4400" b="1" u="sng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mandibular</a:t>
            </a:r>
            <a:r>
              <a:rPr lang="en-US" sz="44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anterior teeth</a:t>
            </a:r>
            <a:br>
              <a:rPr lang="en-US" sz="44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4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44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Mandibular </a:t>
            </a:r>
            <a:r>
              <a:rPr lang="en-US" sz="4400" b="1" u="sng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lateral</a:t>
            </a:r>
            <a:r>
              <a:rPr lang="en-US" sz="44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incisor </a:t>
            </a:r>
            <a:endParaRPr lang="ar-SA" sz="4400" b="1" dirty="0">
              <a:solidFill>
                <a:schemeClr val="accent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1845733"/>
            <a:ext cx="6154401" cy="4426277"/>
          </a:xfrm>
        </p:spPr>
        <p:txBody>
          <a:bodyPr>
            <a:normAutofit/>
          </a:bodyPr>
          <a:lstStyle/>
          <a:p>
            <a:pPr algn="l"/>
            <a:r>
              <a:rPr lang="en-US" sz="24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</a:rPr>
              <a:t>In frontal view</a:t>
            </a:r>
          </a:p>
          <a:p>
            <a:pPr algn="l" rtl="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The long axis is slightly distal inclined to the occlusal plane</a:t>
            </a:r>
            <a:r>
              <a:rPr lang="en-US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.</a:t>
            </a:r>
          </a:p>
          <a:p>
            <a:pPr algn="l"/>
            <a:r>
              <a:rPr lang="en-US" sz="24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</a:rPr>
              <a:t>In sagittal view</a:t>
            </a:r>
          </a:p>
          <a:p>
            <a:pPr algn="l" rtl="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The lateral incisor is fairly upright, and the incisal edge should be </a:t>
            </a:r>
            <a:r>
              <a:rPr lang="en-US" b="1" i="1" dirty="0">
                <a:solidFill>
                  <a:srgbClr val="000000"/>
                </a:solidFill>
                <a:latin typeface="Times New Roman" panose="02020603050405020304" pitchFamily="18" charset="0"/>
              </a:rPr>
              <a:t>1 </a:t>
            </a:r>
            <a:r>
              <a:rPr lang="en-US" b="1" i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mm </a:t>
            </a:r>
            <a:r>
              <a:rPr lang="en-US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of 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horizontal and vertical overlap in respect with the maxillary </a:t>
            </a:r>
            <a:r>
              <a:rPr lang="en-US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central incisor.</a:t>
            </a:r>
          </a:p>
          <a:p>
            <a:pPr algn="l"/>
            <a:r>
              <a:rPr lang="en-US" sz="24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</a:rPr>
              <a:t>In horizontal view</a:t>
            </a:r>
          </a:p>
          <a:p>
            <a:pPr algn="l" rtl="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The distal edge rotated lingually to have the arch curvature.</a:t>
            </a:r>
            <a:endParaRPr lang="ar-SA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32645" t="56295" r="46074" b="9198"/>
          <a:stretch/>
        </p:blipFill>
        <p:spPr>
          <a:xfrm>
            <a:off x="9249169" y="1223494"/>
            <a:ext cx="2768958" cy="252425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l="35615" t="55238" r="49340" b="11664"/>
          <a:stretch/>
        </p:blipFill>
        <p:spPr>
          <a:xfrm>
            <a:off x="7018985" y="2640168"/>
            <a:ext cx="1957589" cy="242122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4"/>
          <a:srcRect l="30962" t="58583" r="43896" b="11136"/>
          <a:stretch/>
        </p:blipFill>
        <p:spPr>
          <a:xfrm>
            <a:off x="9118242" y="4195481"/>
            <a:ext cx="3066501" cy="2076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56090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4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Arrangement of </a:t>
            </a:r>
            <a:r>
              <a:rPr lang="en-US" sz="4400" b="1" u="sng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mandibular</a:t>
            </a:r>
            <a:r>
              <a:rPr lang="en-US" sz="44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anterior teeth</a:t>
            </a:r>
            <a:br>
              <a:rPr lang="en-US" sz="44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4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44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Mandibular </a:t>
            </a:r>
            <a:r>
              <a:rPr lang="en-US" sz="4400" b="1" u="sng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canine</a:t>
            </a:r>
            <a:r>
              <a:rPr lang="en-US" sz="44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lang="ar-SA" sz="4400" b="1" dirty="0">
              <a:solidFill>
                <a:schemeClr val="accent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1845733"/>
            <a:ext cx="6154401" cy="4426277"/>
          </a:xfrm>
        </p:spPr>
        <p:txBody>
          <a:bodyPr>
            <a:normAutofit/>
          </a:bodyPr>
          <a:lstStyle/>
          <a:p>
            <a:pPr algn="l" rtl="0"/>
            <a:r>
              <a:rPr lang="en-US" sz="24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</a:rPr>
              <a:t>In frontal view</a:t>
            </a:r>
          </a:p>
          <a:p>
            <a:pPr algn="l" rtl="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The long axis should have slight distal inclination, and the tip of </a:t>
            </a:r>
            <a:r>
              <a:rPr lang="en-US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the mandibular 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canine should be placed in the embrasure between </a:t>
            </a:r>
            <a:r>
              <a:rPr lang="en-US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maxillary lateral 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and canine</a:t>
            </a:r>
            <a:r>
              <a:rPr lang="en-US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.</a:t>
            </a:r>
          </a:p>
          <a:p>
            <a:pPr algn="l" rtl="0"/>
            <a:r>
              <a:rPr lang="en-US" sz="24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</a:rPr>
              <a:t>In sagittal view</a:t>
            </a:r>
          </a:p>
          <a:p>
            <a:pPr algn="l" rtl="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The long axis should have slight lingual inclination</a:t>
            </a:r>
            <a:r>
              <a:rPr lang="en-US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.</a:t>
            </a:r>
          </a:p>
          <a:p>
            <a:pPr algn="l" rtl="0"/>
            <a:r>
              <a:rPr lang="en-US" sz="24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</a:rPr>
              <a:t>In horizontal view</a:t>
            </a:r>
          </a:p>
          <a:p>
            <a:pPr algn="l" rtl="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The cervical area is prominent.</a:t>
            </a:r>
            <a:endParaRPr lang="ar-S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31754" t="24604" r="49142" b="44586"/>
          <a:stretch/>
        </p:blipFill>
        <p:spPr>
          <a:xfrm>
            <a:off x="9195514" y="1821716"/>
            <a:ext cx="2485623" cy="225380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/>
          <a:srcRect l="56995" t="61399" r="30929" b="8143"/>
          <a:stretch/>
        </p:blipFill>
        <p:spPr>
          <a:xfrm>
            <a:off x="7251681" y="2788275"/>
            <a:ext cx="1571223" cy="222804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/>
          <a:srcRect l="29280" t="64392" r="45381" b="12192"/>
          <a:stretch/>
        </p:blipFill>
        <p:spPr>
          <a:xfrm>
            <a:off x="8895009" y="4159876"/>
            <a:ext cx="3296991" cy="1712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405768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4337" y="3245475"/>
            <a:ext cx="9465973" cy="2440547"/>
          </a:xfrm>
        </p:spPr>
        <p:txBody>
          <a:bodyPr>
            <a:normAutofit/>
          </a:bodyPr>
          <a:lstStyle/>
          <a:p>
            <a:pPr algn="ctr" rtl="0">
              <a:buFont typeface="Arial" panose="020B0604020202020204" pitchFamily="34" charset="0"/>
              <a:buChar char="•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arrangement of anterior teeth should follow the form of the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arch which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ovoid, tapered, or square.</a:t>
            </a:r>
          </a:p>
          <a:p>
            <a:pPr algn="ctr" rtl="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complete denture fabrication the mandibular incisors should not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touch the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maxillary incisors in centric relation (the incisal guidance angle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as low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 possible) to allow free movement of the teeth in eccentric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jaw movement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without compromising the denture stability.</a:t>
            </a:r>
            <a:endParaRPr lang="ar-S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t="40673" b="24022"/>
          <a:stretch/>
        </p:blipFill>
        <p:spPr>
          <a:xfrm>
            <a:off x="1146216" y="463640"/>
            <a:ext cx="9922213" cy="2627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246562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Arrangement of posterior teeth</a:t>
            </a:r>
            <a:endParaRPr lang="ar-SA" sz="54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1845734"/>
            <a:ext cx="5715644" cy="4023360"/>
          </a:xfrm>
        </p:spPr>
        <p:txBody>
          <a:bodyPr>
            <a:normAutofit/>
          </a:bodyPr>
          <a:lstStyle/>
          <a:p>
            <a:pPr algn="l"/>
            <a:r>
              <a:rPr lang="en-US" sz="24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</a:rPr>
              <a:t>Importance of arrangement of posterior teeth (Significance)</a:t>
            </a:r>
          </a:p>
          <a:p>
            <a:pPr algn="l"/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Correct placement of posterior teeth is important for the retention </a:t>
            </a:r>
            <a:r>
              <a:rPr lang="en-US" sz="24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and stability of both 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dentures.</a:t>
            </a:r>
            <a:endParaRPr lang="ar-SA" sz="2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70636" y="2436682"/>
            <a:ext cx="3966103" cy="2841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75990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32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</a:rPr>
              <a:t>Prior to arrangement of the posterior teeth, we must understand some </a:t>
            </a:r>
            <a:r>
              <a:rPr lang="en-US" sz="32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</a:rPr>
              <a:t>of the </a:t>
            </a:r>
            <a:r>
              <a:rPr lang="en-US" sz="32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</a:rPr>
              <a:t>definitions which are related to posterior teeth arrangement</a:t>
            </a:r>
            <a:endParaRPr lang="ar-SA" sz="32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790" y="1741415"/>
            <a:ext cx="8075054" cy="4387641"/>
          </a:xfrm>
        </p:spPr>
        <p:txBody>
          <a:bodyPr>
            <a:normAutofit/>
          </a:bodyPr>
          <a:lstStyle/>
          <a:p>
            <a:pPr algn="l" rtl="0"/>
            <a:r>
              <a:rPr lang="en-US" sz="24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Curve of </a:t>
            </a:r>
            <a:r>
              <a:rPr lang="en-US" sz="2400" b="1" dirty="0" err="1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Spee</a:t>
            </a:r>
            <a:r>
              <a:rPr lang="en-US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endParaRPr lang="en-US" b="1" dirty="0" smtClean="0">
              <a:solidFill>
                <a:schemeClr val="accent1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 rtl="0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an anatomical curvature of the occlusal alignment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of teeth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beginning at the tip of mandibular canine and following the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buccal cusps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the natural premolars and molars, continuing to the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anterior border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the ramus of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mandible.</a:t>
            </a:r>
          </a:p>
          <a:p>
            <a:pPr algn="l" rtl="0"/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 rtl="0"/>
            <a:endParaRPr lang="en-US" sz="2400" b="1" dirty="0" smtClean="0">
              <a:solidFill>
                <a:schemeClr val="accent1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 rtl="0"/>
            <a:endParaRPr lang="en-US" sz="2400" b="1" dirty="0">
              <a:solidFill>
                <a:schemeClr val="accent1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 rtl="0"/>
            <a:r>
              <a:rPr lang="en-US" sz="24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Curve </a:t>
            </a:r>
            <a:r>
              <a:rPr lang="en-US" sz="24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 Wilson: </a:t>
            </a:r>
            <a:endParaRPr lang="en-US" sz="2400" b="1" dirty="0" smtClean="0">
              <a:solidFill>
                <a:schemeClr val="accent1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 rtl="0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a curve extends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mediolaterally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from one side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of the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arch to the other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side.</a:t>
            </a:r>
          </a:p>
          <a:p>
            <a:pPr algn="l" rtl="0"/>
            <a:endParaRPr lang="ar-S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62951" y="1918952"/>
            <a:ext cx="3967440" cy="195928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17476" y="4128145"/>
            <a:ext cx="4212915" cy="184932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/>
          <a:srcRect l="2246" t="37510" r="904" b="23253"/>
          <a:stretch/>
        </p:blipFill>
        <p:spPr>
          <a:xfrm>
            <a:off x="1931831" y="3237632"/>
            <a:ext cx="5468369" cy="1663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077809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919729" y="569805"/>
            <a:ext cx="5494629" cy="272147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7332" t="8717" r="8108" b="48094"/>
          <a:stretch/>
        </p:blipFill>
        <p:spPr>
          <a:xfrm>
            <a:off x="2421928" y="3593205"/>
            <a:ext cx="5843981" cy="224092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490" y="611138"/>
            <a:ext cx="3456636" cy="2680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577398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32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</a:rPr>
              <a:t>Prior to arrangement of the posterior teeth, we must understand some </a:t>
            </a:r>
            <a:r>
              <a:rPr lang="en-US" sz="32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</a:rPr>
              <a:t>of the </a:t>
            </a:r>
            <a:r>
              <a:rPr lang="en-US" sz="32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</a:rPr>
              <a:t>definitions which are related to posterior teeth arrangement</a:t>
            </a:r>
            <a:endParaRPr lang="ar-SA" sz="32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1845734"/>
            <a:ext cx="6720196" cy="4023360"/>
          </a:xfrm>
        </p:spPr>
        <p:txBody>
          <a:bodyPr>
            <a:normAutofit/>
          </a:bodyPr>
          <a:lstStyle/>
          <a:p>
            <a:pPr marL="0" indent="0" algn="l" rtl="0">
              <a:buNone/>
            </a:pPr>
            <a:r>
              <a:rPr lang="en-US" sz="24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Compensating curve: </a:t>
            </a:r>
            <a:endParaRPr lang="en-US" sz="2400" b="1" dirty="0" smtClean="0">
              <a:solidFill>
                <a:schemeClr val="accent1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l" rtl="0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the anteroposterior, and lateral curvature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 the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alignment of the occluding surfaces and incisal edges of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artificial teeth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which is used to develop balanced occlusion. (It compensates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opening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that occurs during forward and lateral movement of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mandible).</a:t>
            </a:r>
          </a:p>
          <a:p>
            <a:pPr algn="l"/>
            <a:r>
              <a:rPr lang="en-US" sz="24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Christensen’s phenomenon: </a:t>
            </a:r>
            <a:endParaRPr lang="en-US" sz="2400" b="1" dirty="0" smtClean="0">
              <a:solidFill>
                <a:schemeClr val="accent1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US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This 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 the posterior opening of the </a:t>
            </a:r>
            <a:r>
              <a:rPr lang="en-US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dental arches 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 occlusion rims during forward movement of the mandible. </a:t>
            </a:r>
            <a:r>
              <a:rPr lang="en-US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 compensate 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 the posterior opening during forward or </a:t>
            </a:r>
            <a:r>
              <a:rPr lang="en-US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protrusive movement 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we incorporate the compensating curve.</a:t>
            </a:r>
            <a:endParaRPr lang="ar-S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/>
          <a:srcRect l="24528" t="47491" r="42906" b="32439"/>
          <a:stretch/>
        </p:blipFill>
        <p:spPr>
          <a:xfrm>
            <a:off x="7817476" y="1871670"/>
            <a:ext cx="4237149" cy="146819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/>
          <a:srcRect l="26904" t="50132" r="46173" b="20818"/>
          <a:stretch/>
        </p:blipFill>
        <p:spPr>
          <a:xfrm>
            <a:off x="8184523" y="3541970"/>
            <a:ext cx="3503053" cy="2125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360376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Arrangement of mandibular posterior teeth</a:t>
            </a:r>
            <a:endParaRPr lang="ar-SA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1845734"/>
            <a:ext cx="6527013" cy="4349004"/>
          </a:xfrm>
        </p:spPr>
        <p:txBody>
          <a:bodyPr/>
          <a:lstStyle/>
          <a:p>
            <a:pPr algn="l" rtl="0"/>
            <a:r>
              <a:rPr lang="en-US" sz="2400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mandibular posterior teeth will be before the maxillary </a:t>
            </a:r>
            <a:r>
              <a:rPr lang="en-US" sz="24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posterior, because </a:t>
            </a:r>
            <a:r>
              <a:rPr lang="en-US" sz="2400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there are </a:t>
            </a:r>
            <a:r>
              <a:rPr lang="en-US" sz="2400" u="sng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more anatomical landmarks </a:t>
            </a:r>
            <a:r>
              <a:rPr lang="en-US" sz="2400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 locate the </a:t>
            </a:r>
            <a:r>
              <a:rPr lang="en-US" sz="24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guidelines which </a:t>
            </a:r>
            <a:r>
              <a:rPr lang="en-US" sz="2400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are:</a:t>
            </a:r>
          </a:p>
          <a:p>
            <a:pPr marL="457200" indent="-457200" algn="l" rtl="0">
              <a:buFont typeface="+mj-lt"/>
              <a:buAutoNum type="arabicPeriod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line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the crest of the mandibular residual ridge, which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extends between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middle of retromolar pad and tip of mandibular canine,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central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grooves of the mandibular posterior teeth should coincide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with this line.</a:t>
            </a:r>
          </a:p>
          <a:p>
            <a:pPr marL="457200" indent="-457200" algn="l" rtl="0">
              <a:buFont typeface="+mj-lt"/>
              <a:buAutoNum type="arabicPeriod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line extending between the tip of mandibular canine and upper 2/3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of retromolar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pad will determine the height of mandibular posterior teeth.</a:t>
            </a:r>
            <a:endParaRPr lang="ar-S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12031" y="1300731"/>
            <a:ext cx="3667690" cy="260359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l="41158" t="49956" r="31721" b="17297"/>
          <a:stretch/>
        </p:blipFill>
        <p:spPr>
          <a:xfrm>
            <a:off x="8150909" y="3904326"/>
            <a:ext cx="3528812" cy="2395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488064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4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Arrangement of </a:t>
            </a:r>
            <a:r>
              <a:rPr lang="en-US" sz="4400" b="1" u="sng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mandibular</a:t>
            </a:r>
            <a:r>
              <a:rPr lang="en-US" sz="44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posterior teeth</a:t>
            </a:r>
            <a:br>
              <a:rPr lang="en-US" sz="44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4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44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Mandibular </a:t>
            </a:r>
            <a:r>
              <a:rPr lang="en-US" sz="4400" b="1" u="sng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first premolar</a:t>
            </a:r>
            <a:r>
              <a:rPr lang="en-US" sz="44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lang="ar-SA" sz="4400" b="1" dirty="0">
              <a:solidFill>
                <a:schemeClr val="accent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1845733"/>
            <a:ext cx="5865897" cy="4426277"/>
          </a:xfrm>
        </p:spPr>
        <p:txBody>
          <a:bodyPr>
            <a:normAutofit/>
          </a:bodyPr>
          <a:lstStyle/>
          <a:p>
            <a:pPr algn="l"/>
            <a:r>
              <a:rPr lang="en-US" sz="24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</a:rPr>
              <a:t>In buccal view</a:t>
            </a:r>
          </a:p>
          <a:p>
            <a:pPr algn="l" rtl="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The </a:t>
            </a:r>
            <a:r>
              <a:rPr lang="en-US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tooth 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should be set perpendicular to the occlusal plane. </a:t>
            </a:r>
            <a:endParaRPr lang="en-US" dirty="0" smtClean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algn="l" rtl="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The 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tip of </a:t>
            </a:r>
            <a:r>
              <a:rPr lang="en-US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its buccal 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cusp should be </a:t>
            </a:r>
            <a:r>
              <a:rPr lang="en-US" b="1" i="1" dirty="0">
                <a:solidFill>
                  <a:srgbClr val="000000"/>
                </a:solidFill>
                <a:latin typeface="Times New Roman" panose="02020603050405020304" pitchFamily="18" charset="0"/>
              </a:rPr>
              <a:t>1 mm 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below the line is planed from the tip </a:t>
            </a:r>
            <a:r>
              <a:rPr lang="en-US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of canine 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and the 2/3 of the vertical height of retromolar pad</a:t>
            </a:r>
            <a:r>
              <a:rPr lang="en-US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.</a:t>
            </a:r>
          </a:p>
          <a:p>
            <a:pPr algn="l"/>
            <a:r>
              <a:rPr lang="en-US" sz="24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</a:rPr>
              <a:t>In horizontal view</a:t>
            </a:r>
          </a:p>
          <a:p>
            <a:pPr algn="l" rtl="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The central groove should be over the crest of residual ridge.</a:t>
            </a:r>
          </a:p>
          <a:p>
            <a:pPr algn="l"/>
            <a:endParaRPr lang="ar-SA" sz="18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l="20569" t="17561" r="39243" b="58319"/>
          <a:stretch/>
        </p:blipFill>
        <p:spPr>
          <a:xfrm>
            <a:off x="6963177" y="1845733"/>
            <a:ext cx="5228823" cy="176440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28092" t="21434" r="46271" b="40714"/>
          <a:stretch/>
        </p:blipFill>
        <p:spPr>
          <a:xfrm>
            <a:off x="7820051" y="3718511"/>
            <a:ext cx="3335629" cy="2768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671893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4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Arrangement of </a:t>
            </a:r>
            <a:r>
              <a:rPr lang="en-US" sz="4400" b="1" u="sng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mandibular</a:t>
            </a:r>
            <a:r>
              <a:rPr lang="en-US" sz="44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posterior teeth</a:t>
            </a:r>
            <a:br>
              <a:rPr lang="en-US" sz="44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4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44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Mandibular </a:t>
            </a:r>
            <a:r>
              <a:rPr lang="en-US" sz="4400" b="1" u="sng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second premolar</a:t>
            </a:r>
            <a:r>
              <a:rPr lang="en-US" sz="44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lang="ar-SA" sz="4400" b="1" dirty="0">
              <a:solidFill>
                <a:schemeClr val="accent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3190" y="2727935"/>
            <a:ext cx="5264883" cy="1764405"/>
          </a:xfrm>
        </p:spPr>
        <p:txBody>
          <a:bodyPr>
            <a:normAutofit/>
          </a:bodyPr>
          <a:lstStyle/>
          <a:p>
            <a:pPr algn="l" rtl="0">
              <a:buFont typeface="Arial" panose="020B0604020202020204" pitchFamily="34" charset="0"/>
              <a:buChar char="•"/>
            </a:pPr>
            <a:r>
              <a:rPr lang="en-US" sz="3200" dirty="0">
                <a:latin typeface="Times New Roman" panose="02020603050405020304" pitchFamily="18" charset="0"/>
              </a:rPr>
              <a:t>It should be arranged in the someway as mandibular first premolar.</a:t>
            </a:r>
            <a:endParaRPr lang="ar-SA" sz="32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28092" t="21434" r="46271" b="40714"/>
          <a:stretch/>
        </p:blipFill>
        <p:spPr>
          <a:xfrm>
            <a:off x="7820051" y="2225658"/>
            <a:ext cx="3335629" cy="2768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985672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4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Arrangement of </a:t>
            </a:r>
            <a:r>
              <a:rPr lang="en-US" sz="4400" b="1" u="sng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mandibular</a:t>
            </a:r>
            <a:r>
              <a:rPr lang="en-US" sz="44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posterior teeth</a:t>
            </a:r>
            <a:br>
              <a:rPr lang="en-US" sz="44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4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44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Mandibular </a:t>
            </a:r>
            <a:r>
              <a:rPr lang="en-US" sz="4400" b="1" u="sng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first molar</a:t>
            </a:r>
            <a:r>
              <a:rPr lang="en-US" sz="44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lang="ar-SA" sz="4400" b="1" dirty="0">
              <a:solidFill>
                <a:schemeClr val="accent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2060621"/>
            <a:ext cx="5998979" cy="4082602"/>
          </a:xfrm>
        </p:spPr>
        <p:txBody>
          <a:bodyPr>
            <a:normAutofit/>
          </a:bodyPr>
          <a:lstStyle/>
          <a:p>
            <a:pPr algn="l"/>
            <a:r>
              <a:rPr lang="en-US" sz="24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</a:rPr>
              <a:t>In buccal view</a:t>
            </a:r>
          </a:p>
          <a:p>
            <a:pPr algn="l" rtl="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The </a:t>
            </a:r>
            <a:r>
              <a:rPr lang="en-US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mesiobuccal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 cusp should be </a:t>
            </a:r>
            <a:r>
              <a:rPr lang="en-US" b="1" i="1" dirty="0">
                <a:solidFill>
                  <a:srgbClr val="000000"/>
                </a:solidFill>
                <a:latin typeface="Times New Roman" panose="02020603050405020304" pitchFamily="18" charset="0"/>
              </a:rPr>
              <a:t>1 mm 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below the line, and </a:t>
            </a:r>
            <a:r>
              <a:rPr lang="en-US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the distobuccal 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cusp should be </a:t>
            </a:r>
            <a:r>
              <a:rPr lang="en-US" sz="24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½ </a:t>
            </a:r>
            <a:r>
              <a:rPr lang="en-US" b="1" i="1" dirty="0">
                <a:solidFill>
                  <a:srgbClr val="000000"/>
                </a:solidFill>
                <a:latin typeface="Times New Roman" panose="02020603050405020304" pitchFamily="18" charset="0"/>
              </a:rPr>
              <a:t>mm 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below the line</a:t>
            </a:r>
            <a:r>
              <a:rPr lang="en-US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.</a:t>
            </a:r>
          </a:p>
          <a:p>
            <a:pPr algn="l"/>
            <a:endParaRPr lang="en-US" sz="2400" b="1" dirty="0" smtClean="0">
              <a:solidFill>
                <a:schemeClr val="accent1">
                  <a:lumMod val="60000"/>
                  <a:lumOff val="40000"/>
                </a:schemeClr>
              </a:solidFill>
              <a:latin typeface="Times New Roman" panose="02020603050405020304" pitchFamily="18" charset="0"/>
            </a:endParaRPr>
          </a:p>
          <a:p>
            <a:pPr algn="l"/>
            <a:endParaRPr lang="en-US" sz="2400" b="1" dirty="0">
              <a:solidFill>
                <a:schemeClr val="accent1">
                  <a:lumMod val="60000"/>
                  <a:lumOff val="40000"/>
                </a:schemeClr>
              </a:solidFill>
              <a:latin typeface="Times New Roman" panose="02020603050405020304" pitchFamily="18" charset="0"/>
            </a:endParaRPr>
          </a:p>
          <a:p>
            <a:pPr algn="l"/>
            <a:r>
              <a:rPr lang="en-US" sz="24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</a:rPr>
              <a:t>In </a:t>
            </a:r>
            <a:r>
              <a:rPr lang="en-US" sz="24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</a:rPr>
              <a:t>horizontal view</a:t>
            </a:r>
          </a:p>
          <a:p>
            <a:pPr algn="l" rtl="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The central groove should coincide with the crest of the residual ridge</a:t>
            </a:r>
            <a:r>
              <a:rPr lang="en-US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.</a:t>
            </a:r>
          </a:p>
          <a:p>
            <a:pPr algn="l" rtl="0">
              <a:buFont typeface="Arial" panose="020B0604020202020204" pitchFamily="34" charset="0"/>
              <a:buChar char="•"/>
            </a:pPr>
            <a:endParaRPr lang="en-US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86411" y="1862517"/>
            <a:ext cx="4895556" cy="160189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66788" y="3589573"/>
            <a:ext cx="3334801" cy="2767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249645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4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Arrangement of </a:t>
            </a:r>
            <a:r>
              <a:rPr lang="en-US" sz="4400" b="1" u="sng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mandibular</a:t>
            </a:r>
            <a:r>
              <a:rPr lang="en-US" sz="44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posterior teeth</a:t>
            </a:r>
            <a:br>
              <a:rPr lang="en-US" sz="44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4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sz="44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Mandibular </a:t>
            </a:r>
            <a:r>
              <a:rPr lang="en-US" sz="4400" b="1" u="sng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second molar</a:t>
            </a:r>
            <a:r>
              <a:rPr lang="en-US" sz="44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lang="ar-SA" sz="4400" b="1" dirty="0">
              <a:solidFill>
                <a:schemeClr val="accent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2060621"/>
            <a:ext cx="5998979" cy="4082602"/>
          </a:xfrm>
        </p:spPr>
        <p:txBody>
          <a:bodyPr>
            <a:normAutofit/>
          </a:bodyPr>
          <a:lstStyle/>
          <a:p>
            <a:pPr algn="l"/>
            <a:r>
              <a:rPr lang="en-US" sz="24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</a:rPr>
              <a:t>In buccal view</a:t>
            </a:r>
          </a:p>
          <a:p>
            <a:pPr algn="l"/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The </a:t>
            </a:r>
            <a:r>
              <a:rPr lang="en-US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mesiobuccal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 cusp is </a:t>
            </a:r>
            <a:r>
              <a:rPr lang="en-US" sz="24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½ </a:t>
            </a:r>
            <a:r>
              <a:rPr lang="en-US" b="1" i="1" dirty="0">
                <a:solidFill>
                  <a:srgbClr val="000000"/>
                </a:solidFill>
                <a:latin typeface="Times New Roman" panose="02020603050405020304" pitchFamily="18" charset="0"/>
              </a:rPr>
              <a:t>mm 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below the line, and the distobuccal </a:t>
            </a:r>
            <a:r>
              <a:rPr lang="en-US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cusp should touch the line.</a:t>
            </a:r>
          </a:p>
          <a:p>
            <a:pPr algn="l"/>
            <a:endParaRPr lang="en-US" sz="2400" b="1" dirty="0" smtClean="0">
              <a:solidFill>
                <a:schemeClr val="accent1">
                  <a:lumMod val="60000"/>
                  <a:lumOff val="40000"/>
                </a:schemeClr>
              </a:solidFill>
              <a:latin typeface="Times New Roman" panose="02020603050405020304" pitchFamily="18" charset="0"/>
            </a:endParaRPr>
          </a:p>
          <a:p>
            <a:pPr algn="l"/>
            <a:endParaRPr lang="en-US" sz="2400" b="1" dirty="0">
              <a:solidFill>
                <a:schemeClr val="accent1">
                  <a:lumMod val="60000"/>
                  <a:lumOff val="40000"/>
                </a:schemeClr>
              </a:solidFill>
              <a:latin typeface="Times New Roman" panose="02020603050405020304" pitchFamily="18" charset="0"/>
            </a:endParaRPr>
          </a:p>
          <a:p>
            <a:pPr algn="l"/>
            <a:r>
              <a:rPr lang="en-US" sz="24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</a:rPr>
              <a:t>In horizontal view</a:t>
            </a:r>
          </a:p>
          <a:p>
            <a:pPr algn="l"/>
            <a:r>
              <a:rPr lang="en-US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The 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central groove should coincide with the crest of the residual ridge.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66787" y="3589573"/>
            <a:ext cx="3334801" cy="276782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69299" y="1234617"/>
            <a:ext cx="4329778" cy="235495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09156" y="3245486"/>
            <a:ext cx="3960142" cy="1292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008883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Arrangement of </a:t>
            </a:r>
            <a:r>
              <a:rPr lang="en-US" sz="4400" b="1" u="sng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maxillary</a:t>
            </a:r>
            <a:r>
              <a:rPr lang="en-US" sz="44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posterior teeth</a:t>
            </a:r>
            <a:br>
              <a:rPr lang="en-US" sz="44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4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44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maxillary </a:t>
            </a:r>
            <a:r>
              <a:rPr lang="en-US" sz="4400" b="1" u="sng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first molar</a:t>
            </a:r>
            <a:r>
              <a:rPr lang="en-US" sz="44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lang="ar-SA" sz="4400" b="1" dirty="0">
              <a:solidFill>
                <a:schemeClr val="accent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2162933"/>
            <a:ext cx="4350482" cy="4082602"/>
          </a:xfrm>
        </p:spPr>
        <p:txBody>
          <a:bodyPr>
            <a:normAutofit/>
          </a:bodyPr>
          <a:lstStyle/>
          <a:p>
            <a:pPr algn="ctr"/>
            <a:r>
              <a:rPr lang="en-US" sz="2400" dirty="0">
                <a:latin typeface="Times New Roman" panose="02020603050405020304" pitchFamily="18" charset="0"/>
              </a:rPr>
              <a:t>In order to get normal molar relation, the </a:t>
            </a:r>
            <a:r>
              <a:rPr lang="en-US" sz="2400" dirty="0" err="1">
                <a:latin typeface="Times New Roman" panose="02020603050405020304" pitchFamily="18" charset="0"/>
              </a:rPr>
              <a:t>mesiobuccal</a:t>
            </a:r>
            <a:r>
              <a:rPr lang="en-US" sz="2400" dirty="0">
                <a:latin typeface="Times New Roman" panose="02020603050405020304" pitchFamily="18" charset="0"/>
              </a:rPr>
              <a:t> cusp of </a:t>
            </a:r>
            <a:r>
              <a:rPr lang="en-US" sz="2400" dirty="0" smtClean="0">
                <a:latin typeface="Times New Roman" panose="02020603050405020304" pitchFamily="18" charset="0"/>
              </a:rPr>
              <a:t>maxillary first </a:t>
            </a:r>
            <a:r>
              <a:rPr lang="en-US" sz="2400" dirty="0">
                <a:latin typeface="Times New Roman" panose="02020603050405020304" pitchFamily="18" charset="0"/>
              </a:rPr>
              <a:t>molar should rest in the buccal groove of the mandibular first </a:t>
            </a:r>
            <a:r>
              <a:rPr lang="en-US" sz="2400" dirty="0" smtClean="0">
                <a:latin typeface="Times New Roman" panose="02020603050405020304" pitchFamily="18" charset="0"/>
              </a:rPr>
              <a:t>molar, and </a:t>
            </a:r>
            <a:r>
              <a:rPr lang="en-US" sz="2400" dirty="0">
                <a:latin typeface="Times New Roman" panose="02020603050405020304" pitchFamily="18" charset="0"/>
              </a:rPr>
              <a:t>the </a:t>
            </a:r>
            <a:r>
              <a:rPr lang="en-US" sz="2400" dirty="0" err="1">
                <a:latin typeface="Times New Roman" panose="02020603050405020304" pitchFamily="18" charset="0"/>
              </a:rPr>
              <a:t>mesiopalatal</a:t>
            </a:r>
            <a:r>
              <a:rPr lang="en-US" sz="2400" dirty="0">
                <a:latin typeface="Times New Roman" panose="02020603050405020304" pitchFamily="18" charset="0"/>
              </a:rPr>
              <a:t> cusp should seat into the central fossa of </a:t>
            </a:r>
            <a:r>
              <a:rPr lang="en-US" sz="2400" dirty="0" smtClean="0">
                <a:latin typeface="Times New Roman" panose="02020603050405020304" pitchFamily="18" charset="0"/>
              </a:rPr>
              <a:t>mandibular first </a:t>
            </a:r>
            <a:r>
              <a:rPr lang="en-US" sz="2400" dirty="0">
                <a:latin typeface="Times New Roman" panose="02020603050405020304" pitchFamily="18" charset="0"/>
              </a:rPr>
              <a:t>molar</a:t>
            </a:r>
            <a:r>
              <a:rPr lang="en-US" sz="2400" dirty="0" smtClean="0">
                <a:latin typeface="Times New Roman" panose="02020603050405020304" pitchFamily="18" charset="0"/>
              </a:rPr>
              <a:t>.</a:t>
            </a:r>
            <a:endParaRPr lang="en-US" sz="2400" dirty="0">
              <a:latin typeface="Times New Roman" panose="02020603050405020304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01555" y="1890348"/>
            <a:ext cx="6074534" cy="462777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/>
          <a:srcRect l="1574" r="47538" b="16487"/>
          <a:stretch/>
        </p:blipFill>
        <p:spPr>
          <a:xfrm>
            <a:off x="9038822" y="4204234"/>
            <a:ext cx="2913696" cy="2487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204057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Arrangement of </a:t>
            </a:r>
            <a:r>
              <a:rPr lang="en-US" sz="4400" b="1" u="sng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maxillary</a:t>
            </a:r>
            <a:r>
              <a:rPr lang="en-US" sz="44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posterior teeth</a:t>
            </a:r>
            <a:br>
              <a:rPr lang="en-US" sz="44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4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44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maxillary </a:t>
            </a:r>
            <a:r>
              <a:rPr lang="en-US" sz="4400" b="1" u="sng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second premolar</a:t>
            </a:r>
            <a:r>
              <a:rPr lang="en-US" sz="44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lang="ar-SA" sz="4400" b="1" dirty="0">
              <a:solidFill>
                <a:schemeClr val="accent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06372" y="2842289"/>
            <a:ext cx="4350482" cy="1906791"/>
          </a:xfrm>
        </p:spPr>
        <p:txBody>
          <a:bodyPr>
            <a:normAutofit/>
          </a:bodyPr>
          <a:lstStyle/>
          <a:p>
            <a:pPr algn="ctr"/>
            <a:r>
              <a:rPr lang="en-US" sz="2400" dirty="0">
                <a:latin typeface="Times New Roman" panose="02020603050405020304" pitchFamily="18" charset="0"/>
              </a:rPr>
              <a:t>The palatal cusp should seat into the embrasure formed between </a:t>
            </a:r>
            <a:r>
              <a:rPr lang="en-US" sz="2400" dirty="0" smtClean="0">
                <a:latin typeface="Times New Roman" panose="02020603050405020304" pitchFamily="18" charset="0"/>
              </a:rPr>
              <a:t>the mandibular second premolar and first molar.</a:t>
            </a:r>
            <a:endParaRPr lang="en-US" sz="2400" dirty="0">
              <a:latin typeface="Times New Roman" panose="02020603050405020304" pitchFamily="18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/>
          <a:srcRect l="1574" r="47538" b="16487"/>
          <a:stretch/>
        </p:blipFill>
        <p:spPr>
          <a:xfrm>
            <a:off x="7817476" y="3720708"/>
            <a:ext cx="3338204" cy="285041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l="24231" t="25132" r="42412" b="47755"/>
          <a:stretch/>
        </p:blipFill>
        <p:spPr>
          <a:xfrm>
            <a:off x="7276563" y="1737360"/>
            <a:ext cx="4340180" cy="1983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184204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Arrangement of </a:t>
            </a:r>
            <a:r>
              <a:rPr lang="en-US" sz="4400" b="1" u="sng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maxillary</a:t>
            </a:r>
            <a:r>
              <a:rPr lang="en-US" sz="44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posterior teeth</a:t>
            </a:r>
            <a:br>
              <a:rPr lang="en-US" sz="44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4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44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maxillary </a:t>
            </a:r>
            <a:r>
              <a:rPr lang="en-US" sz="4400" b="1" u="sng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first premolar</a:t>
            </a:r>
            <a:r>
              <a:rPr lang="en-US" sz="44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lang="ar-SA" sz="4400" b="1" dirty="0">
              <a:solidFill>
                <a:schemeClr val="accent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06372" y="2842289"/>
            <a:ext cx="4350482" cy="1906791"/>
          </a:xfrm>
        </p:spPr>
        <p:txBody>
          <a:bodyPr>
            <a:normAutofit/>
          </a:bodyPr>
          <a:lstStyle/>
          <a:p>
            <a:pPr algn="ctr"/>
            <a:r>
              <a:rPr lang="en-US" sz="2400" dirty="0">
                <a:latin typeface="Times New Roman" panose="02020603050405020304" pitchFamily="18" charset="0"/>
              </a:rPr>
              <a:t>The palatal cusp should seat into the embrasure between the </a:t>
            </a:r>
            <a:r>
              <a:rPr lang="en-US" sz="2400" dirty="0" smtClean="0">
                <a:latin typeface="Times New Roman" panose="02020603050405020304" pitchFamily="18" charset="0"/>
              </a:rPr>
              <a:t>mandibular first </a:t>
            </a:r>
            <a:r>
              <a:rPr lang="en-US" sz="2400" dirty="0">
                <a:latin typeface="Times New Roman" panose="02020603050405020304" pitchFamily="18" charset="0"/>
              </a:rPr>
              <a:t>and second premolars.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/>
          <a:srcRect l="1574" r="47538" b="16487"/>
          <a:stretch/>
        </p:blipFill>
        <p:spPr>
          <a:xfrm>
            <a:off x="8007225" y="3712328"/>
            <a:ext cx="3080626" cy="263047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77174" y="1730956"/>
            <a:ext cx="4340728" cy="1981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608764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Arrangement of </a:t>
            </a:r>
            <a:r>
              <a:rPr lang="en-US" sz="4400" b="1" u="sng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maxillary</a:t>
            </a:r>
            <a:r>
              <a:rPr lang="en-US" sz="44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posterior teeth</a:t>
            </a:r>
            <a:br>
              <a:rPr lang="en-US" sz="44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4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sz="44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maxillary </a:t>
            </a:r>
            <a:r>
              <a:rPr lang="en-US" sz="4400" b="1" u="sng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second molar</a:t>
            </a:r>
            <a:r>
              <a:rPr lang="en-US" sz="44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lang="ar-SA" sz="4400" b="1" dirty="0">
              <a:solidFill>
                <a:schemeClr val="accent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27922" y="2842289"/>
            <a:ext cx="4443209" cy="2270624"/>
          </a:xfrm>
        </p:spPr>
        <p:txBody>
          <a:bodyPr>
            <a:normAutofit/>
          </a:bodyPr>
          <a:lstStyle/>
          <a:p>
            <a:pPr algn="ctr"/>
            <a:r>
              <a:rPr lang="en-US" sz="2400" dirty="0">
                <a:latin typeface="Times New Roman" panose="02020603050405020304" pitchFamily="18" charset="0"/>
              </a:rPr>
              <a:t>The </a:t>
            </a:r>
            <a:r>
              <a:rPr lang="en-US" sz="2400" dirty="0" err="1">
                <a:latin typeface="Times New Roman" panose="02020603050405020304" pitchFamily="18" charset="0"/>
              </a:rPr>
              <a:t>mesiobuccal</a:t>
            </a:r>
            <a:r>
              <a:rPr lang="en-US" sz="2400" dirty="0">
                <a:latin typeface="Times New Roman" panose="02020603050405020304" pitchFamily="18" charset="0"/>
              </a:rPr>
              <a:t> cusp should rest in the buccal groove of </a:t>
            </a:r>
            <a:r>
              <a:rPr lang="en-US" sz="2400" dirty="0" smtClean="0">
                <a:latin typeface="Times New Roman" panose="02020603050405020304" pitchFamily="18" charset="0"/>
              </a:rPr>
              <a:t>mandibular second </a:t>
            </a:r>
            <a:r>
              <a:rPr lang="en-US" sz="2400" dirty="0">
                <a:latin typeface="Times New Roman" panose="02020603050405020304" pitchFamily="18" charset="0"/>
              </a:rPr>
              <a:t>molar, and the </a:t>
            </a:r>
            <a:r>
              <a:rPr lang="en-US" sz="2400" dirty="0" err="1" smtClean="0">
                <a:latin typeface="Times New Roman" panose="02020603050405020304" pitchFamily="18" charset="0"/>
              </a:rPr>
              <a:t>mesiopalatal</a:t>
            </a:r>
            <a:r>
              <a:rPr lang="en-US" sz="2400" dirty="0" smtClean="0">
                <a:latin typeface="Times New Roman" panose="02020603050405020304" pitchFamily="18" charset="0"/>
              </a:rPr>
              <a:t> cusp </a:t>
            </a:r>
            <a:r>
              <a:rPr lang="en-US" sz="2400" dirty="0">
                <a:latin typeface="Times New Roman" panose="02020603050405020304" pitchFamily="18" charset="0"/>
              </a:rPr>
              <a:t>should seat into the central </a:t>
            </a:r>
            <a:r>
              <a:rPr lang="en-US" sz="2400" dirty="0" smtClean="0">
                <a:latin typeface="Times New Roman" panose="02020603050405020304" pitchFamily="18" charset="0"/>
              </a:rPr>
              <a:t>fossa of </a:t>
            </a:r>
            <a:r>
              <a:rPr lang="en-US" sz="2400" dirty="0">
                <a:latin typeface="Times New Roman" panose="02020603050405020304" pitchFamily="18" charset="0"/>
              </a:rPr>
              <a:t>the mandibular second </a:t>
            </a:r>
            <a:r>
              <a:rPr lang="en-US" sz="2400" dirty="0" smtClean="0">
                <a:latin typeface="Times New Roman" panose="02020603050405020304" pitchFamily="18" charset="0"/>
              </a:rPr>
              <a:t>molar</a:t>
            </a:r>
            <a:endParaRPr lang="en-US" sz="2400" dirty="0">
              <a:latin typeface="Times New Roman" panose="02020603050405020304" pitchFamily="18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/>
          <a:srcRect l="1574" r="47538" b="16487"/>
          <a:stretch/>
        </p:blipFill>
        <p:spPr>
          <a:xfrm>
            <a:off x="5473519" y="1964884"/>
            <a:ext cx="2784412" cy="237754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24231" t="25132" r="42412" b="47755"/>
          <a:stretch/>
        </p:blipFill>
        <p:spPr>
          <a:xfrm>
            <a:off x="8301068" y="2421228"/>
            <a:ext cx="3405826" cy="155637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/>
          <a:srcRect l="15719" t="58935" r="34196" b="14833"/>
          <a:stretch/>
        </p:blipFill>
        <p:spPr>
          <a:xfrm>
            <a:off x="5473519" y="4324648"/>
            <a:ext cx="6516710" cy="1918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015550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5162" y="595163"/>
            <a:ext cx="4917154" cy="2244488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74554" y="3309871"/>
            <a:ext cx="10058400" cy="2524260"/>
          </a:xfrm>
        </p:spPr>
        <p:txBody>
          <a:bodyPr>
            <a:normAutofit/>
          </a:bodyPr>
          <a:lstStyle/>
          <a:p>
            <a:pPr algn="l" rtl="0">
              <a:buFont typeface="Wingdings" panose="05000000000000000000" pitchFamily="2" charset="2"/>
              <a:buChar char="ü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Maxillary teeth overlap the mandibular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teeth. </a:t>
            </a:r>
          </a:p>
          <a:p>
            <a:pPr algn="l" rtl="0">
              <a:buFont typeface="Wingdings" panose="05000000000000000000" pitchFamily="2" charset="2"/>
              <a:buChar char="ü"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Each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tooth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both arches is opposed by two teeth, except the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mandibular central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incisor and the maxillary second molar.</a:t>
            </a:r>
          </a:p>
          <a:p>
            <a:pPr algn="l" rtl="0">
              <a:buFont typeface="Wingdings" panose="05000000000000000000" pitchFamily="2" charset="2"/>
              <a:buChar char="ü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arrangement of posterior teeth will provide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maximum contact between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occlusal surfaces of mandibular and maxillary teeth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 centric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occlusion.</a:t>
            </a:r>
            <a:endParaRPr lang="ar-S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09138" y="470979"/>
            <a:ext cx="3332839" cy="2492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130510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Common errors in arrangement of teeth </a:t>
            </a:r>
            <a:endParaRPr lang="ar-SA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1845734"/>
            <a:ext cx="7042168" cy="4023360"/>
          </a:xfrm>
        </p:spPr>
        <p:txBody>
          <a:bodyPr>
            <a:normAutofit/>
          </a:bodyPr>
          <a:lstStyle/>
          <a:p>
            <a:pPr marL="457200" indent="-457200" algn="l" rtl="0">
              <a:buFont typeface="+mj-lt"/>
              <a:buAutoNum type="arabicPeriod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Setting mandibular anterior teeth too forward in order to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meet maxillary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teeth.</a:t>
            </a:r>
          </a:p>
          <a:p>
            <a:pPr marL="457200" indent="-457200" algn="l" rtl="0">
              <a:buFont typeface="+mj-lt"/>
              <a:buAutoNum type="arabicPeriod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Failure to make the canine the turning point of the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arch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457200" indent="-457200" algn="l" rtl="0">
              <a:buFont typeface="+mj-lt"/>
              <a:buAutoNum type="arabicPeriod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Setting the mandibular first premolars to the buccal side of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canines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457200" indent="-457200" algn="l" rtl="0">
              <a:buFont typeface="+mj-lt"/>
              <a:buAutoNum type="arabicPeriod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Failure to establish the occlusal plane at the proper level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 inclination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457200" indent="-457200" algn="l" rtl="0">
              <a:buFont typeface="+mj-lt"/>
              <a:buAutoNum type="arabicPeriod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Establishing the occlusal plane by an arbitrary line on the face.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When it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too low or too high, it is not look natural and cause difficulty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 the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mastication.</a:t>
            </a:r>
            <a:endParaRPr lang="ar-S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r="37668"/>
          <a:stretch/>
        </p:blipFill>
        <p:spPr>
          <a:xfrm>
            <a:off x="8139448" y="2605587"/>
            <a:ext cx="3819066" cy="2213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915745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Common errors in arrangement of teeth </a:t>
            </a:r>
            <a:endParaRPr lang="ar-SA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1845734"/>
            <a:ext cx="7042168" cy="4023360"/>
          </a:xfrm>
        </p:spPr>
        <p:txBody>
          <a:bodyPr>
            <a:normAutofit/>
          </a:bodyPr>
          <a:lstStyle/>
          <a:p>
            <a:pPr marL="0" indent="0" algn="l" rtl="0">
              <a:buNone/>
            </a:pPr>
            <a:r>
              <a:rPr lang="en-US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posterior teeth should not appear longer than those teeth when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patient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smile, the patient will have (reverse smile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l" rtl="0">
              <a:buNone/>
            </a:pPr>
            <a:r>
              <a:rPr lang="en-US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7.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Lack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lingual rotation of anterior teeth to give a narrow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effect. Tooth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arranged too wide posteriorly,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appear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like many teeth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 the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mouth.</a:t>
            </a:r>
          </a:p>
          <a:p>
            <a:pPr marL="0" indent="0" algn="l" rtl="0">
              <a:buNone/>
            </a:pPr>
            <a:r>
              <a:rPr lang="en-US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8.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Setting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mandibular posterior teeth too far to the lingual side in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second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molar region which cause tongue interference and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mandibular denture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displacement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l" rtl="0">
              <a:buNone/>
            </a:pPr>
            <a:r>
              <a:rPr lang="en-US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9.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Teeth arranged too far toward the tongue or palate, there will be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large dark space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between </a:t>
            </a:r>
            <a:r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cheek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teeth when patient talk or smile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(large dark buccal corridors).</a:t>
            </a:r>
            <a:endParaRPr lang="ar-SA" dirty="0">
              <a:solidFill>
                <a:schemeClr val="accent1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40662" t="66505" r="32414" b="10256"/>
          <a:stretch/>
        </p:blipFill>
        <p:spPr>
          <a:xfrm>
            <a:off x="8139448" y="2047740"/>
            <a:ext cx="3503053" cy="170001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/>
          <a:srcRect l="15817" t="64216" r="61911" b="13777"/>
          <a:stretch/>
        </p:blipFill>
        <p:spPr>
          <a:xfrm>
            <a:off x="8261110" y="4058132"/>
            <a:ext cx="3259729" cy="1810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715475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547020" y="94736"/>
            <a:ext cx="4241150" cy="424115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701" y="1"/>
            <a:ext cx="6032537" cy="4335886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48938" y="3894185"/>
            <a:ext cx="4146649" cy="2783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224164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b="25519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9829630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6B9F25"/>
      </a:hlink>
      <a:folHlink>
        <a:srgbClr val="B26B02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D26EA377-59BD-4C9C-9D94-EE8416EE4C7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7053</TotalTime>
  <Words>1877</Words>
  <Application>Microsoft Office PowerPoint</Application>
  <PresentationFormat>Widescreen</PresentationFormat>
  <Paragraphs>148</Paragraphs>
  <Slides>37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4" baseType="lpstr">
      <vt:lpstr>Andalus</vt:lpstr>
      <vt:lpstr>Arial</vt:lpstr>
      <vt:lpstr>Calibri</vt:lpstr>
      <vt:lpstr>Calibri Light</vt:lpstr>
      <vt:lpstr>Times New Roman</vt:lpstr>
      <vt:lpstr>Wingdings</vt:lpstr>
      <vt:lpstr>Retrospect</vt:lpstr>
      <vt:lpstr>Arrangement of artificial teeth</vt:lpstr>
      <vt:lpstr>Arrangement of artificial teeth</vt:lpstr>
      <vt:lpstr>Guide lines of artificial teeth arrangement maxillary cast</vt:lpstr>
      <vt:lpstr>Guide lines of artificial teeth arrangement mandibular cast</vt:lpstr>
      <vt:lpstr>Sequence of teeth arrangement</vt:lpstr>
      <vt:lpstr>Arrangement of anterior teeth </vt:lpstr>
      <vt:lpstr>PowerPoint Presentation</vt:lpstr>
      <vt:lpstr>Arrangement of maxillary anterior teeth 1- Maxillary central incisor </vt:lpstr>
      <vt:lpstr>Arrangement of maxillary anterior teeth 1- Maxillary central incisor </vt:lpstr>
      <vt:lpstr>Arrangement of maxillary anterior teeth 2- Maxillary lateral incisor </vt:lpstr>
      <vt:lpstr>Arrangement of maxillary anterior teeth 2- Maxillary lateral incisor </vt:lpstr>
      <vt:lpstr>Arrangement of maxillary anterior teeth 3- Maxillary canine </vt:lpstr>
      <vt:lpstr>Arrangement of maxillary anterior teeth 3- Maxillary canine </vt:lpstr>
      <vt:lpstr>Arrangement of mandibular anterior teeth 1- Mandibular central incisor </vt:lpstr>
      <vt:lpstr>Overbite vs. Overjet</vt:lpstr>
      <vt:lpstr>PowerPoint Presentation</vt:lpstr>
      <vt:lpstr>Arrangement of mandibular anterior teeth 2- Mandibular lateral incisor </vt:lpstr>
      <vt:lpstr>Arrangement of mandibular anterior teeth 3- Mandibular canine  </vt:lpstr>
      <vt:lpstr>PowerPoint Presentation</vt:lpstr>
      <vt:lpstr>Arrangement of posterior teeth</vt:lpstr>
      <vt:lpstr>Prior to arrangement of the posterior teeth, we must understand some of the definitions which are related to posterior teeth arrangement</vt:lpstr>
      <vt:lpstr>PowerPoint Presentation</vt:lpstr>
      <vt:lpstr>Prior to arrangement of the posterior teeth, we must understand some of the definitions which are related to posterior teeth arrangement</vt:lpstr>
      <vt:lpstr>Arrangement of mandibular posterior teeth</vt:lpstr>
      <vt:lpstr>Arrangement of mandibular posterior teeth 1- Mandibular first premolar  </vt:lpstr>
      <vt:lpstr>Arrangement of mandibular posterior teeth 2- Mandibular second premolar  </vt:lpstr>
      <vt:lpstr>Arrangement of mandibular posterior teeth 3- Mandibular first molar  </vt:lpstr>
      <vt:lpstr>Arrangement of mandibular posterior teeth 4- Mandibular second molar  </vt:lpstr>
      <vt:lpstr>Arrangement of maxillary posterior teeth 1- maxillary first molar  </vt:lpstr>
      <vt:lpstr>Arrangement of maxillary posterior teeth 2- maxillary second premolar  </vt:lpstr>
      <vt:lpstr>Arrangement of maxillary posterior teeth 3- maxillary first premolar  </vt:lpstr>
      <vt:lpstr>Arrangement of maxillary posterior teeth 4- maxillary second molar  </vt:lpstr>
      <vt:lpstr>PowerPoint Presentation</vt:lpstr>
      <vt:lpstr>Common errors in arrangement of teeth </vt:lpstr>
      <vt:lpstr>Common errors in arrangement of teeth 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Arrangement of artificial teeth</dc:title>
  <dc:creator>DELL-PC</dc:creator>
  <cp:lastModifiedBy>DELL-PC</cp:lastModifiedBy>
  <cp:revision>86</cp:revision>
  <dcterms:created xsi:type="dcterms:W3CDTF">2019-04-03T17:59:15Z</dcterms:created>
  <dcterms:modified xsi:type="dcterms:W3CDTF">2020-06-24T06:30:00Z</dcterms:modified>
</cp:coreProperties>
</file>