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59" r:id="rId4"/>
    <p:sldId id="261" r:id="rId5"/>
    <p:sldId id="258" r:id="rId6"/>
    <p:sldId id="262" r:id="rId7"/>
    <p:sldId id="263" r:id="rId8"/>
    <p:sldId id="268" r:id="rId9"/>
    <p:sldId id="260" r:id="rId10"/>
    <p:sldId id="270" r:id="rId11"/>
    <p:sldId id="271" r:id="rId12"/>
    <p:sldId id="272" r:id="rId13"/>
    <p:sldId id="285" r:id="rId14"/>
    <p:sldId id="273" r:id="rId15"/>
    <p:sldId id="274" r:id="rId16"/>
    <p:sldId id="275" r:id="rId17"/>
    <p:sldId id="277" r:id="rId18"/>
    <p:sldId id="278" r:id="rId19"/>
    <p:sldId id="269" r:id="rId20"/>
    <p:sldId id="279" r:id="rId21"/>
    <p:sldId id="280" r:id="rId22"/>
    <p:sldId id="281" r:id="rId23"/>
    <p:sldId id="282" r:id="rId24"/>
    <p:sldId id="283" r:id="rId25"/>
    <p:sldId id="284" r:id="rId26"/>
    <p:sldId id="264" r:id="rId27"/>
    <p:sldId id="265" r:id="rId28"/>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926"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C781C30E-909B-4A35-AE6E-E4DD274DB0A4}" type="datetimeFigureOut">
              <a:rPr lang="ar-SA" smtClean="0"/>
              <a:t>9/25/1442</a:t>
            </a:fld>
            <a:endParaRPr lang="ar-SA"/>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ar-SA"/>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59145AE3-DBD7-43B1-9DDE-835D8C232F93}" type="slidenum">
              <a:rPr lang="ar-SA" smtClean="0"/>
              <a:t>‹#›</a:t>
            </a:fld>
            <a:endParaRPr lang="ar-SA"/>
          </a:p>
        </p:txBody>
      </p:sp>
    </p:spTree>
    <p:extLst>
      <p:ext uri="{BB962C8B-B14F-4D97-AF65-F5344CB8AC3E}">
        <p14:creationId xmlns:p14="http://schemas.microsoft.com/office/powerpoint/2010/main" val="403043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81C30E-909B-4A35-AE6E-E4DD274DB0A4}" type="datetimeFigureOut">
              <a:rPr lang="ar-SA" smtClean="0"/>
              <a:t>9/25/1442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a:xfrm>
            <a:off x="10558300" y="5956137"/>
            <a:ext cx="1052508" cy="365125"/>
          </a:xfrm>
        </p:spPr>
        <p:txBody>
          <a:bodyPr/>
          <a:lstStyle/>
          <a:p>
            <a:fld id="{59145AE3-DBD7-43B1-9DDE-835D8C232F93}" type="slidenum">
              <a:rPr lang="ar-SA" smtClean="0"/>
              <a:t>‹#›</a:t>
            </a:fld>
            <a:endParaRPr lang="ar-SA"/>
          </a:p>
        </p:txBody>
      </p:sp>
    </p:spTree>
    <p:extLst>
      <p:ext uri="{BB962C8B-B14F-4D97-AF65-F5344CB8AC3E}">
        <p14:creationId xmlns:p14="http://schemas.microsoft.com/office/powerpoint/2010/main" val="1271854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C781C30E-909B-4A35-AE6E-E4DD274DB0A4}" type="datetimeFigureOut">
              <a:rPr lang="ar-SA" smtClean="0"/>
              <a:t>9/25/1442</a:t>
            </a:fld>
            <a:endParaRPr lang="ar-SA"/>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ar-SA"/>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59145AE3-DBD7-43B1-9DDE-835D8C232F93}" type="slidenum">
              <a:rPr lang="ar-SA" smtClean="0"/>
              <a:t>‹#›</a:t>
            </a:fld>
            <a:endParaRPr lang="ar-SA"/>
          </a:p>
        </p:txBody>
      </p:sp>
    </p:spTree>
    <p:extLst>
      <p:ext uri="{BB962C8B-B14F-4D97-AF65-F5344CB8AC3E}">
        <p14:creationId xmlns:p14="http://schemas.microsoft.com/office/powerpoint/2010/main" val="4226130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81C30E-909B-4A35-AE6E-E4DD274DB0A4}" type="datetimeFigureOut">
              <a:rPr lang="ar-SA" smtClean="0"/>
              <a:t>9/25/1442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9145AE3-DBD7-43B1-9DDE-835D8C232F93}" type="slidenum">
              <a:rPr lang="ar-SA" smtClean="0"/>
              <a:t>‹#›</a:t>
            </a:fld>
            <a:endParaRPr lang="ar-SA"/>
          </a:p>
        </p:txBody>
      </p:sp>
    </p:spTree>
    <p:extLst>
      <p:ext uri="{BB962C8B-B14F-4D97-AF65-F5344CB8AC3E}">
        <p14:creationId xmlns:p14="http://schemas.microsoft.com/office/powerpoint/2010/main" val="403970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81C30E-909B-4A35-AE6E-E4DD274DB0A4}" type="datetimeFigureOut">
              <a:rPr lang="ar-SA" smtClean="0"/>
              <a:t>9/25/1442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59145AE3-DBD7-43B1-9DDE-835D8C232F93}" type="slidenum">
              <a:rPr lang="ar-SA" smtClean="0"/>
              <a:t>‹#›</a:t>
            </a:fld>
            <a:endParaRPr lang="ar-SA"/>
          </a:p>
        </p:txBody>
      </p:sp>
    </p:spTree>
    <p:extLst>
      <p:ext uri="{BB962C8B-B14F-4D97-AF65-F5344CB8AC3E}">
        <p14:creationId xmlns:p14="http://schemas.microsoft.com/office/powerpoint/2010/main" val="430267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81C30E-909B-4A35-AE6E-E4DD274DB0A4}" type="datetimeFigureOut">
              <a:rPr lang="ar-SA" smtClean="0"/>
              <a:t>9/25/1442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59145AE3-DBD7-43B1-9DDE-835D8C232F93}" type="slidenum">
              <a:rPr lang="ar-SA" smtClean="0"/>
              <a:t>‹#›</a:t>
            </a:fld>
            <a:endParaRPr lang="ar-SA"/>
          </a:p>
        </p:txBody>
      </p:sp>
    </p:spTree>
    <p:extLst>
      <p:ext uri="{BB962C8B-B14F-4D97-AF65-F5344CB8AC3E}">
        <p14:creationId xmlns:p14="http://schemas.microsoft.com/office/powerpoint/2010/main" val="2380728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81C30E-909B-4A35-AE6E-E4DD274DB0A4}" type="datetimeFigureOut">
              <a:rPr lang="ar-SA" smtClean="0"/>
              <a:t>9/25/1442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59145AE3-DBD7-43B1-9DDE-835D8C232F93}" type="slidenum">
              <a:rPr lang="ar-SA" smtClean="0"/>
              <a:t>‹#›</a:t>
            </a:fld>
            <a:endParaRPr lang="ar-SA"/>
          </a:p>
        </p:txBody>
      </p:sp>
    </p:spTree>
    <p:extLst>
      <p:ext uri="{BB962C8B-B14F-4D97-AF65-F5344CB8AC3E}">
        <p14:creationId xmlns:p14="http://schemas.microsoft.com/office/powerpoint/2010/main" val="2666986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C781C30E-909B-4A35-AE6E-E4DD274DB0A4}" type="datetimeFigureOut">
              <a:rPr lang="ar-SA" smtClean="0"/>
              <a:t>9/25/1442</a:t>
            </a:fld>
            <a:endParaRPr lang="ar-SA"/>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ar-SA"/>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59145AE3-DBD7-43B1-9DDE-835D8C232F93}" type="slidenum">
              <a:rPr lang="ar-SA" smtClean="0"/>
              <a:t>‹#›</a:t>
            </a:fld>
            <a:endParaRPr lang="ar-SA"/>
          </a:p>
        </p:txBody>
      </p:sp>
    </p:spTree>
    <p:extLst>
      <p:ext uri="{BB962C8B-B14F-4D97-AF65-F5344CB8AC3E}">
        <p14:creationId xmlns:p14="http://schemas.microsoft.com/office/powerpoint/2010/main" val="1263112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81C30E-909B-4A35-AE6E-E4DD274DB0A4}" type="datetimeFigureOut">
              <a:rPr lang="ar-SA" smtClean="0"/>
              <a:t>9/25/1442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9145AE3-DBD7-43B1-9DDE-835D8C232F93}" type="slidenum">
              <a:rPr lang="ar-SA" smtClean="0"/>
              <a:t>‹#›</a:t>
            </a:fld>
            <a:endParaRPr lang="ar-SA"/>
          </a:p>
        </p:txBody>
      </p:sp>
    </p:spTree>
    <p:extLst>
      <p:ext uri="{BB962C8B-B14F-4D97-AF65-F5344CB8AC3E}">
        <p14:creationId xmlns:p14="http://schemas.microsoft.com/office/powerpoint/2010/main" val="306873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81C30E-909B-4A35-AE6E-E4DD274DB0A4}" type="datetimeFigureOut">
              <a:rPr lang="ar-SA" smtClean="0"/>
              <a:t>9/25/1442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9145AE3-DBD7-43B1-9DDE-835D8C232F93}" type="slidenum">
              <a:rPr lang="ar-SA" smtClean="0"/>
              <a:t>‹#›</a:t>
            </a:fld>
            <a:endParaRPr lang="ar-SA"/>
          </a:p>
        </p:txBody>
      </p:sp>
    </p:spTree>
    <p:extLst>
      <p:ext uri="{BB962C8B-B14F-4D97-AF65-F5344CB8AC3E}">
        <p14:creationId xmlns:p14="http://schemas.microsoft.com/office/powerpoint/2010/main" val="540104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C781C30E-909B-4A35-AE6E-E4DD274DB0A4}" type="datetimeFigureOut">
              <a:rPr lang="ar-SA" smtClean="0"/>
              <a:t>9/25/1442</a:t>
            </a:fld>
            <a:endParaRPr lang="ar-SA"/>
          </a:p>
        </p:txBody>
      </p:sp>
      <p:sp>
        <p:nvSpPr>
          <p:cNvPr id="5" name="Footer Placeholder 4"/>
          <p:cNvSpPr>
            <a:spLocks noGrp="1"/>
          </p:cNvSpPr>
          <p:nvPr>
            <p:ph type="ftr" sz="quarter" idx="11"/>
          </p:nvPr>
        </p:nvSpPr>
        <p:spPr>
          <a:xfrm>
            <a:off x="774923" y="5951811"/>
            <a:ext cx="7896279" cy="365125"/>
          </a:xfrm>
        </p:spPr>
        <p:txBody>
          <a:bodyPr/>
          <a:lstStyle/>
          <a:p>
            <a:endParaRPr lang="ar-SA"/>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59145AE3-DBD7-43B1-9DDE-835D8C232F93}" type="slidenum">
              <a:rPr lang="ar-SA" smtClean="0"/>
              <a:t>‹#›</a:t>
            </a:fld>
            <a:endParaRPr lang="ar-SA"/>
          </a:p>
        </p:txBody>
      </p:sp>
    </p:spTree>
    <p:extLst>
      <p:ext uri="{BB962C8B-B14F-4D97-AF65-F5344CB8AC3E}">
        <p14:creationId xmlns:p14="http://schemas.microsoft.com/office/powerpoint/2010/main" val="1139436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C781C30E-909B-4A35-AE6E-E4DD274DB0A4}" type="datetimeFigureOut">
              <a:rPr lang="ar-SA" smtClean="0"/>
              <a:t>9/25/1442</a:t>
            </a:fld>
            <a:endParaRPr lang="ar-SA"/>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ar-SA"/>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59145AE3-DBD7-43B1-9DDE-835D8C232F93}" type="slidenum">
              <a:rPr lang="ar-SA" smtClean="0"/>
              <a:t>‹#›</a:t>
            </a:fld>
            <a:endParaRPr lang="ar-SA"/>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4489009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457200" rtl="1" eaLnBrk="1" latinLnBrk="0" hangingPunct="1">
        <a:spcBef>
          <a:spcPct val="0"/>
        </a:spcBef>
        <a:buNone/>
        <a:defRPr sz="2800" b="0" kern="1200" cap="all">
          <a:solidFill>
            <a:schemeClr val="bg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06000" indent="-306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191" y="389366"/>
            <a:ext cx="10993549" cy="1475013"/>
          </a:xfrm>
        </p:spPr>
        <p:txBody>
          <a:bodyPr>
            <a:normAutofit/>
          </a:bodyPr>
          <a:lstStyle/>
          <a:p>
            <a:pPr algn="ctr"/>
            <a:r>
              <a:rPr lang="en-US" sz="4400" dirty="0">
                <a:latin typeface="Times New Roman" panose="02020603050405020304" pitchFamily="18" charset="0"/>
                <a:cs typeface="Times New Roman" panose="02020603050405020304" pitchFamily="18" charset="0"/>
              </a:rPr>
              <a:t>Partial Denture Base</a:t>
            </a:r>
            <a:endParaRPr lang="ar-SA" sz="4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81191" y="1980290"/>
            <a:ext cx="10993546" cy="590321"/>
          </a:xfrm>
        </p:spPr>
        <p:txBody>
          <a:bodyPr>
            <a:noAutofit/>
          </a:bodyPr>
          <a:lstStyle/>
          <a:p>
            <a:pPr algn="ctr"/>
            <a:r>
              <a:rPr lang="en-US" b="1" dirty="0" err="1">
                <a:latin typeface="Times New Roman" panose="02020603050405020304" pitchFamily="18" charset="0"/>
                <a:cs typeface="Times New Roman" panose="02020603050405020304" pitchFamily="18" charset="0"/>
              </a:rPr>
              <a:t>Bushra</a:t>
            </a:r>
            <a:r>
              <a:rPr lang="en-US" b="1" dirty="0">
                <a:latin typeface="Times New Roman" panose="02020603050405020304" pitchFamily="18" charset="0"/>
                <a:cs typeface="Times New Roman" panose="02020603050405020304" pitchFamily="18" charset="0"/>
              </a:rPr>
              <a:t>  Mohammed Ali Al-</a:t>
            </a:r>
            <a:r>
              <a:rPr lang="en-US" b="1" dirty="0" err="1">
                <a:latin typeface="Times New Roman" panose="02020603050405020304" pitchFamily="18" charset="0"/>
                <a:cs typeface="Times New Roman" panose="02020603050405020304" pitchFamily="18" charset="0"/>
              </a:rPr>
              <a:t>Ameen</a:t>
            </a:r>
            <a:endParaRPr lang="en-US" b="1"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B,D,S,. </a:t>
            </a:r>
            <a:r>
              <a:rPr lang="en-US" b="1" dirty="0" err="1">
                <a:latin typeface="Times New Roman" panose="02020603050405020304" pitchFamily="18" charset="0"/>
                <a:cs typeface="Times New Roman" panose="02020603050405020304" pitchFamily="18" charset="0"/>
              </a:rPr>
              <a:t>M,Sc</a:t>
            </a:r>
            <a:r>
              <a:rPr lang="en-US" b="1" dirty="0">
                <a:latin typeface="Times New Roman" panose="02020603050405020304" pitchFamily="18" charset="0"/>
                <a:cs typeface="Times New Roman" panose="02020603050405020304" pitchFamily="18" charset="0"/>
              </a:rPr>
              <a:t>.(Pros)</a:t>
            </a:r>
          </a:p>
          <a:p>
            <a:pPr algn="ctr"/>
            <a:endParaRPr lang="en-US" b="1" dirty="0">
              <a:latin typeface="Times New Roman" panose="02020603050405020304" pitchFamily="18" charset="0"/>
              <a:cs typeface="Times New Roman" panose="02020603050405020304" pitchFamily="18" charset="0"/>
            </a:endParaRPr>
          </a:p>
          <a:p>
            <a:pPr algn="ctr"/>
            <a:endParaRPr lang="ar-SA"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938421" y="3349893"/>
            <a:ext cx="8279086" cy="2682472"/>
          </a:xfrm>
          <a:prstGeom prst="rect">
            <a:avLst/>
          </a:prstGeom>
        </p:spPr>
      </p:pic>
    </p:spTree>
    <p:extLst>
      <p:ext uri="{BB962C8B-B14F-4D97-AF65-F5344CB8AC3E}">
        <p14:creationId xmlns:p14="http://schemas.microsoft.com/office/powerpoint/2010/main" val="3481676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Partial Denture Base</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1369127"/>
            <a:ext cx="11029615" cy="3678303"/>
          </a:xfrm>
        </p:spPr>
        <p:txBody>
          <a:bodyPr/>
          <a:lstStyle/>
          <a:p>
            <a:pPr algn="l" rtl="0"/>
            <a:r>
              <a:rPr lang="en-US" sz="2000" dirty="0">
                <a:latin typeface="Andalus" panose="02020603050405020304" pitchFamily="18" charset="-78"/>
                <a:cs typeface="Andalus" panose="02020603050405020304" pitchFamily="18" charset="-78"/>
              </a:rPr>
              <a:t>It is that part of partial denture that supports the artificial teeth, and rest on the foundation tissues, and transfers the occlusal force to the supporting structures</a:t>
            </a:r>
            <a:r>
              <a:rPr lang="en-US" sz="2000" dirty="0" smtClean="0">
                <a:latin typeface="Andalus" panose="02020603050405020304" pitchFamily="18" charset="-78"/>
                <a:cs typeface="Andalus" panose="02020603050405020304" pitchFamily="18" charset="-78"/>
              </a:rPr>
              <a:t>.</a:t>
            </a:r>
          </a:p>
          <a:p>
            <a:pPr algn="l" rtl="0"/>
            <a:endParaRPr lang="en-US" dirty="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1954892" y="3707250"/>
            <a:ext cx="8282215" cy="2680360"/>
          </a:xfrm>
          <a:prstGeom prst="rect">
            <a:avLst/>
          </a:prstGeom>
        </p:spPr>
      </p:pic>
    </p:spTree>
    <p:extLst>
      <p:ext uri="{BB962C8B-B14F-4D97-AF65-F5344CB8AC3E}">
        <p14:creationId xmlns:p14="http://schemas.microsoft.com/office/powerpoint/2010/main" val="1036356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Functions Of Denture Base</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7635528" cy="3678303"/>
          </a:xfrm>
        </p:spPr>
        <p:txBody>
          <a:bodyPr>
            <a:normAutofit/>
          </a:bodyPr>
          <a:lstStyle/>
          <a:p>
            <a:pPr marL="342900" indent="-342900" algn="l" rtl="0">
              <a:buFont typeface="+mj-lt"/>
              <a:buAutoNum type="arabicPeriod"/>
            </a:pPr>
            <a:r>
              <a:rPr lang="en-US" sz="2000" dirty="0" smtClean="0">
                <a:latin typeface="Andalus" panose="02020603050405020304" pitchFamily="18" charset="-78"/>
                <a:cs typeface="Andalus" panose="02020603050405020304" pitchFamily="18" charset="-78"/>
              </a:rPr>
              <a:t>Masticatory </a:t>
            </a:r>
            <a:r>
              <a:rPr lang="en-US" sz="2000" dirty="0">
                <a:latin typeface="Andalus" panose="02020603050405020304" pitchFamily="18" charset="-78"/>
                <a:cs typeface="Andalus" panose="02020603050405020304" pitchFamily="18" charset="-78"/>
              </a:rPr>
              <a:t>function: It supports the artificial teeth and consequently receives the functional forces from occlusion and transfers functional forces to supporting oral structures.</a:t>
            </a:r>
          </a:p>
          <a:p>
            <a:pPr marL="342900" indent="-342900" algn="l" rtl="0">
              <a:buFont typeface="+mj-lt"/>
              <a:buAutoNum type="arabicPeriod"/>
            </a:pPr>
            <a:r>
              <a:rPr lang="en-US" sz="2000" dirty="0" smtClean="0">
                <a:latin typeface="Andalus" panose="02020603050405020304" pitchFamily="18" charset="-78"/>
                <a:cs typeface="Andalus" panose="02020603050405020304" pitchFamily="18" charset="-78"/>
              </a:rPr>
              <a:t>Cosmetic </a:t>
            </a:r>
            <a:r>
              <a:rPr lang="en-US" sz="2000" dirty="0">
                <a:latin typeface="Andalus" panose="02020603050405020304" pitchFamily="18" charset="-78"/>
                <a:cs typeface="Andalus" panose="02020603050405020304" pitchFamily="18" charset="-78"/>
              </a:rPr>
              <a:t>function: this is related to reproducing natural-looking contours.</a:t>
            </a:r>
          </a:p>
          <a:p>
            <a:pPr marL="342900" indent="-342900" algn="l" rtl="0">
              <a:buFont typeface="+mj-lt"/>
              <a:buAutoNum type="arabicPeriod"/>
            </a:pPr>
            <a:r>
              <a:rPr lang="en-US" sz="2000" dirty="0" smtClean="0">
                <a:latin typeface="Andalus" panose="02020603050405020304" pitchFamily="18" charset="-78"/>
                <a:cs typeface="Andalus" panose="02020603050405020304" pitchFamily="18" charset="-78"/>
              </a:rPr>
              <a:t>Physiological </a:t>
            </a:r>
            <a:r>
              <a:rPr lang="en-US" sz="2000" dirty="0">
                <a:latin typeface="Andalus" panose="02020603050405020304" pitchFamily="18" charset="-78"/>
                <a:cs typeface="Andalus" panose="02020603050405020304" pitchFamily="18" charset="-78"/>
              </a:rPr>
              <a:t>function: The stimulation of the underlying tissue of the residual ridge, by massaging action during movement of the denture base under functional stress (within physiological tolerance) maintain their form and tone better than similar tissues suffering from disuse (disuse atrophy).</a:t>
            </a:r>
            <a:endParaRPr lang="ar-SA" sz="20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628845" y="1886889"/>
            <a:ext cx="3000698" cy="2247627"/>
          </a:xfrm>
          <a:prstGeom prst="rect">
            <a:avLst/>
          </a:prstGeom>
        </p:spPr>
      </p:pic>
      <p:pic>
        <p:nvPicPr>
          <p:cNvPr id="5" name="Picture 4"/>
          <p:cNvPicPr>
            <a:picLocks noChangeAspect="1"/>
          </p:cNvPicPr>
          <p:nvPr/>
        </p:nvPicPr>
        <p:blipFill>
          <a:blip r:embed="rId3"/>
          <a:stretch>
            <a:fillRect/>
          </a:stretch>
        </p:blipFill>
        <p:spPr>
          <a:xfrm>
            <a:off x="8628845" y="4425384"/>
            <a:ext cx="3054958" cy="2032565"/>
          </a:xfrm>
          <a:prstGeom prst="rect">
            <a:avLst/>
          </a:prstGeom>
        </p:spPr>
      </p:pic>
    </p:spTree>
    <p:extLst>
      <p:ext uri="{BB962C8B-B14F-4D97-AF65-F5344CB8AC3E}">
        <p14:creationId xmlns:p14="http://schemas.microsoft.com/office/powerpoint/2010/main" val="2397263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Functions Of Denture Base</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7330356" cy="3678303"/>
          </a:xfrm>
        </p:spPr>
        <p:txBody>
          <a:bodyPr>
            <a:normAutofit/>
          </a:bodyPr>
          <a:lstStyle/>
          <a:p>
            <a:pPr marL="457200" indent="-457200" algn="l" rtl="0">
              <a:buAutoNum type="arabicPeriod" startAt="4"/>
            </a:pPr>
            <a:r>
              <a:rPr lang="en-US" sz="2000" dirty="0" smtClean="0">
                <a:latin typeface="Andalus" panose="02020603050405020304" pitchFamily="18" charset="-78"/>
                <a:cs typeface="Andalus" panose="02020603050405020304" pitchFamily="18" charset="-78"/>
              </a:rPr>
              <a:t>Prevent </a:t>
            </a:r>
            <a:r>
              <a:rPr lang="en-US" sz="2000" dirty="0">
                <a:latin typeface="Andalus" panose="02020603050405020304" pitchFamily="18" charset="-78"/>
                <a:cs typeface="Andalus" panose="02020603050405020304" pitchFamily="18" charset="-78"/>
              </a:rPr>
              <a:t>vertical and horizontal migration of remaining natural </a:t>
            </a:r>
            <a:r>
              <a:rPr lang="en-US" sz="2000" dirty="0" smtClean="0">
                <a:latin typeface="Andalus" panose="02020603050405020304" pitchFamily="18" charset="-78"/>
                <a:cs typeface="Andalus" panose="02020603050405020304" pitchFamily="18" charset="-78"/>
              </a:rPr>
              <a:t>teeth.</a:t>
            </a:r>
          </a:p>
          <a:p>
            <a:pPr marL="457200" indent="-457200" algn="l" rtl="0">
              <a:buAutoNum type="arabicPeriod" startAt="4"/>
            </a:pPr>
            <a:r>
              <a:rPr lang="en-US" sz="2000" dirty="0" smtClean="0">
                <a:latin typeface="Andalus" panose="02020603050405020304" pitchFamily="18" charset="-78"/>
                <a:cs typeface="Andalus" panose="02020603050405020304" pitchFamily="18" charset="-78"/>
              </a:rPr>
              <a:t>Oral </a:t>
            </a:r>
            <a:r>
              <a:rPr lang="en-US" sz="2000" dirty="0">
                <a:latin typeface="Andalus" panose="02020603050405020304" pitchFamily="18" charset="-78"/>
                <a:cs typeface="Andalus" panose="02020603050405020304" pitchFamily="18" charset="-78"/>
              </a:rPr>
              <a:t>cleanliness: eliminate undesirable food </a:t>
            </a:r>
            <a:r>
              <a:rPr lang="en-US" sz="2000" dirty="0" smtClean="0">
                <a:latin typeface="Andalus" panose="02020603050405020304" pitchFamily="18" charset="-78"/>
                <a:cs typeface="Andalus" panose="02020603050405020304" pitchFamily="18" charset="-78"/>
              </a:rPr>
              <a:t>traps.</a:t>
            </a:r>
          </a:p>
          <a:p>
            <a:pPr marL="457200" indent="-457200" algn="l" rtl="0">
              <a:buAutoNum type="arabicPeriod" startAt="4"/>
            </a:pP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denture bases must contribute to the support of the denture and improving prosthesis </a:t>
            </a:r>
            <a:r>
              <a:rPr lang="en-US" sz="2000" dirty="0" smtClean="0">
                <a:latin typeface="Andalus" panose="02020603050405020304" pitchFamily="18" charset="-78"/>
                <a:cs typeface="Andalus" panose="02020603050405020304" pitchFamily="18" charset="-78"/>
              </a:rPr>
              <a:t>stability</a:t>
            </a:r>
          </a:p>
          <a:p>
            <a:pPr marL="457200" indent="-457200" algn="l" rtl="0">
              <a:buAutoNum type="arabicPeriod" startAt="4"/>
            </a:pPr>
            <a:r>
              <a:rPr lang="en-US" sz="2000" dirty="0" smtClean="0">
                <a:latin typeface="Andalus" panose="02020603050405020304" pitchFamily="18" charset="-78"/>
                <a:cs typeface="Andalus" panose="02020603050405020304" pitchFamily="18" charset="-78"/>
              </a:rPr>
              <a:t>Secondary </a:t>
            </a:r>
            <a:r>
              <a:rPr lang="en-US" sz="2000" dirty="0">
                <a:latin typeface="Andalus" panose="02020603050405020304" pitchFamily="18" charset="-78"/>
                <a:cs typeface="Andalus" panose="02020603050405020304" pitchFamily="18" charset="-78"/>
              </a:rPr>
              <a:t>retention is provided by the intimate relationship of denture bases.</a:t>
            </a:r>
            <a:endParaRPr lang="ar-SA" sz="20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b="15449"/>
          <a:stretch/>
        </p:blipFill>
        <p:spPr>
          <a:xfrm>
            <a:off x="8143521" y="3018693"/>
            <a:ext cx="3467287" cy="1950871"/>
          </a:xfrm>
          <a:prstGeom prst="rect">
            <a:avLst/>
          </a:prstGeom>
        </p:spPr>
      </p:pic>
    </p:spTree>
    <p:extLst>
      <p:ext uri="{BB962C8B-B14F-4D97-AF65-F5344CB8AC3E}">
        <p14:creationId xmlns:p14="http://schemas.microsoft.com/office/powerpoint/2010/main" val="2607909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 Of Denture Base According To Support:</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7543306" cy="4339574"/>
          </a:xfrm>
        </p:spPr>
        <p:txBody>
          <a:bodyPr>
            <a:normAutofit fontScale="92500" lnSpcReduction="10000"/>
          </a:bodyPr>
          <a:lstStyle/>
          <a:p>
            <a:pPr marL="0" indent="0" algn="l" rtl="0">
              <a:buNone/>
            </a:pPr>
            <a:r>
              <a:rPr lang="en-US" sz="2400" b="1" dirty="0">
                <a:solidFill>
                  <a:schemeClr val="accent2"/>
                </a:solidFill>
                <a:latin typeface="Andalus" panose="02020603050405020304" pitchFamily="18" charset="-78"/>
                <a:cs typeface="Andalus" panose="02020603050405020304" pitchFamily="18" charset="-78"/>
              </a:rPr>
              <a:t>1- Tooth supported partial denture base.</a:t>
            </a:r>
          </a:p>
          <a:p>
            <a:pPr algn="l" rtl="0"/>
            <a:r>
              <a:rPr lang="en-US" sz="2000" dirty="0">
                <a:latin typeface="Andalus" panose="02020603050405020304" pitchFamily="18" charset="-78"/>
                <a:cs typeface="Andalus" panose="02020603050405020304" pitchFamily="18" charset="-78"/>
              </a:rPr>
              <a:t>In a tooth-supported prosthesis, the denture base is primarily a span between two abutments supporting artificial teeth. Thus occlusal forces are transferred directly to the abutments through rests. </a:t>
            </a:r>
            <a:endParaRPr lang="en-US" sz="2000" dirty="0" smtClean="0">
              <a:latin typeface="Andalus" panose="02020603050405020304" pitchFamily="18" charset="-78"/>
              <a:cs typeface="Andalus" panose="02020603050405020304" pitchFamily="18" charset="-78"/>
            </a:endParaRPr>
          </a:p>
          <a:p>
            <a:pPr algn="l" rtl="0"/>
            <a:r>
              <a:rPr lang="en-US" sz="2000" dirty="0" smtClean="0">
                <a:latin typeface="Andalus" panose="02020603050405020304" pitchFamily="18" charset="-78"/>
                <a:cs typeface="Andalus" panose="02020603050405020304" pitchFamily="18" charset="-78"/>
              </a:rPr>
              <a:t>Also</a:t>
            </a:r>
            <a:r>
              <a:rPr lang="en-US" sz="2000" dirty="0">
                <a:latin typeface="Andalus" panose="02020603050405020304" pitchFamily="18" charset="-78"/>
                <a:cs typeface="Andalus" panose="02020603050405020304" pitchFamily="18" charset="-78"/>
              </a:rPr>
              <a:t>, the denture base and the supplied teeth serve to prevent horizontal migration of all of the abutment teeth in the partially edentulous arch and vertical migration of teeth in the opposing </a:t>
            </a:r>
            <a:r>
              <a:rPr lang="en-US" sz="2000" dirty="0" smtClean="0">
                <a:latin typeface="Andalus" panose="02020603050405020304" pitchFamily="18" charset="-78"/>
                <a:cs typeface="Andalus" panose="02020603050405020304" pitchFamily="18" charset="-78"/>
              </a:rPr>
              <a:t>arch.</a:t>
            </a:r>
          </a:p>
          <a:p>
            <a:pPr algn="l" rtl="0"/>
            <a:r>
              <a:rPr lang="en-US" sz="2000" dirty="0" smtClean="0">
                <a:latin typeface="Andalus" panose="02020603050405020304" pitchFamily="18" charset="-78"/>
                <a:cs typeface="Andalus" panose="02020603050405020304" pitchFamily="18" charset="-78"/>
              </a:rPr>
              <a:t>When </a:t>
            </a:r>
            <a:r>
              <a:rPr lang="en-US" sz="2000" dirty="0">
                <a:latin typeface="Andalus" panose="02020603050405020304" pitchFamily="18" charset="-78"/>
                <a:cs typeface="Andalus" panose="02020603050405020304" pitchFamily="18" charset="-78"/>
              </a:rPr>
              <a:t>anterior teeth are replaced, esthetics may be of primary importance. </a:t>
            </a:r>
            <a:endParaRPr lang="en-US" sz="2000" dirty="0" smtClean="0">
              <a:latin typeface="Andalus" panose="02020603050405020304" pitchFamily="18" charset="-78"/>
              <a:cs typeface="Andalus" panose="02020603050405020304" pitchFamily="18" charset="-78"/>
            </a:endParaRPr>
          </a:p>
          <a:p>
            <a:pPr algn="l" rtl="0"/>
            <a:r>
              <a:rPr lang="en-US" sz="2000" dirty="0" smtClean="0">
                <a:latin typeface="Andalus" panose="02020603050405020304" pitchFamily="18" charset="-78"/>
                <a:cs typeface="Andalus" panose="02020603050405020304" pitchFamily="18" charset="-78"/>
              </a:rPr>
              <a:t>Future </a:t>
            </a:r>
            <a:r>
              <a:rPr lang="en-US" sz="2000" dirty="0">
                <a:latin typeface="Andalus" panose="02020603050405020304" pitchFamily="18" charset="-78"/>
                <a:cs typeface="Andalus" panose="02020603050405020304" pitchFamily="18" charset="-78"/>
              </a:rPr>
              <a:t>relining or rebasing may not be necessary to reestablish support. Relining is necessary only when tissue changes have occurred beneath the tooth-supported base to the point that poor esthetics or accumulation of debris result.</a:t>
            </a:r>
            <a:endParaRPr lang="ar-SA" sz="20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b="16030"/>
          <a:stretch/>
        </p:blipFill>
        <p:spPr>
          <a:xfrm>
            <a:off x="8296777" y="1985437"/>
            <a:ext cx="3486309" cy="1948071"/>
          </a:xfrm>
          <a:prstGeom prst="rect">
            <a:avLst/>
          </a:prstGeom>
        </p:spPr>
      </p:pic>
      <p:pic>
        <p:nvPicPr>
          <p:cNvPr id="5" name="Picture 4"/>
          <p:cNvPicPr>
            <a:picLocks noChangeAspect="1"/>
          </p:cNvPicPr>
          <p:nvPr/>
        </p:nvPicPr>
        <p:blipFill>
          <a:blip r:embed="rId3"/>
          <a:stretch>
            <a:fillRect/>
          </a:stretch>
        </p:blipFill>
        <p:spPr>
          <a:xfrm>
            <a:off x="8509702" y="4350283"/>
            <a:ext cx="3060457" cy="2030144"/>
          </a:xfrm>
          <a:prstGeom prst="rect">
            <a:avLst/>
          </a:prstGeom>
        </p:spPr>
      </p:pic>
    </p:spTree>
    <p:extLst>
      <p:ext uri="{BB962C8B-B14F-4D97-AF65-F5344CB8AC3E}">
        <p14:creationId xmlns:p14="http://schemas.microsoft.com/office/powerpoint/2010/main" val="1361006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 Of Denture Base According To Support:</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80496"/>
            <a:ext cx="7068859" cy="4258941"/>
          </a:xfrm>
        </p:spPr>
        <p:txBody>
          <a:bodyPr>
            <a:normAutofit/>
          </a:bodyPr>
          <a:lstStyle/>
          <a:p>
            <a:pPr marL="0" indent="0" algn="l" rtl="0">
              <a:buNone/>
            </a:pPr>
            <a:r>
              <a:rPr lang="en-US" sz="2400" b="1" dirty="0">
                <a:solidFill>
                  <a:schemeClr val="accent2"/>
                </a:solidFill>
                <a:latin typeface="Andalus" panose="02020603050405020304" pitchFamily="18" charset="-78"/>
                <a:cs typeface="Andalus" panose="02020603050405020304" pitchFamily="18" charset="-78"/>
              </a:rPr>
              <a:t>2- Distal Extension partial denture base.</a:t>
            </a:r>
          </a:p>
          <a:p>
            <a:pPr algn="l" rtl="0"/>
            <a:r>
              <a:rPr lang="en-US" dirty="0">
                <a:latin typeface="Andalus" panose="02020603050405020304" pitchFamily="18" charset="-78"/>
                <a:cs typeface="Andalus" panose="02020603050405020304" pitchFamily="18" charset="-78"/>
              </a:rPr>
              <a:t>In a distal extension partial denture, the denture bases must contribute to the support of the denture and improving prosthesis </a:t>
            </a:r>
            <a:r>
              <a:rPr lang="en-US" dirty="0" smtClean="0">
                <a:latin typeface="Andalus" panose="02020603050405020304" pitchFamily="18" charset="-78"/>
                <a:cs typeface="Andalus" panose="02020603050405020304" pitchFamily="18" charset="-78"/>
              </a:rPr>
              <a:t>stability. Maximum </a:t>
            </a:r>
            <a:r>
              <a:rPr lang="en-US" dirty="0">
                <a:latin typeface="Andalus" panose="02020603050405020304" pitchFamily="18" charset="-78"/>
                <a:cs typeface="Andalus" panose="02020603050405020304" pitchFamily="18" charset="-78"/>
              </a:rPr>
              <a:t>support from the residual ridge may be obtained by using broad, accurate denture bases, which spread the occlusal load equitably over the entire area available for such support (snowshoe principle). </a:t>
            </a:r>
            <a:endParaRPr lang="en-US" dirty="0" smtClean="0">
              <a:latin typeface="Andalus" panose="02020603050405020304" pitchFamily="18" charset="-78"/>
              <a:cs typeface="Andalus" panose="02020603050405020304" pitchFamily="18" charset="-78"/>
            </a:endParaRPr>
          </a:p>
          <a:p>
            <a:pPr algn="l" rtl="0"/>
            <a:r>
              <a:rPr lang="en-US" dirty="0" smtClean="0">
                <a:latin typeface="Andalus" panose="02020603050405020304" pitchFamily="18" charset="-78"/>
                <a:cs typeface="Andalus" panose="02020603050405020304" pitchFamily="18" charset="-78"/>
              </a:rPr>
              <a:t>Therefore </a:t>
            </a:r>
            <a:r>
              <a:rPr lang="en-US" dirty="0">
                <a:latin typeface="Andalus" panose="02020603050405020304" pitchFamily="18" charset="-78"/>
                <a:cs typeface="Andalus" panose="02020603050405020304" pitchFamily="18" charset="-78"/>
              </a:rPr>
              <a:t>support should be the primary consideration in selecting, designing, and fabricating a distal extension partial denture base. It must be made of a material that can be relined or rebased when it becomes necessary to reestablish tissue support for the distal extension base.</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843234" y="2704564"/>
            <a:ext cx="3576033" cy="2682025"/>
          </a:xfrm>
          <a:prstGeom prst="rect">
            <a:avLst/>
          </a:prstGeom>
        </p:spPr>
      </p:pic>
    </p:spTree>
    <p:extLst>
      <p:ext uri="{BB962C8B-B14F-4D97-AF65-F5344CB8AC3E}">
        <p14:creationId xmlns:p14="http://schemas.microsoft.com/office/powerpoint/2010/main" val="2808430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 Of Denture Base According To Support:</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l" rtl="0">
              <a:buNone/>
            </a:pPr>
            <a:r>
              <a:rPr lang="en-US" sz="2400" b="1" dirty="0">
                <a:solidFill>
                  <a:schemeClr val="accent2"/>
                </a:solidFill>
                <a:latin typeface="Andalus" panose="02020603050405020304" pitchFamily="18" charset="-78"/>
                <a:cs typeface="Andalus" panose="02020603050405020304" pitchFamily="18" charset="-78"/>
              </a:rPr>
              <a:t>2- Distal Extension partial denture base</a:t>
            </a:r>
            <a:r>
              <a:rPr lang="en-US" sz="2400" b="1" dirty="0" smtClean="0">
                <a:solidFill>
                  <a:schemeClr val="accent2"/>
                </a:solidFill>
                <a:latin typeface="Andalus" panose="02020603050405020304" pitchFamily="18" charset="-78"/>
                <a:cs typeface="Andalus" panose="02020603050405020304" pitchFamily="18" charset="-78"/>
              </a:rPr>
              <a:t>.</a:t>
            </a:r>
          </a:p>
          <a:p>
            <a:pPr algn="l" rtl="0"/>
            <a:r>
              <a:rPr lang="en-US" sz="2000" dirty="0">
                <a:latin typeface="Andalus" panose="02020603050405020304" pitchFamily="18" charset="-78"/>
                <a:cs typeface="Andalus" panose="02020603050405020304" pitchFamily="18" charset="-78"/>
              </a:rPr>
              <a:t>Secondary retention is provided by the intimate relationship of denture bases, Retention of denture bases has been described as the result of the following forces:</a:t>
            </a:r>
          </a:p>
          <a:p>
            <a:pPr marL="0" indent="0" algn="l" rtl="0">
              <a:buNone/>
            </a:pPr>
            <a:r>
              <a:rPr lang="en-US" sz="2000" dirty="0">
                <a:latin typeface="Andalus" panose="02020603050405020304" pitchFamily="18" charset="-78"/>
                <a:cs typeface="Andalus" panose="02020603050405020304" pitchFamily="18" charset="-78"/>
              </a:rPr>
              <a:t>a) Adhesion.</a:t>
            </a:r>
          </a:p>
          <a:p>
            <a:pPr marL="0" indent="0" algn="l" rtl="0">
              <a:buNone/>
            </a:pPr>
            <a:r>
              <a:rPr lang="en-US" sz="2000" dirty="0">
                <a:latin typeface="Andalus" panose="02020603050405020304" pitchFamily="18" charset="-78"/>
                <a:cs typeface="Andalus" panose="02020603050405020304" pitchFamily="18" charset="-78"/>
              </a:rPr>
              <a:t>b) Cohesion.</a:t>
            </a:r>
          </a:p>
          <a:p>
            <a:pPr marL="0" indent="0" algn="l" rtl="0">
              <a:buNone/>
            </a:pPr>
            <a:r>
              <a:rPr lang="en-US" sz="2000" dirty="0">
                <a:latin typeface="Andalus" panose="02020603050405020304" pitchFamily="18" charset="-78"/>
                <a:cs typeface="Andalus" panose="02020603050405020304" pitchFamily="18" charset="-78"/>
              </a:rPr>
              <a:t>c) Atmospheric pressure.</a:t>
            </a:r>
          </a:p>
          <a:p>
            <a:pPr marL="0" indent="0" algn="l" rtl="0">
              <a:buNone/>
            </a:pPr>
            <a:r>
              <a:rPr lang="en-US" sz="2000" dirty="0">
                <a:latin typeface="Andalus" panose="02020603050405020304" pitchFamily="18" charset="-78"/>
                <a:cs typeface="Andalus" panose="02020603050405020304" pitchFamily="18" charset="-78"/>
              </a:rPr>
              <a:t>d) Physiological molding of the tissue around the polished surfaces of the denture.</a:t>
            </a:r>
          </a:p>
          <a:p>
            <a:pPr marL="0" indent="0" algn="l" rtl="0">
              <a:buNone/>
            </a:pPr>
            <a:r>
              <a:rPr lang="en-US" sz="2000" dirty="0">
                <a:latin typeface="Andalus" panose="02020603050405020304" pitchFamily="18" charset="-78"/>
                <a:cs typeface="Andalus" panose="02020603050405020304" pitchFamily="18" charset="-78"/>
              </a:rPr>
              <a:t>e) Effect of gravity on the mandibular denture.</a:t>
            </a:r>
            <a:endParaRPr lang="ar-SA"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095224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 Of Denture Base According To Support:</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b="1" dirty="0">
                <a:solidFill>
                  <a:schemeClr val="accent2"/>
                </a:solidFill>
                <a:latin typeface="Andalus" panose="02020603050405020304" pitchFamily="18" charset="-78"/>
                <a:cs typeface="Andalus" panose="02020603050405020304" pitchFamily="18" charset="-78"/>
              </a:rPr>
              <a:t>2- Distal Extension partial denture base</a:t>
            </a:r>
            <a:r>
              <a:rPr lang="en-US" sz="2400" b="1" dirty="0" smtClean="0">
                <a:solidFill>
                  <a:schemeClr val="accent2"/>
                </a:solidFill>
                <a:latin typeface="Andalus" panose="02020603050405020304" pitchFamily="18" charset="-78"/>
                <a:cs typeface="Andalus" panose="02020603050405020304" pitchFamily="18" charset="-78"/>
              </a:rPr>
              <a:t>.</a:t>
            </a:r>
          </a:p>
          <a:p>
            <a:pPr algn="l" rtl="0"/>
            <a:r>
              <a:rPr lang="en-US" sz="2000" b="1" dirty="0">
                <a:latin typeface="Andalus" panose="02020603050405020304" pitchFamily="18" charset="-78"/>
                <a:cs typeface="Andalus" panose="02020603050405020304" pitchFamily="18" charset="-78"/>
              </a:rPr>
              <a:t>Management of distal extension cases</a:t>
            </a:r>
            <a:r>
              <a:rPr lang="en-US" sz="2000" b="1" dirty="0" smtClean="0">
                <a:latin typeface="Andalus" panose="02020603050405020304" pitchFamily="18" charset="-78"/>
                <a:cs typeface="Andalus" panose="02020603050405020304" pitchFamily="18" charset="-78"/>
              </a:rPr>
              <a:t>:</a:t>
            </a:r>
          </a:p>
          <a:p>
            <a:pPr marL="457200" indent="-457200" algn="l" rtl="0">
              <a:buAutoNum type="arabicPeriod"/>
            </a:pPr>
            <a:r>
              <a:rPr lang="en-US" sz="2000" dirty="0" smtClean="0">
                <a:latin typeface="Andalus" panose="02020603050405020304" pitchFamily="18" charset="-78"/>
                <a:cs typeface="Andalus" panose="02020603050405020304" pitchFamily="18" charset="-78"/>
              </a:rPr>
              <a:t>Using </a:t>
            </a:r>
            <a:r>
              <a:rPr lang="en-US" sz="2000" dirty="0">
                <a:latin typeface="Andalus" panose="02020603050405020304" pitchFamily="18" charset="-78"/>
                <a:cs typeface="Andalus" panose="02020603050405020304" pitchFamily="18" charset="-78"/>
              </a:rPr>
              <a:t>mesial rest on the last </a:t>
            </a:r>
            <a:r>
              <a:rPr lang="en-US" sz="2000" dirty="0" smtClean="0">
                <a:latin typeface="Andalus" panose="02020603050405020304" pitchFamily="18" charset="-78"/>
                <a:cs typeface="Andalus" panose="02020603050405020304" pitchFamily="18" charset="-78"/>
              </a:rPr>
              <a:t>abutments.</a:t>
            </a:r>
          </a:p>
          <a:p>
            <a:pPr marL="457200" indent="-457200" algn="l" rtl="0">
              <a:buAutoNum type="arabicPeriod"/>
            </a:pPr>
            <a:r>
              <a:rPr lang="en-US" sz="2000" dirty="0" smtClean="0">
                <a:latin typeface="Andalus" panose="02020603050405020304" pitchFamily="18" charset="-78"/>
                <a:cs typeface="Andalus" panose="02020603050405020304" pitchFamily="18" charset="-78"/>
              </a:rPr>
              <a:t>Using </a:t>
            </a:r>
            <a:r>
              <a:rPr lang="en-US" sz="2000" dirty="0">
                <a:latin typeface="Andalus" panose="02020603050405020304" pitchFamily="18" charset="-78"/>
                <a:cs typeface="Andalus" panose="02020603050405020304" pitchFamily="18" charset="-78"/>
              </a:rPr>
              <a:t>indirect </a:t>
            </a:r>
            <a:r>
              <a:rPr lang="en-US" sz="2000" dirty="0" smtClean="0">
                <a:latin typeface="Andalus" panose="02020603050405020304" pitchFamily="18" charset="-78"/>
                <a:cs typeface="Andalus" panose="02020603050405020304" pitchFamily="18" charset="-78"/>
              </a:rPr>
              <a:t>retainers.</a:t>
            </a:r>
          </a:p>
          <a:p>
            <a:pPr marL="457200" indent="-457200" algn="l" rtl="0">
              <a:buAutoNum type="arabicPeriod"/>
            </a:pPr>
            <a:r>
              <a:rPr lang="en-US" sz="2000" dirty="0" smtClean="0">
                <a:latin typeface="Andalus" panose="02020603050405020304" pitchFamily="18" charset="-78"/>
                <a:cs typeface="Andalus" panose="02020603050405020304" pitchFamily="18" charset="-78"/>
              </a:rPr>
              <a:t>Using </a:t>
            </a:r>
            <a:r>
              <a:rPr lang="en-US" sz="2000" dirty="0">
                <a:latin typeface="Andalus" panose="02020603050405020304" pitchFamily="18" charset="-78"/>
                <a:cs typeface="Andalus" panose="02020603050405020304" pitchFamily="18" charset="-78"/>
              </a:rPr>
              <a:t>special type of direct retainers, </a:t>
            </a:r>
            <a:r>
              <a:rPr lang="en-US" sz="2000" dirty="0" smtClean="0">
                <a:latin typeface="Andalus" panose="02020603050405020304" pitchFamily="18" charset="-78"/>
                <a:cs typeface="Andalus" panose="02020603050405020304" pitchFamily="18" charset="-78"/>
              </a:rPr>
              <a:t>such as </a:t>
            </a:r>
            <a:r>
              <a:rPr lang="en-US" sz="2000" dirty="0" smtClean="0">
                <a:latin typeface="Andalus" panose="02020603050405020304" pitchFamily="18" charset="-78"/>
                <a:cs typeface="Andalus" panose="02020603050405020304" pitchFamily="18" charset="-78"/>
              </a:rPr>
              <a:t>R.P.I system</a:t>
            </a: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and</a:t>
            </a:r>
            <a:r>
              <a:rPr lang="en-US" sz="2000" dirty="0" smtClean="0">
                <a:latin typeface="Andalus" panose="02020603050405020304" pitchFamily="18" charset="-78"/>
                <a:cs typeface="Andalus" panose="02020603050405020304" pitchFamily="18" charset="-78"/>
              </a:rPr>
              <a:t> </a:t>
            </a:r>
            <a:r>
              <a:rPr lang="en-US" sz="2000" dirty="0">
                <a:latin typeface="Andalus" panose="02020603050405020304" pitchFamily="18" charset="-78"/>
                <a:cs typeface="Andalus" panose="02020603050405020304" pitchFamily="18" charset="-78"/>
              </a:rPr>
              <a:t>combination </a:t>
            </a:r>
            <a:r>
              <a:rPr lang="en-US" sz="2000" dirty="0" smtClean="0">
                <a:latin typeface="Andalus" panose="02020603050405020304" pitchFamily="18" charset="-78"/>
                <a:cs typeface="Andalus" panose="02020603050405020304" pitchFamily="18" charset="-78"/>
              </a:rPr>
              <a:t>clasp.</a:t>
            </a:r>
          </a:p>
          <a:p>
            <a:pPr marL="457200" indent="-457200" algn="l" rtl="0">
              <a:buAutoNum type="arabicPeriod"/>
            </a:pPr>
            <a:r>
              <a:rPr lang="en-US" sz="2000" smtClean="0">
                <a:latin typeface="Andalus" panose="02020603050405020304" pitchFamily="18" charset="-78"/>
                <a:cs typeface="Andalus" panose="02020603050405020304" pitchFamily="18" charset="-78"/>
              </a:rPr>
              <a:t>Using </a:t>
            </a:r>
            <a:r>
              <a:rPr lang="en-US" sz="2000" dirty="0">
                <a:latin typeface="Andalus" panose="02020603050405020304" pitchFamily="18" charset="-78"/>
                <a:cs typeface="Andalus" panose="02020603050405020304" pitchFamily="18" charset="-78"/>
              </a:rPr>
              <a:t>special kind of impression technique called altered cast </a:t>
            </a:r>
            <a:r>
              <a:rPr lang="en-US" sz="2000" dirty="0" smtClean="0">
                <a:latin typeface="Andalus" panose="02020603050405020304" pitchFamily="18" charset="-78"/>
                <a:cs typeface="Andalus" panose="02020603050405020304" pitchFamily="18" charset="-78"/>
              </a:rPr>
              <a:t>technique.</a:t>
            </a:r>
          </a:p>
          <a:p>
            <a:pPr marL="457200" indent="-457200" algn="l" rtl="0">
              <a:buAutoNum type="arabicPeriod"/>
            </a:pPr>
            <a:r>
              <a:rPr lang="en-US" sz="2000" dirty="0" smtClean="0">
                <a:latin typeface="Andalus" panose="02020603050405020304" pitchFamily="18" charset="-78"/>
                <a:cs typeface="Andalus" panose="02020603050405020304" pitchFamily="18" charset="-78"/>
              </a:rPr>
              <a:t>Using </a:t>
            </a:r>
            <a:r>
              <a:rPr lang="en-US" sz="2000" dirty="0">
                <a:latin typeface="Andalus" panose="02020603050405020304" pitchFamily="18" charset="-78"/>
                <a:cs typeface="Andalus" panose="02020603050405020304" pitchFamily="18" charset="-78"/>
              </a:rPr>
              <a:t>implant to support the denture </a:t>
            </a:r>
            <a:r>
              <a:rPr lang="en-US" sz="2000" dirty="0" smtClean="0">
                <a:latin typeface="Andalus" panose="02020603050405020304" pitchFamily="18" charset="-78"/>
                <a:cs typeface="Andalus" panose="02020603050405020304" pitchFamily="18" charset="-78"/>
              </a:rPr>
              <a:t>base.</a:t>
            </a:r>
          </a:p>
          <a:p>
            <a:pPr marL="457200" indent="-457200" algn="l" rtl="0">
              <a:buAutoNum type="arabicPeriod"/>
            </a:pPr>
            <a:r>
              <a:rPr lang="en-US" sz="2000" dirty="0" smtClean="0">
                <a:latin typeface="Andalus" panose="02020603050405020304" pitchFamily="18" charset="-78"/>
                <a:cs typeface="Andalus" panose="02020603050405020304" pitchFamily="18" charset="-78"/>
              </a:rPr>
              <a:t>Using </a:t>
            </a:r>
            <a:r>
              <a:rPr lang="en-US" sz="2000" dirty="0">
                <a:latin typeface="Andalus" panose="02020603050405020304" pitchFamily="18" charset="-78"/>
                <a:cs typeface="Andalus" panose="02020603050405020304" pitchFamily="18" charset="-78"/>
              </a:rPr>
              <a:t>a stress breaker if indicated.</a:t>
            </a:r>
            <a:endParaRPr lang="ar-SA"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582728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14350" indent="-514350" algn="l" rtl="0">
              <a:buAutoNum type="romanUcPeriod"/>
            </a:pPr>
            <a:r>
              <a:rPr lang="en-US" sz="2400" b="1" dirty="0" smtClean="0">
                <a:solidFill>
                  <a:schemeClr val="accent2"/>
                </a:solidFill>
                <a:latin typeface="Andalus" panose="02020603050405020304" pitchFamily="18" charset="-78"/>
                <a:cs typeface="Andalus" panose="02020603050405020304" pitchFamily="18" charset="-78"/>
              </a:rPr>
              <a:t>Resin Type Denture Base</a:t>
            </a:r>
          </a:p>
          <a:p>
            <a:pPr marL="514350" indent="-514350" algn="l" rtl="0">
              <a:buAutoNum type="romanUcPeriod"/>
            </a:pPr>
            <a:r>
              <a:rPr lang="en-US" sz="2400" b="1" dirty="0" smtClean="0">
                <a:solidFill>
                  <a:schemeClr val="accent2"/>
                </a:solidFill>
                <a:latin typeface="Andalus" panose="02020603050405020304" pitchFamily="18" charset="-78"/>
                <a:cs typeface="Andalus" panose="02020603050405020304" pitchFamily="18" charset="-78"/>
              </a:rPr>
              <a:t>Metal </a:t>
            </a:r>
            <a:r>
              <a:rPr lang="en-US" sz="2400" b="1" dirty="0">
                <a:solidFill>
                  <a:schemeClr val="accent2"/>
                </a:solidFill>
                <a:latin typeface="Andalus" panose="02020603050405020304" pitchFamily="18" charset="-78"/>
                <a:cs typeface="Andalus" panose="02020603050405020304" pitchFamily="18" charset="-78"/>
              </a:rPr>
              <a:t>Type Denture Base</a:t>
            </a:r>
            <a:endParaRPr lang="ar-SA" sz="2400" b="1" dirty="0">
              <a:solidFill>
                <a:schemeClr val="accent2"/>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699089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14350" indent="-514350" algn="l" rtl="0">
              <a:buAutoNum type="romanUcPeriod"/>
            </a:pPr>
            <a:r>
              <a:rPr lang="en-US" sz="2800" b="1" dirty="0" smtClean="0">
                <a:solidFill>
                  <a:schemeClr val="accent2"/>
                </a:solidFill>
                <a:latin typeface="Andalus" panose="02020603050405020304" pitchFamily="18" charset="-78"/>
                <a:cs typeface="Andalus" panose="02020603050405020304" pitchFamily="18" charset="-78"/>
              </a:rPr>
              <a:t>Resin Type Denture Base:</a:t>
            </a:r>
          </a:p>
          <a:p>
            <a:pPr marL="0" indent="0" algn="l" rtl="0">
              <a:buNone/>
            </a:pPr>
            <a:r>
              <a:rPr lang="en-US" sz="2000" dirty="0">
                <a:solidFill>
                  <a:schemeClr val="tx1"/>
                </a:solidFill>
                <a:latin typeface="Andalus" panose="02020603050405020304" pitchFamily="18" charset="-78"/>
                <a:cs typeface="Andalus" panose="02020603050405020304" pitchFamily="18" charset="-78"/>
              </a:rPr>
              <a:t>It is most widely used type of denture base because of easy fabrication and easy of attachment to metal framework</a:t>
            </a:r>
            <a:r>
              <a:rPr lang="en-US" sz="2000" dirty="0" smtClean="0">
                <a:solidFill>
                  <a:schemeClr val="tx1"/>
                </a:solidFill>
                <a:latin typeface="Andalus" panose="02020603050405020304" pitchFamily="18" charset="-78"/>
                <a:cs typeface="Andalus" panose="02020603050405020304" pitchFamily="18" charset="-78"/>
              </a:rPr>
              <a:t>.</a:t>
            </a:r>
          </a:p>
          <a:p>
            <a:pPr algn="l" rtl="0"/>
            <a:r>
              <a:rPr lang="en-US" sz="2400" b="1" dirty="0">
                <a:solidFill>
                  <a:schemeClr val="accent2"/>
                </a:solidFill>
                <a:latin typeface="Andalus" panose="02020603050405020304" pitchFamily="18" charset="-78"/>
                <a:cs typeface="Andalus" panose="02020603050405020304" pitchFamily="18" charset="-78"/>
              </a:rPr>
              <a:t>Indications</a:t>
            </a:r>
            <a:r>
              <a:rPr lang="en-US" sz="2400" dirty="0">
                <a:solidFill>
                  <a:schemeClr val="accent2"/>
                </a:solidFill>
                <a:latin typeface="Andalus" panose="02020603050405020304" pitchFamily="18" charset="-78"/>
                <a:cs typeface="Andalus" panose="02020603050405020304" pitchFamily="18" charset="-78"/>
              </a:rPr>
              <a:t> </a:t>
            </a:r>
            <a:r>
              <a:rPr lang="en-US" sz="2000" dirty="0" smtClean="0">
                <a:solidFill>
                  <a:schemeClr val="accent2"/>
                </a:solidFill>
                <a:latin typeface="Andalus" panose="02020603050405020304" pitchFamily="18" charset="-78"/>
                <a:cs typeface="Andalus" panose="02020603050405020304" pitchFamily="18" charset="-78"/>
              </a:rPr>
              <a:t>:</a:t>
            </a:r>
          </a:p>
          <a:p>
            <a:pPr marL="0" indent="0" algn="l" rtl="0">
              <a:buNone/>
            </a:pPr>
            <a:r>
              <a:rPr lang="en-US" sz="2000" dirty="0">
                <a:solidFill>
                  <a:schemeClr val="tx1"/>
                </a:solidFill>
                <a:latin typeface="Andalus" panose="02020603050405020304" pitchFamily="18" charset="-78"/>
                <a:cs typeface="Andalus" panose="02020603050405020304" pitchFamily="18" charset="-78"/>
              </a:rPr>
              <a:t>A- Distal extension </a:t>
            </a:r>
            <a:r>
              <a:rPr lang="en-US" sz="2000" dirty="0" smtClean="0">
                <a:solidFill>
                  <a:schemeClr val="tx1"/>
                </a:solidFill>
                <a:latin typeface="Andalus" panose="02020603050405020304" pitchFamily="18" charset="-78"/>
                <a:cs typeface="Andalus" panose="02020603050405020304" pitchFamily="18" charset="-78"/>
              </a:rPr>
              <a:t>ridge</a:t>
            </a:r>
          </a:p>
          <a:p>
            <a:pPr marL="0" indent="0" algn="l" rtl="0">
              <a:buNone/>
            </a:pPr>
            <a:r>
              <a:rPr lang="en-US" sz="2000" dirty="0">
                <a:solidFill>
                  <a:schemeClr val="tx1"/>
                </a:solidFill>
                <a:latin typeface="Andalus" panose="02020603050405020304" pitchFamily="18" charset="-78"/>
                <a:cs typeface="Andalus" panose="02020603050405020304" pitchFamily="18" charset="-78"/>
              </a:rPr>
              <a:t>B- Long span </a:t>
            </a:r>
            <a:r>
              <a:rPr lang="en-US" sz="2000" dirty="0" smtClean="0">
                <a:solidFill>
                  <a:schemeClr val="tx1"/>
                </a:solidFill>
                <a:latin typeface="Andalus" panose="02020603050405020304" pitchFamily="18" charset="-78"/>
                <a:cs typeface="Andalus" panose="02020603050405020304" pitchFamily="18" charset="-78"/>
              </a:rPr>
              <a:t>ridge</a:t>
            </a:r>
          </a:p>
          <a:p>
            <a:pPr marL="0" indent="0" algn="l" rtl="0">
              <a:buNone/>
            </a:pPr>
            <a:r>
              <a:rPr lang="en-US" sz="2000" dirty="0">
                <a:solidFill>
                  <a:schemeClr val="tx1"/>
                </a:solidFill>
                <a:latin typeface="Andalus" panose="02020603050405020304" pitchFamily="18" charset="-78"/>
                <a:cs typeface="Andalus" panose="02020603050405020304" pitchFamily="18" charset="-78"/>
              </a:rPr>
              <a:t>C- In cases of immediate partial </a:t>
            </a:r>
            <a:r>
              <a:rPr lang="en-US" sz="2000" dirty="0" smtClean="0">
                <a:solidFill>
                  <a:schemeClr val="tx1"/>
                </a:solidFill>
                <a:latin typeface="Andalus" panose="02020603050405020304" pitchFamily="18" charset="-78"/>
                <a:cs typeface="Andalus" panose="02020603050405020304" pitchFamily="18" charset="-78"/>
              </a:rPr>
              <a:t>denture</a:t>
            </a:r>
          </a:p>
          <a:p>
            <a:pPr marL="0" indent="0" algn="l" rtl="0">
              <a:buNone/>
            </a:pPr>
            <a:endParaRPr lang="en-US" sz="2000" dirty="0" smtClean="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199290" y="3493394"/>
            <a:ext cx="3966693" cy="2975020"/>
          </a:xfrm>
          <a:prstGeom prst="rect">
            <a:avLst/>
          </a:prstGeom>
        </p:spPr>
      </p:pic>
    </p:spTree>
    <p:extLst>
      <p:ext uri="{BB962C8B-B14F-4D97-AF65-F5344CB8AC3E}">
        <p14:creationId xmlns:p14="http://schemas.microsoft.com/office/powerpoint/2010/main" val="4012232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80496"/>
            <a:ext cx="7403709" cy="3678303"/>
          </a:xfrm>
        </p:spPr>
        <p:txBody>
          <a:bodyPr>
            <a:normAutofit/>
          </a:bodyPr>
          <a:lstStyle/>
          <a:p>
            <a:pPr marL="514350" indent="-514350" algn="l" rtl="0">
              <a:buAutoNum type="romanUcPeriod"/>
            </a:pPr>
            <a:r>
              <a:rPr lang="en-US" sz="2800" b="1" dirty="0" smtClean="0">
                <a:solidFill>
                  <a:schemeClr val="accent2"/>
                </a:solidFill>
                <a:latin typeface="Andalus" panose="02020603050405020304" pitchFamily="18" charset="-78"/>
                <a:cs typeface="Andalus" panose="02020603050405020304" pitchFamily="18" charset="-78"/>
              </a:rPr>
              <a:t>Resin Type Denture Base:</a:t>
            </a:r>
          </a:p>
          <a:p>
            <a:pPr algn="l" rtl="0"/>
            <a:r>
              <a:rPr lang="en-US" sz="2400" b="1" dirty="0" smtClean="0">
                <a:solidFill>
                  <a:schemeClr val="accent2"/>
                </a:solidFill>
                <a:latin typeface="Andalus" panose="02020603050405020304" pitchFamily="18" charset="-78"/>
                <a:cs typeface="Andalus" panose="02020603050405020304" pitchFamily="18" charset="-78"/>
              </a:rPr>
              <a:t>Indications</a:t>
            </a:r>
            <a:r>
              <a:rPr lang="en-US" sz="2400" dirty="0" smtClean="0">
                <a:solidFill>
                  <a:schemeClr val="accent2"/>
                </a:solidFill>
                <a:latin typeface="Andalus" panose="02020603050405020304" pitchFamily="18" charset="-78"/>
                <a:cs typeface="Andalus" panose="02020603050405020304" pitchFamily="18" charset="-78"/>
              </a:rPr>
              <a:t> </a:t>
            </a:r>
            <a:r>
              <a:rPr lang="en-US" sz="2000" dirty="0" smtClean="0">
                <a:solidFill>
                  <a:schemeClr val="accent2"/>
                </a:solidFill>
                <a:latin typeface="Andalus" panose="02020603050405020304" pitchFamily="18" charset="-78"/>
                <a:cs typeface="Andalus" panose="02020603050405020304" pitchFamily="18" charset="-78"/>
              </a:rPr>
              <a:t>:</a:t>
            </a:r>
          </a:p>
          <a:p>
            <a:pPr marL="0" indent="0" algn="l" rtl="0">
              <a:buNone/>
            </a:pPr>
            <a:r>
              <a:rPr lang="en-US" sz="2000" b="1" dirty="0">
                <a:solidFill>
                  <a:schemeClr val="tx1"/>
                </a:solidFill>
                <a:latin typeface="Andalus" panose="02020603050405020304" pitchFamily="18" charset="-78"/>
                <a:cs typeface="Andalus" panose="02020603050405020304" pitchFamily="18" charset="-78"/>
              </a:rPr>
              <a:t>A- Distal extension ridge</a:t>
            </a:r>
            <a:r>
              <a:rPr lang="en-US" sz="2000" b="1" dirty="0" smtClean="0">
                <a:solidFill>
                  <a:schemeClr val="tx1"/>
                </a:solidFill>
                <a:latin typeface="Andalus" panose="02020603050405020304" pitchFamily="18" charset="-78"/>
                <a:cs typeface="Andalus" panose="02020603050405020304" pitchFamily="18" charset="-78"/>
              </a:rPr>
              <a:t>:</a:t>
            </a:r>
          </a:p>
          <a:p>
            <a:pPr marL="0" indent="0" algn="l" rtl="0">
              <a:buNone/>
            </a:pPr>
            <a:r>
              <a:rPr lang="en-US" sz="2000" dirty="0">
                <a:solidFill>
                  <a:schemeClr val="tx1"/>
                </a:solidFill>
                <a:latin typeface="Andalus" panose="02020603050405020304" pitchFamily="18" charset="-78"/>
                <a:cs typeface="Andalus" panose="02020603050405020304" pitchFamily="18" charset="-78"/>
              </a:rPr>
              <a:t>The resin denture base is indicated for distal extension cases (class I and class II) because of the support of the denture by tissue and ridge and denture base, so there will be need for relining.</a:t>
            </a:r>
            <a:endParaRPr lang="en-US" sz="2000" dirty="0" smtClean="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043360" y="2839791"/>
            <a:ext cx="3567448" cy="2675586"/>
          </a:xfrm>
          <a:prstGeom prst="rect">
            <a:avLst/>
          </a:prstGeom>
        </p:spPr>
      </p:pic>
    </p:spTree>
    <p:extLst>
      <p:ext uri="{BB962C8B-B14F-4D97-AF65-F5344CB8AC3E}">
        <p14:creationId xmlns:p14="http://schemas.microsoft.com/office/powerpoint/2010/main" val="1904093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6888554" cy="3678303"/>
          </a:xfrm>
        </p:spPr>
        <p:txBody>
          <a:bodyPr>
            <a:normAutofit/>
          </a:bodyPr>
          <a:lstStyle/>
          <a:p>
            <a:pPr marL="514350" indent="-514350" algn="l" rtl="0">
              <a:buAutoNum type="romanUcPeriod"/>
            </a:pPr>
            <a:r>
              <a:rPr lang="en-US" sz="2800" b="1" dirty="0" smtClean="0">
                <a:solidFill>
                  <a:schemeClr val="accent2"/>
                </a:solidFill>
                <a:latin typeface="Andalus" panose="02020603050405020304" pitchFamily="18" charset="-78"/>
                <a:cs typeface="Andalus" panose="02020603050405020304" pitchFamily="18" charset="-78"/>
              </a:rPr>
              <a:t>Resin Type Denture Base:</a:t>
            </a:r>
          </a:p>
          <a:p>
            <a:pPr algn="l" rtl="0"/>
            <a:r>
              <a:rPr lang="en-US" sz="2400" b="1" dirty="0" smtClean="0">
                <a:solidFill>
                  <a:schemeClr val="accent2"/>
                </a:solidFill>
                <a:latin typeface="Andalus" panose="02020603050405020304" pitchFamily="18" charset="-78"/>
                <a:cs typeface="Andalus" panose="02020603050405020304" pitchFamily="18" charset="-78"/>
              </a:rPr>
              <a:t>Indications</a:t>
            </a:r>
            <a:r>
              <a:rPr lang="en-US" sz="2400" dirty="0" smtClean="0">
                <a:solidFill>
                  <a:schemeClr val="accent2"/>
                </a:solidFill>
                <a:latin typeface="Andalus" panose="02020603050405020304" pitchFamily="18" charset="-78"/>
                <a:cs typeface="Andalus" panose="02020603050405020304" pitchFamily="18" charset="-78"/>
              </a:rPr>
              <a:t> </a:t>
            </a:r>
            <a:r>
              <a:rPr lang="en-US" sz="2000" dirty="0" smtClean="0">
                <a:solidFill>
                  <a:schemeClr val="accent2"/>
                </a:solidFill>
                <a:latin typeface="Andalus" panose="02020603050405020304" pitchFamily="18" charset="-78"/>
                <a:cs typeface="Andalus" panose="02020603050405020304" pitchFamily="18" charset="-78"/>
              </a:rPr>
              <a:t>:</a:t>
            </a:r>
          </a:p>
          <a:p>
            <a:pPr marL="0" indent="0" algn="l" rtl="0">
              <a:buNone/>
            </a:pPr>
            <a:r>
              <a:rPr lang="en-US" sz="2000" b="1" dirty="0" smtClean="0">
                <a:solidFill>
                  <a:schemeClr val="tx1"/>
                </a:solidFill>
                <a:latin typeface="Andalus" panose="02020603050405020304" pitchFamily="18" charset="-78"/>
                <a:cs typeface="Andalus" panose="02020603050405020304" pitchFamily="18" charset="-78"/>
              </a:rPr>
              <a:t>B- </a:t>
            </a:r>
            <a:r>
              <a:rPr lang="en-US" sz="2000" b="1" dirty="0">
                <a:solidFill>
                  <a:schemeClr val="tx1"/>
                </a:solidFill>
                <a:latin typeface="Andalus" panose="02020603050405020304" pitchFamily="18" charset="-78"/>
                <a:cs typeface="Andalus" panose="02020603050405020304" pitchFamily="18" charset="-78"/>
              </a:rPr>
              <a:t>Long span ridge</a:t>
            </a:r>
            <a:r>
              <a:rPr lang="en-US" sz="2000" b="1" dirty="0" smtClean="0">
                <a:solidFill>
                  <a:schemeClr val="tx1"/>
                </a:solidFill>
                <a:latin typeface="Andalus" panose="02020603050405020304" pitchFamily="18" charset="-78"/>
                <a:cs typeface="Andalus" panose="02020603050405020304" pitchFamily="18" charset="-78"/>
              </a:rPr>
              <a:t>:</a:t>
            </a:r>
          </a:p>
          <a:p>
            <a:pPr marL="0" indent="0" algn="l" rtl="0">
              <a:buNone/>
            </a:pPr>
            <a:r>
              <a:rPr lang="en-US" sz="2000" dirty="0">
                <a:solidFill>
                  <a:schemeClr val="tx1"/>
                </a:solidFill>
                <a:latin typeface="Andalus" panose="02020603050405020304" pitchFamily="18" charset="-78"/>
                <a:cs typeface="Andalus" panose="02020603050405020304" pitchFamily="18" charset="-78"/>
              </a:rPr>
              <a:t>In class III and class IV edentulous cases because of possibility of tissue changes underneath the denture base and there will be need for </a:t>
            </a:r>
            <a:r>
              <a:rPr lang="en-US" sz="2000" dirty="0" smtClean="0">
                <a:solidFill>
                  <a:schemeClr val="tx1"/>
                </a:solidFill>
                <a:latin typeface="Andalus" panose="02020603050405020304" pitchFamily="18" charset="-78"/>
                <a:cs typeface="Andalus" panose="02020603050405020304" pitchFamily="18" charset="-78"/>
              </a:rPr>
              <a:t>future </a:t>
            </a:r>
            <a:r>
              <a:rPr lang="en-US" sz="2000" dirty="0">
                <a:solidFill>
                  <a:schemeClr val="tx1"/>
                </a:solidFill>
                <a:latin typeface="Andalus" panose="02020603050405020304" pitchFamily="18" charset="-78"/>
                <a:cs typeface="Andalus" panose="02020603050405020304" pitchFamily="18" charset="-78"/>
              </a:rPr>
              <a:t>relining.</a:t>
            </a:r>
            <a:endParaRPr lang="en-US" sz="2000" dirty="0" smtClean="0">
              <a:solidFill>
                <a:schemeClr val="tx1"/>
              </a:solidFill>
              <a:latin typeface="Andalus" panose="02020603050405020304" pitchFamily="18" charset="-78"/>
              <a:cs typeface="Andalus" panose="02020603050405020304" pitchFamily="18" charset="-78"/>
            </a:endParaRPr>
          </a:p>
          <a:p>
            <a:pPr marL="0" indent="0" algn="l" rtl="0">
              <a:buNone/>
            </a:pPr>
            <a:endParaRPr lang="en-US" sz="2000" dirty="0" smtClean="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635529" y="2814932"/>
            <a:ext cx="3852426" cy="2889320"/>
          </a:xfrm>
          <a:prstGeom prst="rect">
            <a:avLst/>
          </a:prstGeom>
        </p:spPr>
      </p:pic>
    </p:spTree>
    <p:extLst>
      <p:ext uri="{BB962C8B-B14F-4D97-AF65-F5344CB8AC3E}">
        <p14:creationId xmlns:p14="http://schemas.microsoft.com/office/powerpoint/2010/main" val="60659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6888554" cy="3678303"/>
          </a:xfrm>
        </p:spPr>
        <p:txBody>
          <a:bodyPr>
            <a:normAutofit/>
          </a:bodyPr>
          <a:lstStyle/>
          <a:p>
            <a:pPr marL="514350" indent="-514350" algn="l" rtl="0">
              <a:buAutoNum type="romanUcPeriod"/>
            </a:pPr>
            <a:r>
              <a:rPr lang="en-US" sz="2800" b="1" dirty="0" smtClean="0">
                <a:solidFill>
                  <a:schemeClr val="accent2"/>
                </a:solidFill>
                <a:latin typeface="Andalus" panose="02020603050405020304" pitchFamily="18" charset="-78"/>
                <a:cs typeface="Andalus" panose="02020603050405020304" pitchFamily="18" charset="-78"/>
              </a:rPr>
              <a:t>Resin Type Denture Base:</a:t>
            </a:r>
          </a:p>
          <a:p>
            <a:pPr algn="l" rtl="0"/>
            <a:r>
              <a:rPr lang="en-US" sz="2400" b="1" dirty="0" smtClean="0">
                <a:solidFill>
                  <a:schemeClr val="accent2"/>
                </a:solidFill>
                <a:latin typeface="Andalus" panose="02020603050405020304" pitchFamily="18" charset="-78"/>
                <a:cs typeface="Andalus" panose="02020603050405020304" pitchFamily="18" charset="-78"/>
              </a:rPr>
              <a:t>Indications</a:t>
            </a:r>
            <a:r>
              <a:rPr lang="en-US" sz="2400" dirty="0" smtClean="0">
                <a:solidFill>
                  <a:schemeClr val="accent2"/>
                </a:solidFill>
                <a:latin typeface="Andalus" panose="02020603050405020304" pitchFamily="18" charset="-78"/>
                <a:cs typeface="Andalus" panose="02020603050405020304" pitchFamily="18" charset="-78"/>
              </a:rPr>
              <a:t> </a:t>
            </a:r>
            <a:r>
              <a:rPr lang="en-US" sz="2000" dirty="0" smtClean="0">
                <a:solidFill>
                  <a:schemeClr val="accent2"/>
                </a:solidFill>
                <a:latin typeface="Andalus" panose="02020603050405020304" pitchFamily="18" charset="-78"/>
                <a:cs typeface="Andalus" panose="02020603050405020304" pitchFamily="18" charset="-78"/>
              </a:rPr>
              <a:t>:</a:t>
            </a:r>
          </a:p>
          <a:p>
            <a:pPr marL="0" indent="0" algn="l" rtl="0">
              <a:buNone/>
            </a:pPr>
            <a:r>
              <a:rPr lang="en-US" sz="2000" b="1" dirty="0">
                <a:solidFill>
                  <a:schemeClr val="tx1"/>
                </a:solidFill>
                <a:latin typeface="Andalus" panose="02020603050405020304" pitchFamily="18" charset="-78"/>
                <a:cs typeface="Andalus" panose="02020603050405020304" pitchFamily="18" charset="-78"/>
              </a:rPr>
              <a:t>C- In cases of immediate partial denture:</a:t>
            </a:r>
          </a:p>
          <a:p>
            <a:pPr marL="0" indent="0" algn="l" rtl="0">
              <a:buNone/>
            </a:pPr>
            <a:r>
              <a:rPr lang="en-US" sz="2000" dirty="0">
                <a:solidFill>
                  <a:schemeClr val="tx1"/>
                </a:solidFill>
                <a:latin typeface="Andalus" panose="02020603050405020304" pitchFamily="18" charset="-78"/>
                <a:cs typeface="Andalus" panose="02020603050405020304" pitchFamily="18" charset="-78"/>
              </a:rPr>
              <a:t>Since after healing period there will be need for relining so that resin denture base will be needed for such cases.</a:t>
            </a:r>
          </a:p>
          <a:p>
            <a:pPr marL="0" indent="0" algn="l" rtl="0">
              <a:buNone/>
            </a:pPr>
            <a:endParaRPr lang="en-US" sz="2000" dirty="0" smtClean="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635529" y="2814932"/>
            <a:ext cx="3852426" cy="2889320"/>
          </a:xfrm>
          <a:prstGeom prst="rect">
            <a:avLst/>
          </a:prstGeom>
        </p:spPr>
      </p:pic>
    </p:spTree>
    <p:extLst>
      <p:ext uri="{BB962C8B-B14F-4D97-AF65-F5344CB8AC3E}">
        <p14:creationId xmlns:p14="http://schemas.microsoft.com/office/powerpoint/2010/main" val="2609379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latin typeface="Times New Roman" panose="02020603050405020304" pitchFamily="18" charset="0"/>
                <a:cs typeface="Times New Roman" panose="02020603050405020304" pitchFamily="18" charset="0"/>
              </a:rPr>
              <a:t>Mechanical attachment of plastic denture base materials to the metal framework</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1931832"/>
            <a:ext cx="6489308" cy="4803820"/>
          </a:xfrm>
        </p:spPr>
        <p:txBody>
          <a:bodyPr>
            <a:normAutofit/>
          </a:bodyPr>
          <a:lstStyle/>
          <a:p>
            <a:pPr algn="l" rtl="0"/>
            <a:r>
              <a:rPr lang="en-US" sz="2000" dirty="0" smtClean="0">
                <a:solidFill>
                  <a:schemeClr val="tx1"/>
                </a:solidFill>
                <a:latin typeface="Andalus" panose="02020603050405020304" pitchFamily="18" charset="-78"/>
                <a:cs typeface="Andalus" panose="02020603050405020304" pitchFamily="18" charset="-78"/>
              </a:rPr>
              <a:t>Acrylic resin bases are attached to the partial denture framework by means of minor connector; the method of attachment is mainly mechanical by undercuts or holes.</a:t>
            </a:r>
          </a:p>
          <a:p>
            <a:pPr algn="l" rtl="0"/>
            <a:r>
              <a:rPr lang="en-US" sz="2000" dirty="0" smtClean="0">
                <a:solidFill>
                  <a:schemeClr val="tx1"/>
                </a:solidFill>
                <a:latin typeface="Andalus" panose="02020603050405020304" pitchFamily="18" charset="-78"/>
                <a:cs typeface="Andalus" panose="02020603050405020304" pitchFamily="18" charset="-78"/>
              </a:rPr>
              <a:t>Relief </a:t>
            </a:r>
            <a:r>
              <a:rPr lang="en-US" sz="2000" dirty="0">
                <a:solidFill>
                  <a:schemeClr val="tx1"/>
                </a:solidFill>
                <a:latin typeface="Andalus" panose="02020603050405020304" pitchFamily="18" charset="-78"/>
                <a:cs typeface="Andalus" panose="02020603050405020304" pitchFamily="18" charset="-78"/>
              </a:rPr>
              <a:t>over the basal seat areas of the master cast is used; after casting, the portion of the retentive framework to which the acrylic resin base will be attached will stand away from the tissue surface sufficiently to permit a flow of acrylic resin base material beneath its surface and provide mechanical retention. </a:t>
            </a:r>
            <a:endParaRPr lang="en-US" sz="2000" dirty="0" smtClean="0">
              <a:solidFill>
                <a:schemeClr val="tx1"/>
              </a:solidFill>
              <a:latin typeface="Andalus" panose="02020603050405020304" pitchFamily="18" charset="-78"/>
              <a:cs typeface="Andalus" panose="02020603050405020304" pitchFamily="18" charset="-78"/>
            </a:endParaRPr>
          </a:p>
          <a:p>
            <a:pPr algn="l" rtl="0"/>
            <a:r>
              <a:rPr lang="en-US" sz="2000" dirty="0" smtClean="0">
                <a:solidFill>
                  <a:schemeClr val="tx1"/>
                </a:solidFill>
                <a:latin typeface="Andalus" panose="02020603050405020304" pitchFamily="18" charset="-78"/>
                <a:cs typeface="Andalus" panose="02020603050405020304" pitchFamily="18" charset="-78"/>
              </a:rPr>
              <a:t>Relief </a:t>
            </a:r>
            <a:r>
              <a:rPr lang="en-US" sz="2000" dirty="0">
                <a:solidFill>
                  <a:schemeClr val="tx1"/>
                </a:solidFill>
                <a:latin typeface="Andalus" panose="02020603050405020304" pitchFamily="18" charset="-78"/>
                <a:cs typeface="Andalus" panose="02020603050405020304" pitchFamily="18" charset="-78"/>
              </a:rPr>
              <a:t>under the mesh should not be started immediately adjacent to the abutment tooth but should begin 1.5-2 mm from the abutment tooth. This will create a metal to tissue contact immediately adjacent to the tooth.</a:t>
            </a:r>
            <a:endParaRPr lang="en-US" sz="2000" dirty="0" smtClean="0">
              <a:solidFill>
                <a:schemeClr val="tx1"/>
              </a:solidFill>
              <a:latin typeface="Andalus" panose="02020603050405020304" pitchFamily="18" charset="-78"/>
              <a:cs typeface="Andalus" panose="02020603050405020304" pitchFamily="18" charset="-78"/>
            </a:endParaRPr>
          </a:p>
          <a:p>
            <a:pPr marL="0" indent="0" algn="l" rtl="0">
              <a:buNone/>
            </a:pPr>
            <a:endParaRPr lang="en-US" sz="2000" dirty="0" smtClean="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070501" y="4713411"/>
            <a:ext cx="4667250" cy="1609725"/>
          </a:xfrm>
          <a:prstGeom prst="rect">
            <a:avLst/>
          </a:prstGeom>
        </p:spPr>
      </p:pic>
      <p:pic>
        <p:nvPicPr>
          <p:cNvPr id="5" name="Picture 4"/>
          <p:cNvPicPr>
            <a:picLocks noChangeAspect="1"/>
          </p:cNvPicPr>
          <p:nvPr/>
        </p:nvPicPr>
        <p:blipFill>
          <a:blip r:embed="rId3"/>
          <a:stretch>
            <a:fillRect/>
          </a:stretch>
        </p:blipFill>
        <p:spPr>
          <a:xfrm>
            <a:off x="9503904" y="2176820"/>
            <a:ext cx="2152650" cy="2124075"/>
          </a:xfrm>
          <a:prstGeom prst="rect">
            <a:avLst/>
          </a:prstGeom>
        </p:spPr>
      </p:pic>
      <p:pic>
        <p:nvPicPr>
          <p:cNvPr id="6" name="Picture 5"/>
          <p:cNvPicPr>
            <a:picLocks noChangeAspect="1"/>
          </p:cNvPicPr>
          <p:nvPr/>
        </p:nvPicPr>
        <p:blipFill>
          <a:blip r:embed="rId4"/>
          <a:stretch>
            <a:fillRect/>
          </a:stretch>
        </p:blipFill>
        <p:spPr>
          <a:xfrm>
            <a:off x="7051451" y="2128472"/>
            <a:ext cx="2352675" cy="1943100"/>
          </a:xfrm>
          <a:prstGeom prst="rect">
            <a:avLst/>
          </a:prstGeom>
        </p:spPr>
      </p:pic>
    </p:spTree>
    <p:extLst>
      <p:ext uri="{BB962C8B-B14F-4D97-AF65-F5344CB8AC3E}">
        <p14:creationId xmlns:p14="http://schemas.microsoft.com/office/powerpoint/2010/main" val="1342491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989581" y="2181225"/>
            <a:ext cx="10212838" cy="3678238"/>
          </a:xfrm>
          <a:prstGeom prst="rect">
            <a:avLst/>
          </a:prstGeom>
        </p:spPr>
      </p:pic>
    </p:spTree>
    <p:extLst>
      <p:ext uri="{BB962C8B-B14F-4D97-AF65-F5344CB8AC3E}">
        <p14:creationId xmlns:p14="http://schemas.microsoft.com/office/powerpoint/2010/main" val="3012538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latin typeface="Times New Roman" panose="02020603050405020304" pitchFamily="18" charset="0"/>
                <a:cs typeface="Times New Roman" panose="02020603050405020304" pitchFamily="18" charset="0"/>
              </a:rPr>
              <a:t>Mechanical attachment of plastic denture base materials to the metal framework</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1068947"/>
            <a:ext cx="7287800" cy="4803820"/>
          </a:xfrm>
        </p:spPr>
        <p:txBody>
          <a:bodyPr>
            <a:normAutofit/>
          </a:bodyPr>
          <a:lstStyle/>
          <a:p>
            <a:pPr algn="l" rtl="0"/>
            <a:r>
              <a:rPr lang="en-US" sz="2000" dirty="0" smtClean="0">
                <a:solidFill>
                  <a:schemeClr val="tx1"/>
                </a:solidFill>
                <a:latin typeface="Andalus" panose="02020603050405020304" pitchFamily="18" charset="-78"/>
                <a:cs typeface="Andalus" panose="02020603050405020304" pitchFamily="18" charset="-78"/>
              </a:rPr>
              <a:t>The </a:t>
            </a:r>
            <a:r>
              <a:rPr lang="en-US" sz="2000" dirty="0">
                <a:solidFill>
                  <a:schemeClr val="tx1"/>
                </a:solidFill>
                <a:latin typeface="Andalus" panose="02020603050405020304" pitchFamily="18" charset="-78"/>
                <a:cs typeface="Andalus" panose="02020603050405020304" pitchFamily="18" charset="-78"/>
              </a:rPr>
              <a:t>retentive framework for the base should be embedded in the base material with sufficient thickness of </a:t>
            </a:r>
            <a:r>
              <a:rPr lang="en-US" sz="2000" dirty="0" smtClean="0">
                <a:solidFill>
                  <a:schemeClr val="tx1"/>
                </a:solidFill>
                <a:latin typeface="Andalus" panose="02020603050405020304" pitchFamily="18" charset="-78"/>
                <a:cs typeface="Andalus" panose="02020603050405020304" pitchFamily="18" charset="-78"/>
              </a:rPr>
              <a:t>resin </a:t>
            </a:r>
            <a:r>
              <a:rPr lang="en-US" sz="2000" dirty="0">
                <a:solidFill>
                  <a:schemeClr val="tx1"/>
                </a:solidFill>
                <a:latin typeface="Andalus" panose="02020603050405020304" pitchFamily="18" charset="-78"/>
                <a:cs typeface="Andalus" panose="02020603050405020304" pitchFamily="18" charset="-78"/>
              </a:rPr>
              <a:t>(1.5 mm) this becomes necessary during the denture adjustment period or during relining procedures. </a:t>
            </a:r>
            <a:endParaRPr lang="en-US" sz="2000" dirty="0" smtClean="0">
              <a:solidFill>
                <a:schemeClr val="tx1"/>
              </a:solidFill>
              <a:latin typeface="Andalus" panose="02020603050405020304" pitchFamily="18" charset="-78"/>
              <a:cs typeface="Andalus" panose="02020603050405020304" pitchFamily="18" charset="-78"/>
            </a:endParaRPr>
          </a:p>
          <a:p>
            <a:pPr algn="l" rtl="0"/>
            <a:r>
              <a:rPr lang="en-US" sz="2000" dirty="0" smtClean="0">
                <a:solidFill>
                  <a:schemeClr val="tx1"/>
                </a:solidFill>
                <a:latin typeface="Andalus" panose="02020603050405020304" pitchFamily="18" charset="-78"/>
                <a:cs typeface="Andalus" panose="02020603050405020304" pitchFamily="18" charset="-78"/>
              </a:rPr>
              <a:t>Thickness </a:t>
            </a:r>
            <a:r>
              <a:rPr lang="en-US" sz="2000" dirty="0">
                <a:solidFill>
                  <a:schemeClr val="tx1"/>
                </a:solidFill>
                <a:latin typeface="Andalus" panose="02020603050405020304" pitchFamily="18" charset="-78"/>
                <a:cs typeface="Andalus" panose="02020603050405020304" pitchFamily="18" charset="-78"/>
              </a:rPr>
              <a:t>is also necessary to prevent weakness and fracture of the acrylic resin base material surrounding the metal framework.</a:t>
            </a:r>
            <a:endParaRPr lang="en-US" sz="2000" dirty="0" smtClean="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344404" y="4826545"/>
            <a:ext cx="4663844" cy="1609483"/>
          </a:xfrm>
          <a:prstGeom prst="rect">
            <a:avLst/>
          </a:prstGeom>
        </p:spPr>
      </p:pic>
    </p:spTree>
    <p:extLst>
      <p:ext uri="{BB962C8B-B14F-4D97-AF65-F5344CB8AC3E}">
        <p14:creationId xmlns:p14="http://schemas.microsoft.com/office/powerpoint/2010/main" val="3643783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latin typeface="Times New Roman" panose="02020603050405020304" pitchFamily="18" charset="0"/>
                <a:cs typeface="Times New Roman" panose="02020603050405020304" pitchFamily="18" charset="0"/>
              </a:rPr>
              <a:t>Mechanical attachment of plastic denture base materials to the metal framework may has several DISADVANTAGES:</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1931832"/>
            <a:ext cx="11029615" cy="4803820"/>
          </a:xfrm>
        </p:spPr>
        <p:txBody>
          <a:bodyPr>
            <a:normAutofit/>
          </a:bodyPr>
          <a:lstStyle/>
          <a:p>
            <a:pPr marL="457200" indent="-457200" algn="l" rtl="0">
              <a:buFont typeface="+mj-lt"/>
              <a:buAutoNum type="alphaUcPeriod"/>
            </a:pPr>
            <a:r>
              <a:rPr lang="en-US" sz="2000" dirty="0" smtClean="0">
                <a:solidFill>
                  <a:schemeClr val="tx1"/>
                </a:solidFill>
                <a:latin typeface="Andalus" panose="02020603050405020304" pitchFamily="18" charset="-78"/>
                <a:cs typeface="Andalus" panose="02020603050405020304" pitchFamily="18" charset="-78"/>
              </a:rPr>
              <a:t>Oral </a:t>
            </a:r>
            <a:r>
              <a:rPr lang="en-US" sz="2000" dirty="0">
                <a:solidFill>
                  <a:schemeClr val="tx1"/>
                </a:solidFill>
                <a:latin typeface="Andalus" panose="02020603050405020304" pitchFamily="18" charset="-78"/>
                <a:cs typeface="Andalus" panose="02020603050405020304" pitchFamily="18" charset="-78"/>
              </a:rPr>
              <a:t>fluids and microorganisms seep between the metal and plastic surface and eventually stain, resulting in an objectionable black line at the metal-plastic interface.</a:t>
            </a:r>
          </a:p>
          <a:p>
            <a:pPr marL="457200" indent="-457200" algn="l" rtl="0">
              <a:buFont typeface="+mj-lt"/>
              <a:buAutoNum type="alphaUcPeriod"/>
            </a:pPr>
            <a:r>
              <a:rPr lang="en-US" sz="2000" dirty="0" smtClean="0">
                <a:solidFill>
                  <a:schemeClr val="tx1"/>
                </a:solidFill>
                <a:latin typeface="Andalus" panose="02020603050405020304" pitchFamily="18" charset="-78"/>
                <a:cs typeface="Andalus" panose="02020603050405020304" pitchFamily="18" charset="-78"/>
              </a:rPr>
              <a:t>To </a:t>
            </a:r>
            <a:r>
              <a:rPr lang="en-US" sz="2000" dirty="0">
                <a:solidFill>
                  <a:schemeClr val="tx1"/>
                </a:solidFill>
                <a:latin typeface="Andalus" panose="02020603050405020304" pitchFamily="18" charset="-78"/>
                <a:cs typeface="Andalus" panose="02020603050405020304" pitchFamily="18" charset="-78"/>
              </a:rPr>
              <a:t>provide mechanical retention; the denture base must be designed with considerable bulk.</a:t>
            </a:r>
          </a:p>
          <a:p>
            <a:pPr marL="457200" indent="-457200" algn="l" rtl="0">
              <a:buFont typeface="+mj-lt"/>
              <a:buAutoNum type="alphaUcPeriod"/>
            </a:pPr>
            <a:r>
              <a:rPr lang="en-US" sz="2000" dirty="0" smtClean="0">
                <a:solidFill>
                  <a:schemeClr val="tx1"/>
                </a:solidFill>
                <a:latin typeface="Andalus" panose="02020603050405020304" pitchFamily="18" charset="-78"/>
                <a:cs typeface="Andalus" panose="02020603050405020304" pitchFamily="18" charset="-78"/>
              </a:rPr>
              <a:t>The </a:t>
            </a:r>
            <a:r>
              <a:rPr lang="en-US" sz="2000" dirty="0">
                <a:solidFill>
                  <a:schemeClr val="tx1"/>
                </a:solidFill>
                <a:latin typeface="Andalus" panose="02020603050405020304" pitchFamily="18" charset="-78"/>
                <a:cs typeface="Andalus" panose="02020603050405020304" pitchFamily="18" charset="-78"/>
              </a:rPr>
              <a:t>flexing of the plastic denture base at the finish lines weakens the plastic resulting in fracture</a:t>
            </a:r>
            <a:r>
              <a:rPr lang="en-US" sz="2000" dirty="0" smtClean="0">
                <a:solidFill>
                  <a:schemeClr val="tx1"/>
                </a:solidFill>
                <a:latin typeface="Andalus" panose="02020603050405020304" pitchFamily="18" charset="-78"/>
                <a:cs typeface="Andalus" panose="02020603050405020304" pitchFamily="18" charset="-78"/>
              </a:rPr>
              <a:t>.</a:t>
            </a:r>
          </a:p>
          <a:p>
            <a:pPr marL="457200" indent="-457200" algn="l" rtl="0">
              <a:buFont typeface="+mj-lt"/>
              <a:buAutoNum type="alphaUcPeriod"/>
            </a:pPr>
            <a:endParaRPr lang="en-US" sz="2000" dirty="0">
              <a:solidFill>
                <a:schemeClr val="tx1"/>
              </a:solidFill>
              <a:latin typeface="Andalus" panose="02020603050405020304" pitchFamily="18" charset="-78"/>
              <a:cs typeface="Andalus" panose="02020603050405020304" pitchFamily="18" charset="-78"/>
            </a:endParaRPr>
          </a:p>
          <a:p>
            <a:pPr algn="l" rtl="0"/>
            <a:r>
              <a:rPr lang="en-US" sz="2000" dirty="0">
                <a:solidFill>
                  <a:schemeClr val="tx1"/>
                </a:solidFill>
                <a:latin typeface="Andalus" panose="02020603050405020304" pitchFamily="18" charset="-78"/>
                <a:cs typeface="Andalus" panose="02020603050405020304" pitchFamily="18" charset="-78"/>
              </a:rPr>
              <a:t>The technique of bonding plastic to metal surface is being introduced into removable partial denture fabrication. These recently developed adhesive techniques and materials, and future developments, will eliminate the disadvantages of mechanical retention of plastic only and may alter the design and fabrication of removable partial denture base retention minor connector in the near future.</a:t>
            </a:r>
            <a:endParaRPr lang="en-US" sz="2000" dirty="0" smtClean="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780045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1931832"/>
            <a:ext cx="11029615" cy="4803820"/>
          </a:xfrm>
        </p:spPr>
        <p:txBody>
          <a:bodyPr>
            <a:normAutofit fontScale="85000" lnSpcReduction="20000"/>
          </a:bodyPr>
          <a:lstStyle/>
          <a:p>
            <a:pPr marL="514350" indent="-514350" algn="l" rtl="0">
              <a:buAutoNum type="romanUcPeriod"/>
            </a:pPr>
            <a:r>
              <a:rPr lang="en-US" sz="3300" b="1" dirty="0" smtClean="0">
                <a:solidFill>
                  <a:schemeClr val="accent2"/>
                </a:solidFill>
                <a:latin typeface="Andalus" panose="02020603050405020304" pitchFamily="18" charset="-78"/>
                <a:cs typeface="Andalus" panose="02020603050405020304" pitchFamily="18" charset="-78"/>
              </a:rPr>
              <a:t>Resin Type Denture Base:</a:t>
            </a:r>
          </a:p>
          <a:p>
            <a:pPr algn="l" rtl="0"/>
            <a:r>
              <a:rPr lang="en-US" sz="2400" b="1" dirty="0" smtClean="0">
                <a:solidFill>
                  <a:schemeClr val="tx1"/>
                </a:solidFill>
                <a:latin typeface="Andalus" panose="02020603050405020304" pitchFamily="18" charset="-78"/>
                <a:cs typeface="Andalus" panose="02020603050405020304" pitchFamily="18" charset="-78"/>
              </a:rPr>
              <a:t>Advantages:</a:t>
            </a:r>
          </a:p>
          <a:p>
            <a:pPr marL="0" indent="0" algn="l" rtl="0">
              <a:buNone/>
            </a:pPr>
            <a:r>
              <a:rPr lang="en-US" sz="2400" dirty="0" smtClean="0">
                <a:solidFill>
                  <a:schemeClr val="tx1"/>
                </a:solidFill>
                <a:latin typeface="Andalus" panose="02020603050405020304" pitchFamily="18" charset="-78"/>
                <a:cs typeface="Andalus" panose="02020603050405020304" pitchFamily="18" charset="-78"/>
              </a:rPr>
              <a:t>1</a:t>
            </a:r>
            <a:r>
              <a:rPr lang="en-US" sz="2400" dirty="0">
                <a:solidFill>
                  <a:schemeClr val="tx1"/>
                </a:solidFill>
                <a:latin typeface="Andalus" panose="02020603050405020304" pitchFamily="18" charset="-78"/>
                <a:cs typeface="Andalus" panose="02020603050405020304" pitchFamily="18" charset="-78"/>
              </a:rPr>
              <a:t>. Can be easily relined.</a:t>
            </a:r>
          </a:p>
          <a:p>
            <a:pPr marL="0" indent="0" algn="l" rtl="0">
              <a:buNone/>
            </a:pPr>
            <a:r>
              <a:rPr lang="en-US" sz="2400" dirty="0">
                <a:solidFill>
                  <a:schemeClr val="tx1"/>
                </a:solidFill>
                <a:latin typeface="Andalus" panose="02020603050405020304" pitchFamily="18" charset="-78"/>
                <a:cs typeface="Andalus" panose="02020603050405020304" pitchFamily="18" charset="-78"/>
              </a:rPr>
              <a:t>2. Easy to fabricate, adjust, finish, polish, and repair.</a:t>
            </a:r>
          </a:p>
          <a:p>
            <a:pPr marL="0" indent="0" algn="l" rtl="0">
              <a:buNone/>
            </a:pPr>
            <a:r>
              <a:rPr lang="en-US" sz="2400" dirty="0">
                <a:solidFill>
                  <a:schemeClr val="tx1"/>
                </a:solidFill>
                <a:latin typeface="Andalus" panose="02020603050405020304" pitchFamily="18" charset="-78"/>
                <a:cs typeface="Andalus" panose="02020603050405020304" pitchFamily="18" charset="-78"/>
              </a:rPr>
              <a:t>3. Resin is more esthetic than metal.</a:t>
            </a:r>
          </a:p>
          <a:p>
            <a:pPr algn="l" rtl="0"/>
            <a:r>
              <a:rPr lang="en-US" sz="2400" b="1" dirty="0">
                <a:solidFill>
                  <a:schemeClr val="tx1"/>
                </a:solidFill>
                <a:latin typeface="Andalus" panose="02020603050405020304" pitchFamily="18" charset="-78"/>
                <a:cs typeface="Andalus" panose="02020603050405020304" pitchFamily="18" charset="-78"/>
              </a:rPr>
              <a:t>Disadvantages:</a:t>
            </a:r>
          </a:p>
          <a:p>
            <a:pPr marL="0" indent="0" algn="l" rtl="0">
              <a:buNone/>
            </a:pPr>
            <a:r>
              <a:rPr lang="en-US" sz="2400" dirty="0">
                <a:solidFill>
                  <a:schemeClr val="tx1"/>
                </a:solidFill>
                <a:latin typeface="Andalus" panose="02020603050405020304" pitchFamily="18" charset="-78"/>
                <a:cs typeface="Andalus" panose="02020603050405020304" pitchFamily="18" charset="-78"/>
              </a:rPr>
              <a:t>1. More porous than metal and therefore more difficult to clean.</a:t>
            </a:r>
          </a:p>
          <a:p>
            <a:pPr marL="0" indent="0" algn="l" rtl="0">
              <a:buNone/>
            </a:pPr>
            <a:r>
              <a:rPr lang="en-US" sz="2400" dirty="0">
                <a:solidFill>
                  <a:schemeClr val="tx1"/>
                </a:solidFill>
                <a:latin typeface="Andalus" panose="02020603050405020304" pitchFamily="18" charset="-78"/>
                <a:cs typeface="Andalus" panose="02020603050405020304" pitchFamily="18" charset="-78"/>
              </a:rPr>
              <a:t>2. Requires more bulk for rigidity than metal.</a:t>
            </a:r>
          </a:p>
          <a:p>
            <a:pPr marL="0" indent="0" algn="l" rtl="0">
              <a:buNone/>
            </a:pPr>
            <a:r>
              <a:rPr lang="en-US" sz="2400" dirty="0">
                <a:solidFill>
                  <a:schemeClr val="tx1"/>
                </a:solidFill>
                <a:latin typeface="Andalus" panose="02020603050405020304" pitchFamily="18" charset="-78"/>
                <a:cs typeface="Andalus" panose="02020603050405020304" pitchFamily="18" charset="-78"/>
              </a:rPr>
              <a:t>3. Easily abraded.</a:t>
            </a:r>
          </a:p>
          <a:p>
            <a:pPr marL="0" indent="0" algn="l" rtl="0">
              <a:buNone/>
            </a:pPr>
            <a:r>
              <a:rPr lang="en-US" sz="2400" dirty="0">
                <a:solidFill>
                  <a:schemeClr val="tx1"/>
                </a:solidFill>
                <a:latin typeface="Andalus" panose="02020603050405020304" pitchFamily="18" charset="-78"/>
                <a:cs typeface="Andalus" panose="02020603050405020304" pitchFamily="18" charset="-78"/>
              </a:rPr>
              <a:t>4. Easily fractured.</a:t>
            </a:r>
          </a:p>
          <a:p>
            <a:pPr marL="0" indent="0" algn="l" rtl="0">
              <a:buNone/>
            </a:pPr>
            <a:r>
              <a:rPr lang="en-US" sz="2400" dirty="0">
                <a:solidFill>
                  <a:schemeClr val="tx1"/>
                </a:solidFill>
                <a:latin typeface="Andalus" panose="02020603050405020304" pitchFamily="18" charset="-78"/>
                <a:cs typeface="Andalus" panose="02020603050405020304" pitchFamily="18" charset="-78"/>
              </a:rPr>
              <a:t>5. Plastic is a poor thermal conductor.</a:t>
            </a:r>
          </a:p>
          <a:p>
            <a:pPr marL="0" indent="0" algn="l" rtl="0">
              <a:buNone/>
            </a:pPr>
            <a:r>
              <a:rPr lang="en-US" sz="2400" dirty="0">
                <a:solidFill>
                  <a:schemeClr val="tx1"/>
                </a:solidFill>
                <a:latin typeface="Andalus" panose="02020603050405020304" pitchFamily="18" charset="-78"/>
                <a:cs typeface="Andalus" panose="02020603050405020304" pitchFamily="18" charset="-78"/>
              </a:rPr>
              <a:t>6. Has the potential to be dimensionally unstable.</a:t>
            </a:r>
            <a:endParaRPr lang="en-US" sz="2400" dirty="0" smtClean="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421486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marL="0" indent="0" algn="l" rtl="0">
              <a:buNone/>
            </a:pPr>
            <a:endParaRPr lang="en-US" sz="2400" b="1" dirty="0" smtClean="0">
              <a:solidFill>
                <a:schemeClr val="accent2"/>
              </a:solidFill>
              <a:latin typeface="Andalus" panose="02020603050405020304" pitchFamily="18" charset="-78"/>
              <a:cs typeface="Andalus" panose="02020603050405020304" pitchFamily="18" charset="-78"/>
            </a:endParaRPr>
          </a:p>
          <a:p>
            <a:pPr marL="0" indent="0" algn="l" rtl="0">
              <a:buNone/>
            </a:pPr>
            <a:r>
              <a:rPr lang="en-US" sz="3000" b="1" dirty="0" smtClean="0">
                <a:solidFill>
                  <a:schemeClr val="accent2"/>
                </a:solidFill>
                <a:latin typeface="Andalus" panose="02020603050405020304" pitchFamily="18" charset="-78"/>
                <a:cs typeface="Andalus" panose="02020603050405020304" pitchFamily="18" charset="-78"/>
              </a:rPr>
              <a:t>II.   Metal </a:t>
            </a:r>
            <a:r>
              <a:rPr lang="en-US" sz="3000" b="1" dirty="0">
                <a:solidFill>
                  <a:schemeClr val="accent2"/>
                </a:solidFill>
                <a:latin typeface="Andalus" panose="02020603050405020304" pitchFamily="18" charset="-78"/>
                <a:cs typeface="Andalus" panose="02020603050405020304" pitchFamily="18" charset="-78"/>
              </a:rPr>
              <a:t>Type Denture </a:t>
            </a:r>
            <a:r>
              <a:rPr lang="en-US" sz="3000" b="1" dirty="0" smtClean="0">
                <a:solidFill>
                  <a:schemeClr val="accent2"/>
                </a:solidFill>
                <a:latin typeface="Andalus" panose="02020603050405020304" pitchFamily="18" charset="-78"/>
                <a:cs typeface="Andalus" panose="02020603050405020304" pitchFamily="18" charset="-78"/>
              </a:rPr>
              <a:t>Base:</a:t>
            </a:r>
          </a:p>
          <a:p>
            <a:pPr algn="l" rtl="0"/>
            <a:r>
              <a:rPr lang="en-US" sz="2400" b="1" dirty="0">
                <a:solidFill>
                  <a:schemeClr val="tx1"/>
                </a:solidFill>
                <a:latin typeface="Andalus" panose="02020603050405020304" pitchFamily="18" charset="-78"/>
                <a:cs typeface="Andalus" panose="02020603050405020304" pitchFamily="18" charset="-78"/>
              </a:rPr>
              <a:t>It is made of either:</a:t>
            </a:r>
          </a:p>
          <a:p>
            <a:pPr marL="0" indent="0" algn="l" rtl="0">
              <a:buNone/>
            </a:pPr>
            <a:r>
              <a:rPr lang="en-US" sz="2400" dirty="0">
                <a:solidFill>
                  <a:schemeClr val="tx1"/>
                </a:solidFill>
                <a:latin typeface="Andalus" panose="02020603050405020304" pitchFamily="18" charset="-78"/>
                <a:cs typeface="Andalus" panose="02020603050405020304" pitchFamily="18" charset="-78"/>
              </a:rPr>
              <a:t>1- Gold and platinum: but these materials are so expensive.</a:t>
            </a:r>
          </a:p>
          <a:p>
            <a:pPr marL="0" indent="0" algn="l" rtl="0">
              <a:buNone/>
            </a:pPr>
            <a:r>
              <a:rPr lang="en-US" sz="2400" dirty="0">
                <a:solidFill>
                  <a:schemeClr val="tx1"/>
                </a:solidFill>
                <a:latin typeface="Andalus" panose="02020603050405020304" pitchFamily="18" charset="-78"/>
                <a:cs typeface="Andalus" panose="02020603050405020304" pitchFamily="18" charset="-78"/>
              </a:rPr>
              <a:t>2- Cobalt chromium: this is more being in use nowadays.</a:t>
            </a:r>
          </a:p>
          <a:p>
            <a:pPr marL="0" indent="0" algn="l" rtl="0">
              <a:buNone/>
            </a:pPr>
            <a:r>
              <a:rPr lang="en-US" sz="2400" dirty="0">
                <a:solidFill>
                  <a:schemeClr val="tx1"/>
                </a:solidFill>
                <a:latin typeface="Andalus" panose="02020603050405020304" pitchFamily="18" charset="-78"/>
                <a:cs typeface="Andalus" panose="02020603050405020304" pitchFamily="18" charset="-78"/>
              </a:rPr>
              <a:t>3- Recently, the titanium being used as a denture base and in oral implant because of its excellent properties.</a:t>
            </a:r>
          </a:p>
          <a:p>
            <a:pPr marL="0" indent="0" algn="l" rtl="0">
              <a:buNone/>
            </a:pPr>
            <a:r>
              <a:rPr lang="en-US" sz="2400" dirty="0">
                <a:solidFill>
                  <a:schemeClr val="tx1"/>
                </a:solidFill>
                <a:latin typeface="Andalus" panose="02020603050405020304" pitchFamily="18" charset="-78"/>
                <a:cs typeface="Andalus" panose="02020603050405020304" pitchFamily="18" charset="-78"/>
              </a:rPr>
              <a:t>The metal type denture base has the ability to stimulate the underlying tissues that will maintain the integrity of the bone by preventing bone resorption.</a:t>
            </a:r>
            <a:endParaRPr lang="ar-SA" sz="2400" dirty="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437618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80496"/>
            <a:ext cx="5536273" cy="3678303"/>
          </a:xfrm>
        </p:spPr>
        <p:txBody>
          <a:bodyPr>
            <a:normAutofit/>
          </a:bodyPr>
          <a:lstStyle/>
          <a:p>
            <a:pPr marL="0" indent="0" algn="l" rtl="0">
              <a:buNone/>
            </a:pPr>
            <a:endParaRPr lang="en-US" sz="2400" b="1" dirty="0" smtClean="0">
              <a:solidFill>
                <a:schemeClr val="accent2"/>
              </a:solidFill>
              <a:latin typeface="Andalus" panose="02020603050405020304" pitchFamily="18" charset="-78"/>
              <a:cs typeface="Andalus" panose="02020603050405020304" pitchFamily="18" charset="-78"/>
            </a:endParaRPr>
          </a:p>
          <a:p>
            <a:pPr marL="0" indent="0" algn="l" rtl="0">
              <a:buNone/>
            </a:pPr>
            <a:r>
              <a:rPr lang="en-US" sz="2800" b="1" dirty="0" smtClean="0">
                <a:solidFill>
                  <a:schemeClr val="accent2"/>
                </a:solidFill>
                <a:latin typeface="Andalus" panose="02020603050405020304" pitchFamily="18" charset="-78"/>
                <a:cs typeface="Andalus" panose="02020603050405020304" pitchFamily="18" charset="-78"/>
              </a:rPr>
              <a:t>II.   Metal </a:t>
            </a:r>
            <a:r>
              <a:rPr lang="en-US" sz="2800" b="1" dirty="0">
                <a:solidFill>
                  <a:schemeClr val="accent2"/>
                </a:solidFill>
                <a:latin typeface="Andalus" panose="02020603050405020304" pitchFamily="18" charset="-78"/>
                <a:cs typeface="Andalus" panose="02020603050405020304" pitchFamily="18" charset="-78"/>
              </a:rPr>
              <a:t>Type Denture </a:t>
            </a:r>
            <a:r>
              <a:rPr lang="en-US" sz="2800" b="1" dirty="0" smtClean="0">
                <a:solidFill>
                  <a:schemeClr val="accent2"/>
                </a:solidFill>
                <a:latin typeface="Andalus" panose="02020603050405020304" pitchFamily="18" charset="-78"/>
                <a:cs typeface="Andalus" panose="02020603050405020304" pitchFamily="18" charset="-78"/>
              </a:rPr>
              <a:t>Base:</a:t>
            </a:r>
          </a:p>
          <a:p>
            <a:pPr algn="l" rtl="0"/>
            <a:r>
              <a:rPr lang="en-US" sz="2400" b="1" dirty="0">
                <a:solidFill>
                  <a:schemeClr val="accent2"/>
                </a:solidFill>
                <a:latin typeface="Andalus" panose="02020603050405020304" pitchFamily="18" charset="-78"/>
                <a:cs typeface="Andalus" panose="02020603050405020304" pitchFamily="18" charset="-78"/>
              </a:rPr>
              <a:t>Indications:</a:t>
            </a:r>
          </a:p>
          <a:p>
            <a:pPr marL="0" indent="0" algn="l" rtl="0">
              <a:buNone/>
            </a:pPr>
            <a:r>
              <a:rPr lang="en-US" sz="2000" dirty="0">
                <a:solidFill>
                  <a:schemeClr val="tx1"/>
                </a:solidFill>
                <a:latin typeface="Andalus" panose="02020603050405020304" pitchFamily="18" charset="-78"/>
                <a:cs typeface="Andalus" panose="02020603050405020304" pitchFamily="18" charset="-78"/>
              </a:rPr>
              <a:t>1- Short span (tooth borne removable partial denture).</a:t>
            </a:r>
          </a:p>
          <a:p>
            <a:pPr marL="0" indent="0" algn="l" rtl="0">
              <a:buNone/>
            </a:pPr>
            <a:r>
              <a:rPr lang="en-US" sz="2000" dirty="0">
                <a:solidFill>
                  <a:schemeClr val="tx1"/>
                </a:solidFill>
                <a:latin typeface="Andalus" panose="02020603050405020304" pitchFamily="18" charset="-78"/>
                <a:cs typeface="Andalus" panose="02020603050405020304" pitchFamily="18" charset="-78"/>
              </a:rPr>
              <a:t>2- When there is no enough inter-ridge space for artificial teeth (inadequate </a:t>
            </a:r>
            <a:r>
              <a:rPr lang="en-US" sz="2000" dirty="0" err="1">
                <a:solidFill>
                  <a:schemeClr val="tx1"/>
                </a:solidFill>
                <a:latin typeface="Andalus" panose="02020603050405020304" pitchFamily="18" charset="-78"/>
                <a:cs typeface="Andalus" panose="02020603050405020304" pitchFamily="18" charset="-78"/>
              </a:rPr>
              <a:t>intermaxillary</a:t>
            </a:r>
            <a:r>
              <a:rPr lang="en-US" sz="2000" dirty="0">
                <a:solidFill>
                  <a:schemeClr val="tx1"/>
                </a:solidFill>
                <a:latin typeface="Andalus" panose="02020603050405020304" pitchFamily="18" charset="-78"/>
                <a:cs typeface="Andalus" panose="02020603050405020304" pitchFamily="18" charset="-78"/>
              </a:rPr>
              <a:t> space) because of over eruption of opposing teeth.</a:t>
            </a:r>
            <a:endParaRPr lang="ar-SA" sz="2000" dirty="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6117465" y="2622478"/>
            <a:ext cx="5674565" cy="3018467"/>
          </a:xfrm>
          <a:prstGeom prst="rect">
            <a:avLst/>
          </a:prstGeom>
        </p:spPr>
      </p:pic>
    </p:spTree>
    <p:extLst>
      <p:ext uri="{BB962C8B-B14F-4D97-AF65-F5344CB8AC3E}">
        <p14:creationId xmlns:p14="http://schemas.microsoft.com/office/powerpoint/2010/main" val="2917704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0" indent="0" algn="l" rtl="0">
              <a:buNone/>
            </a:pPr>
            <a:endParaRPr lang="en-US" sz="2400" b="1" dirty="0" smtClean="0">
              <a:solidFill>
                <a:schemeClr val="accent2"/>
              </a:solidFill>
              <a:latin typeface="Andalus" panose="02020603050405020304" pitchFamily="18" charset="-78"/>
              <a:cs typeface="Andalus" panose="02020603050405020304" pitchFamily="18" charset="-78"/>
            </a:endParaRPr>
          </a:p>
          <a:p>
            <a:pPr marL="514350" indent="-514350" algn="l" rtl="0">
              <a:buAutoNum type="romanUcPeriod" startAt="2"/>
            </a:pPr>
            <a:r>
              <a:rPr lang="en-US" sz="3000" b="1" dirty="0" smtClean="0">
                <a:solidFill>
                  <a:schemeClr val="accent2"/>
                </a:solidFill>
                <a:latin typeface="Andalus" panose="02020603050405020304" pitchFamily="18" charset="-78"/>
                <a:cs typeface="Andalus" panose="02020603050405020304" pitchFamily="18" charset="-78"/>
              </a:rPr>
              <a:t>Metal </a:t>
            </a:r>
            <a:r>
              <a:rPr lang="en-US" sz="3000" b="1" dirty="0">
                <a:solidFill>
                  <a:schemeClr val="accent2"/>
                </a:solidFill>
                <a:latin typeface="Andalus" panose="02020603050405020304" pitchFamily="18" charset="-78"/>
                <a:cs typeface="Andalus" panose="02020603050405020304" pitchFamily="18" charset="-78"/>
              </a:rPr>
              <a:t>Type Denture </a:t>
            </a:r>
            <a:r>
              <a:rPr lang="en-US" sz="3000" b="1" dirty="0" smtClean="0">
                <a:solidFill>
                  <a:schemeClr val="accent2"/>
                </a:solidFill>
                <a:latin typeface="Andalus" panose="02020603050405020304" pitchFamily="18" charset="-78"/>
                <a:cs typeface="Andalus" panose="02020603050405020304" pitchFamily="18" charset="-78"/>
              </a:rPr>
              <a:t>Base:</a:t>
            </a:r>
          </a:p>
          <a:p>
            <a:pPr algn="l" rtl="0"/>
            <a:r>
              <a:rPr lang="en-US" sz="2600" b="1" dirty="0">
                <a:latin typeface="Andalus" panose="02020603050405020304" pitchFamily="18" charset="-78"/>
                <a:cs typeface="Andalus" panose="02020603050405020304" pitchFamily="18" charset="-78"/>
              </a:rPr>
              <a:t>Advantages:</a:t>
            </a:r>
          </a:p>
          <a:p>
            <a:pPr marL="0" indent="0" algn="l" rtl="0">
              <a:buNone/>
            </a:pPr>
            <a:r>
              <a:rPr lang="en-US" sz="2400" b="1" dirty="0">
                <a:solidFill>
                  <a:schemeClr val="accent2"/>
                </a:solidFill>
                <a:latin typeface="Andalus" panose="02020603050405020304" pitchFamily="18" charset="-78"/>
                <a:cs typeface="Andalus" panose="02020603050405020304" pitchFamily="18" charset="-78"/>
              </a:rPr>
              <a:t>1- Accuracy and Permanence of Form.</a:t>
            </a:r>
          </a:p>
          <a:p>
            <a:pPr marL="0" indent="0" algn="l" rtl="0">
              <a:buNone/>
            </a:pPr>
            <a:r>
              <a:rPr lang="en-US" sz="2200" dirty="0">
                <a:latin typeface="Andalus" panose="02020603050405020304" pitchFamily="18" charset="-78"/>
                <a:cs typeface="Andalus" panose="02020603050405020304" pitchFamily="18" charset="-78"/>
              </a:rPr>
              <a:t>Cast metal bases not only more accurately than denture resins but also can maintain their accuracy of form without change in the mouth.</a:t>
            </a:r>
          </a:p>
          <a:p>
            <a:pPr marL="0" indent="0" algn="l" rtl="0">
              <a:buNone/>
            </a:pPr>
            <a:r>
              <a:rPr lang="en-US" sz="2200" dirty="0">
                <a:latin typeface="Andalus" panose="02020603050405020304" pitchFamily="18" charset="-78"/>
                <a:cs typeface="Andalus" panose="02020603050405020304" pitchFamily="18" charset="-78"/>
              </a:rPr>
              <a:t>Because of its accuracy, the metal base provides an intimate contact that contributes considerably to the retention of denture prosthesis. Permanence of form of the cast base is also ensured because of its resistance to abrasion from denture cleaning</a:t>
            </a:r>
            <a:r>
              <a:rPr lang="en-US" sz="2200" dirty="0" smtClean="0">
                <a:latin typeface="Andalus" panose="02020603050405020304" pitchFamily="18" charset="-78"/>
                <a:cs typeface="Andalus" panose="02020603050405020304" pitchFamily="18" charset="-78"/>
              </a:rPr>
              <a:t>.</a:t>
            </a:r>
          </a:p>
        </p:txBody>
      </p:sp>
    </p:spTree>
    <p:extLst>
      <p:ext uri="{BB962C8B-B14F-4D97-AF65-F5344CB8AC3E}">
        <p14:creationId xmlns:p14="http://schemas.microsoft.com/office/powerpoint/2010/main" val="3078089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endParaRPr lang="en-US" sz="2400" b="1" dirty="0" smtClean="0">
              <a:solidFill>
                <a:schemeClr val="accent2"/>
              </a:solidFill>
              <a:latin typeface="Andalus" panose="02020603050405020304" pitchFamily="18" charset="-78"/>
              <a:cs typeface="Andalus" panose="02020603050405020304" pitchFamily="18" charset="-78"/>
            </a:endParaRPr>
          </a:p>
          <a:p>
            <a:pPr marL="514350" indent="-514350" algn="l" rtl="0">
              <a:buAutoNum type="romanUcPeriod" startAt="2"/>
            </a:pPr>
            <a:r>
              <a:rPr lang="en-US" sz="3000" b="1" dirty="0" smtClean="0">
                <a:solidFill>
                  <a:schemeClr val="accent2"/>
                </a:solidFill>
                <a:latin typeface="Andalus" panose="02020603050405020304" pitchFamily="18" charset="-78"/>
                <a:cs typeface="Andalus" panose="02020603050405020304" pitchFamily="18" charset="-78"/>
              </a:rPr>
              <a:t>Metal </a:t>
            </a:r>
            <a:r>
              <a:rPr lang="en-US" sz="3000" b="1" dirty="0">
                <a:solidFill>
                  <a:schemeClr val="accent2"/>
                </a:solidFill>
                <a:latin typeface="Andalus" panose="02020603050405020304" pitchFamily="18" charset="-78"/>
                <a:cs typeface="Andalus" panose="02020603050405020304" pitchFamily="18" charset="-78"/>
              </a:rPr>
              <a:t>Type Denture </a:t>
            </a:r>
            <a:r>
              <a:rPr lang="en-US" sz="3000" b="1" dirty="0" smtClean="0">
                <a:solidFill>
                  <a:schemeClr val="accent2"/>
                </a:solidFill>
                <a:latin typeface="Andalus" panose="02020603050405020304" pitchFamily="18" charset="-78"/>
                <a:cs typeface="Andalus" panose="02020603050405020304" pitchFamily="18" charset="-78"/>
              </a:rPr>
              <a:t>Base:</a:t>
            </a:r>
          </a:p>
          <a:p>
            <a:pPr algn="l" rtl="0"/>
            <a:r>
              <a:rPr lang="en-US" sz="2600" b="1" dirty="0">
                <a:latin typeface="Andalus" panose="02020603050405020304" pitchFamily="18" charset="-78"/>
                <a:cs typeface="Andalus" panose="02020603050405020304" pitchFamily="18" charset="-78"/>
              </a:rPr>
              <a:t>Advantages</a:t>
            </a:r>
            <a:r>
              <a:rPr lang="en-US" sz="2600" b="1" dirty="0" smtClean="0">
                <a:latin typeface="Andalus" panose="02020603050405020304" pitchFamily="18" charset="-78"/>
                <a:cs typeface="Andalus" panose="02020603050405020304" pitchFamily="18" charset="-78"/>
              </a:rPr>
              <a:t>:</a:t>
            </a:r>
          </a:p>
          <a:p>
            <a:pPr marL="0" indent="0" algn="l" rtl="0">
              <a:buNone/>
            </a:pPr>
            <a:r>
              <a:rPr lang="en-US" sz="2200" b="1" dirty="0">
                <a:solidFill>
                  <a:schemeClr val="accent2"/>
                </a:solidFill>
                <a:latin typeface="Andalus" panose="02020603050405020304" pitchFamily="18" charset="-78"/>
                <a:cs typeface="Andalus" panose="02020603050405020304" pitchFamily="18" charset="-78"/>
              </a:rPr>
              <a:t>2- Comparative Tissue Response</a:t>
            </a:r>
          </a:p>
          <a:p>
            <a:pPr marL="0" indent="0" algn="l" rtl="0">
              <a:buNone/>
            </a:pPr>
            <a:r>
              <a:rPr lang="en-US" sz="2000" dirty="0">
                <a:latin typeface="Andalus" panose="02020603050405020304" pitchFamily="18" charset="-78"/>
                <a:cs typeface="Andalus" panose="02020603050405020304" pitchFamily="18" charset="-78"/>
              </a:rPr>
              <a:t>The inherent cleanliness of the cast metal base contributes to the health of oral tissue when compared with an acrylic resin base. The reasons for this are the greater density and the bacteriostatic activity contributed by ionization and oxidation of the metal base. Acrylic resin bases tend to accumulate mucinous deposits containing food particles.</a:t>
            </a:r>
          </a:p>
        </p:txBody>
      </p:sp>
    </p:spTree>
    <p:extLst>
      <p:ext uri="{BB962C8B-B14F-4D97-AF65-F5344CB8AC3E}">
        <p14:creationId xmlns:p14="http://schemas.microsoft.com/office/powerpoint/2010/main" val="2752438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0" indent="0" algn="l" rtl="0">
              <a:buNone/>
            </a:pPr>
            <a:endParaRPr lang="en-US" sz="2400" b="1" dirty="0" smtClean="0">
              <a:solidFill>
                <a:schemeClr val="accent2"/>
              </a:solidFill>
              <a:latin typeface="Andalus" panose="02020603050405020304" pitchFamily="18" charset="-78"/>
              <a:cs typeface="Andalus" panose="02020603050405020304" pitchFamily="18" charset="-78"/>
            </a:endParaRPr>
          </a:p>
          <a:p>
            <a:pPr marL="514350" indent="-514350" algn="l" rtl="0">
              <a:buAutoNum type="romanUcPeriod" startAt="2"/>
            </a:pPr>
            <a:r>
              <a:rPr lang="en-US" sz="3000" b="1" dirty="0" smtClean="0">
                <a:solidFill>
                  <a:schemeClr val="accent2"/>
                </a:solidFill>
                <a:latin typeface="Andalus" panose="02020603050405020304" pitchFamily="18" charset="-78"/>
                <a:cs typeface="Andalus" panose="02020603050405020304" pitchFamily="18" charset="-78"/>
              </a:rPr>
              <a:t>Metal </a:t>
            </a:r>
            <a:r>
              <a:rPr lang="en-US" sz="3000" b="1" dirty="0">
                <a:solidFill>
                  <a:schemeClr val="accent2"/>
                </a:solidFill>
                <a:latin typeface="Andalus" panose="02020603050405020304" pitchFamily="18" charset="-78"/>
                <a:cs typeface="Andalus" panose="02020603050405020304" pitchFamily="18" charset="-78"/>
              </a:rPr>
              <a:t>Type Denture </a:t>
            </a:r>
            <a:r>
              <a:rPr lang="en-US" sz="3000" b="1" dirty="0" smtClean="0">
                <a:solidFill>
                  <a:schemeClr val="accent2"/>
                </a:solidFill>
                <a:latin typeface="Andalus" panose="02020603050405020304" pitchFamily="18" charset="-78"/>
                <a:cs typeface="Andalus" panose="02020603050405020304" pitchFamily="18" charset="-78"/>
              </a:rPr>
              <a:t>Base:</a:t>
            </a:r>
          </a:p>
          <a:p>
            <a:pPr algn="l" rtl="0"/>
            <a:r>
              <a:rPr lang="en-US" sz="2600" b="1" dirty="0">
                <a:latin typeface="Andalus" panose="02020603050405020304" pitchFamily="18" charset="-78"/>
                <a:cs typeface="Andalus" panose="02020603050405020304" pitchFamily="18" charset="-78"/>
              </a:rPr>
              <a:t>Advantages</a:t>
            </a:r>
            <a:r>
              <a:rPr lang="en-US" sz="2600" b="1" dirty="0" smtClean="0">
                <a:latin typeface="Andalus" panose="02020603050405020304" pitchFamily="18" charset="-78"/>
                <a:cs typeface="Andalus" panose="02020603050405020304" pitchFamily="18" charset="-78"/>
              </a:rPr>
              <a:t>:</a:t>
            </a:r>
          </a:p>
          <a:p>
            <a:pPr marL="0" indent="0" algn="l" rtl="0">
              <a:buNone/>
            </a:pPr>
            <a:r>
              <a:rPr lang="en-US" sz="2200" b="1" dirty="0">
                <a:solidFill>
                  <a:schemeClr val="accent2"/>
                </a:solidFill>
                <a:latin typeface="Andalus" panose="02020603050405020304" pitchFamily="18" charset="-78"/>
                <a:cs typeface="Andalus" panose="02020603050405020304" pitchFamily="18" charset="-78"/>
              </a:rPr>
              <a:t>3- Thermal Conductivity</a:t>
            </a:r>
          </a:p>
          <a:p>
            <a:pPr marL="0" indent="0" algn="l" rtl="0">
              <a:buNone/>
            </a:pPr>
            <a:r>
              <a:rPr lang="en-US" sz="2000" dirty="0">
                <a:solidFill>
                  <a:schemeClr val="tx1"/>
                </a:solidFill>
                <a:latin typeface="Andalus" panose="02020603050405020304" pitchFamily="18" charset="-78"/>
                <a:cs typeface="Andalus" panose="02020603050405020304" pitchFamily="18" charset="-78"/>
              </a:rPr>
              <a:t>Temperature changes are transmitted through the metal base to the underlying tissue, thereby helping to maintain the health of that tissue. Freedom of interchange of temperature between the tissue covered and the surrounding external influences (temperature of liquid, solid foods, and inspired air) contributes much to the patient's acceptance of a denture and may help prevent the feeling of the presence of a foreign body.</a:t>
            </a:r>
            <a:endParaRPr lang="en-US" dirty="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770055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80496"/>
            <a:ext cx="11029615" cy="4503639"/>
          </a:xfrm>
        </p:spPr>
        <p:txBody>
          <a:bodyPr>
            <a:normAutofit fontScale="92500" lnSpcReduction="10000"/>
          </a:bodyPr>
          <a:lstStyle/>
          <a:p>
            <a:pPr marL="0" indent="0" algn="l" rtl="0">
              <a:buNone/>
            </a:pPr>
            <a:endParaRPr lang="en-US" sz="2400" b="1" dirty="0" smtClean="0">
              <a:solidFill>
                <a:schemeClr val="accent2"/>
              </a:solidFill>
              <a:latin typeface="Andalus" panose="02020603050405020304" pitchFamily="18" charset="-78"/>
              <a:cs typeface="Andalus" panose="02020603050405020304" pitchFamily="18" charset="-78"/>
            </a:endParaRPr>
          </a:p>
          <a:p>
            <a:pPr marL="514350" indent="-514350" algn="l" rtl="0">
              <a:buAutoNum type="romanUcPeriod" startAt="2"/>
            </a:pPr>
            <a:r>
              <a:rPr lang="en-US" sz="3000" b="1" dirty="0" smtClean="0">
                <a:solidFill>
                  <a:schemeClr val="accent2"/>
                </a:solidFill>
                <a:latin typeface="Andalus" panose="02020603050405020304" pitchFamily="18" charset="-78"/>
                <a:cs typeface="Andalus" panose="02020603050405020304" pitchFamily="18" charset="-78"/>
              </a:rPr>
              <a:t>Metal </a:t>
            </a:r>
            <a:r>
              <a:rPr lang="en-US" sz="3000" b="1" dirty="0">
                <a:solidFill>
                  <a:schemeClr val="accent2"/>
                </a:solidFill>
                <a:latin typeface="Andalus" panose="02020603050405020304" pitchFamily="18" charset="-78"/>
                <a:cs typeface="Andalus" panose="02020603050405020304" pitchFamily="18" charset="-78"/>
              </a:rPr>
              <a:t>Type Denture </a:t>
            </a:r>
            <a:r>
              <a:rPr lang="en-US" sz="3000" b="1" dirty="0" smtClean="0">
                <a:solidFill>
                  <a:schemeClr val="accent2"/>
                </a:solidFill>
                <a:latin typeface="Andalus" panose="02020603050405020304" pitchFamily="18" charset="-78"/>
                <a:cs typeface="Andalus" panose="02020603050405020304" pitchFamily="18" charset="-78"/>
              </a:rPr>
              <a:t>Base:</a:t>
            </a:r>
          </a:p>
          <a:p>
            <a:pPr algn="l" rtl="0"/>
            <a:r>
              <a:rPr lang="en-US" sz="2600" b="1" dirty="0">
                <a:latin typeface="Andalus" panose="02020603050405020304" pitchFamily="18" charset="-78"/>
                <a:cs typeface="Andalus" panose="02020603050405020304" pitchFamily="18" charset="-78"/>
              </a:rPr>
              <a:t>Advantages</a:t>
            </a:r>
            <a:r>
              <a:rPr lang="en-US" sz="2600" b="1" dirty="0" smtClean="0">
                <a:latin typeface="Andalus" panose="02020603050405020304" pitchFamily="18" charset="-78"/>
                <a:cs typeface="Andalus" panose="02020603050405020304" pitchFamily="18" charset="-78"/>
              </a:rPr>
              <a:t>:</a:t>
            </a:r>
          </a:p>
          <a:p>
            <a:pPr marL="0" indent="0" algn="l" rtl="0">
              <a:buNone/>
            </a:pPr>
            <a:r>
              <a:rPr lang="en-US" sz="2400" b="1" dirty="0">
                <a:solidFill>
                  <a:schemeClr val="accent2"/>
                </a:solidFill>
                <a:latin typeface="Andalus" panose="02020603050405020304" pitchFamily="18" charset="-78"/>
                <a:cs typeface="Andalus" panose="02020603050405020304" pitchFamily="18" charset="-78"/>
              </a:rPr>
              <a:t>4- Weight and Bulk</a:t>
            </a:r>
          </a:p>
          <a:p>
            <a:pPr marL="0" indent="0" algn="l" rtl="0">
              <a:buNone/>
            </a:pPr>
            <a:r>
              <a:rPr lang="en-US" sz="2200" dirty="0">
                <a:solidFill>
                  <a:schemeClr val="tx1"/>
                </a:solidFill>
                <a:latin typeface="Andalus" panose="02020603050405020304" pitchFamily="18" charset="-78"/>
                <a:cs typeface="Andalus" panose="02020603050405020304" pitchFamily="18" charset="-78"/>
              </a:rPr>
              <a:t>Metal alloy may be cast much thinner than acrylic resin and still have adequate strength and rigidity.</a:t>
            </a:r>
          </a:p>
          <a:p>
            <a:pPr marL="0" indent="0" algn="l" rtl="0">
              <a:buNone/>
            </a:pPr>
            <a:r>
              <a:rPr lang="en-US" sz="2200" dirty="0">
                <a:solidFill>
                  <a:schemeClr val="tx1"/>
                </a:solidFill>
                <a:latin typeface="Andalus" panose="02020603050405020304" pitchFamily="18" charset="-78"/>
                <a:cs typeface="Andalus" panose="02020603050405020304" pitchFamily="18" charset="-78"/>
              </a:rPr>
              <a:t>Sometimes weight and thickness may be used to advantage in denture bases. In the mandibular arch, the weight of the denture may be an asset in regard to retention.</a:t>
            </a:r>
          </a:p>
          <a:p>
            <a:pPr marL="0" indent="0" algn="l" rtl="0">
              <a:buNone/>
            </a:pPr>
            <a:r>
              <a:rPr lang="en-US" sz="2200" dirty="0">
                <a:solidFill>
                  <a:schemeClr val="tx1"/>
                </a:solidFill>
                <a:latin typeface="Andalus" panose="02020603050405020304" pitchFamily="18" charset="-78"/>
                <a:cs typeface="Andalus" panose="02020603050405020304" pitchFamily="18" charset="-78"/>
              </a:rPr>
              <a:t>On the other hand, extreme loss of residual alveolar bone may make it necessary to add fullness to the denture base to restore normal facial contours and to fill out the buccal vestibule to prevent food from being trapped in the vestibule beneath the denture. In such situations an acrylic resin base may be preferable to the thinner metal base.</a:t>
            </a:r>
            <a:endParaRPr lang="en-US" sz="1700" dirty="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048934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Denture Base According To Material:</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80496"/>
            <a:ext cx="11029615" cy="4503639"/>
          </a:xfrm>
        </p:spPr>
        <p:txBody>
          <a:bodyPr>
            <a:normAutofit/>
          </a:bodyPr>
          <a:lstStyle/>
          <a:p>
            <a:pPr marL="0" indent="0" algn="l" rtl="0">
              <a:buNone/>
            </a:pPr>
            <a:endParaRPr lang="en-US" sz="2400" b="1" dirty="0" smtClean="0">
              <a:solidFill>
                <a:schemeClr val="accent2"/>
              </a:solidFill>
              <a:latin typeface="Andalus" panose="02020603050405020304" pitchFamily="18" charset="-78"/>
              <a:cs typeface="Andalus" panose="02020603050405020304" pitchFamily="18" charset="-78"/>
            </a:endParaRPr>
          </a:p>
          <a:p>
            <a:pPr marL="514350" indent="-514350" algn="l" rtl="0">
              <a:buAutoNum type="romanUcPeriod" startAt="2"/>
            </a:pPr>
            <a:r>
              <a:rPr lang="en-US" sz="3000" b="1" dirty="0" smtClean="0">
                <a:solidFill>
                  <a:schemeClr val="accent2"/>
                </a:solidFill>
                <a:latin typeface="Andalus" panose="02020603050405020304" pitchFamily="18" charset="-78"/>
                <a:cs typeface="Andalus" panose="02020603050405020304" pitchFamily="18" charset="-78"/>
              </a:rPr>
              <a:t>Metal </a:t>
            </a:r>
            <a:r>
              <a:rPr lang="en-US" sz="3000" b="1" dirty="0">
                <a:solidFill>
                  <a:schemeClr val="accent2"/>
                </a:solidFill>
                <a:latin typeface="Andalus" panose="02020603050405020304" pitchFamily="18" charset="-78"/>
                <a:cs typeface="Andalus" panose="02020603050405020304" pitchFamily="18" charset="-78"/>
              </a:rPr>
              <a:t>Type Denture </a:t>
            </a:r>
            <a:r>
              <a:rPr lang="en-US" sz="3000" b="1" dirty="0" smtClean="0">
                <a:solidFill>
                  <a:schemeClr val="accent2"/>
                </a:solidFill>
                <a:latin typeface="Andalus" panose="02020603050405020304" pitchFamily="18" charset="-78"/>
                <a:cs typeface="Andalus" panose="02020603050405020304" pitchFamily="18" charset="-78"/>
              </a:rPr>
              <a:t>Base:</a:t>
            </a:r>
          </a:p>
          <a:p>
            <a:pPr algn="l" rtl="0"/>
            <a:r>
              <a:rPr lang="en-US" sz="2600" b="1" dirty="0" smtClean="0">
                <a:latin typeface="Andalus" panose="02020603050405020304" pitchFamily="18" charset="-78"/>
                <a:cs typeface="Andalus" panose="02020603050405020304" pitchFamily="18" charset="-78"/>
              </a:rPr>
              <a:t>Disadvantages:</a:t>
            </a:r>
          </a:p>
          <a:p>
            <a:pPr marL="514350" indent="-514350" algn="l" rtl="0">
              <a:buAutoNum type="arabicPeriod"/>
            </a:pPr>
            <a:r>
              <a:rPr lang="en-US" sz="2000" dirty="0" smtClean="0">
                <a:latin typeface="Andalus" panose="02020603050405020304" pitchFamily="18" charset="-78"/>
                <a:cs typeface="Andalus" panose="02020603050405020304" pitchFamily="18" charset="-78"/>
              </a:rPr>
              <a:t>Difficult </a:t>
            </a:r>
            <a:r>
              <a:rPr lang="en-US" sz="2000" dirty="0">
                <a:latin typeface="Andalus" panose="02020603050405020304" pitchFamily="18" charset="-78"/>
                <a:cs typeface="Andalus" panose="02020603050405020304" pitchFamily="18" charset="-78"/>
              </a:rPr>
              <a:t>to reline, adjust, and </a:t>
            </a:r>
            <a:r>
              <a:rPr lang="en-US" sz="2000" dirty="0" smtClean="0">
                <a:latin typeface="Andalus" panose="02020603050405020304" pitchFamily="18" charset="-78"/>
                <a:cs typeface="Andalus" panose="02020603050405020304" pitchFamily="18" charset="-78"/>
              </a:rPr>
              <a:t>rebase.</a:t>
            </a:r>
          </a:p>
          <a:p>
            <a:pPr marL="514350" indent="-514350" algn="l" rtl="0">
              <a:buAutoNum type="arabicPeriod"/>
            </a:pPr>
            <a:r>
              <a:rPr lang="en-US" sz="2000" dirty="0" smtClean="0">
                <a:latin typeface="Andalus" panose="02020603050405020304" pitchFamily="18" charset="-78"/>
                <a:cs typeface="Andalus" panose="02020603050405020304" pitchFamily="18" charset="-78"/>
              </a:rPr>
              <a:t>It </a:t>
            </a:r>
            <a:r>
              <a:rPr lang="en-US" sz="2000" dirty="0">
                <a:latin typeface="Andalus" panose="02020603050405020304" pitchFamily="18" charset="-78"/>
                <a:cs typeface="Andalus" panose="02020603050405020304" pitchFamily="18" charset="-78"/>
              </a:rPr>
              <a:t>is </a:t>
            </a:r>
            <a:r>
              <a:rPr lang="en-US" sz="2000" dirty="0" smtClean="0">
                <a:latin typeface="Andalus" panose="02020603050405020304" pitchFamily="18" charset="-78"/>
                <a:cs typeface="Andalus" panose="02020603050405020304" pitchFamily="18" charset="-78"/>
              </a:rPr>
              <a:t>expensive.</a:t>
            </a:r>
          </a:p>
          <a:p>
            <a:pPr marL="514350" indent="-514350" algn="l" rtl="0">
              <a:buAutoNum type="arabicPeriod"/>
            </a:pP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errors that occur in posterior palatal seal area cannot be corrected with metal denture </a:t>
            </a:r>
            <a:r>
              <a:rPr lang="en-US" sz="2000" dirty="0" smtClean="0">
                <a:latin typeface="Andalus" panose="02020603050405020304" pitchFamily="18" charset="-78"/>
                <a:cs typeface="Andalus" panose="02020603050405020304" pitchFamily="18" charset="-78"/>
              </a:rPr>
              <a:t>base.</a:t>
            </a:r>
          </a:p>
          <a:p>
            <a:pPr marL="514350" indent="-514350" algn="l" rtl="0">
              <a:buAutoNum type="arabicPeriod"/>
            </a:pPr>
            <a:r>
              <a:rPr lang="en-US" sz="2000" dirty="0" smtClean="0">
                <a:latin typeface="Andalus" panose="02020603050405020304" pitchFamily="18" charset="-78"/>
                <a:cs typeface="Andalus" panose="02020603050405020304" pitchFamily="18" charset="-78"/>
              </a:rPr>
              <a:t>Poor </a:t>
            </a:r>
            <a:r>
              <a:rPr lang="en-US" sz="2000" dirty="0">
                <a:latin typeface="Andalus" panose="02020603050405020304" pitchFamily="18" charset="-78"/>
                <a:cs typeface="Andalus" panose="02020603050405020304" pitchFamily="18" charset="-78"/>
              </a:rPr>
              <a:t>esthetic.</a:t>
            </a:r>
            <a:endParaRPr lang="en-US" sz="2000" dirty="0" smtClean="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221101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Types Of Artificial Teeth:</a:t>
            </a:r>
            <a:br>
              <a:rPr lang="en-US" cap="none" dirty="0" smtClean="0">
                <a:latin typeface="Times New Roman" panose="02020603050405020304" pitchFamily="18" charset="0"/>
                <a:cs typeface="Times New Roman" panose="02020603050405020304" pitchFamily="18" charset="0"/>
              </a:rPr>
            </a:b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l" rtl="0">
              <a:buNone/>
            </a:pPr>
            <a:r>
              <a:rPr lang="en-US" sz="2000" b="1" dirty="0" smtClean="0">
                <a:solidFill>
                  <a:schemeClr val="accent2"/>
                </a:solidFill>
                <a:latin typeface="Andalus" panose="02020603050405020304" pitchFamily="18" charset="-78"/>
                <a:cs typeface="Andalus" panose="02020603050405020304" pitchFamily="18" charset="-78"/>
              </a:rPr>
              <a:t>1- </a:t>
            </a:r>
            <a:r>
              <a:rPr lang="en-US" sz="2000" b="1" dirty="0">
                <a:solidFill>
                  <a:schemeClr val="accent2"/>
                </a:solidFill>
                <a:latin typeface="Andalus" panose="02020603050405020304" pitchFamily="18" charset="-78"/>
                <a:cs typeface="Andalus" panose="02020603050405020304" pitchFamily="18" charset="-78"/>
              </a:rPr>
              <a:t>Acrylic teeth:</a:t>
            </a:r>
          </a:p>
          <a:p>
            <a:pPr algn="l" rtl="0"/>
            <a:r>
              <a:rPr lang="en-US" dirty="0">
                <a:latin typeface="Andalus" panose="02020603050405020304" pitchFamily="18" charset="-78"/>
                <a:cs typeface="Andalus" panose="02020603050405020304" pitchFamily="18" charset="-78"/>
              </a:rPr>
              <a:t>It has the ability to be attached chemically to the denture base.</a:t>
            </a:r>
          </a:p>
          <a:p>
            <a:pPr marL="0" indent="0" algn="l" rtl="0">
              <a:buNone/>
            </a:pPr>
            <a:r>
              <a:rPr lang="en-US" sz="2000" b="1" dirty="0">
                <a:solidFill>
                  <a:schemeClr val="accent2"/>
                </a:solidFill>
                <a:latin typeface="Andalus" panose="02020603050405020304" pitchFamily="18" charset="-78"/>
                <a:cs typeface="Andalus" panose="02020603050405020304" pitchFamily="18" charset="-78"/>
              </a:rPr>
              <a:t>2- Porcelain teeth:</a:t>
            </a:r>
          </a:p>
          <a:p>
            <a:pPr algn="l" rtl="0"/>
            <a:r>
              <a:rPr lang="en-US" dirty="0">
                <a:latin typeface="Andalus" panose="02020603050405020304" pitchFamily="18" charset="-78"/>
                <a:cs typeface="Andalus" panose="02020603050405020304" pitchFamily="18" charset="-78"/>
              </a:rPr>
              <a:t>It is attached to the denture base by mechanical mean, either by pin that will be processed in denture base and a hole is presenting the base of the tooth allowing its attachment by cementation.</a:t>
            </a:r>
          </a:p>
          <a:p>
            <a:pPr marL="0" indent="0" algn="l" rtl="0">
              <a:buNone/>
            </a:pPr>
            <a:r>
              <a:rPr lang="en-US" sz="2000" b="1" dirty="0">
                <a:solidFill>
                  <a:schemeClr val="accent2"/>
                </a:solidFill>
                <a:latin typeface="Andalus" panose="02020603050405020304" pitchFamily="18" charset="-78"/>
                <a:cs typeface="Andalus" panose="02020603050405020304" pitchFamily="18" charset="-78"/>
              </a:rPr>
              <a:t>3- Metal Teeth:</a:t>
            </a:r>
          </a:p>
          <a:p>
            <a:pPr algn="l" rtl="0"/>
            <a:r>
              <a:rPr lang="en-US" dirty="0">
                <a:latin typeface="Andalus" panose="02020603050405020304" pitchFamily="18" charset="-78"/>
                <a:cs typeface="Andalus" panose="02020603050405020304" pitchFamily="18" charset="-78"/>
              </a:rPr>
              <a:t>Some cases the molar teeth may be processed as part of the denture base by casting procedure this is indicated in cases of limited inter-maxillary spaces.</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915272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endParaRPr lang="ar-SA" dirty="0">
              <a:latin typeface="Andalus" panose="02020603050405020304" pitchFamily="18" charset="-78"/>
              <a:cs typeface="Andalus" panose="02020603050405020304" pitchFamily="18" charset="-78"/>
            </a:endParaRPr>
          </a:p>
        </p:txBody>
      </p:sp>
      <p:pic>
        <p:nvPicPr>
          <p:cNvPr id="1026" name="Picture 2" descr="How To Talk Your Way To Succ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3031" y="1846873"/>
            <a:ext cx="6973516" cy="1323439"/>
          </a:xfrm>
          <a:prstGeom prst="rect">
            <a:avLst/>
          </a:prstGeom>
          <a:noFill/>
        </p:spPr>
        <p:txBody>
          <a:bodyPr wrap="square" lIns="91440" tIns="45720" rIns="91440" bIns="45720">
            <a:spAutoFit/>
          </a:bodyPr>
          <a:lstStyle/>
          <a:p>
            <a:pPr algn="ctr"/>
            <a:r>
              <a:rPr lang="en-US" sz="8000" b="1" cap="none" spc="0" dirty="0" smtClean="0">
                <a:ln w="22225">
                  <a:solidFill>
                    <a:schemeClr val="accent2"/>
                  </a:solidFill>
                  <a:prstDash val="solid"/>
                </a:ln>
                <a:solidFill>
                  <a:schemeClr val="accent2">
                    <a:lumMod val="40000"/>
                    <a:lumOff val="60000"/>
                  </a:schemeClr>
                </a:solidFill>
                <a:effectLst/>
              </a:rPr>
              <a:t>Thank you</a:t>
            </a:r>
            <a:endParaRPr lang="en-US" sz="80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66245763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emplate>Dividend</Template>
  <TotalTime>1038</TotalTime>
  <Words>1913</Words>
  <Application>Microsoft Office PowerPoint</Application>
  <PresentationFormat>Widescreen</PresentationFormat>
  <Paragraphs>149</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Andalus</vt:lpstr>
      <vt:lpstr>Gill Sans MT</vt:lpstr>
      <vt:lpstr>Majalla UI</vt:lpstr>
      <vt:lpstr>Times New Roman</vt:lpstr>
      <vt:lpstr>Wingdings 2</vt:lpstr>
      <vt:lpstr>Dividend</vt:lpstr>
      <vt:lpstr>Partial Denture Base</vt:lpstr>
      <vt:lpstr>Partial Denture Base</vt:lpstr>
      <vt:lpstr>Functions Of Denture Base</vt:lpstr>
      <vt:lpstr>Functions Of Denture Base</vt:lpstr>
      <vt:lpstr>Type Of Denture Base According To Support:</vt:lpstr>
      <vt:lpstr>Type Of Denture Base According To Support:</vt:lpstr>
      <vt:lpstr>Type Of Denture Base According To Support:</vt:lpstr>
      <vt:lpstr>Type Of Denture Base According To Support:</vt:lpstr>
      <vt:lpstr>Types Of Denture Base According To Material:</vt:lpstr>
      <vt:lpstr>Types Of Denture Base According To Material:</vt:lpstr>
      <vt:lpstr>Types Of Denture Base According To Material:</vt:lpstr>
      <vt:lpstr>Types Of Denture Base According To Material:</vt:lpstr>
      <vt:lpstr>Types Of Denture Base According To Material:</vt:lpstr>
      <vt:lpstr>Mechanical attachment of plastic denture base materials to the metal framework</vt:lpstr>
      <vt:lpstr>PowerPoint Presentation</vt:lpstr>
      <vt:lpstr>Mechanical attachment of plastic denture base materials to the metal framework</vt:lpstr>
      <vt:lpstr>Mechanical attachment of plastic denture base materials to the metal framework may has several DISADVANTAGES:</vt:lpstr>
      <vt:lpstr>Types Of Denture Base According To Material:</vt:lpstr>
      <vt:lpstr>Types Of Denture Base According To Material:</vt:lpstr>
      <vt:lpstr>Types Of Denture Base According To Material:</vt:lpstr>
      <vt:lpstr>Types Of Denture Base According To Material:</vt:lpstr>
      <vt:lpstr>Types Of Denture Base According To Material:</vt:lpstr>
      <vt:lpstr>Types Of Denture Base According To Material:</vt:lpstr>
      <vt:lpstr>Types Of Denture Base According To Material:</vt:lpstr>
      <vt:lpstr>Types Of Denture Base According To Material:</vt:lpstr>
      <vt:lpstr>Types Of Artificial Teeth: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Partial Denture Base</dc:title>
  <dc:creator>DELL-PC</dc:creator>
  <cp:lastModifiedBy>DELL-PC</cp:lastModifiedBy>
  <cp:revision>62</cp:revision>
  <dcterms:created xsi:type="dcterms:W3CDTF">2021-05-01T12:35:12Z</dcterms:created>
  <dcterms:modified xsi:type="dcterms:W3CDTF">2021-05-06T12:06:54Z</dcterms:modified>
</cp:coreProperties>
</file>