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19" r:id="rId1"/>
  </p:sldMasterIdLst>
  <p:sldIdLst>
    <p:sldId id="256" r:id="rId2"/>
    <p:sldId id="257" r:id="rId3"/>
    <p:sldId id="258" r:id="rId4"/>
    <p:sldId id="262" r:id="rId5"/>
    <p:sldId id="263" r:id="rId6"/>
    <p:sldId id="265" r:id="rId7"/>
    <p:sldId id="264" r:id="rId8"/>
    <p:sldId id="259" r:id="rId9"/>
    <p:sldId id="266" r:id="rId10"/>
    <p:sldId id="267" r:id="rId11"/>
    <p:sldId id="268" r:id="rId12"/>
    <p:sldId id="269" r:id="rId13"/>
    <p:sldId id="270" r:id="rId14"/>
    <p:sldId id="271" r:id="rId15"/>
    <p:sldId id="274" r:id="rId16"/>
    <p:sldId id="275" r:id="rId17"/>
    <p:sldId id="260" r:id="rId18"/>
    <p:sldId id="261" r:id="rId19"/>
    <p:sldId id="276" r:id="rId20"/>
    <p:sldId id="272" r:id="rId21"/>
    <p:sldId id="279" r:id="rId22"/>
    <p:sldId id="280" r:id="rId23"/>
    <p:sldId id="281" r:id="rId24"/>
    <p:sldId id="273"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7681F79-0487-4360-9171-A47D14FC9182}" type="datetimeFigureOut">
              <a:rPr lang="ar-SA" smtClean="0"/>
              <a:t>10/8/1442</a:t>
            </a:fld>
            <a:endParaRPr lang="ar-S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ar-S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CDFA275-8126-46BB-A5A0-682E32C33BF3}" type="slidenum">
              <a:rPr lang="ar-SA" smtClean="0"/>
              <a:t>‹#›</a:t>
            </a:fld>
            <a:endParaRPr lang="ar-SA"/>
          </a:p>
        </p:txBody>
      </p:sp>
    </p:spTree>
    <p:extLst>
      <p:ext uri="{BB962C8B-B14F-4D97-AF65-F5344CB8AC3E}">
        <p14:creationId xmlns:p14="http://schemas.microsoft.com/office/powerpoint/2010/main" val="4838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81F79-0487-4360-9171-A47D14FC9182}" type="datetimeFigureOut">
              <a:rPr lang="ar-SA" smtClean="0"/>
              <a:t>10/8/1442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178744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81F79-0487-4360-9171-A47D14FC9182}" type="datetimeFigureOut">
              <a:rPr lang="ar-SA" smtClean="0"/>
              <a:t>10/8/1442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289942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81F79-0487-4360-9171-A47D14FC9182}" type="datetimeFigureOut">
              <a:rPr lang="ar-SA" smtClean="0"/>
              <a:t>10/8/1442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422867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1F79-0487-4360-9171-A47D14FC9182}" type="datetimeFigureOut">
              <a:rPr lang="ar-SA" smtClean="0"/>
              <a:t>10/8/1442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55756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681F79-0487-4360-9171-A47D14FC9182}" type="datetimeFigureOut">
              <a:rPr lang="ar-SA" smtClean="0"/>
              <a:t>10/8/1442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370185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81F79-0487-4360-9171-A47D14FC9182}" type="datetimeFigureOut">
              <a:rPr lang="ar-SA" smtClean="0"/>
              <a:t>10/8/1442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35251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681F79-0487-4360-9171-A47D14FC9182}" type="datetimeFigureOut">
              <a:rPr lang="ar-SA" smtClean="0"/>
              <a:t>10/8/1442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151064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81F79-0487-4360-9171-A47D14FC9182}" type="datetimeFigureOut">
              <a:rPr lang="ar-SA" smtClean="0"/>
              <a:t>10/8/1442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CDFA275-8126-46BB-A5A0-682E32C33BF3}" type="slidenum">
              <a:rPr lang="ar-SA" smtClean="0"/>
              <a:t>‹#›</a:t>
            </a:fld>
            <a:endParaRPr lang="ar-SA"/>
          </a:p>
        </p:txBody>
      </p:sp>
    </p:spTree>
    <p:extLst>
      <p:ext uri="{BB962C8B-B14F-4D97-AF65-F5344CB8AC3E}">
        <p14:creationId xmlns:p14="http://schemas.microsoft.com/office/powerpoint/2010/main" val="293892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77681F79-0487-4360-9171-A47D14FC9182}" type="datetimeFigureOut">
              <a:rPr lang="ar-SA" smtClean="0"/>
              <a:t>10/8/1442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CDFA275-8126-46BB-A5A0-682E32C33BF3}" type="slidenum">
              <a:rPr lang="ar-SA" smtClean="0"/>
              <a:t>‹#›</a:t>
            </a:fld>
            <a:endParaRPr lang="ar-SA"/>
          </a:p>
        </p:txBody>
      </p:sp>
    </p:spTree>
    <p:extLst>
      <p:ext uri="{BB962C8B-B14F-4D97-AF65-F5344CB8AC3E}">
        <p14:creationId xmlns:p14="http://schemas.microsoft.com/office/powerpoint/2010/main" val="295684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7681F79-0487-4360-9171-A47D14FC9182}" type="datetimeFigureOut">
              <a:rPr lang="ar-SA" smtClean="0"/>
              <a:t>10/8/1442</a:t>
            </a:fld>
            <a:endParaRPr lang="ar-S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ar-S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CDFA275-8126-46BB-A5A0-682E32C33BF3}" type="slidenum">
              <a:rPr lang="ar-SA" smtClean="0"/>
              <a:t>‹#›</a:t>
            </a:fld>
            <a:endParaRPr lang="ar-SA"/>
          </a:p>
        </p:txBody>
      </p:sp>
    </p:spTree>
    <p:extLst>
      <p:ext uri="{BB962C8B-B14F-4D97-AF65-F5344CB8AC3E}">
        <p14:creationId xmlns:p14="http://schemas.microsoft.com/office/powerpoint/2010/main" val="11343540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7681F79-0487-4360-9171-A47D14FC9182}" type="datetimeFigureOut">
              <a:rPr lang="ar-SA" smtClean="0"/>
              <a:t>10/8/1442</a:t>
            </a:fld>
            <a:endParaRPr lang="ar-S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ar-S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CDFA275-8126-46BB-A5A0-682E32C33BF3}" type="slidenum">
              <a:rPr lang="ar-SA" smtClean="0"/>
              <a:t>‹#›</a:t>
            </a:fld>
            <a:endParaRPr lang="ar-SA"/>
          </a:p>
        </p:txBody>
      </p:sp>
    </p:spTree>
    <p:extLst>
      <p:ext uri="{BB962C8B-B14F-4D97-AF65-F5344CB8AC3E}">
        <p14:creationId xmlns:p14="http://schemas.microsoft.com/office/powerpoint/2010/main" val="18302058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r" defTabSz="914400" rtl="1"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r" defTabSz="914400" rtl="1"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r" defTabSz="914400" rtl="1"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7187293" cy="3352800"/>
          </a:xfrm>
        </p:spPr>
        <p:txBody>
          <a:bodyPr/>
          <a:lstStyle/>
          <a:p>
            <a:pPr algn="ctr"/>
            <a:r>
              <a:rPr lang="ar-SA" sz="7200" dirty="0">
                <a:latin typeface="Times New Roman" panose="02020603050405020304" pitchFamily="18" charset="0"/>
                <a:cs typeface="Times New Roman" panose="02020603050405020304" pitchFamily="18" charset="0"/>
              </a:rPr>
              <a:t/>
            </a:r>
            <a:br>
              <a:rPr lang="ar-SA" sz="7200" dirty="0">
                <a:latin typeface="Times New Roman" panose="02020603050405020304" pitchFamily="18" charset="0"/>
                <a:cs typeface="Times New Roman" panose="02020603050405020304" pitchFamily="18" charset="0"/>
              </a:rPr>
            </a:br>
            <a:r>
              <a:rPr lang="en-US" sz="7200"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Designing of Partial Denture </a:t>
            </a:r>
            <a:endParaRPr lang="ar-SA" sz="7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80553" y="4271271"/>
            <a:ext cx="5973283" cy="1645920"/>
          </a:xfrm>
        </p:spPr>
        <p:txBody>
          <a:bodyPr/>
          <a:lstStyle/>
          <a:p>
            <a:pPr algn="ctr"/>
            <a:r>
              <a:rPr lang="en-US" sz="2800" b="1" dirty="0">
                <a:latin typeface="Times New Roman" panose="02020603050405020304" pitchFamily="18" charset="0"/>
                <a:cs typeface="Times New Roman" panose="02020603050405020304" pitchFamily="18" charset="0"/>
              </a:rPr>
              <a:t>Bushra  Mohammed Ali Al-</a:t>
            </a:r>
            <a:r>
              <a:rPr lang="en-US" sz="2800" b="1" dirty="0" err="1">
                <a:latin typeface="Times New Roman" panose="02020603050405020304" pitchFamily="18" charset="0"/>
                <a:cs typeface="Times New Roman" panose="02020603050405020304" pitchFamily="18" charset="0"/>
              </a:rPr>
              <a:t>Ameen</a:t>
            </a: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B,D,S,. </a:t>
            </a:r>
            <a:r>
              <a:rPr lang="en-US" sz="2800" b="1" dirty="0" err="1">
                <a:latin typeface="Times New Roman" panose="02020603050405020304" pitchFamily="18" charset="0"/>
                <a:cs typeface="Times New Roman" panose="02020603050405020304" pitchFamily="18" charset="0"/>
              </a:rPr>
              <a:t>M,Sc</a:t>
            </a:r>
            <a:r>
              <a:rPr lang="en-US" sz="2800" b="1" dirty="0">
                <a:latin typeface="Times New Roman" panose="02020603050405020304" pitchFamily="18" charset="0"/>
                <a:cs typeface="Times New Roman" panose="02020603050405020304" pitchFamily="18" charset="0"/>
              </a:rPr>
              <a:t>.(Pros)</a:t>
            </a:r>
          </a:p>
          <a:p>
            <a:endParaRPr lang="ar-SA" dirty="0"/>
          </a:p>
        </p:txBody>
      </p:sp>
      <p:pic>
        <p:nvPicPr>
          <p:cNvPr id="4" name="Picture 3"/>
          <p:cNvPicPr>
            <a:picLocks noChangeAspect="1"/>
          </p:cNvPicPr>
          <p:nvPr/>
        </p:nvPicPr>
        <p:blipFill rotWithShape="1">
          <a:blip r:embed="rId2"/>
          <a:srcRect l="6612" t="32526" r="64880" b="34199"/>
          <a:stretch/>
        </p:blipFill>
        <p:spPr>
          <a:xfrm>
            <a:off x="7790798" y="3804250"/>
            <a:ext cx="3709116" cy="2434108"/>
          </a:xfrm>
          <a:prstGeom prst="rect">
            <a:avLst/>
          </a:prstGeom>
        </p:spPr>
      </p:pic>
      <p:pic>
        <p:nvPicPr>
          <p:cNvPr id="5" name="Picture 4"/>
          <p:cNvPicPr>
            <a:picLocks noChangeAspect="1"/>
          </p:cNvPicPr>
          <p:nvPr/>
        </p:nvPicPr>
        <p:blipFill rotWithShape="1">
          <a:blip r:embed="rId3"/>
          <a:srcRect l="6216" t="33583" r="64386" b="32790"/>
          <a:stretch/>
        </p:blipFill>
        <p:spPr>
          <a:xfrm>
            <a:off x="7790797" y="1003186"/>
            <a:ext cx="3713336" cy="2388039"/>
          </a:xfrm>
          <a:prstGeom prst="rect">
            <a:avLst/>
          </a:prstGeom>
        </p:spPr>
      </p:pic>
    </p:spTree>
    <p:extLst>
      <p:ext uri="{BB962C8B-B14F-4D97-AF65-F5344CB8AC3E}">
        <p14:creationId xmlns:p14="http://schemas.microsoft.com/office/powerpoint/2010/main" val="277092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4400" b="1" dirty="0">
                <a:latin typeface="Andalus" panose="02020603050405020304" pitchFamily="18" charset="-78"/>
                <a:cs typeface="Andalus" panose="02020603050405020304" pitchFamily="18" charset="-78"/>
              </a:rPr>
              <a:t>2-Rest</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I &amp; </a:t>
            </a:r>
            <a:r>
              <a:rPr lang="en-US" sz="3200" b="1" dirty="0" smtClean="0">
                <a:solidFill>
                  <a:schemeClr val="accent6">
                    <a:lumMod val="75000"/>
                  </a:schemeClr>
                </a:solidFill>
                <a:latin typeface="Andalus" panose="02020603050405020304" pitchFamily="18" charset="-78"/>
                <a:cs typeface="Andalus" panose="02020603050405020304" pitchFamily="18" charset="-78"/>
              </a:rPr>
              <a:t>II</a:t>
            </a:r>
          </a:p>
          <a:p>
            <a:pPr algn="l" rtl="0">
              <a:buFont typeface="Wingdings" panose="05000000000000000000" pitchFamily="2" charset="2"/>
              <a:buChar char="Ø"/>
            </a:pPr>
            <a:r>
              <a:rPr lang="en-US" dirty="0" smtClean="0">
                <a:latin typeface="Andalus" panose="02020603050405020304" pitchFamily="18" charset="-78"/>
                <a:cs typeface="Andalus" panose="02020603050405020304" pitchFamily="18" charset="-78"/>
              </a:rPr>
              <a:t>Mesial </a:t>
            </a:r>
            <a:r>
              <a:rPr lang="en-US" dirty="0">
                <a:latin typeface="Andalus" panose="02020603050405020304" pitchFamily="18" charset="-78"/>
                <a:cs typeface="Andalus" panose="02020603050405020304" pitchFamily="18" charset="-78"/>
              </a:rPr>
              <a:t>rest preferred</a:t>
            </a:r>
          </a:p>
          <a:p>
            <a:pPr algn="l" rtl="0">
              <a:buFont typeface="Wingdings" panose="05000000000000000000" pitchFamily="2" charset="2"/>
              <a:buChar char="Ø"/>
            </a:pPr>
            <a:r>
              <a:rPr lang="en-US" dirty="0" smtClean="0">
                <a:latin typeface="Andalus" panose="02020603050405020304" pitchFamily="18" charset="-78"/>
                <a:cs typeface="Andalus" panose="02020603050405020304" pitchFamily="18" charset="-78"/>
              </a:rPr>
              <a:t>Distal </a:t>
            </a:r>
            <a:r>
              <a:rPr lang="en-US" dirty="0">
                <a:latin typeface="Andalus" panose="02020603050405020304" pitchFamily="18" charset="-78"/>
                <a:cs typeface="Andalus" panose="02020603050405020304" pitchFamily="18" charset="-78"/>
              </a:rPr>
              <a:t>rest preferred when:</a:t>
            </a:r>
          </a:p>
          <a:p>
            <a:pPr algn="l" rtl="0"/>
            <a:r>
              <a:rPr lang="en-US" dirty="0" smtClean="0">
                <a:latin typeface="Andalus" panose="02020603050405020304" pitchFamily="18" charset="-78"/>
                <a:cs typeface="Andalus" panose="02020603050405020304" pitchFamily="18" charset="-78"/>
              </a:rPr>
              <a:t>   o </a:t>
            </a:r>
            <a:r>
              <a:rPr lang="en-US" dirty="0">
                <a:latin typeface="Andalus" panose="02020603050405020304" pitchFamily="18" charset="-78"/>
                <a:cs typeface="Andalus" panose="02020603050405020304" pitchFamily="18" charset="-78"/>
              </a:rPr>
              <a:t>Abutment is rotated</a:t>
            </a:r>
          </a:p>
          <a:p>
            <a:pPr algn="l" rtl="0"/>
            <a:r>
              <a:rPr lang="en-US" dirty="0" smtClean="0">
                <a:latin typeface="Andalus" panose="02020603050405020304" pitchFamily="18" charset="-78"/>
                <a:cs typeface="Andalus" panose="02020603050405020304" pitchFamily="18" charset="-78"/>
              </a:rPr>
              <a:t>   o </a:t>
            </a:r>
            <a:r>
              <a:rPr lang="en-US" dirty="0">
                <a:latin typeface="Andalus" panose="02020603050405020304" pitchFamily="18" charset="-78"/>
                <a:cs typeface="Andalus" panose="02020603050405020304" pitchFamily="18" charset="-78"/>
              </a:rPr>
              <a:t>Heavy centric contact on mesial</a:t>
            </a:r>
          </a:p>
          <a:p>
            <a:pPr algn="l" rtl="0"/>
            <a:r>
              <a:rPr lang="en-US" dirty="0" smtClean="0">
                <a:latin typeface="Andalus" panose="02020603050405020304" pitchFamily="18" charset="-78"/>
                <a:cs typeface="Andalus" panose="02020603050405020304" pitchFamily="18" charset="-78"/>
              </a:rPr>
              <a:t>   o </a:t>
            </a:r>
            <a:r>
              <a:rPr lang="en-US" dirty="0">
                <a:latin typeface="Andalus" panose="02020603050405020304" pitchFamily="18" charset="-78"/>
                <a:cs typeface="Andalus" panose="02020603050405020304" pitchFamily="18" charset="-78"/>
              </a:rPr>
              <a:t>Large restoration on mesial</a:t>
            </a:r>
            <a:endParaRPr lang="ar-SA"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730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4400" b="1" dirty="0">
                <a:latin typeface="Andalus" panose="02020603050405020304" pitchFamily="18" charset="-78"/>
                <a:cs typeface="Andalus" panose="02020603050405020304" pitchFamily="18" charset="-78"/>
              </a:rPr>
              <a:t>2-Rest</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936332" y="2413360"/>
            <a:ext cx="6767334" cy="3766185"/>
          </a:xfrm>
        </p:spPr>
        <p:txBody>
          <a:bodyPr>
            <a:normAutofit/>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I &amp; </a:t>
            </a:r>
            <a:r>
              <a:rPr lang="en-US" sz="3200" b="1" dirty="0" smtClean="0">
                <a:solidFill>
                  <a:schemeClr val="accent6">
                    <a:lumMod val="75000"/>
                  </a:schemeClr>
                </a:solidFill>
                <a:latin typeface="Andalus" panose="02020603050405020304" pitchFamily="18" charset="-78"/>
                <a:cs typeface="Andalus" panose="02020603050405020304" pitchFamily="18" charset="-78"/>
              </a:rPr>
              <a:t>II</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If the rest is placed on the distal of the tooth adjacent to the edentulous area, when a posterior force is applied the tooth is tipped towards the edentulous area, which opens the proximal contacts between teeth and moves the tooth causing mobility and bone loss</a:t>
            </a:r>
            <a:r>
              <a:rPr lang="en-US" dirty="0" smtClean="0">
                <a:solidFill>
                  <a:schemeClr val="tx1"/>
                </a:solidFill>
                <a:latin typeface="Andalus" panose="02020603050405020304" pitchFamily="18" charset="-78"/>
                <a:cs typeface="Andalus" panose="02020603050405020304" pitchFamily="18" charset="-78"/>
              </a:rPr>
              <a:t>.</a:t>
            </a:r>
          </a:p>
          <a:p>
            <a:pPr algn="l" rtl="0"/>
            <a:endParaRPr lang="en-US" sz="3200" b="1" dirty="0" smtClean="0">
              <a:solidFill>
                <a:schemeClr val="accent6">
                  <a:lumMod val="75000"/>
                </a:schemeClr>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8317623" y="499533"/>
            <a:ext cx="3447226" cy="4167865"/>
          </a:xfrm>
          <a:prstGeom prst="rect">
            <a:avLst/>
          </a:prstGeom>
        </p:spPr>
      </p:pic>
    </p:spTree>
    <p:extLst>
      <p:ext uri="{BB962C8B-B14F-4D97-AF65-F5344CB8AC3E}">
        <p14:creationId xmlns:p14="http://schemas.microsoft.com/office/powerpoint/2010/main" val="145729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57" y="219186"/>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4400" b="1" dirty="0">
                <a:latin typeface="Andalus" panose="02020603050405020304" pitchFamily="18" charset="-78"/>
                <a:cs typeface="Andalus" panose="02020603050405020304" pitchFamily="18" charset="-78"/>
              </a:rPr>
              <a:t>2-Rest</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45519" y="1558929"/>
            <a:ext cx="6767334" cy="3766185"/>
          </a:xfrm>
        </p:spPr>
        <p:txBody>
          <a:bodyPr>
            <a:normAutofit/>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I &amp; </a:t>
            </a:r>
            <a:r>
              <a:rPr lang="en-US" sz="3200" b="1" dirty="0" smtClean="0">
                <a:solidFill>
                  <a:schemeClr val="accent6">
                    <a:lumMod val="75000"/>
                  </a:schemeClr>
                </a:solidFill>
                <a:latin typeface="Andalus" panose="02020603050405020304" pitchFamily="18" charset="-78"/>
                <a:cs typeface="Andalus" panose="02020603050405020304" pitchFamily="18" charset="-78"/>
              </a:rPr>
              <a:t>II</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When </a:t>
            </a:r>
            <a:r>
              <a:rPr lang="en-US" dirty="0">
                <a:solidFill>
                  <a:schemeClr val="tx1"/>
                </a:solidFill>
                <a:latin typeface="Andalus" panose="02020603050405020304" pitchFamily="18" charset="-78"/>
                <a:cs typeface="Andalus" panose="02020603050405020304" pitchFamily="18" charset="-78"/>
              </a:rPr>
              <a:t>the rest is placed </a:t>
            </a:r>
            <a:r>
              <a:rPr lang="en-US" dirty="0" err="1">
                <a:solidFill>
                  <a:schemeClr val="tx1"/>
                </a:solidFill>
                <a:latin typeface="Andalus" panose="02020603050405020304" pitchFamily="18" charset="-78"/>
                <a:cs typeface="Andalus" panose="02020603050405020304" pitchFamily="18" charset="-78"/>
              </a:rPr>
              <a:t>mesially</a:t>
            </a:r>
            <a:r>
              <a:rPr lang="en-US" dirty="0">
                <a:solidFill>
                  <a:schemeClr val="tx1"/>
                </a:solidFill>
                <a:latin typeface="Andalus" panose="02020603050405020304" pitchFamily="18" charset="-78"/>
                <a:cs typeface="Andalus" panose="02020603050405020304" pitchFamily="18" charset="-78"/>
              </a:rPr>
              <a:t> (away from the edentulous area), the force tends to move the tooth towards the adjacent tooth </a:t>
            </a:r>
            <a:r>
              <a:rPr lang="en-US" dirty="0" err="1">
                <a:solidFill>
                  <a:schemeClr val="tx1"/>
                </a:solidFill>
                <a:latin typeface="Andalus" panose="02020603050405020304" pitchFamily="18" charset="-78"/>
                <a:cs typeface="Andalus" panose="02020603050405020304" pitchFamily="18" charset="-78"/>
              </a:rPr>
              <a:t>mesially</a:t>
            </a:r>
            <a:r>
              <a:rPr lang="en-US" dirty="0">
                <a:solidFill>
                  <a:schemeClr val="tx1"/>
                </a:solidFill>
                <a:latin typeface="Andalus" panose="02020603050405020304" pitchFamily="18" charset="-78"/>
                <a:cs typeface="Andalus" panose="02020603050405020304" pitchFamily="18" charset="-78"/>
              </a:rPr>
              <a:t>. Thus the adjacent tooth absorbs some of the forces of occlusion.</a:t>
            </a:r>
            <a:endParaRPr lang="en-US" dirty="0" smtClean="0">
              <a:solidFill>
                <a:schemeClr val="tx1"/>
              </a:solidFill>
              <a:latin typeface="Andalus" panose="02020603050405020304" pitchFamily="18" charset="-78"/>
              <a:cs typeface="Andalus" panose="02020603050405020304" pitchFamily="18" charset="-78"/>
            </a:endParaRPr>
          </a:p>
          <a:p>
            <a:pPr algn="l" rtl="0"/>
            <a:endParaRPr lang="en-US" sz="3200" b="1" dirty="0" smtClean="0">
              <a:solidFill>
                <a:schemeClr val="accent6">
                  <a:lumMod val="75000"/>
                </a:schemeClr>
              </a:solidFill>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stretch>
            <a:fillRect/>
          </a:stretch>
        </p:blipFill>
        <p:spPr>
          <a:xfrm>
            <a:off x="8336990" y="1415874"/>
            <a:ext cx="3302724" cy="4052297"/>
          </a:xfrm>
          <a:prstGeom prst="rect">
            <a:avLst/>
          </a:prstGeom>
        </p:spPr>
      </p:pic>
      <p:pic>
        <p:nvPicPr>
          <p:cNvPr id="4" name="Picture 3"/>
          <p:cNvPicPr>
            <a:picLocks noChangeAspect="1"/>
          </p:cNvPicPr>
          <p:nvPr/>
        </p:nvPicPr>
        <p:blipFill>
          <a:blip r:embed="rId3"/>
          <a:stretch>
            <a:fillRect/>
          </a:stretch>
        </p:blipFill>
        <p:spPr>
          <a:xfrm>
            <a:off x="2395470" y="3559921"/>
            <a:ext cx="5720146" cy="3121863"/>
          </a:xfrm>
          <a:prstGeom prst="rect">
            <a:avLst/>
          </a:prstGeom>
        </p:spPr>
      </p:pic>
    </p:spTree>
    <p:extLst>
      <p:ext uri="{BB962C8B-B14F-4D97-AF65-F5344CB8AC3E}">
        <p14:creationId xmlns:p14="http://schemas.microsoft.com/office/powerpoint/2010/main" val="2007469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4400" b="1" dirty="0">
                <a:latin typeface="Andalus" panose="02020603050405020304" pitchFamily="18" charset="-78"/>
                <a:cs typeface="Andalus" panose="02020603050405020304" pitchFamily="18" charset="-78"/>
              </a:rPr>
              <a:t>2-Rest</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57224" y="1776298"/>
            <a:ext cx="6767334" cy="3766185"/>
          </a:xfrm>
        </p:spPr>
        <p:txBody>
          <a:bodyPr>
            <a:normAutofit/>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I &amp; </a:t>
            </a:r>
            <a:r>
              <a:rPr lang="en-US" sz="3200" b="1" dirty="0" smtClean="0">
                <a:solidFill>
                  <a:schemeClr val="accent6">
                    <a:lumMod val="75000"/>
                  </a:schemeClr>
                </a:solidFill>
                <a:latin typeface="Andalus" panose="02020603050405020304" pitchFamily="18" charset="-78"/>
                <a:cs typeface="Andalus" panose="02020603050405020304" pitchFamily="18" charset="-78"/>
              </a:rPr>
              <a:t>II</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A tooth is better able to tolerate vertically directed forces than horizontal forces</a:t>
            </a:r>
            <a:r>
              <a:rPr lang="en-US" dirty="0" smtClean="0">
                <a:solidFill>
                  <a:schemeClr val="tx1"/>
                </a:solidFill>
                <a:latin typeface="Andalus" panose="02020603050405020304" pitchFamily="18" charset="-78"/>
                <a:cs typeface="Andalus" panose="02020603050405020304" pitchFamily="18" charset="-78"/>
              </a:rPr>
              <a:t>.</a:t>
            </a:r>
            <a:endParaRPr lang="en-US" dirty="0">
              <a:solidFill>
                <a:schemeClr val="tx1"/>
              </a:solidFill>
              <a:latin typeface="Andalus" panose="02020603050405020304" pitchFamily="18" charset="-78"/>
              <a:cs typeface="Andalus" panose="02020603050405020304" pitchFamily="18" charset="-78"/>
            </a:endParaRP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If the rest is placed on the distal side of the abutment near the edentulous area, the forces are not vertical but almost horizontal in the region just next to the abutment.</a:t>
            </a:r>
            <a:endParaRPr lang="en-US" dirty="0" smtClean="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8324885" y="769989"/>
            <a:ext cx="2692990" cy="3417141"/>
          </a:xfrm>
          <a:prstGeom prst="rect">
            <a:avLst/>
          </a:prstGeom>
        </p:spPr>
      </p:pic>
      <p:pic>
        <p:nvPicPr>
          <p:cNvPr id="6" name="Picture 5"/>
          <p:cNvPicPr>
            <a:picLocks noChangeAspect="1"/>
          </p:cNvPicPr>
          <p:nvPr/>
        </p:nvPicPr>
        <p:blipFill>
          <a:blip r:embed="rId3"/>
          <a:stretch>
            <a:fillRect/>
          </a:stretch>
        </p:blipFill>
        <p:spPr>
          <a:xfrm>
            <a:off x="6742693" y="4187130"/>
            <a:ext cx="5320519" cy="2476487"/>
          </a:xfrm>
          <a:prstGeom prst="rect">
            <a:avLst/>
          </a:prstGeom>
        </p:spPr>
      </p:pic>
    </p:spTree>
    <p:extLst>
      <p:ext uri="{BB962C8B-B14F-4D97-AF65-F5344CB8AC3E}">
        <p14:creationId xmlns:p14="http://schemas.microsoft.com/office/powerpoint/2010/main" val="114226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4400" b="1" dirty="0">
                <a:latin typeface="Andalus" panose="02020603050405020304" pitchFamily="18" charset="-78"/>
                <a:cs typeface="Andalus" panose="02020603050405020304" pitchFamily="18" charset="-78"/>
              </a:rPr>
              <a:t>2-Rest</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57224" y="1776298"/>
            <a:ext cx="10521638" cy="3766185"/>
          </a:xfrm>
        </p:spPr>
        <p:txBody>
          <a:bodyPr>
            <a:normAutofit/>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I &amp; </a:t>
            </a:r>
            <a:r>
              <a:rPr lang="en-US" sz="3200" b="1" dirty="0" smtClean="0">
                <a:solidFill>
                  <a:schemeClr val="accent6">
                    <a:lumMod val="75000"/>
                  </a:schemeClr>
                </a:solidFill>
                <a:latin typeface="Andalus" panose="02020603050405020304" pitchFamily="18" charset="-78"/>
                <a:cs typeface="Andalus" panose="02020603050405020304" pitchFamily="18" charset="-78"/>
              </a:rPr>
              <a:t>II</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As you move the rest anteriorly, the forces are directed more favorably in a more vertical direction in relation to the edentulous area.</a:t>
            </a:r>
          </a:p>
          <a:p>
            <a:pPr marL="0" indent="0" algn="l" rtl="0">
              <a:buNone/>
            </a:pPr>
            <a:endParaRPr lang="en-US" sz="3200" b="1" dirty="0" smtClean="0">
              <a:solidFill>
                <a:schemeClr val="accent6">
                  <a:lumMod val="75000"/>
                </a:schemeClr>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2415010" y="3305708"/>
            <a:ext cx="7774104" cy="3277407"/>
          </a:xfrm>
          <a:prstGeom prst="rect">
            <a:avLst/>
          </a:prstGeom>
        </p:spPr>
      </p:pic>
    </p:spTree>
    <p:extLst>
      <p:ext uri="{BB962C8B-B14F-4D97-AF65-F5344CB8AC3E}">
        <p14:creationId xmlns:p14="http://schemas.microsoft.com/office/powerpoint/2010/main" val="153028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5" y="0"/>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3600" b="1" dirty="0" smtClean="0">
                <a:latin typeface="Andalus" panose="02020603050405020304" pitchFamily="18" charset="-78"/>
                <a:cs typeface="Andalus" panose="02020603050405020304" pitchFamily="18" charset="-78"/>
              </a:rPr>
              <a:t>3- Major </a:t>
            </a:r>
            <a:r>
              <a:rPr lang="en-US" sz="3600" b="1" dirty="0">
                <a:latin typeface="Andalus" panose="02020603050405020304" pitchFamily="18" charset="-78"/>
                <a:cs typeface="Andalus" panose="02020603050405020304" pitchFamily="18" charset="-78"/>
              </a:rPr>
              <a:t>Connectors</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57224" y="2046755"/>
            <a:ext cx="10521638" cy="3766185"/>
          </a:xfrm>
        </p:spPr>
        <p:txBody>
          <a:bodyPr>
            <a:normAutofit/>
          </a:bodyPr>
          <a:lstStyle/>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Assess tori, height of floor of mouth, </a:t>
            </a:r>
            <a:r>
              <a:rPr lang="en-US" dirty="0" err="1">
                <a:solidFill>
                  <a:schemeClr val="tx1"/>
                </a:solidFill>
                <a:latin typeface="Andalus" panose="02020603050405020304" pitchFamily="18" charset="-78"/>
                <a:cs typeface="Andalus" panose="02020603050405020304" pitchFamily="18" charset="-78"/>
              </a:rPr>
              <a:t>frenal</a:t>
            </a:r>
            <a:r>
              <a:rPr lang="en-US" dirty="0">
                <a:solidFill>
                  <a:schemeClr val="tx1"/>
                </a:solidFill>
                <a:latin typeface="Andalus" panose="02020603050405020304" pitchFamily="18" charset="-78"/>
                <a:cs typeface="Andalus" panose="02020603050405020304" pitchFamily="18" charset="-78"/>
              </a:rPr>
              <a:t> attachments, which may affect major connector choice</a:t>
            </a:r>
            <a:r>
              <a:rPr lang="en-US" dirty="0" smtClean="0">
                <a:solidFill>
                  <a:schemeClr val="tx1"/>
                </a:solidFill>
                <a:latin typeface="Andalus" panose="02020603050405020304" pitchFamily="18" charset="-78"/>
                <a:cs typeface="Andalus" panose="02020603050405020304" pitchFamily="18" charset="-78"/>
              </a:rPr>
              <a:t>.</a:t>
            </a:r>
          </a:p>
          <a:p>
            <a:pPr marL="0" indent="0" algn="l" rtl="0">
              <a:buNone/>
            </a:pPr>
            <a:endParaRPr lang="en-US" dirty="0" smtClean="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9033262" y="3732355"/>
            <a:ext cx="2922071" cy="2154497"/>
          </a:xfrm>
          <a:prstGeom prst="rect">
            <a:avLst/>
          </a:prstGeom>
        </p:spPr>
      </p:pic>
      <p:pic>
        <p:nvPicPr>
          <p:cNvPr id="5" name="Picture 4"/>
          <p:cNvPicPr>
            <a:picLocks noChangeAspect="1"/>
          </p:cNvPicPr>
          <p:nvPr/>
        </p:nvPicPr>
        <p:blipFill>
          <a:blip r:embed="rId3"/>
          <a:stretch>
            <a:fillRect/>
          </a:stretch>
        </p:blipFill>
        <p:spPr>
          <a:xfrm>
            <a:off x="5851902" y="3719781"/>
            <a:ext cx="2929744" cy="2179642"/>
          </a:xfrm>
          <a:prstGeom prst="rect">
            <a:avLst/>
          </a:prstGeom>
        </p:spPr>
      </p:pic>
      <p:pic>
        <p:nvPicPr>
          <p:cNvPr id="6" name="Picture 5"/>
          <p:cNvPicPr>
            <a:picLocks noChangeAspect="1"/>
          </p:cNvPicPr>
          <p:nvPr/>
        </p:nvPicPr>
        <p:blipFill>
          <a:blip r:embed="rId4"/>
          <a:stretch>
            <a:fillRect/>
          </a:stretch>
        </p:blipFill>
        <p:spPr>
          <a:xfrm>
            <a:off x="153991" y="3683034"/>
            <a:ext cx="5468550" cy="2253137"/>
          </a:xfrm>
          <a:prstGeom prst="rect">
            <a:avLst/>
          </a:prstGeom>
        </p:spPr>
      </p:pic>
    </p:spTree>
    <p:extLst>
      <p:ext uri="{BB962C8B-B14F-4D97-AF65-F5344CB8AC3E}">
        <p14:creationId xmlns:p14="http://schemas.microsoft.com/office/powerpoint/2010/main" val="263326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1" y="0"/>
            <a:ext cx="10772775" cy="1658198"/>
          </a:xfrm>
        </p:spPr>
        <p:txBody>
          <a:bodyPr>
            <a:normAutofit/>
          </a:bodyPr>
          <a:lstStyle/>
          <a:p>
            <a:pPr algn="ctr"/>
            <a:r>
              <a:rPr lang="en-US" sz="4000" dirty="0">
                <a:solidFill>
                  <a:schemeClr val="tx1"/>
                </a:solidFill>
                <a:latin typeface="Andalus" panose="02020603050405020304" pitchFamily="18" charset="-78"/>
                <a:cs typeface="Andalus" panose="02020603050405020304" pitchFamily="18" charset="-78"/>
              </a:rPr>
              <a:t>Mandibular Major connectors</a:t>
            </a:r>
            <a:endParaRPr lang="ar-SA" sz="4000" dirty="0">
              <a:solidFill>
                <a:schemeClr val="tx1"/>
              </a:solidFill>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0142280"/>
              </p:ext>
            </p:extLst>
          </p:nvPr>
        </p:nvGraphicFramePr>
        <p:xfrm>
          <a:off x="682981" y="1380299"/>
          <a:ext cx="10753726" cy="4886456"/>
        </p:xfrm>
        <a:graphic>
          <a:graphicData uri="http://schemas.openxmlformats.org/drawingml/2006/table">
            <a:tbl>
              <a:tblPr rtl="1" firstRow="1" bandRow="1">
                <a:tableStyleId>{5C22544A-7EE6-4342-B048-85BDC9FD1C3A}</a:tableStyleId>
              </a:tblPr>
              <a:tblGrid>
                <a:gridCol w="5376863"/>
                <a:gridCol w="5376863"/>
              </a:tblGrid>
              <a:tr h="718694">
                <a:tc>
                  <a:txBody>
                    <a:bodyPr/>
                    <a:lstStyle/>
                    <a:p>
                      <a:pPr algn="l" rtl="1"/>
                      <a:r>
                        <a:rPr lang="en-US" sz="2000" b="1" dirty="0" smtClean="0">
                          <a:solidFill>
                            <a:schemeClr val="tx1"/>
                          </a:solidFill>
                        </a:rPr>
                        <a:t>Whenever possible (8 mm space)</a:t>
                      </a:r>
                      <a:endParaRPr lang="ar-SA" sz="2000" b="1" dirty="0">
                        <a:solidFill>
                          <a:schemeClr val="tx1"/>
                        </a:solidFill>
                      </a:endParaRPr>
                    </a:p>
                  </a:txBody>
                  <a:tcPr/>
                </a:tc>
                <a:tc>
                  <a:txBody>
                    <a:bodyPr/>
                    <a:lstStyle/>
                    <a:p>
                      <a:pPr algn="l" rtl="1"/>
                      <a:r>
                        <a:rPr lang="en-US" sz="2000" b="1" dirty="0" smtClean="0">
                          <a:solidFill>
                            <a:schemeClr val="tx1"/>
                          </a:solidFill>
                        </a:rPr>
                        <a:t>Lingual Bar</a:t>
                      </a:r>
                      <a:endParaRPr lang="ar-SA" sz="2000" b="1" dirty="0">
                        <a:solidFill>
                          <a:schemeClr val="tx1"/>
                        </a:solidFill>
                      </a:endParaRPr>
                    </a:p>
                  </a:txBody>
                  <a:tcPr/>
                </a:tc>
              </a:tr>
              <a:tr h="718694">
                <a:tc>
                  <a:txBody>
                    <a:bodyPr/>
                    <a:lstStyle/>
                    <a:p>
                      <a:pPr algn="l" rtl="1"/>
                      <a:r>
                        <a:rPr lang="en-US" sz="2000" b="1" dirty="0" smtClean="0">
                          <a:solidFill>
                            <a:schemeClr val="tx1"/>
                          </a:solidFill>
                        </a:rPr>
                        <a:t>High frenum, floor of mouth less than 8 mm, resorption of ridges Want to stabilize teeth, May need to add teeth to RPD Want to avoid torus</a:t>
                      </a:r>
                      <a:endParaRPr lang="ar-SA" sz="2000" b="1" dirty="0">
                        <a:solidFill>
                          <a:schemeClr val="tx1"/>
                        </a:solidFill>
                      </a:endParaRPr>
                    </a:p>
                  </a:txBody>
                  <a:tcPr/>
                </a:tc>
                <a:tc>
                  <a:txBody>
                    <a:bodyPr/>
                    <a:lstStyle/>
                    <a:p>
                      <a:pPr algn="l" rtl="1"/>
                      <a:r>
                        <a:rPr lang="en-US" sz="2000" b="1" dirty="0" err="1" smtClean="0">
                          <a:solidFill>
                            <a:schemeClr val="tx1"/>
                          </a:solidFill>
                        </a:rPr>
                        <a:t>Linguoplate</a:t>
                      </a:r>
                      <a:endParaRPr lang="ar-SA" sz="2000" b="1" dirty="0">
                        <a:solidFill>
                          <a:schemeClr val="tx1"/>
                        </a:solidFill>
                      </a:endParaRPr>
                    </a:p>
                  </a:txBody>
                  <a:tcPr/>
                </a:tc>
              </a:tr>
              <a:tr h="718694">
                <a:tc>
                  <a:txBody>
                    <a:bodyPr/>
                    <a:lstStyle/>
                    <a:p>
                      <a:pPr algn="l" rtl="1"/>
                      <a:r>
                        <a:rPr lang="en-US" sz="2000" b="1" dirty="0" smtClean="0">
                          <a:solidFill>
                            <a:schemeClr val="tx1"/>
                          </a:solidFill>
                        </a:rPr>
                        <a:t>When the height of the floor of the mouth in relation to the free gingival margins will be less than 6 mm.</a:t>
                      </a:r>
                      <a:endParaRPr lang="ar-SA" sz="2000" b="1" dirty="0">
                        <a:solidFill>
                          <a:schemeClr val="tx1"/>
                        </a:solidFill>
                      </a:endParaRPr>
                    </a:p>
                  </a:txBody>
                  <a:tcPr/>
                </a:tc>
                <a:tc>
                  <a:txBody>
                    <a:bodyPr/>
                    <a:lstStyle/>
                    <a:p>
                      <a:pPr algn="l" rtl="1"/>
                      <a:r>
                        <a:rPr lang="en-US" sz="2000" b="1" dirty="0" smtClean="0">
                          <a:solidFill>
                            <a:schemeClr val="tx1"/>
                          </a:solidFill>
                        </a:rPr>
                        <a:t>Sublingual bar</a:t>
                      </a:r>
                      <a:endParaRPr lang="ar-SA" sz="2000" b="1" dirty="0">
                        <a:solidFill>
                          <a:schemeClr val="tx1"/>
                        </a:solidFill>
                      </a:endParaRPr>
                    </a:p>
                  </a:txBody>
                  <a:tcPr/>
                </a:tc>
              </a:tr>
              <a:tr h="718694">
                <a:tc>
                  <a:txBody>
                    <a:bodyPr/>
                    <a:lstStyle/>
                    <a:p>
                      <a:pPr algn="l" rtl="1"/>
                      <a:r>
                        <a:rPr lang="en-US" sz="2000" b="1" dirty="0" smtClean="0">
                          <a:solidFill>
                            <a:schemeClr val="tx1"/>
                          </a:solidFill>
                        </a:rPr>
                        <a:t>When wide </a:t>
                      </a:r>
                      <a:r>
                        <a:rPr lang="en-US" sz="2000" b="1" dirty="0" err="1" smtClean="0">
                          <a:solidFill>
                            <a:schemeClr val="tx1"/>
                          </a:solidFill>
                        </a:rPr>
                        <a:t>diastema</a:t>
                      </a:r>
                      <a:r>
                        <a:rPr lang="en-US" sz="2000" b="1" dirty="0" smtClean="0">
                          <a:solidFill>
                            <a:schemeClr val="tx1"/>
                          </a:solidFill>
                        </a:rPr>
                        <a:t> exists between mandibular anterior teeth</a:t>
                      </a:r>
                      <a:endParaRPr lang="ar-SA" sz="2000" b="1" dirty="0">
                        <a:solidFill>
                          <a:schemeClr val="tx1"/>
                        </a:solidFill>
                      </a:endParaRPr>
                    </a:p>
                  </a:txBody>
                  <a:tcPr/>
                </a:tc>
                <a:tc>
                  <a:txBody>
                    <a:bodyPr/>
                    <a:lstStyle/>
                    <a:p>
                      <a:pPr algn="l" rtl="1"/>
                      <a:r>
                        <a:rPr lang="en-US" sz="2000" b="1" dirty="0" smtClean="0">
                          <a:solidFill>
                            <a:schemeClr val="tx1"/>
                          </a:solidFill>
                        </a:rPr>
                        <a:t>Mandibular Major Connectors Lingual bar with </a:t>
                      </a:r>
                      <a:r>
                        <a:rPr lang="en-US" sz="2000" b="1" dirty="0" err="1" smtClean="0">
                          <a:solidFill>
                            <a:schemeClr val="tx1"/>
                          </a:solidFill>
                        </a:rPr>
                        <a:t>cingulum</a:t>
                      </a:r>
                      <a:r>
                        <a:rPr lang="en-US" sz="2000" b="1" dirty="0" smtClean="0">
                          <a:solidFill>
                            <a:schemeClr val="tx1"/>
                          </a:solidFill>
                        </a:rPr>
                        <a:t> bar (Kennedy Bar, Double Lingual Bar)</a:t>
                      </a:r>
                      <a:endParaRPr lang="ar-SA" sz="2000" b="1" dirty="0">
                        <a:solidFill>
                          <a:schemeClr val="tx1"/>
                        </a:solidFill>
                      </a:endParaRPr>
                    </a:p>
                  </a:txBody>
                  <a:tcPr/>
                </a:tc>
              </a:tr>
              <a:tr h="718694">
                <a:tc>
                  <a:txBody>
                    <a:bodyPr/>
                    <a:lstStyle/>
                    <a:p>
                      <a:pPr algn="l" rtl="1"/>
                      <a:r>
                        <a:rPr lang="en-US" sz="2000" b="1" dirty="0" smtClean="0">
                          <a:solidFill>
                            <a:schemeClr val="tx1"/>
                          </a:solidFill>
                        </a:rPr>
                        <a:t>Excessive block-out of interproximal undercuts (crowding of teeth)</a:t>
                      </a:r>
                      <a:endParaRPr lang="ar-SA" sz="2000" b="1" dirty="0">
                        <a:solidFill>
                          <a:schemeClr val="tx1"/>
                        </a:solidFill>
                      </a:endParaRPr>
                    </a:p>
                  </a:txBody>
                  <a:tcPr/>
                </a:tc>
                <a:tc>
                  <a:txBody>
                    <a:bodyPr/>
                    <a:lstStyle/>
                    <a:p>
                      <a:pPr algn="l" rtl="1"/>
                      <a:r>
                        <a:rPr lang="en-US" sz="2000" b="1" dirty="0" err="1" smtClean="0">
                          <a:solidFill>
                            <a:schemeClr val="tx1"/>
                          </a:solidFill>
                        </a:rPr>
                        <a:t>Cingulum</a:t>
                      </a:r>
                      <a:r>
                        <a:rPr lang="en-US" sz="2000" b="1" dirty="0" smtClean="0">
                          <a:solidFill>
                            <a:schemeClr val="tx1"/>
                          </a:solidFill>
                        </a:rPr>
                        <a:t> bar (continuous bar)</a:t>
                      </a:r>
                      <a:endParaRPr lang="ar-SA" sz="2000" b="1" dirty="0">
                        <a:solidFill>
                          <a:schemeClr val="tx1"/>
                        </a:solidFill>
                      </a:endParaRPr>
                    </a:p>
                  </a:txBody>
                  <a:tcPr/>
                </a:tc>
              </a:tr>
              <a:tr h="718694">
                <a:tc>
                  <a:txBody>
                    <a:bodyPr/>
                    <a:lstStyle/>
                    <a:p>
                      <a:pPr algn="l" rtl="1"/>
                      <a:r>
                        <a:rPr lang="en-US" sz="2000" b="1" dirty="0" err="1" smtClean="0">
                          <a:solidFill>
                            <a:schemeClr val="tx1"/>
                          </a:solidFill>
                        </a:rPr>
                        <a:t>Malpositioned</a:t>
                      </a:r>
                      <a:r>
                        <a:rPr lang="en-US" sz="2000" b="1" dirty="0" smtClean="0">
                          <a:solidFill>
                            <a:schemeClr val="tx1"/>
                          </a:solidFill>
                        </a:rPr>
                        <a:t> or lingually inclined teeth and Large mandibular tori</a:t>
                      </a:r>
                      <a:endParaRPr lang="ar-SA" sz="2000" b="1" dirty="0">
                        <a:solidFill>
                          <a:schemeClr val="tx1"/>
                        </a:solidFill>
                      </a:endParaRPr>
                    </a:p>
                  </a:txBody>
                  <a:tcPr/>
                </a:tc>
                <a:tc>
                  <a:txBody>
                    <a:bodyPr/>
                    <a:lstStyle/>
                    <a:p>
                      <a:pPr algn="l" rtl="1"/>
                      <a:r>
                        <a:rPr lang="en-US" sz="2000" b="1" dirty="0" smtClean="0">
                          <a:solidFill>
                            <a:schemeClr val="tx1"/>
                          </a:solidFill>
                        </a:rPr>
                        <a:t>Labial bar</a:t>
                      </a:r>
                      <a:endParaRPr lang="ar-SA" sz="2000" b="1" dirty="0">
                        <a:solidFill>
                          <a:schemeClr val="tx1"/>
                        </a:solidFill>
                      </a:endParaRPr>
                    </a:p>
                  </a:txBody>
                  <a:tcPr/>
                </a:tc>
              </a:tr>
            </a:tbl>
          </a:graphicData>
        </a:graphic>
      </p:graphicFrame>
    </p:spTree>
    <p:extLst>
      <p:ext uri="{BB962C8B-B14F-4D97-AF65-F5344CB8AC3E}">
        <p14:creationId xmlns:p14="http://schemas.microsoft.com/office/powerpoint/2010/main" val="56352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6198"/>
            <a:ext cx="10772775" cy="1658198"/>
          </a:xfrm>
        </p:spPr>
        <p:txBody>
          <a:bodyPr>
            <a:normAutofit/>
          </a:bodyPr>
          <a:lstStyle/>
          <a:p>
            <a:pPr algn="ctr"/>
            <a:r>
              <a:rPr lang="en-US" sz="4000" dirty="0">
                <a:solidFill>
                  <a:schemeClr val="tx1"/>
                </a:solidFill>
                <a:latin typeface="Andalus" panose="02020603050405020304" pitchFamily="18" charset="-78"/>
                <a:cs typeface="Andalus" panose="02020603050405020304" pitchFamily="18" charset="-78"/>
              </a:rPr>
              <a:t>Maxillary Major Connector</a:t>
            </a:r>
            <a:endParaRPr lang="ar-SA" sz="4000" dirty="0">
              <a:solidFill>
                <a:schemeClr val="tx1"/>
              </a:solidFill>
              <a:latin typeface="Andalus" panose="02020603050405020304" pitchFamily="18" charset="-78"/>
              <a:cs typeface="Andalus"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0994589"/>
              </p:ext>
            </p:extLst>
          </p:nvPr>
        </p:nvGraphicFramePr>
        <p:xfrm>
          <a:off x="657224" y="1586361"/>
          <a:ext cx="10753726" cy="4886456"/>
        </p:xfrm>
        <a:graphic>
          <a:graphicData uri="http://schemas.openxmlformats.org/drawingml/2006/table">
            <a:tbl>
              <a:tblPr rtl="1" firstRow="1" bandRow="1">
                <a:tableStyleId>{5C22544A-7EE6-4342-B048-85BDC9FD1C3A}</a:tableStyleId>
              </a:tblPr>
              <a:tblGrid>
                <a:gridCol w="5376863"/>
                <a:gridCol w="5376863"/>
              </a:tblGrid>
              <a:tr h="718694">
                <a:tc>
                  <a:txBody>
                    <a:bodyPr/>
                    <a:lstStyle/>
                    <a:p>
                      <a:pPr algn="l" rtl="1"/>
                      <a:r>
                        <a:rPr lang="en-US" sz="2000" b="1" dirty="0" smtClean="0"/>
                        <a:t>Bilateral tooth-supported prostheses</a:t>
                      </a:r>
                      <a:endParaRPr lang="ar-SA" sz="2000" b="1" dirty="0"/>
                    </a:p>
                  </a:txBody>
                  <a:tcPr/>
                </a:tc>
                <a:tc>
                  <a:txBody>
                    <a:bodyPr/>
                    <a:lstStyle/>
                    <a:p>
                      <a:pPr algn="l" rtl="1"/>
                      <a:r>
                        <a:rPr lang="en-US" sz="2000" b="1" dirty="0" smtClean="0"/>
                        <a:t>Single palatal strap</a:t>
                      </a:r>
                      <a:endParaRPr lang="ar-SA" sz="2000" b="1" dirty="0"/>
                    </a:p>
                  </a:txBody>
                  <a:tcPr/>
                </a:tc>
              </a:tr>
              <a:tr h="718694">
                <a:tc>
                  <a:txBody>
                    <a:bodyPr/>
                    <a:lstStyle/>
                    <a:p>
                      <a:pPr algn="l" rtl="1"/>
                      <a:r>
                        <a:rPr lang="en-US" sz="2000" b="1" dirty="0" smtClean="0"/>
                        <a:t>Class I and II arches, Long edentulous spans in Class II, modification 1 arches, Class IV arches, Inoperable palatal tori</a:t>
                      </a:r>
                      <a:endParaRPr lang="ar-SA" sz="2000" b="1" dirty="0"/>
                    </a:p>
                  </a:txBody>
                  <a:tcPr/>
                </a:tc>
                <a:tc>
                  <a:txBody>
                    <a:bodyPr/>
                    <a:lstStyle/>
                    <a:p>
                      <a:pPr algn="l" rtl="1"/>
                      <a:r>
                        <a:rPr lang="en-US" sz="2000" b="1" dirty="0" smtClean="0"/>
                        <a:t>Combination anterior and posterior palatal strap</a:t>
                      </a:r>
                      <a:endParaRPr lang="ar-SA" sz="2000" b="1" dirty="0"/>
                    </a:p>
                  </a:txBody>
                  <a:tcPr/>
                </a:tc>
              </a:tr>
              <a:tr h="718694">
                <a:tc>
                  <a:txBody>
                    <a:bodyPr/>
                    <a:lstStyle/>
                    <a:p>
                      <a:pPr algn="l" rtl="1"/>
                      <a:r>
                        <a:rPr lang="en-US" sz="2000" b="1" dirty="0" smtClean="0"/>
                        <a:t>Some or all anterior teeth remain</a:t>
                      </a:r>
                      <a:endParaRPr lang="ar-SA" sz="2000" b="1" dirty="0"/>
                    </a:p>
                  </a:txBody>
                  <a:tcPr/>
                </a:tc>
                <a:tc>
                  <a:txBody>
                    <a:bodyPr/>
                    <a:lstStyle/>
                    <a:p>
                      <a:pPr algn="l" rtl="1"/>
                      <a:r>
                        <a:rPr lang="en-US" sz="2000" b="1" dirty="0" smtClean="0"/>
                        <a:t>Palatal plate</a:t>
                      </a:r>
                      <a:endParaRPr lang="ar-SA" sz="2000" b="1" dirty="0"/>
                    </a:p>
                  </a:txBody>
                  <a:tcPr/>
                </a:tc>
              </a:tr>
              <a:tr h="718694">
                <a:tc>
                  <a:txBody>
                    <a:bodyPr/>
                    <a:lstStyle/>
                    <a:p>
                      <a:pPr algn="l" rtl="1"/>
                      <a:r>
                        <a:rPr lang="en-US" sz="2000" b="1" dirty="0" smtClean="0"/>
                        <a:t>When a large inoperable palatal torus exists, and occasionally when several anterior teeth are to be replaced</a:t>
                      </a:r>
                      <a:endParaRPr lang="ar-SA" sz="2000" b="1" dirty="0"/>
                    </a:p>
                  </a:txBody>
                  <a:tcPr/>
                </a:tc>
                <a:tc>
                  <a:txBody>
                    <a:bodyPr/>
                    <a:lstStyle/>
                    <a:p>
                      <a:pPr algn="l" rtl="1"/>
                      <a:r>
                        <a:rPr lang="en-US" sz="2000" b="1" dirty="0" smtClean="0"/>
                        <a:t>U-shaped palatal connector</a:t>
                      </a:r>
                      <a:endParaRPr lang="ar-SA" sz="2000" b="1" dirty="0"/>
                    </a:p>
                  </a:txBody>
                  <a:tcPr/>
                </a:tc>
              </a:tr>
              <a:tr h="718694">
                <a:tc>
                  <a:txBody>
                    <a:bodyPr/>
                    <a:lstStyle/>
                    <a:p>
                      <a:pPr algn="l" rtl="1"/>
                      <a:endParaRPr lang="ar-SA" sz="2000" b="1"/>
                    </a:p>
                  </a:txBody>
                  <a:tcPr/>
                </a:tc>
                <a:tc>
                  <a:txBody>
                    <a:bodyPr/>
                    <a:lstStyle/>
                    <a:p>
                      <a:pPr algn="l" rtl="1"/>
                      <a:r>
                        <a:rPr lang="en-US" sz="2000" b="1" dirty="0" smtClean="0"/>
                        <a:t>Single palatal bar</a:t>
                      </a:r>
                      <a:endParaRPr lang="ar-SA" sz="2000" b="1" dirty="0"/>
                    </a:p>
                  </a:txBody>
                  <a:tcPr/>
                </a:tc>
              </a:tr>
              <a:tr h="718694">
                <a:tc>
                  <a:txBody>
                    <a:bodyPr/>
                    <a:lstStyle/>
                    <a:p>
                      <a:pPr algn="l" rtl="1"/>
                      <a:endParaRPr lang="ar-SA" sz="2000" b="1"/>
                    </a:p>
                  </a:txBody>
                  <a:tcPr/>
                </a:tc>
                <a:tc>
                  <a:txBody>
                    <a:bodyPr/>
                    <a:lstStyle/>
                    <a:p>
                      <a:pPr algn="l" rtl="1"/>
                      <a:r>
                        <a:rPr lang="en-US" sz="2000" b="1" dirty="0" smtClean="0"/>
                        <a:t>Anterior– posterior palatal bars</a:t>
                      </a:r>
                      <a:endParaRPr lang="ar-SA" sz="2000" b="1" dirty="0"/>
                    </a:p>
                  </a:txBody>
                  <a:tcPr/>
                </a:tc>
              </a:tr>
            </a:tbl>
          </a:graphicData>
        </a:graphic>
      </p:graphicFrame>
    </p:spTree>
    <p:extLst>
      <p:ext uri="{BB962C8B-B14F-4D97-AF65-F5344CB8AC3E}">
        <p14:creationId xmlns:p14="http://schemas.microsoft.com/office/powerpoint/2010/main" val="386190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4850" y="2286563"/>
            <a:ext cx="5644365" cy="4375841"/>
          </a:xfrm>
          <a:prstGeom prst="rect">
            <a:avLst/>
          </a:prstGeom>
        </p:spPr>
      </p:pic>
      <p:pic>
        <p:nvPicPr>
          <p:cNvPr id="5" name="Picture 4"/>
          <p:cNvPicPr>
            <a:picLocks noChangeAspect="1"/>
          </p:cNvPicPr>
          <p:nvPr/>
        </p:nvPicPr>
        <p:blipFill>
          <a:blip r:embed="rId3"/>
          <a:stretch>
            <a:fillRect/>
          </a:stretch>
        </p:blipFill>
        <p:spPr>
          <a:xfrm>
            <a:off x="6094664" y="0"/>
            <a:ext cx="6097336" cy="4573126"/>
          </a:xfrm>
          <a:prstGeom prst="rect">
            <a:avLst/>
          </a:prstGeom>
        </p:spPr>
      </p:pic>
    </p:spTree>
    <p:extLst>
      <p:ext uri="{BB962C8B-B14F-4D97-AF65-F5344CB8AC3E}">
        <p14:creationId xmlns:p14="http://schemas.microsoft.com/office/powerpoint/2010/main" val="365556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5" y="0"/>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3600" b="1" dirty="0">
                <a:latin typeface="Andalus" panose="02020603050405020304" pitchFamily="18" charset="-78"/>
                <a:cs typeface="Andalus" panose="02020603050405020304" pitchFamily="18" charset="-78"/>
              </a:rPr>
              <a:t>4</a:t>
            </a:r>
            <a:r>
              <a:rPr lang="en-US" sz="3600" b="1" dirty="0" smtClean="0">
                <a:latin typeface="Andalus" panose="02020603050405020304" pitchFamily="18" charset="-78"/>
                <a:cs typeface="Andalus" panose="02020603050405020304" pitchFamily="18" charset="-78"/>
              </a:rPr>
              <a:t>- Minor Connectors</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57224" y="2046755"/>
            <a:ext cx="10521638" cy="3766185"/>
          </a:xfrm>
        </p:spPr>
        <p:txBody>
          <a:bodyPr>
            <a:normAutofit/>
          </a:bodyPr>
          <a:lstStyle/>
          <a:p>
            <a:pPr algn="l" rtl="0">
              <a:buFont typeface="Wingdings" panose="05000000000000000000" pitchFamily="2" charset="2"/>
              <a:buChar char="Ø"/>
            </a:pPr>
            <a:r>
              <a:rPr lang="en-US" dirty="0">
                <a:solidFill>
                  <a:schemeClr val="tx1"/>
                </a:solidFill>
                <a:latin typeface="Andalus" panose="02020603050405020304" pitchFamily="18" charset="-78"/>
                <a:cs typeface="Andalus" panose="02020603050405020304" pitchFamily="18" charset="-78"/>
              </a:rPr>
              <a:t>Connects components to the major connector:</a:t>
            </a:r>
          </a:p>
          <a:p>
            <a:pPr marL="0" indent="0" algn="l" rtl="0">
              <a:buNone/>
            </a:pPr>
            <a:r>
              <a:rPr lang="en-US" dirty="0">
                <a:solidFill>
                  <a:schemeClr val="tx1"/>
                </a:solidFill>
                <a:latin typeface="Andalus" panose="02020603050405020304" pitchFamily="18" charset="-78"/>
                <a:cs typeface="Andalus" panose="02020603050405020304" pitchFamily="18" charset="-78"/>
              </a:rPr>
              <a:t>1. Direct retainer</a:t>
            </a:r>
          </a:p>
          <a:p>
            <a:pPr marL="0" indent="0" algn="l" rtl="0">
              <a:buNone/>
            </a:pPr>
            <a:r>
              <a:rPr lang="en-US" dirty="0">
                <a:solidFill>
                  <a:schemeClr val="tx1"/>
                </a:solidFill>
                <a:latin typeface="Andalus" panose="02020603050405020304" pitchFamily="18" charset="-78"/>
                <a:cs typeface="Andalus" panose="02020603050405020304" pitchFamily="18" charset="-78"/>
              </a:rPr>
              <a:t>2. Indirect retainer</a:t>
            </a:r>
          </a:p>
          <a:p>
            <a:pPr marL="0" indent="0" algn="l" rtl="0">
              <a:buNone/>
            </a:pPr>
            <a:r>
              <a:rPr lang="en-US" dirty="0">
                <a:solidFill>
                  <a:schemeClr val="tx1"/>
                </a:solidFill>
                <a:latin typeface="Andalus" panose="02020603050405020304" pitchFamily="18" charset="-78"/>
                <a:cs typeface="Andalus" panose="02020603050405020304" pitchFamily="18" charset="-78"/>
              </a:rPr>
              <a:t>3. Denture base</a:t>
            </a:r>
          </a:p>
          <a:p>
            <a:pPr algn="l" rtl="0">
              <a:buFont typeface="Wingdings" panose="05000000000000000000" pitchFamily="2" charset="2"/>
              <a:buChar char="Ø"/>
            </a:pPr>
            <a:r>
              <a:rPr lang="en-US" dirty="0">
                <a:solidFill>
                  <a:schemeClr val="tx1"/>
                </a:solidFill>
                <a:latin typeface="Andalus" panose="02020603050405020304" pitchFamily="18" charset="-78"/>
                <a:cs typeface="Andalus" panose="02020603050405020304" pitchFamily="18" charset="-78"/>
              </a:rPr>
              <a:t>Minor connectors:</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 Should </a:t>
            </a:r>
            <a:r>
              <a:rPr lang="en-US" dirty="0">
                <a:solidFill>
                  <a:schemeClr val="tx1"/>
                </a:solidFill>
                <a:latin typeface="Andalus" panose="02020603050405020304" pitchFamily="18" charset="-78"/>
                <a:cs typeface="Andalus" panose="02020603050405020304" pitchFamily="18" charset="-78"/>
              </a:rPr>
              <a:t>be rigid</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a:solidFill>
                  <a:schemeClr val="tx1"/>
                </a:solidFill>
                <a:latin typeface="Andalus" panose="02020603050405020304" pitchFamily="18" charset="-78"/>
                <a:cs typeface="Andalus" panose="02020603050405020304" pitchFamily="18" charset="-78"/>
              </a:rPr>
              <a:t>M</a:t>
            </a:r>
            <a:r>
              <a:rPr lang="en-US" dirty="0" smtClean="0">
                <a:solidFill>
                  <a:schemeClr val="tx1"/>
                </a:solidFill>
                <a:latin typeface="Andalus" panose="02020603050405020304" pitchFamily="18" charset="-78"/>
                <a:cs typeface="Andalus" panose="02020603050405020304" pitchFamily="18" charset="-78"/>
              </a:rPr>
              <a:t>ostly</a:t>
            </a:r>
            <a:r>
              <a:rPr lang="en-US" dirty="0" smtClean="0">
                <a:solidFill>
                  <a:schemeClr val="tx1"/>
                </a:solidFill>
                <a:latin typeface="Andalus" panose="02020603050405020304" pitchFamily="18" charset="-78"/>
                <a:cs typeface="Andalus" panose="02020603050405020304" pitchFamily="18" charset="-78"/>
              </a:rPr>
              <a:t> </a:t>
            </a:r>
            <a:r>
              <a:rPr lang="en-US" dirty="0">
                <a:solidFill>
                  <a:schemeClr val="tx1"/>
                </a:solidFill>
                <a:latin typeface="Andalus" panose="02020603050405020304" pitchFamily="18" charset="-78"/>
                <a:cs typeface="Andalus" panose="02020603050405020304" pitchFamily="18" charset="-78"/>
              </a:rPr>
              <a:t>located in an embrasure</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Should </a:t>
            </a:r>
            <a:r>
              <a:rPr lang="en-US" dirty="0">
                <a:solidFill>
                  <a:schemeClr val="tx1"/>
                </a:solidFill>
                <a:latin typeface="Andalus" panose="02020603050405020304" pitchFamily="18" charset="-78"/>
                <a:cs typeface="Andalus" panose="02020603050405020304" pitchFamily="18" charset="-78"/>
              </a:rPr>
              <a:t>taper towards the contact area</a:t>
            </a:r>
            <a:endParaRPr lang="en-US" dirty="0" smtClean="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5454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ndalus" panose="02020603050405020304" pitchFamily="18" charset="-78"/>
                <a:cs typeface="Andalus" panose="02020603050405020304" pitchFamily="18" charset="-78"/>
              </a:rPr>
              <a:t>Designing of Partial Denture</a:t>
            </a:r>
            <a:endParaRPr lang="ar-SA" sz="48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lgn="l" rtl="0">
              <a:buFont typeface="Wingdings" panose="05000000000000000000" pitchFamily="2" charset="2"/>
              <a:buChar char="§"/>
            </a:pPr>
            <a:r>
              <a:rPr lang="en-US" dirty="0">
                <a:latin typeface="Andalus" panose="02020603050405020304" pitchFamily="18" charset="-78"/>
                <a:cs typeface="Andalus" panose="02020603050405020304" pitchFamily="18" charset="-78"/>
              </a:rPr>
              <a:t>The objective of partial denture designing can be thought of as the control of denture movement while not exceeding the physiological tolerance of the oral structures</a:t>
            </a:r>
            <a:r>
              <a:rPr lang="en-US" dirty="0" smtClean="0">
                <a:latin typeface="Andalus" panose="02020603050405020304" pitchFamily="18" charset="-78"/>
                <a:cs typeface="Andalus" panose="02020603050405020304" pitchFamily="18" charset="-78"/>
              </a:rPr>
              <a:t>.</a:t>
            </a:r>
          </a:p>
          <a:p>
            <a:pPr algn="l" rtl="0">
              <a:buFont typeface="Wingdings" panose="05000000000000000000" pitchFamily="2" charset="2"/>
              <a:buChar char="§"/>
            </a:pPr>
            <a:endParaRPr lang="ar-SA"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6043611" y="3642980"/>
            <a:ext cx="3487068" cy="2706221"/>
          </a:xfrm>
          <a:prstGeom prst="rect">
            <a:avLst/>
          </a:prstGeom>
        </p:spPr>
      </p:pic>
      <p:pic>
        <p:nvPicPr>
          <p:cNvPr id="5" name="Picture 4"/>
          <p:cNvPicPr>
            <a:picLocks noChangeAspect="1"/>
          </p:cNvPicPr>
          <p:nvPr/>
        </p:nvPicPr>
        <p:blipFill>
          <a:blip r:embed="rId3"/>
          <a:stretch>
            <a:fillRect/>
          </a:stretch>
        </p:blipFill>
        <p:spPr>
          <a:xfrm>
            <a:off x="2160833" y="3202597"/>
            <a:ext cx="3105150" cy="3133725"/>
          </a:xfrm>
          <a:prstGeom prst="rect">
            <a:avLst/>
          </a:prstGeom>
        </p:spPr>
      </p:pic>
    </p:spTree>
    <p:extLst>
      <p:ext uri="{BB962C8B-B14F-4D97-AF65-F5344CB8AC3E}">
        <p14:creationId xmlns:p14="http://schemas.microsoft.com/office/powerpoint/2010/main" val="2988327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99646" y="2551344"/>
            <a:ext cx="5640546" cy="4128678"/>
          </a:xfrm>
          <a:prstGeom prst="rect">
            <a:avLst/>
          </a:prstGeom>
        </p:spPr>
      </p:pic>
      <p:pic>
        <p:nvPicPr>
          <p:cNvPr id="4" name="Picture 3"/>
          <p:cNvPicPr>
            <a:picLocks noChangeAspect="1"/>
          </p:cNvPicPr>
          <p:nvPr/>
        </p:nvPicPr>
        <p:blipFill>
          <a:blip r:embed="rId3"/>
          <a:stretch>
            <a:fillRect/>
          </a:stretch>
        </p:blipFill>
        <p:spPr>
          <a:xfrm>
            <a:off x="6271129" y="181946"/>
            <a:ext cx="5732109" cy="4235507"/>
          </a:xfrm>
          <a:prstGeom prst="rect">
            <a:avLst/>
          </a:prstGeom>
        </p:spPr>
      </p:pic>
    </p:spTree>
    <p:extLst>
      <p:ext uri="{BB962C8B-B14F-4D97-AF65-F5344CB8AC3E}">
        <p14:creationId xmlns:p14="http://schemas.microsoft.com/office/powerpoint/2010/main" val="25672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5" y="0"/>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3600" b="1" dirty="0">
                <a:latin typeface="Andalus" panose="02020603050405020304" pitchFamily="18" charset="-78"/>
                <a:cs typeface="Andalus" panose="02020603050405020304" pitchFamily="18" charset="-78"/>
              </a:rPr>
              <a:t>5- Direct Retainers</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86768" y="2239938"/>
            <a:ext cx="8937536" cy="3766185"/>
          </a:xfrm>
        </p:spPr>
        <p:txBody>
          <a:bodyPr>
            <a:normAutofit/>
          </a:bodyPr>
          <a:lstStyle/>
          <a:p>
            <a:pPr algn="l" rtl="0">
              <a:buFont typeface="Wingdings" panose="05000000000000000000" pitchFamily="2" charset="2"/>
              <a:buChar char="Ø"/>
            </a:pPr>
            <a:r>
              <a:rPr lang="en-US" dirty="0">
                <a:solidFill>
                  <a:schemeClr val="tx1"/>
                </a:solidFill>
                <a:latin typeface="Andalus" panose="02020603050405020304" pitchFamily="18" charset="-78"/>
                <a:cs typeface="Andalus" panose="02020603050405020304" pitchFamily="18" charset="-78"/>
              </a:rPr>
              <a:t>Direct Retainers in Cl III</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Clasp </a:t>
            </a:r>
            <a:r>
              <a:rPr lang="en-US" dirty="0">
                <a:solidFill>
                  <a:schemeClr val="tx1"/>
                </a:solidFill>
                <a:latin typeface="Andalus" panose="02020603050405020304" pitchFamily="18" charset="-78"/>
                <a:cs typeface="Andalus" panose="02020603050405020304" pitchFamily="18" charset="-78"/>
              </a:rPr>
              <a:t>of Choice: Akers.</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Embrasure </a:t>
            </a:r>
            <a:r>
              <a:rPr lang="en-US" dirty="0">
                <a:solidFill>
                  <a:schemeClr val="tx1"/>
                </a:solidFill>
                <a:latin typeface="Andalus" panose="02020603050405020304" pitchFamily="18" charset="-78"/>
                <a:cs typeface="Andalus" panose="02020603050405020304" pitchFamily="18" charset="-78"/>
              </a:rPr>
              <a:t>clasp: on dentulous side.</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Ring </a:t>
            </a:r>
            <a:r>
              <a:rPr lang="en-US" dirty="0">
                <a:solidFill>
                  <a:schemeClr val="tx1"/>
                </a:solidFill>
                <a:latin typeface="Andalus" panose="02020603050405020304" pitchFamily="18" charset="-78"/>
                <a:cs typeface="Andalus" panose="02020603050405020304" pitchFamily="18" charset="-78"/>
              </a:rPr>
              <a:t>clasp: on single molar or tilted molar.</a:t>
            </a:r>
          </a:p>
          <a:p>
            <a:pPr algn="l" rtl="0">
              <a:buFont typeface="Wingdings" panose="05000000000000000000" pitchFamily="2" charset="2"/>
              <a:buChar char="Ø"/>
            </a:pPr>
            <a:r>
              <a:rPr lang="en-US" dirty="0">
                <a:solidFill>
                  <a:schemeClr val="tx1"/>
                </a:solidFill>
                <a:latin typeface="Andalus" panose="02020603050405020304" pitchFamily="18" charset="-78"/>
                <a:cs typeface="Andalus" panose="02020603050405020304" pitchFamily="18" charset="-78"/>
              </a:rPr>
              <a:t>Direct Retainers Cl I &amp; II</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Use </a:t>
            </a:r>
            <a:r>
              <a:rPr lang="en-US" dirty="0">
                <a:solidFill>
                  <a:schemeClr val="tx1"/>
                </a:solidFill>
                <a:latin typeface="Andalus" panose="02020603050405020304" pitchFamily="18" charset="-78"/>
                <a:cs typeface="Andalus" panose="02020603050405020304" pitchFamily="18" charset="-78"/>
              </a:rPr>
              <a:t>stress releasing retainers</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More </a:t>
            </a:r>
            <a:r>
              <a:rPr lang="en-US" dirty="0">
                <a:solidFill>
                  <a:schemeClr val="tx1"/>
                </a:solidFill>
                <a:latin typeface="Andalus" panose="02020603050405020304" pitchFamily="18" charset="-78"/>
                <a:cs typeface="Andalus" panose="02020603050405020304" pitchFamily="18" charset="-78"/>
              </a:rPr>
              <a:t>load transferred to residual ridge RPI RPA Combination </a:t>
            </a:r>
            <a:r>
              <a:rPr lang="en-US" dirty="0" smtClean="0">
                <a:solidFill>
                  <a:schemeClr val="tx1"/>
                </a:solidFill>
                <a:latin typeface="Andalus" panose="02020603050405020304" pitchFamily="18" charset="-78"/>
                <a:cs typeface="Andalus" panose="02020603050405020304" pitchFamily="18" charset="-78"/>
              </a:rPr>
              <a:t>Clasp</a:t>
            </a:r>
            <a:endParaRPr lang="en-US" dirty="0">
              <a:solidFill>
                <a:schemeClr val="tx1"/>
              </a:solidFill>
              <a:latin typeface="Andalus" panose="02020603050405020304" pitchFamily="18" charset="-78"/>
              <a:cs typeface="Andalus" panose="02020603050405020304" pitchFamily="18" charset="-78"/>
            </a:endParaRPr>
          </a:p>
          <a:p>
            <a:pPr marL="0" indent="0" algn="l" rtl="0">
              <a:buNone/>
            </a:pPr>
            <a:endParaRPr lang="en-US" dirty="0" smtClean="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6179668" y="2130826"/>
            <a:ext cx="5784806" cy="2367230"/>
          </a:xfrm>
          <a:prstGeom prst="rect">
            <a:avLst/>
          </a:prstGeom>
        </p:spPr>
      </p:pic>
    </p:spTree>
    <p:extLst>
      <p:ext uri="{BB962C8B-B14F-4D97-AF65-F5344CB8AC3E}">
        <p14:creationId xmlns:p14="http://schemas.microsoft.com/office/powerpoint/2010/main" val="66727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5" y="0"/>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3600" b="1" dirty="0">
                <a:latin typeface="Andalus" panose="02020603050405020304" pitchFamily="18" charset="-78"/>
                <a:cs typeface="Andalus" panose="02020603050405020304" pitchFamily="18" charset="-78"/>
              </a:rPr>
              <a:t>5- Direct Retainers</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48130" y="2008118"/>
            <a:ext cx="10624669" cy="3766185"/>
          </a:xfrm>
        </p:spPr>
        <p:txBody>
          <a:bodyPr>
            <a:normAutofit/>
          </a:bodyPr>
          <a:lstStyle/>
          <a:p>
            <a:pPr marL="0" indent="0" algn="l" rtl="0">
              <a:buNone/>
            </a:pPr>
            <a:r>
              <a:rPr lang="en-US" dirty="0">
                <a:solidFill>
                  <a:schemeClr val="tx1"/>
                </a:solidFill>
                <a:latin typeface="Andalus" panose="02020603050405020304" pitchFamily="18" charset="-78"/>
                <a:cs typeface="Andalus" panose="02020603050405020304" pitchFamily="18" charset="-78"/>
              </a:rPr>
              <a:t>Clasp of Choice: RPI</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 If </a:t>
            </a:r>
            <a:r>
              <a:rPr lang="en-US" dirty="0">
                <a:solidFill>
                  <a:schemeClr val="tx1"/>
                </a:solidFill>
                <a:latin typeface="Andalus" panose="02020603050405020304" pitchFamily="18" charset="-78"/>
                <a:cs typeface="Andalus" panose="02020603050405020304" pitchFamily="18" charset="-78"/>
              </a:rPr>
              <a:t>can’t use I-bar then RPA: in cases of high </a:t>
            </a:r>
            <a:r>
              <a:rPr lang="en-US" dirty="0" err="1">
                <a:solidFill>
                  <a:schemeClr val="tx1"/>
                </a:solidFill>
                <a:latin typeface="Andalus" panose="02020603050405020304" pitchFamily="18" charset="-78"/>
                <a:cs typeface="Andalus" panose="02020603050405020304" pitchFamily="18" charset="-78"/>
              </a:rPr>
              <a:t>frenal</a:t>
            </a:r>
            <a:r>
              <a:rPr lang="en-US" dirty="0">
                <a:solidFill>
                  <a:schemeClr val="tx1"/>
                </a:solidFill>
                <a:latin typeface="Andalus" panose="02020603050405020304" pitchFamily="18" charset="-78"/>
                <a:cs typeface="Andalus" panose="02020603050405020304" pitchFamily="18" charset="-78"/>
              </a:rPr>
              <a:t> attachment, soft tissue undercut, shallow vestibule.</a:t>
            </a:r>
          </a:p>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 </a:t>
            </a:r>
            <a:r>
              <a:rPr lang="en-US" dirty="0" smtClean="0">
                <a:solidFill>
                  <a:schemeClr val="tx1"/>
                </a:solidFill>
                <a:latin typeface="Andalus" panose="02020603050405020304" pitchFamily="18" charset="-78"/>
                <a:cs typeface="Andalus" panose="02020603050405020304" pitchFamily="18" charset="-78"/>
              </a:rPr>
              <a:t>If </a:t>
            </a:r>
            <a:r>
              <a:rPr lang="en-US" dirty="0">
                <a:solidFill>
                  <a:schemeClr val="tx1"/>
                </a:solidFill>
                <a:latin typeface="Andalus" panose="02020603050405020304" pitchFamily="18" charset="-78"/>
                <a:cs typeface="Andalus" panose="02020603050405020304" pitchFamily="18" charset="-78"/>
              </a:rPr>
              <a:t>can’t use mesial rest then Combination Clasp: in cases of restoration, heavy occlusion, rotated </a:t>
            </a:r>
            <a:r>
              <a:rPr lang="en-US" dirty="0" smtClean="0">
                <a:solidFill>
                  <a:schemeClr val="tx1"/>
                </a:solidFill>
                <a:latin typeface="Andalus" panose="02020603050405020304" pitchFamily="18" charset="-78"/>
                <a:cs typeface="Andalus" panose="02020603050405020304" pitchFamily="18" charset="-78"/>
              </a:rPr>
              <a:t>tooth.</a:t>
            </a:r>
            <a:endParaRPr lang="en-US" dirty="0" smtClean="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stretch>
            <a:fillRect/>
          </a:stretch>
        </p:blipFill>
        <p:spPr>
          <a:xfrm>
            <a:off x="3025639" y="4217203"/>
            <a:ext cx="5784806" cy="2367230"/>
          </a:xfrm>
          <a:prstGeom prst="rect">
            <a:avLst/>
          </a:prstGeom>
        </p:spPr>
      </p:pic>
    </p:spTree>
    <p:extLst>
      <p:ext uri="{BB962C8B-B14F-4D97-AF65-F5344CB8AC3E}">
        <p14:creationId xmlns:p14="http://schemas.microsoft.com/office/powerpoint/2010/main" val="235953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55" y="0"/>
            <a:ext cx="10772775" cy="1658198"/>
          </a:xfrm>
        </p:spPr>
        <p:txBody>
          <a:bodyPr>
            <a:normAutofit/>
          </a:bodyPr>
          <a:lstStyle/>
          <a:p>
            <a:pPr algn="ctr"/>
            <a:r>
              <a:rPr lang="en-US" sz="4400" b="1" dirty="0">
                <a:latin typeface="Andalus" panose="02020603050405020304" pitchFamily="18" charset="-78"/>
                <a:cs typeface="Andalus" panose="02020603050405020304" pitchFamily="18" charset="-78"/>
              </a:rPr>
              <a:t>Design Sequence</a:t>
            </a:r>
            <a:br>
              <a:rPr lang="en-US" sz="4400" b="1" dirty="0">
                <a:latin typeface="Andalus" panose="02020603050405020304" pitchFamily="18" charset="-78"/>
                <a:cs typeface="Andalus" panose="02020603050405020304" pitchFamily="18" charset="-78"/>
              </a:rPr>
            </a:br>
            <a:r>
              <a:rPr lang="en-US" sz="3600" b="1" dirty="0" smtClean="0">
                <a:latin typeface="Andalus" panose="02020603050405020304" pitchFamily="18" charset="-78"/>
                <a:cs typeface="Andalus" panose="02020603050405020304" pitchFamily="18" charset="-78"/>
              </a:rPr>
              <a:t>6- Indirect </a:t>
            </a:r>
            <a:r>
              <a:rPr lang="en-US" sz="3600" b="1" dirty="0">
                <a:latin typeface="Andalus" panose="02020603050405020304" pitchFamily="18" charset="-78"/>
                <a:cs typeface="Andalus" panose="02020603050405020304" pitchFamily="18" charset="-78"/>
              </a:rPr>
              <a:t>Retainers</a:t>
            </a:r>
            <a:endParaRPr lang="ar-SA" sz="44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48130" y="2008118"/>
            <a:ext cx="10624669" cy="3766185"/>
          </a:xfrm>
        </p:spPr>
        <p:txBody>
          <a:bodyPr>
            <a:normAutofit/>
          </a:bodyPr>
          <a:lstStyle/>
          <a:p>
            <a:pPr algn="l" rtl="0">
              <a:buFont typeface="Arial" panose="020B0604020202020204" pitchFamily="34" charset="0"/>
              <a:buChar char="•"/>
            </a:pPr>
            <a:r>
              <a:rPr lang="en-US" dirty="0">
                <a:solidFill>
                  <a:schemeClr val="tx1"/>
                </a:solidFill>
                <a:latin typeface="Andalus" panose="02020603050405020304" pitchFamily="18" charset="-78"/>
                <a:cs typeface="Andalus" panose="02020603050405020304" pitchFamily="18" charset="-78"/>
              </a:rPr>
              <a:t>Usually for Class I &amp; II only</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Position </a:t>
            </a:r>
            <a:r>
              <a:rPr lang="en-US" dirty="0">
                <a:solidFill>
                  <a:schemeClr val="tx1"/>
                </a:solidFill>
                <a:latin typeface="Andalus" panose="02020603050405020304" pitchFamily="18" charset="-78"/>
                <a:cs typeface="Andalus" panose="02020603050405020304" pitchFamily="18" charset="-78"/>
              </a:rPr>
              <a:t>on the opposite site of fulcrum line</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Perpendicular </a:t>
            </a:r>
            <a:r>
              <a:rPr lang="en-US" dirty="0">
                <a:solidFill>
                  <a:schemeClr val="tx1"/>
                </a:solidFill>
                <a:latin typeface="Andalus" panose="02020603050405020304" pitchFamily="18" charset="-78"/>
                <a:cs typeface="Andalus" panose="02020603050405020304" pitchFamily="18" charset="-78"/>
              </a:rPr>
              <a:t>and far from fulcrum line</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Canine </a:t>
            </a:r>
            <a:r>
              <a:rPr lang="en-US" dirty="0">
                <a:solidFill>
                  <a:schemeClr val="tx1"/>
                </a:solidFill>
                <a:latin typeface="Andalus" panose="02020603050405020304" pitchFamily="18" charset="-78"/>
                <a:cs typeface="Andalus" panose="02020603050405020304" pitchFamily="18" charset="-78"/>
              </a:rPr>
              <a:t>and premolar usually</a:t>
            </a:r>
          </a:p>
          <a:p>
            <a:pPr algn="l" rtl="0">
              <a:buFont typeface="Arial" panose="020B0604020202020204" pitchFamily="34" charset="0"/>
              <a:buChar char="•"/>
            </a:pPr>
            <a:r>
              <a:rPr lang="en-US" dirty="0" smtClean="0">
                <a:solidFill>
                  <a:schemeClr val="tx1"/>
                </a:solidFill>
                <a:latin typeface="Andalus" panose="02020603050405020304" pitchFamily="18" charset="-78"/>
                <a:cs typeface="Andalus" panose="02020603050405020304" pitchFamily="18" charset="-78"/>
              </a:rPr>
              <a:t>Rest </a:t>
            </a:r>
            <a:r>
              <a:rPr lang="en-US" dirty="0">
                <a:solidFill>
                  <a:schemeClr val="tx1"/>
                </a:solidFill>
                <a:latin typeface="Andalus" panose="02020603050405020304" pitchFamily="18" charset="-78"/>
                <a:cs typeface="Andalus" panose="02020603050405020304" pitchFamily="18" charset="-78"/>
              </a:rPr>
              <a:t>at each end of lingual </a:t>
            </a:r>
            <a:r>
              <a:rPr lang="en-US" dirty="0" smtClean="0">
                <a:solidFill>
                  <a:schemeClr val="tx1"/>
                </a:solidFill>
                <a:latin typeface="Andalus" panose="02020603050405020304" pitchFamily="18" charset="-78"/>
                <a:cs typeface="Andalus" panose="02020603050405020304" pitchFamily="18" charset="-78"/>
              </a:rPr>
              <a:t>plate</a:t>
            </a:r>
          </a:p>
          <a:p>
            <a:pPr marL="0" indent="0" algn="l" rtl="0">
              <a:buNone/>
            </a:pPr>
            <a:endParaRPr lang="en-US" dirty="0">
              <a:solidFill>
                <a:schemeClr val="tx1"/>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stretch>
            <a:fillRect/>
          </a:stretch>
        </p:blipFill>
        <p:spPr>
          <a:xfrm>
            <a:off x="4752305" y="3919592"/>
            <a:ext cx="7173534" cy="2648633"/>
          </a:xfrm>
          <a:prstGeom prst="rect">
            <a:avLst/>
          </a:prstGeom>
        </p:spPr>
      </p:pic>
    </p:spTree>
    <p:extLst>
      <p:ext uri="{BB962C8B-B14F-4D97-AF65-F5344CB8AC3E}">
        <p14:creationId xmlns:p14="http://schemas.microsoft.com/office/powerpoint/2010/main" val="4191242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hting Fear and Finding Hope — Level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359" y="1"/>
            <a:ext cx="10286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42881" y="5383369"/>
            <a:ext cx="5633953" cy="923330"/>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4301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874090" y="1587666"/>
            <a:ext cx="3206294" cy="2404786"/>
          </a:xfrm>
          <a:prstGeom prst="rect">
            <a:avLst/>
          </a:prstGeom>
        </p:spPr>
      </p:pic>
      <p:pic>
        <p:nvPicPr>
          <p:cNvPr id="7" name="Picture 6"/>
          <p:cNvPicPr>
            <a:picLocks noChangeAspect="1"/>
          </p:cNvPicPr>
          <p:nvPr/>
        </p:nvPicPr>
        <p:blipFill>
          <a:blip r:embed="rId3"/>
          <a:stretch>
            <a:fillRect/>
          </a:stretch>
        </p:blipFill>
        <p:spPr>
          <a:xfrm>
            <a:off x="58355" y="1519707"/>
            <a:ext cx="3264647" cy="2403208"/>
          </a:xfrm>
          <a:prstGeom prst="rect">
            <a:avLst/>
          </a:prstGeom>
        </p:spPr>
      </p:pic>
      <p:sp>
        <p:nvSpPr>
          <p:cNvPr id="2" name="Title 1"/>
          <p:cNvSpPr>
            <a:spLocks noGrp="1"/>
          </p:cNvSpPr>
          <p:nvPr>
            <p:ph type="title"/>
          </p:nvPr>
        </p:nvSpPr>
        <p:spPr>
          <a:xfrm>
            <a:off x="682982" y="126046"/>
            <a:ext cx="10772775" cy="1658198"/>
          </a:xfrm>
        </p:spPr>
        <p:txBody>
          <a:bodyPr>
            <a:normAutofit/>
          </a:bodyPr>
          <a:lstStyle/>
          <a:p>
            <a:pPr algn="ctr"/>
            <a:r>
              <a:rPr lang="en-US" sz="3600" b="1" dirty="0" smtClean="0">
                <a:latin typeface="Andalus" panose="02020603050405020304" pitchFamily="18" charset="-78"/>
                <a:cs typeface="Andalus" panose="02020603050405020304" pitchFamily="18" charset="-78"/>
              </a:rPr>
              <a:t>Differentiation </a:t>
            </a:r>
            <a:r>
              <a:rPr lang="en-US" sz="3600" b="1" dirty="0">
                <a:latin typeface="Andalus" panose="02020603050405020304" pitchFamily="18" charset="-78"/>
                <a:cs typeface="Andalus" panose="02020603050405020304" pitchFamily="18" charset="-78"/>
              </a:rPr>
              <a:t>Between Two Main Types of </a:t>
            </a:r>
            <a:r>
              <a:rPr lang="en-US" sz="3600" b="1" dirty="0" smtClean="0">
                <a:latin typeface="Andalus" panose="02020603050405020304" pitchFamily="18" charset="-78"/>
                <a:cs typeface="Andalus" panose="02020603050405020304" pitchFamily="18" charset="-78"/>
              </a:rPr>
              <a:t>Removable </a:t>
            </a:r>
            <a:r>
              <a:rPr lang="en-US" sz="3600" b="1" dirty="0">
                <a:latin typeface="Andalus" panose="02020603050405020304" pitchFamily="18" charset="-78"/>
                <a:cs typeface="Andalus" panose="02020603050405020304" pitchFamily="18" charset="-78"/>
              </a:rPr>
              <a:t>Partial Dentures</a:t>
            </a:r>
            <a:endParaRPr lang="ar-SA"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4"/>
          <a:srcRect t="2139" r="1530"/>
          <a:stretch/>
        </p:blipFill>
        <p:spPr>
          <a:xfrm>
            <a:off x="3264647" y="1519707"/>
            <a:ext cx="5609443" cy="24727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49640612"/>
              </p:ext>
            </p:extLst>
          </p:nvPr>
        </p:nvGraphicFramePr>
        <p:xfrm>
          <a:off x="1365161" y="4299992"/>
          <a:ext cx="9388698" cy="1959140"/>
        </p:xfrm>
        <a:graphic>
          <a:graphicData uri="http://schemas.openxmlformats.org/drawingml/2006/table">
            <a:tbl>
              <a:tblPr rtl="1" firstRow="1" bandRow="1">
                <a:tableStyleId>{5C22544A-7EE6-4342-B048-85BDC9FD1C3A}</a:tableStyleId>
              </a:tblPr>
              <a:tblGrid>
                <a:gridCol w="3129566"/>
                <a:gridCol w="3129566"/>
                <a:gridCol w="3129566"/>
              </a:tblGrid>
              <a:tr h="399170">
                <a:tc>
                  <a:txBody>
                    <a:bodyPr/>
                    <a:lstStyle/>
                    <a:p>
                      <a:pPr algn="ctr" rtl="1"/>
                      <a:r>
                        <a:rPr lang="en-US" dirty="0" smtClean="0"/>
                        <a:t>Class III</a:t>
                      </a:r>
                      <a:endParaRPr lang="ar-SA" dirty="0"/>
                    </a:p>
                  </a:txBody>
                  <a:tcPr/>
                </a:tc>
                <a:tc>
                  <a:txBody>
                    <a:bodyPr/>
                    <a:lstStyle/>
                    <a:p>
                      <a:pPr algn="ctr" rtl="1"/>
                      <a:r>
                        <a:rPr lang="en-US" dirty="0" smtClean="0"/>
                        <a:t>Class I and II</a:t>
                      </a:r>
                      <a:endParaRPr lang="ar-SA" dirty="0"/>
                    </a:p>
                  </a:txBody>
                  <a:tcPr/>
                </a:tc>
                <a:tc>
                  <a:txBody>
                    <a:bodyPr/>
                    <a:lstStyle/>
                    <a:p>
                      <a:pPr rtl="1"/>
                      <a:endParaRPr lang="ar-SA" dirty="0"/>
                    </a:p>
                  </a:txBody>
                  <a:tcPr/>
                </a:tc>
              </a:tr>
              <a:tr h="1559970">
                <a:tc>
                  <a:txBody>
                    <a:bodyPr/>
                    <a:lstStyle/>
                    <a:p>
                      <a:pPr algn="ctr"/>
                      <a:r>
                        <a:rPr lang="en-US" sz="1800" b="0" i="0" u="none" strike="noStrike" kern="1200" baseline="0" dirty="0" smtClean="0">
                          <a:solidFill>
                            <a:schemeClr val="dk1"/>
                          </a:solidFill>
                          <a:latin typeface="Andalus" panose="02020603050405020304" pitchFamily="18" charset="-78"/>
                          <a:ea typeface="+mn-ea"/>
                          <a:cs typeface="Andalus" panose="02020603050405020304" pitchFamily="18" charset="-78"/>
                        </a:rPr>
                        <a:t> Derives all of its support from the abutment teeth 	</a:t>
                      </a:r>
                    </a:p>
                    <a:p>
                      <a:pPr rtl="1"/>
                      <a:endParaRPr lang="ar-SA" dirty="0"/>
                    </a:p>
                  </a:txBody>
                  <a:tcPr/>
                </a:tc>
                <a:tc>
                  <a:txBody>
                    <a:bodyPr/>
                    <a:lstStyle/>
                    <a:p>
                      <a:pPr algn="ctr" rtl="1"/>
                      <a:r>
                        <a:rPr lang="en-US" dirty="0" smtClean="0">
                          <a:latin typeface="Andalus" panose="02020603050405020304" pitchFamily="18" charset="-78"/>
                          <a:cs typeface="Andalus" panose="02020603050405020304" pitchFamily="18" charset="-78"/>
                        </a:rPr>
                        <a:t>Derive their primary support from tissues underlying the base and secondary support from the abutment teeth</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sz="2400" b="1" dirty="0" smtClean="0">
                          <a:solidFill>
                            <a:schemeClr val="accent6">
                              <a:lumMod val="75000"/>
                            </a:schemeClr>
                          </a:solidFill>
                          <a:latin typeface="Andalus" panose="02020603050405020304" pitchFamily="18" charset="-78"/>
                          <a:cs typeface="Andalus" panose="02020603050405020304" pitchFamily="18" charset="-78"/>
                        </a:rPr>
                        <a:t>The manner in which each is supported</a:t>
                      </a:r>
                      <a:endParaRPr lang="ar-SA" sz="2400" b="1" dirty="0">
                        <a:solidFill>
                          <a:schemeClr val="accent6">
                            <a:lumMod val="75000"/>
                          </a:schemeClr>
                        </a:solidFill>
                        <a:latin typeface="Andalus" panose="02020603050405020304" pitchFamily="18" charset="-78"/>
                        <a:cs typeface="Andalus" panose="02020603050405020304" pitchFamily="18" charset="-78"/>
                      </a:endParaRPr>
                    </a:p>
                  </a:txBody>
                  <a:tcPr/>
                </a:tc>
              </a:tr>
            </a:tbl>
          </a:graphicData>
        </a:graphic>
      </p:graphicFrame>
    </p:spTree>
    <p:extLst>
      <p:ext uri="{BB962C8B-B14F-4D97-AF65-F5344CB8AC3E}">
        <p14:creationId xmlns:p14="http://schemas.microsoft.com/office/powerpoint/2010/main" val="273180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2" y="126046"/>
            <a:ext cx="10772775" cy="1658198"/>
          </a:xfrm>
        </p:spPr>
        <p:txBody>
          <a:bodyPr>
            <a:normAutofit/>
          </a:bodyPr>
          <a:lstStyle/>
          <a:p>
            <a:pPr algn="ctr"/>
            <a:r>
              <a:rPr lang="en-US" sz="3600" b="1" dirty="0" smtClean="0">
                <a:latin typeface="Andalus" panose="02020603050405020304" pitchFamily="18" charset="-78"/>
                <a:cs typeface="Andalus" panose="02020603050405020304" pitchFamily="18" charset="-78"/>
              </a:rPr>
              <a:t>Differentiation </a:t>
            </a:r>
            <a:r>
              <a:rPr lang="en-US" sz="3600" b="1" dirty="0">
                <a:latin typeface="Andalus" panose="02020603050405020304" pitchFamily="18" charset="-78"/>
                <a:cs typeface="Andalus" panose="02020603050405020304" pitchFamily="18" charset="-78"/>
              </a:rPr>
              <a:t>Between Two Main Types of </a:t>
            </a:r>
            <a:r>
              <a:rPr lang="en-US" sz="3600" b="1" dirty="0" smtClean="0">
                <a:latin typeface="Andalus" panose="02020603050405020304" pitchFamily="18" charset="-78"/>
                <a:cs typeface="Andalus" panose="02020603050405020304" pitchFamily="18" charset="-78"/>
              </a:rPr>
              <a:t>Removable </a:t>
            </a:r>
            <a:r>
              <a:rPr lang="en-US" sz="3600" b="1" dirty="0">
                <a:latin typeface="Andalus" panose="02020603050405020304" pitchFamily="18" charset="-78"/>
                <a:cs typeface="Andalus" panose="02020603050405020304" pitchFamily="18" charset="-78"/>
              </a:rPr>
              <a:t>Partial Dentures</a:t>
            </a:r>
            <a:endParaRPr lang="ar-SA"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2"/>
          <a:srcRect t="2139" r="1530"/>
          <a:stretch/>
        </p:blipFill>
        <p:spPr>
          <a:xfrm>
            <a:off x="3264647" y="1519707"/>
            <a:ext cx="5609443" cy="24727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73535300"/>
              </p:ext>
            </p:extLst>
          </p:nvPr>
        </p:nvGraphicFramePr>
        <p:xfrm>
          <a:off x="1365161" y="4299992"/>
          <a:ext cx="9388698" cy="1959140"/>
        </p:xfrm>
        <a:graphic>
          <a:graphicData uri="http://schemas.openxmlformats.org/drawingml/2006/table">
            <a:tbl>
              <a:tblPr rtl="1" firstRow="1" bandRow="1">
                <a:tableStyleId>{5C22544A-7EE6-4342-B048-85BDC9FD1C3A}</a:tableStyleId>
              </a:tblPr>
              <a:tblGrid>
                <a:gridCol w="3129566"/>
                <a:gridCol w="3129566"/>
                <a:gridCol w="3129566"/>
              </a:tblGrid>
              <a:tr h="399170">
                <a:tc>
                  <a:txBody>
                    <a:bodyPr/>
                    <a:lstStyle/>
                    <a:p>
                      <a:pPr algn="ctr" rtl="1"/>
                      <a:r>
                        <a:rPr lang="en-US" dirty="0" smtClean="0"/>
                        <a:t>Class III</a:t>
                      </a:r>
                      <a:endParaRPr lang="ar-SA" dirty="0"/>
                    </a:p>
                  </a:txBody>
                  <a:tcPr/>
                </a:tc>
                <a:tc>
                  <a:txBody>
                    <a:bodyPr/>
                    <a:lstStyle/>
                    <a:p>
                      <a:pPr algn="ctr" rtl="1"/>
                      <a:r>
                        <a:rPr lang="en-US" dirty="0" smtClean="0"/>
                        <a:t>Class I and II</a:t>
                      </a:r>
                      <a:endParaRPr lang="ar-SA" dirty="0"/>
                    </a:p>
                  </a:txBody>
                  <a:tcPr/>
                </a:tc>
                <a:tc>
                  <a:txBody>
                    <a:bodyPr/>
                    <a:lstStyle/>
                    <a:p>
                      <a:pPr rtl="1"/>
                      <a:endParaRPr lang="ar-SA" dirty="0"/>
                    </a:p>
                  </a:txBody>
                  <a:tcPr/>
                </a:tc>
              </a:tr>
              <a:tr h="1559970">
                <a:tc>
                  <a:txBody>
                    <a:bodyPr/>
                    <a:lstStyle/>
                    <a:p>
                      <a:pPr algn="ctr"/>
                      <a:r>
                        <a:rPr lang="en-US" sz="1800" b="0" i="0" u="none" strike="noStrike" kern="1200" baseline="0" dirty="0" smtClean="0">
                          <a:solidFill>
                            <a:schemeClr val="dk1"/>
                          </a:solidFill>
                          <a:latin typeface="Andalus" panose="02020603050405020304" pitchFamily="18" charset="-78"/>
                          <a:ea typeface="+mn-ea"/>
                          <a:cs typeface="Andalus" panose="02020603050405020304" pitchFamily="18" charset="-78"/>
                        </a:rPr>
                        <a:t>Anatomic impression</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dirty="0" smtClean="0">
                          <a:latin typeface="Andalus" panose="02020603050405020304" pitchFamily="18" charset="-78"/>
                          <a:cs typeface="Andalus" panose="02020603050405020304" pitchFamily="18" charset="-78"/>
                        </a:rPr>
                        <a:t>Dual impression/ functional impression</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sz="2400" b="1" dirty="0" smtClean="0">
                          <a:solidFill>
                            <a:schemeClr val="accent6">
                              <a:lumMod val="75000"/>
                            </a:schemeClr>
                          </a:solidFill>
                          <a:latin typeface="Andalus" panose="02020603050405020304" pitchFamily="18" charset="-78"/>
                          <a:cs typeface="Andalus" panose="02020603050405020304" pitchFamily="18" charset="-78"/>
                        </a:rPr>
                        <a:t>The method of impression making</a:t>
                      </a:r>
                      <a:endParaRPr lang="ar-SA" sz="2400" b="1" dirty="0">
                        <a:solidFill>
                          <a:schemeClr val="accent6">
                            <a:lumMod val="75000"/>
                          </a:schemeClr>
                        </a:solidFill>
                        <a:latin typeface="Andalus" panose="02020603050405020304" pitchFamily="18" charset="-78"/>
                        <a:cs typeface="Andalus" panose="02020603050405020304" pitchFamily="18" charset="-78"/>
                      </a:endParaRPr>
                    </a:p>
                  </a:txBody>
                  <a:tcPr/>
                </a:tc>
              </a:tr>
            </a:tbl>
          </a:graphicData>
        </a:graphic>
      </p:graphicFrame>
      <p:pic>
        <p:nvPicPr>
          <p:cNvPr id="8" name="Picture 7"/>
          <p:cNvPicPr>
            <a:picLocks noChangeAspect="1"/>
          </p:cNvPicPr>
          <p:nvPr/>
        </p:nvPicPr>
        <p:blipFill rotWithShape="1">
          <a:blip r:embed="rId3"/>
          <a:srcRect l="522" t="2032" r="44408" b="3216"/>
          <a:stretch/>
        </p:blipFill>
        <p:spPr>
          <a:xfrm>
            <a:off x="105280" y="1639097"/>
            <a:ext cx="3159367" cy="2092296"/>
          </a:xfrm>
          <a:prstGeom prst="rect">
            <a:avLst/>
          </a:prstGeom>
        </p:spPr>
      </p:pic>
      <p:pic>
        <p:nvPicPr>
          <p:cNvPr id="3" name="Picture 2"/>
          <p:cNvPicPr>
            <a:picLocks noChangeAspect="1"/>
          </p:cNvPicPr>
          <p:nvPr/>
        </p:nvPicPr>
        <p:blipFill rotWithShape="1">
          <a:blip r:embed="rId3"/>
          <a:srcRect l="57416" t="2506" b="1321"/>
          <a:stretch/>
        </p:blipFill>
        <p:spPr>
          <a:xfrm>
            <a:off x="8783938" y="1378040"/>
            <a:ext cx="3097786" cy="2614411"/>
          </a:xfrm>
          <a:prstGeom prst="rect">
            <a:avLst/>
          </a:prstGeom>
        </p:spPr>
      </p:pic>
    </p:spTree>
    <p:extLst>
      <p:ext uri="{BB962C8B-B14F-4D97-AF65-F5344CB8AC3E}">
        <p14:creationId xmlns:p14="http://schemas.microsoft.com/office/powerpoint/2010/main" val="160721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2" y="126046"/>
            <a:ext cx="10772775" cy="1658198"/>
          </a:xfrm>
        </p:spPr>
        <p:txBody>
          <a:bodyPr>
            <a:normAutofit/>
          </a:bodyPr>
          <a:lstStyle/>
          <a:p>
            <a:pPr algn="ctr"/>
            <a:r>
              <a:rPr lang="en-US" sz="3600" b="1" dirty="0" smtClean="0">
                <a:latin typeface="Andalus" panose="02020603050405020304" pitchFamily="18" charset="-78"/>
                <a:cs typeface="Andalus" panose="02020603050405020304" pitchFamily="18" charset="-78"/>
              </a:rPr>
              <a:t>Differentiation </a:t>
            </a:r>
            <a:r>
              <a:rPr lang="en-US" sz="3600" b="1" dirty="0">
                <a:latin typeface="Andalus" panose="02020603050405020304" pitchFamily="18" charset="-78"/>
                <a:cs typeface="Andalus" panose="02020603050405020304" pitchFamily="18" charset="-78"/>
              </a:rPr>
              <a:t>Between Two Main Types of </a:t>
            </a:r>
            <a:r>
              <a:rPr lang="en-US" sz="3600" b="1" dirty="0" smtClean="0">
                <a:latin typeface="Andalus" panose="02020603050405020304" pitchFamily="18" charset="-78"/>
                <a:cs typeface="Andalus" panose="02020603050405020304" pitchFamily="18" charset="-78"/>
              </a:rPr>
              <a:t>Removable </a:t>
            </a:r>
            <a:r>
              <a:rPr lang="en-US" sz="3600" b="1" dirty="0">
                <a:latin typeface="Andalus" panose="02020603050405020304" pitchFamily="18" charset="-78"/>
                <a:cs typeface="Andalus" panose="02020603050405020304" pitchFamily="18" charset="-78"/>
              </a:rPr>
              <a:t>Partial Dentures</a:t>
            </a:r>
            <a:endParaRPr lang="ar-SA"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2"/>
          <a:srcRect t="2139" r="1530"/>
          <a:stretch/>
        </p:blipFill>
        <p:spPr>
          <a:xfrm>
            <a:off x="3264647" y="1519707"/>
            <a:ext cx="5609443" cy="24727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12443005"/>
              </p:ext>
            </p:extLst>
          </p:nvPr>
        </p:nvGraphicFramePr>
        <p:xfrm>
          <a:off x="1365161" y="4299992"/>
          <a:ext cx="9388698" cy="1959140"/>
        </p:xfrm>
        <a:graphic>
          <a:graphicData uri="http://schemas.openxmlformats.org/drawingml/2006/table">
            <a:tbl>
              <a:tblPr rtl="1" firstRow="1" bandRow="1">
                <a:tableStyleId>{5C22544A-7EE6-4342-B048-85BDC9FD1C3A}</a:tableStyleId>
              </a:tblPr>
              <a:tblGrid>
                <a:gridCol w="3129566"/>
                <a:gridCol w="3129566"/>
                <a:gridCol w="3129566"/>
              </a:tblGrid>
              <a:tr h="399170">
                <a:tc>
                  <a:txBody>
                    <a:bodyPr/>
                    <a:lstStyle/>
                    <a:p>
                      <a:pPr algn="ctr" rtl="1"/>
                      <a:r>
                        <a:rPr lang="en-US" dirty="0" smtClean="0"/>
                        <a:t>Class III</a:t>
                      </a:r>
                      <a:endParaRPr lang="ar-SA" dirty="0"/>
                    </a:p>
                  </a:txBody>
                  <a:tcPr/>
                </a:tc>
                <a:tc>
                  <a:txBody>
                    <a:bodyPr/>
                    <a:lstStyle/>
                    <a:p>
                      <a:pPr algn="ctr" rtl="1"/>
                      <a:r>
                        <a:rPr lang="en-US" dirty="0" smtClean="0"/>
                        <a:t>Class I and II</a:t>
                      </a:r>
                      <a:endParaRPr lang="ar-SA" dirty="0"/>
                    </a:p>
                  </a:txBody>
                  <a:tcPr/>
                </a:tc>
                <a:tc>
                  <a:txBody>
                    <a:bodyPr/>
                    <a:lstStyle/>
                    <a:p>
                      <a:pPr rtl="1"/>
                      <a:endParaRPr lang="ar-SA" dirty="0"/>
                    </a:p>
                  </a:txBody>
                  <a:tcPr/>
                </a:tc>
              </a:tr>
              <a:tr h="1559970">
                <a:tc>
                  <a:txBody>
                    <a:bodyPr/>
                    <a:lstStyle/>
                    <a:p>
                      <a:pPr algn="ctr"/>
                      <a:r>
                        <a:rPr lang="en-US" sz="1800" b="0" i="0" u="none" strike="noStrike" kern="1200" baseline="0" dirty="0" smtClean="0">
                          <a:solidFill>
                            <a:schemeClr val="dk1"/>
                          </a:solidFill>
                          <a:latin typeface="Andalus" panose="02020603050405020304" pitchFamily="18" charset="-78"/>
                          <a:ea typeface="+mn-ea"/>
                          <a:cs typeface="Andalus" panose="02020603050405020304" pitchFamily="18" charset="-78"/>
                        </a:rPr>
                        <a:t>Not needed</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dirty="0" smtClean="0">
                          <a:latin typeface="Andalus" panose="02020603050405020304" pitchFamily="18" charset="-78"/>
                          <a:cs typeface="Andalus" panose="02020603050405020304" pitchFamily="18" charset="-78"/>
                        </a:rPr>
                        <a:t>Needed (because it rotates about a fulcrum)</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sz="2400" b="1" dirty="0" smtClean="0">
                          <a:solidFill>
                            <a:schemeClr val="accent6">
                              <a:lumMod val="75000"/>
                            </a:schemeClr>
                          </a:solidFill>
                          <a:latin typeface="Andalus" panose="02020603050405020304" pitchFamily="18" charset="-78"/>
                          <a:cs typeface="Andalus" panose="02020603050405020304" pitchFamily="18" charset="-78"/>
                        </a:rPr>
                        <a:t>The need for some kind of indirect retention</a:t>
                      </a:r>
                      <a:endParaRPr lang="ar-SA" sz="2400" b="1" dirty="0">
                        <a:solidFill>
                          <a:schemeClr val="accent6">
                            <a:lumMod val="75000"/>
                          </a:schemeClr>
                        </a:solidFill>
                        <a:latin typeface="Andalus" panose="02020603050405020304" pitchFamily="18" charset="-78"/>
                        <a:cs typeface="Andalus" panose="02020603050405020304" pitchFamily="18" charset="-78"/>
                      </a:endParaRPr>
                    </a:p>
                  </a:txBody>
                  <a:tcPr/>
                </a:tc>
              </a:tr>
            </a:tbl>
          </a:graphicData>
        </a:graphic>
      </p:graphicFrame>
      <p:pic>
        <p:nvPicPr>
          <p:cNvPr id="6" name="Picture 5"/>
          <p:cNvPicPr>
            <a:picLocks noChangeAspect="1"/>
          </p:cNvPicPr>
          <p:nvPr/>
        </p:nvPicPr>
        <p:blipFill rotWithShape="1">
          <a:blip r:embed="rId3"/>
          <a:srcRect l="50402"/>
          <a:stretch/>
        </p:blipFill>
        <p:spPr>
          <a:xfrm>
            <a:off x="8964242" y="1519707"/>
            <a:ext cx="3057697" cy="2524784"/>
          </a:xfrm>
          <a:prstGeom prst="rect">
            <a:avLst/>
          </a:prstGeom>
        </p:spPr>
      </p:pic>
      <p:pic>
        <p:nvPicPr>
          <p:cNvPr id="7" name="Picture 6"/>
          <p:cNvPicPr>
            <a:picLocks noChangeAspect="1"/>
          </p:cNvPicPr>
          <p:nvPr/>
        </p:nvPicPr>
        <p:blipFill rotWithShape="1">
          <a:blip r:embed="rId3"/>
          <a:srcRect l="1881" t="2698" r="54667" b="-589"/>
          <a:stretch/>
        </p:blipFill>
        <p:spPr>
          <a:xfrm>
            <a:off x="386367" y="1519707"/>
            <a:ext cx="2653449" cy="2448196"/>
          </a:xfrm>
          <a:prstGeom prst="rect">
            <a:avLst/>
          </a:prstGeom>
        </p:spPr>
      </p:pic>
    </p:spTree>
    <p:extLst>
      <p:ext uri="{BB962C8B-B14F-4D97-AF65-F5344CB8AC3E}">
        <p14:creationId xmlns:p14="http://schemas.microsoft.com/office/powerpoint/2010/main" val="217958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2" y="126046"/>
            <a:ext cx="10772775" cy="1658198"/>
          </a:xfrm>
        </p:spPr>
        <p:txBody>
          <a:bodyPr>
            <a:normAutofit/>
          </a:bodyPr>
          <a:lstStyle/>
          <a:p>
            <a:pPr algn="ctr"/>
            <a:r>
              <a:rPr lang="en-US" sz="3600" b="1" dirty="0" smtClean="0">
                <a:latin typeface="Andalus" panose="02020603050405020304" pitchFamily="18" charset="-78"/>
                <a:cs typeface="Andalus" panose="02020603050405020304" pitchFamily="18" charset="-78"/>
              </a:rPr>
              <a:t>Differentiation </a:t>
            </a:r>
            <a:r>
              <a:rPr lang="en-US" sz="3600" b="1" dirty="0">
                <a:latin typeface="Andalus" panose="02020603050405020304" pitchFamily="18" charset="-78"/>
                <a:cs typeface="Andalus" panose="02020603050405020304" pitchFamily="18" charset="-78"/>
              </a:rPr>
              <a:t>Between Two Main Types of </a:t>
            </a:r>
            <a:r>
              <a:rPr lang="en-US" sz="3600" b="1" dirty="0" smtClean="0">
                <a:latin typeface="Andalus" panose="02020603050405020304" pitchFamily="18" charset="-78"/>
                <a:cs typeface="Andalus" panose="02020603050405020304" pitchFamily="18" charset="-78"/>
              </a:rPr>
              <a:t>Removable </a:t>
            </a:r>
            <a:r>
              <a:rPr lang="en-US" sz="3600" b="1" dirty="0">
                <a:latin typeface="Andalus" panose="02020603050405020304" pitchFamily="18" charset="-78"/>
                <a:cs typeface="Andalus" panose="02020603050405020304" pitchFamily="18" charset="-78"/>
              </a:rPr>
              <a:t>Partial Dentures</a:t>
            </a:r>
            <a:endParaRPr lang="ar-SA"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2"/>
          <a:srcRect t="2139" r="1530"/>
          <a:stretch/>
        </p:blipFill>
        <p:spPr>
          <a:xfrm>
            <a:off x="3264647" y="1519707"/>
            <a:ext cx="5609443" cy="24727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88478479"/>
              </p:ext>
            </p:extLst>
          </p:nvPr>
        </p:nvGraphicFramePr>
        <p:xfrm>
          <a:off x="1365161" y="4299992"/>
          <a:ext cx="9388698" cy="1959140"/>
        </p:xfrm>
        <a:graphic>
          <a:graphicData uri="http://schemas.openxmlformats.org/drawingml/2006/table">
            <a:tbl>
              <a:tblPr rtl="1" firstRow="1" bandRow="1">
                <a:tableStyleId>{5C22544A-7EE6-4342-B048-85BDC9FD1C3A}</a:tableStyleId>
              </a:tblPr>
              <a:tblGrid>
                <a:gridCol w="3129566"/>
                <a:gridCol w="3129566"/>
                <a:gridCol w="3129566"/>
              </a:tblGrid>
              <a:tr h="399170">
                <a:tc>
                  <a:txBody>
                    <a:bodyPr/>
                    <a:lstStyle/>
                    <a:p>
                      <a:pPr algn="ctr" rtl="1"/>
                      <a:r>
                        <a:rPr lang="en-US" dirty="0" smtClean="0"/>
                        <a:t>Class III</a:t>
                      </a:r>
                      <a:endParaRPr lang="ar-SA" dirty="0"/>
                    </a:p>
                  </a:txBody>
                  <a:tcPr/>
                </a:tc>
                <a:tc>
                  <a:txBody>
                    <a:bodyPr/>
                    <a:lstStyle/>
                    <a:p>
                      <a:pPr algn="ctr" rtl="1"/>
                      <a:r>
                        <a:rPr lang="en-US" dirty="0" smtClean="0"/>
                        <a:t>Class I and II</a:t>
                      </a:r>
                      <a:endParaRPr lang="ar-SA" dirty="0"/>
                    </a:p>
                  </a:txBody>
                  <a:tcPr/>
                </a:tc>
                <a:tc>
                  <a:txBody>
                    <a:bodyPr/>
                    <a:lstStyle/>
                    <a:p>
                      <a:pPr rtl="1"/>
                      <a:endParaRPr lang="ar-SA" dirty="0"/>
                    </a:p>
                  </a:txBody>
                  <a:tcPr/>
                </a:tc>
              </a:tr>
              <a:tr h="1559970">
                <a:tc>
                  <a:txBody>
                    <a:bodyPr/>
                    <a:lstStyle/>
                    <a:p>
                      <a:pPr algn="ctr"/>
                      <a:r>
                        <a:rPr lang="en-US" sz="1800" b="0" i="0" u="none" strike="noStrike" kern="1200" baseline="0" dirty="0" smtClean="0">
                          <a:solidFill>
                            <a:schemeClr val="dk1"/>
                          </a:solidFill>
                          <a:latin typeface="Andalus" panose="02020603050405020304" pitchFamily="18" charset="-78"/>
                          <a:ea typeface="+mn-ea"/>
                          <a:cs typeface="Andalus" panose="02020603050405020304" pitchFamily="18" charset="-78"/>
                        </a:rPr>
                        <a:t>Metal bases are more frequently used in tooth- supported restorations, because relining is not as likely to be necessary.</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dirty="0" smtClean="0">
                          <a:latin typeface="Andalus" panose="02020603050405020304" pitchFamily="18" charset="-78"/>
                          <a:cs typeface="Andalus" panose="02020603050405020304" pitchFamily="18" charset="-78"/>
                        </a:rPr>
                        <a:t>Acrylic- resin is generally used as a base material for distal extension bases.</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sz="2400" b="1" dirty="0" smtClean="0">
                          <a:solidFill>
                            <a:schemeClr val="accent6">
                              <a:lumMod val="75000"/>
                            </a:schemeClr>
                          </a:solidFill>
                          <a:latin typeface="Andalus" panose="02020603050405020304" pitchFamily="18" charset="-78"/>
                          <a:cs typeface="Andalus" panose="02020603050405020304" pitchFamily="18" charset="-78"/>
                        </a:rPr>
                        <a:t>The use of a base material that can be relined to compensate  for tissue changes</a:t>
                      </a:r>
                      <a:endParaRPr lang="ar-SA" sz="2400" b="1" dirty="0">
                        <a:solidFill>
                          <a:schemeClr val="accent6">
                            <a:lumMod val="75000"/>
                          </a:schemeClr>
                        </a:solidFill>
                        <a:latin typeface="Andalus" panose="02020603050405020304" pitchFamily="18" charset="-78"/>
                        <a:cs typeface="Andalus" panose="02020603050405020304" pitchFamily="18" charset="-78"/>
                      </a:endParaRPr>
                    </a:p>
                  </a:txBody>
                  <a:tcPr/>
                </a:tc>
              </a:tr>
            </a:tbl>
          </a:graphicData>
        </a:graphic>
      </p:graphicFrame>
    </p:spTree>
    <p:extLst>
      <p:ext uri="{BB962C8B-B14F-4D97-AF65-F5344CB8AC3E}">
        <p14:creationId xmlns:p14="http://schemas.microsoft.com/office/powerpoint/2010/main" val="247133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2" y="126046"/>
            <a:ext cx="10772775" cy="1658198"/>
          </a:xfrm>
        </p:spPr>
        <p:txBody>
          <a:bodyPr>
            <a:normAutofit/>
          </a:bodyPr>
          <a:lstStyle/>
          <a:p>
            <a:pPr algn="ctr"/>
            <a:r>
              <a:rPr lang="en-US" sz="3600" b="1" dirty="0" smtClean="0">
                <a:latin typeface="Andalus" panose="02020603050405020304" pitchFamily="18" charset="-78"/>
                <a:cs typeface="Andalus" panose="02020603050405020304" pitchFamily="18" charset="-78"/>
              </a:rPr>
              <a:t>Differentiation </a:t>
            </a:r>
            <a:r>
              <a:rPr lang="en-US" sz="3600" b="1" dirty="0">
                <a:latin typeface="Andalus" panose="02020603050405020304" pitchFamily="18" charset="-78"/>
                <a:cs typeface="Andalus" panose="02020603050405020304" pitchFamily="18" charset="-78"/>
              </a:rPr>
              <a:t>Between Two Main Types of </a:t>
            </a:r>
            <a:r>
              <a:rPr lang="en-US" sz="3600" b="1" dirty="0" smtClean="0">
                <a:latin typeface="Andalus" panose="02020603050405020304" pitchFamily="18" charset="-78"/>
                <a:cs typeface="Andalus" panose="02020603050405020304" pitchFamily="18" charset="-78"/>
              </a:rPr>
              <a:t>Removable </a:t>
            </a:r>
            <a:r>
              <a:rPr lang="en-US" sz="3600" b="1" dirty="0">
                <a:latin typeface="Andalus" panose="02020603050405020304" pitchFamily="18" charset="-78"/>
                <a:cs typeface="Andalus" panose="02020603050405020304" pitchFamily="18" charset="-78"/>
              </a:rPr>
              <a:t>Partial Dentures</a:t>
            </a:r>
            <a:endParaRPr lang="ar-SA" sz="3600" b="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rotWithShape="1">
          <a:blip r:embed="rId2"/>
          <a:srcRect t="2139" r="1530"/>
          <a:stretch/>
        </p:blipFill>
        <p:spPr>
          <a:xfrm>
            <a:off x="3264647" y="1519707"/>
            <a:ext cx="5609443" cy="247274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57448403"/>
              </p:ext>
            </p:extLst>
          </p:nvPr>
        </p:nvGraphicFramePr>
        <p:xfrm>
          <a:off x="1365161" y="4299992"/>
          <a:ext cx="9388698" cy="2136530"/>
        </p:xfrm>
        <a:graphic>
          <a:graphicData uri="http://schemas.openxmlformats.org/drawingml/2006/table">
            <a:tbl>
              <a:tblPr rtl="1" firstRow="1" bandRow="1">
                <a:tableStyleId>{5C22544A-7EE6-4342-B048-85BDC9FD1C3A}</a:tableStyleId>
              </a:tblPr>
              <a:tblGrid>
                <a:gridCol w="3129566"/>
                <a:gridCol w="3129566"/>
                <a:gridCol w="3129566"/>
              </a:tblGrid>
              <a:tr h="399170">
                <a:tc>
                  <a:txBody>
                    <a:bodyPr/>
                    <a:lstStyle/>
                    <a:p>
                      <a:pPr algn="ctr" rtl="1"/>
                      <a:r>
                        <a:rPr lang="en-US" dirty="0" smtClean="0"/>
                        <a:t>Class III</a:t>
                      </a:r>
                      <a:endParaRPr lang="ar-SA" dirty="0"/>
                    </a:p>
                  </a:txBody>
                  <a:tcPr/>
                </a:tc>
                <a:tc>
                  <a:txBody>
                    <a:bodyPr/>
                    <a:lstStyle/>
                    <a:p>
                      <a:pPr algn="ctr" rtl="1"/>
                      <a:r>
                        <a:rPr lang="en-US" dirty="0" smtClean="0"/>
                        <a:t>Class I and II</a:t>
                      </a:r>
                      <a:endParaRPr lang="ar-SA" dirty="0"/>
                    </a:p>
                  </a:txBody>
                  <a:tcPr/>
                </a:tc>
                <a:tc>
                  <a:txBody>
                    <a:bodyPr/>
                    <a:lstStyle/>
                    <a:p>
                      <a:pPr rtl="1"/>
                      <a:endParaRPr lang="ar-SA" dirty="0"/>
                    </a:p>
                  </a:txBody>
                  <a:tcPr/>
                </a:tc>
              </a:tr>
              <a:tr h="1559970">
                <a:tc>
                  <a:txBody>
                    <a:bodyPr/>
                    <a:lstStyle/>
                    <a:p>
                      <a:pPr algn="ctr"/>
                      <a:r>
                        <a:rPr lang="en-US" sz="1800" b="0" i="0" u="none" strike="noStrike" kern="1200" baseline="0" dirty="0" smtClean="0">
                          <a:solidFill>
                            <a:schemeClr val="dk1"/>
                          </a:solidFill>
                          <a:latin typeface="Andalus" panose="02020603050405020304" pitchFamily="18" charset="-78"/>
                          <a:ea typeface="+mn-ea"/>
                          <a:cs typeface="Andalus" panose="02020603050405020304" pitchFamily="18" charset="-78"/>
                        </a:rPr>
                        <a:t>Akers, Embrasure, Ring clasp</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dirty="0" smtClean="0">
                          <a:latin typeface="Andalus" panose="02020603050405020304" pitchFamily="18" charset="-78"/>
                          <a:cs typeface="Andalus" panose="02020603050405020304" pitchFamily="18" charset="-78"/>
                        </a:rPr>
                        <a:t>combination clasp could be used because it is a combination of cast and wrought materials incorporated into one direct retainer, RPI, RPA</a:t>
                      </a:r>
                      <a:endParaRPr lang="ar-SA" dirty="0">
                        <a:latin typeface="Andalus" panose="02020603050405020304" pitchFamily="18" charset="-78"/>
                        <a:cs typeface="Andalus" panose="02020603050405020304" pitchFamily="18" charset="-78"/>
                      </a:endParaRPr>
                    </a:p>
                  </a:txBody>
                  <a:tcPr/>
                </a:tc>
                <a:tc>
                  <a:txBody>
                    <a:bodyPr/>
                    <a:lstStyle/>
                    <a:p>
                      <a:pPr algn="ctr" rtl="1"/>
                      <a:r>
                        <a:rPr lang="en-US" sz="2400" b="1" dirty="0" smtClean="0">
                          <a:solidFill>
                            <a:schemeClr val="accent6">
                              <a:lumMod val="75000"/>
                            </a:schemeClr>
                          </a:solidFill>
                          <a:latin typeface="Andalus" panose="02020603050405020304" pitchFamily="18" charset="-78"/>
                          <a:cs typeface="Andalus" panose="02020603050405020304" pitchFamily="18" charset="-78"/>
                        </a:rPr>
                        <a:t>Requirements for direct retention</a:t>
                      </a:r>
                      <a:endParaRPr lang="ar-SA" sz="2400" b="1" dirty="0">
                        <a:solidFill>
                          <a:schemeClr val="accent6">
                            <a:lumMod val="75000"/>
                          </a:schemeClr>
                        </a:solidFill>
                        <a:latin typeface="Andalus" panose="02020603050405020304" pitchFamily="18" charset="-78"/>
                        <a:cs typeface="Andalus" panose="02020603050405020304" pitchFamily="18" charset="-78"/>
                      </a:endParaRPr>
                    </a:p>
                  </a:txBody>
                  <a:tcPr/>
                </a:tc>
              </a:tr>
            </a:tbl>
          </a:graphicData>
        </a:graphic>
      </p:graphicFrame>
      <p:pic>
        <p:nvPicPr>
          <p:cNvPr id="3" name="Picture 2"/>
          <p:cNvPicPr>
            <a:picLocks noChangeAspect="1"/>
          </p:cNvPicPr>
          <p:nvPr/>
        </p:nvPicPr>
        <p:blipFill>
          <a:blip r:embed="rId3"/>
          <a:stretch>
            <a:fillRect/>
          </a:stretch>
        </p:blipFill>
        <p:spPr>
          <a:xfrm>
            <a:off x="8968491" y="1581308"/>
            <a:ext cx="3111893" cy="2349542"/>
          </a:xfrm>
          <a:prstGeom prst="rect">
            <a:avLst/>
          </a:prstGeom>
        </p:spPr>
      </p:pic>
      <p:pic>
        <p:nvPicPr>
          <p:cNvPr id="8" name="Picture 7"/>
          <p:cNvPicPr>
            <a:picLocks noChangeAspect="1"/>
          </p:cNvPicPr>
          <p:nvPr/>
        </p:nvPicPr>
        <p:blipFill>
          <a:blip r:embed="rId4"/>
          <a:stretch>
            <a:fillRect/>
          </a:stretch>
        </p:blipFill>
        <p:spPr>
          <a:xfrm>
            <a:off x="58355" y="1906072"/>
            <a:ext cx="3117547" cy="1928705"/>
          </a:xfrm>
          <a:prstGeom prst="rect">
            <a:avLst/>
          </a:prstGeom>
        </p:spPr>
      </p:pic>
    </p:spTree>
    <p:extLst>
      <p:ext uri="{BB962C8B-B14F-4D97-AF65-F5344CB8AC3E}">
        <p14:creationId xmlns:p14="http://schemas.microsoft.com/office/powerpoint/2010/main" val="215184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069" b="5251"/>
          <a:stretch/>
        </p:blipFill>
        <p:spPr>
          <a:xfrm>
            <a:off x="7917909" y="3429091"/>
            <a:ext cx="2047971" cy="1287205"/>
          </a:xfrm>
          <a:prstGeom prst="rect">
            <a:avLst/>
          </a:prstGeom>
        </p:spPr>
      </p:pic>
      <p:pic>
        <p:nvPicPr>
          <p:cNvPr id="6" name="Picture 5"/>
          <p:cNvPicPr>
            <a:picLocks noChangeAspect="1"/>
          </p:cNvPicPr>
          <p:nvPr/>
        </p:nvPicPr>
        <p:blipFill>
          <a:blip r:embed="rId3"/>
          <a:stretch>
            <a:fillRect/>
          </a:stretch>
        </p:blipFill>
        <p:spPr>
          <a:xfrm>
            <a:off x="9736425" y="1954451"/>
            <a:ext cx="1872400" cy="1649495"/>
          </a:xfrm>
          <a:prstGeom prst="rect">
            <a:avLst/>
          </a:prstGeom>
        </p:spPr>
      </p:pic>
      <p:sp>
        <p:nvSpPr>
          <p:cNvPr id="2" name="Title 1"/>
          <p:cNvSpPr>
            <a:spLocks noGrp="1"/>
          </p:cNvSpPr>
          <p:nvPr>
            <p:ph type="title"/>
          </p:nvPr>
        </p:nvSpPr>
        <p:spPr/>
        <p:txBody>
          <a:bodyPr>
            <a:normAutofit/>
          </a:bodyPr>
          <a:lstStyle/>
          <a:p>
            <a:pPr algn="ctr"/>
            <a:r>
              <a:rPr lang="en-US" sz="4800" b="1" dirty="0">
                <a:latin typeface="Andalus" panose="02020603050405020304" pitchFamily="18" charset="-78"/>
                <a:cs typeface="Andalus" panose="02020603050405020304" pitchFamily="18" charset="-78"/>
              </a:rPr>
              <a:t>Design Sequence</a:t>
            </a:r>
            <a:endParaRPr lang="ar-SA" sz="48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lgn="l" rtl="0"/>
            <a:r>
              <a:rPr lang="en-US" dirty="0">
                <a:latin typeface="Andalus" panose="02020603050405020304" pitchFamily="18" charset="-78"/>
                <a:cs typeface="Andalus" panose="02020603050405020304" pitchFamily="18" charset="-78"/>
              </a:rPr>
              <a:t>1. Path of insertion</a:t>
            </a:r>
          </a:p>
          <a:p>
            <a:pPr algn="l" rtl="0"/>
            <a:r>
              <a:rPr lang="en-US" dirty="0">
                <a:latin typeface="Andalus" panose="02020603050405020304" pitchFamily="18" charset="-78"/>
                <a:cs typeface="Andalus" panose="02020603050405020304" pitchFamily="18" charset="-78"/>
              </a:rPr>
              <a:t>2. Rests</a:t>
            </a:r>
          </a:p>
          <a:p>
            <a:pPr algn="l" rtl="0"/>
            <a:r>
              <a:rPr lang="en-US" dirty="0">
                <a:latin typeface="Andalus" panose="02020603050405020304" pitchFamily="18" charset="-78"/>
                <a:cs typeface="Andalus" panose="02020603050405020304" pitchFamily="18" charset="-78"/>
              </a:rPr>
              <a:t>3. Major connector</a:t>
            </a:r>
          </a:p>
          <a:p>
            <a:pPr algn="l" rtl="0"/>
            <a:r>
              <a:rPr lang="en-US" dirty="0">
                <a:latin typeface="Andalus" panose="02020603050405020304" pitchFamily="18" charset="-78"/>
                <a:cs typeface="Andalus" panose="02020603050405020304" pitchFamily="18" charset="-78"/>
              </a:rPr>
              <a:t>4. Minor connectors</a:t>
            </a:r>
          </a:p>
          <a:p>
            <a:pPr algn="l" rtl="0"/>
            <a:r>
              <a:rPr lang="en-US" dirty="0">
                <a:latin typeface="Andalus" panose="02020603050405020304" pitchFamily="18" charset="-78"/>
                <a:cs typeface="Andalus" panose="02020603050405020304" pitchFamily="18" charset="-78"/>
              </a:rPr>
              <a:t>5. Direct retainers</a:t>
            </a:r>
          </a:p>
          <a:p>
            <a:pPr algn="l" rtl="0"/>
            <a:r>
              <a:rPr lang="en-US" dirty="0">
                <a:latin typeface="Andalus" panose="02020603050405020304" pitchFamily="18" charset="-78"/>
                <a:cs typeface="Andalus" panose="02020603050405020304" pitchFamily="18" charset="-78"/>
              </a:rPr>
              <a:t>6. Indirect retainers</a:t>
            </a:r>
            <a:endParaRPr lang="ar-SA"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4"/>
          <a:stretch>
            <a:fillRect/>
          </a:stretch>
        </p:blipFill>
        <p:spPr>
          <a:xfrm>
            <a:off x="9065615" y="39234"/>
            <a:ext cx="3035197" cy="1350978"/>
          </a:xfrm>
          <a:prstGeom prst="rect">
            <a:avLst/>
          </a:prstGeom>
        </p:spPr>
      </p:pic>
      <p:pic>
        <p:nvPicPr>
          <p:cNvPr id="5" name="Picture 4"/>
          <p:cNvPicPr>
            <a:picLocks noChangeAspect="1"/>
          </p:cNvPicPr>
          <p:nvPr/>
        </p:nvPicPr>
        <p:blipFill>
          <a:blip r:embed="rId5"/>
          <a:stretch>
            <a:fillRect/>
          </a:stretch>
        </p:blipFill>
        <p:spPr>
          <a:xfrm>
            <a:off x="8147366" y="1217150"/>
            <a:ext cx="1589059" cy="1589059"/>
          </a:xfrm>
          <a:prstGeom prst="rect">
            <a:avLst/>
          </a:prstGeom>
        </p:spPr>
      </p:pic>
      <p:pic>
        <p:nvPicPr>
          <p:cNvPr id="8" name="Picture 7"/>
          <p:cNvPicPr>
            <a:picLocks noChangeAspect="1"/>
          </p:cNvPicPr>
          <p:nvPr/>
        </p:nvPicPr>
        <p:blipFill>
          <a:blip r:embed="rId6"/>
          <a:stretch>
            <a:fillRect/>
          </a:stretch>
        </p:blipFill>
        <p:spPr>
          <a:xfrm>
            <a:off x="9847879" y="4532634"/>
            <a:ext cx="1887643" cy="1428893"/>
          </a:xfrm>
          <a:prstGeom prst="rect">
            <a:avLst/>
          </a:prstGeom>
        </p:spPr>
      </p:pic>
      <p:pic>
        <p:nvPicPr>
          <p:cNvPr id="9" name="Picture 8"/>
          <p:cNvPicPr>
            <a:picLocks noChangeAspect="1"/>
          </p:cNvPicPr>
          <p:nvPr/>
        </p:nvPicPr>
        <p:blipFill>
          <a:blip r:embed="rId7"/>
          <a:stretch>
            <a:fillRect/>
          </a:stretch>
        </p:blipFill>
        <p:spPr>
          <a:xfrm>
            <a:off x="8178582" y="5446792"/>
            <a:ext cx="1774065" cy="1272640"/>
          </a:xfrm>
          <a:prstGeom prst="rect">
            <a:avLst/>
          </a:prstGeom>
        </p:spPr>
      </p:pic>
    </p:spTree>
    <p:extLst>
      <p:ext uri="{BB962C8B-B14F-4D97-AF65-F5344CB8AC3E}">
        <p14:creationId xmlns:p14="http://schemas.microsoft.com/office/powerpoint/2010/main" val="2545906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Andalus" panose="02020603050405020304" pitchFamily="18" charset="-78"/>
                <a:cs typeface="Andalus" panose="02020603050405020304" pitchFamily="18" charset="-78"/>
              </a:rPr>
              <a:t>Design </a:t>
            </a:r>
            <a:r>
              <a:rPr lang="en-US" sz="4400" b="1" dirty="0" smtClean="0">
                <a:latin typeface="Andalus" panose="02020603050405020304" pitchFamily="18" charset="-78"/>
                <a:cs typeface="Andalus" panose="02020603050405020304" pitchFamily="18" charset="-78"/>
              </a:rPr>
              <a:t>Sequence</a:t>
            </a:r>
            <a:br>
              <a:rPr lang="en-US" sz="4400" b="1" dirty="0" smtClean="0">
                <a:latin typeface="Andalus" panose="02020603050405020304" pitchFamily="18" charset="-78"/>
                <a:cs typeface="Andalus" panose="02020603050405020304" pitchFamily="18" charset="-78"/>
              </a:rPr>
            </a:br>
            <a:r>
              <a:rPr lang="en-US" sz="4000" b="1" dirty="0" smtClean="0">
                <a:latin typeface="Andalus" panose="02020603050405020304" pitchFamily="18" charset="-78"/>
                <a:cs typeface="Andalus" panose="02020603050405020304" pitchFamily="18" charset="-78"/>
              </a:rPr>
              <a:t>2-Rest</a:t>
            </a:r>
            <a:endParaRPr lang="ar-SA" sz="3600"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76656" y="2011680"/>
            <a:ext cx="8151811" cy="3766185"/>
          </a:xfrm>
        </p:spPr>
        <p:txBody>
          <a:bodyPr/>
          <a:lstStyle/>
          <a:p>
            <a:pPr algn="l" rtl="0"/>
            <a:r>
              <a:rPr lang="en-US" sz="3200" b="1" dirty="0">
                <a:solidFill>
                  <a:schemeClr val="accent6">
                    <a:lumMod val="75000"/>
                  </a:schemeClr>
                </a:solidFill>
                <a:latin typeface="Andalus" panose="02020603050405020304" pitchFamily="18" charset="-78"/>
                <a:cs typeface="Andalus" panose="02020603050405020304" pitchFamily="18" charset="-78"/>
              </a:rPr>
              <a:t>Kennedy Class </a:t>
            </a:r>
            <a:r>
              <a:rPr lang="en-US" sz="3200" b="1" dirty="0" smtClean="0">
                <a:solidFill>
                  <a:schemeClr val="accent6">
                    <a:lumMod val="75000"/>
                  </a:schemeClr>
                </a:solidFill>
                <a:latin typeface="Andalus" panose="02020603050405020304" pitchFamily="18" charset="-78"/>
                <a:cs typeface="Andalus" panose="02020603050405020304" pitchFamily="18" charset="-78"/>
              </a:rPr>
              <a:t>III</a:t>
            </a:r>
          </a:p>
          <a:p>
            <a:pPr algn="l" rtl="0">
              <a:buFont typeface="Wingdings" panose="05000000000000000000" pitchFamily="2" charset="2"/>
              <a:buChar char="Ø"/>
            </a:pPr>
            <a:r>
              <a:rPr lang="en-US" dirty="0">
                <a:latin typeface="Andalus" panose="02020603050405020304" pitchFamily="18" charset="-78"/>
                <a:cs typeface="Andalus" panose="02020603050405020304" pitchFamily="18" charset="-78"/>
              </a:rPr>
              <a:t>Place rests adjacent to edentulous space (both ends).</a:t>
            </a:r>
          </a:p>
          <a:p>
            <a:pPr algn="l" rtl="0">
              <a:buFont typeface="Wingdings" panose="05000000000000000000" pitchFamily="2" charset="2"/>
              <a:buChar char="Ø"/>
            </a:pPr>
            <a:r>
              <a:rPr lang="en-US" dirty="0" smtClean="0">
                <a:latin typeface="Andalus" panose="02020603050405020304" pitchFamily="18" charset="-78"/>
                <a:cs typeface="Andalus" panose="02020603050405020304" pitchFamily="18" charset="-78"/>
              </a:rPr>
              <a:t>Exceptions</a:t>
            </a:r>
            <a:r>
              <a:rPr lang="en-US" dirty="0">
                <a:latin typeface="Andalus" panose="02020603050405020304" pitchFamily="18" charset="-78"/>
                <a:cs typeface="Andalus" panose="02020603050405020304" pitchFamily="18" charset="-78"/>
              </a:rPr>
              <a:t>:</a:t>
            </a:r>
          </a:p>
          <a:p>
            <a:pPr algn="l" rtl="0"/>
            <a:r>
              <a:rPr lang="en-US" dirty="0" smtClean="0">
                <a:latin typeface="Andalus" panose="02020603050405020304" pitchFamily="18" charset="-78"/>
                <a:cs typeface="Andalus" panose="02020603050405020304" pitchFamily="18" charset="-78"/>
              </a:rPr>
              <a:t>    o </a:t>
            </a:r>
            <a:r>
              <a:rPr lang="en-US" dirty="0">
                <a:latin typeface="Andalus" panose="02020603050405020304" pitchFamily="18" charset="-78"/>
                <a:cs typeface="Andalus" panose="02020603050405020304" pitchFamily="18" charset="-78"/>
              </a:rPr>
              <a:t>Teeth incapable of providing adequate support, poor crown/root ratio, or uncorrectable periodontal disease.</a:t>
            </a:r>
          </a:p>
          <a:p>
            <a:pPr algn="l" rtl="0"/>
            <a:r>
              <a:rPr lang="en-US" dirty="0" smtClean="0">
                <a:latin typeface="Andalus" panose="02020603050405020304" pitchFamily="18" charset="-78"/>
                <a:cs typeface="Andalus" panose="02020603050405020304" pitchFamily="18" charset="-78"/>
              </a:rPr>
              <a:t>    o </a:t>
            </a:r>
            <a:r>
              <a:rPr lang="en-US" dirty="0">
                <a:latin typeface="Andalus" panose="02020603050405020304" pitchFamily="18" charset="-78"/>
                <a:cs typeface="Andalus" panose="02020603050405020304" pitchFamily="18" charset="-78"/>
              </a:rPr>
              <a:t>If abutment tooth has improper anatomy for the indicated rest.</a:t>
            </a:r>
            <a:endParaRPr lang="ar-SA" dirty="0">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rotWithShape="1">
          <a:blip r:embed="rId2"/>
          <a:srcRect l="827" t="608" r="53695"/>
          <a:stretch/>
        </p:blipFill>
        <p:spPr>
          <a:xfrm>
            <a:off x="8900501" y="1216567"/>
            <a:ext cx="2601531" cy="2369112"/>
          </a:xfrm>
          <a:prstGeom prst="rect">
            <a:avLst/>
          </a:prstGeom>
        </p:spPr>
      </p:pic>
      <p:pic>
        <p:nvPicPr>
          <p:cNvPr id="5" name="Picture 4"/>
          <p:cNvPicPr>
            <a:picLocks noChangeAspect="1"/>
          </p:cNvPicPr>
          <p:nvPr/>
        </p:nvPicPr>
        <p:blipFill rotWithShape="1">
          <a:blip r:embed="rId2"/>
          <a:srcRect l="49253"/>
          <a:stretch/>
        </p:blipFill>
        <p:spPr>
          <a:xfrm>
            <a:off x="8655803" y="3894772"/>
            <a:ext cx="3275271" cy="2689279"/>
          </a:xfrm>
          <a:prstGeom prst="rect">
            <a:avLst/>
          </a:prstGeom>
        </p:spPr>
      </p:pic>
    </p:spTree>
    <p:extLst>
      <p:ext uri="{BB962C8B-B14F-4D97-AF65-F5344CB8AC3E}">
        <p14:creationId xmlns:p14="http://schemas.microsoft.com/office/powerpoint/2010/main" val="48562618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Metropolitan</Template>
  <TotalTime>3676</TotalTime>
  <Words>955</Words>
  <Application>Microsoft Office PowerPoint</Application>
  <PresentationFormat>Widescreen</PresentationFormat>
  <Paragraphs>122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Andalus</vt:lpstr>
      <vt:lpstr>Arial</vt:lpstr>
      <vt:lpstr>Calibri Light</vt:lpstr>
      <vt:lpstr>Times New Roman</vt:lpstr>
      <vt:lpstr>Wingdings</vt:lpstr>
      <vt:lpstr>Metropolitan</vt:lpstr>
      <vt:lpstr>  Designing of Partial Denture </vt:lpstr>
      <vt:lpstr>Designing of Partial Denture</vt:lpstr>
      <vt:lpstr>Differentiation Between Two Main Types of Removable Partial Dentures</vt:lpstr>
      <vt:lpstr>Differentiation Between Two Main Types of Removable Partial Dentures</vt:lpstr>
      <vt:lpstr>Differentiation Between Two Main Types of Removable Partial Dentures</vt:lpstr>
      <vt:lpstr>Differentiation Between Two Main Types of Removable Partial Dentures</vt:lpstr>
      <vt:lpstr>Differentiation Between Two Main Types of Removable Partial Dentures</vt:lpstr>
      <vt:lpstr>Design Sequence</vt:lpstr>
      <vt:lpstr>Design Sequence 2-Rest</vt:lpstr>
      <vt:lpstr>Design Sequence 2-Rest</vt:lpstr>
      <vt:lpstr>Design Sequence 2-Rest</vt:lpstr>
      <vt:lpstr>Design Sequence 2-Rest</vt:lpstr>
      <vt:lpstr>Design Sequence 2-Rest</vt:lpstr>
      <vt:lpstr>Design Sequence 2-Rest</vt:lpstr>
      <vt:lpstr>Design Sequence 3- Major Connectors</vt:lpstr>
      <vt:lpstr>Mandibular Major connectors</vt:lpstr>
      <vt:lpstr>Maxillary Major Connector</vt:lpstr>
      <vt:lpstr>PowerPoint Presentation</vt:lpstr>
      <vt:lpstr>Design Sequence 4- Minor Connectors</vt:lpstr>
      <vt:lpstr>PowerPoint Presentation</vt:lpstr>
      <vt:lpstr>Design Sequence 5- Direct Retainers</vt:lpstr>
      <vt:lpstr>Design Sequence 5- Direct Retainers</vt:lpstr>
      <vt:lpstr>Design Sequence 6- Indirect Retainers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of Partial Denture</dc:title>
  <dc:creator>DELL-PC</dc:creator>
  <cp:lastModifiedBy>DELL-PC</cp:lastModifiedBy>
  <cp:revision>56</cp:revision>
  <dcterms:created xsi:type="dcterms:W3CDTF">2021-05-12T07:30:49Z</dcterms:created>
  <dcterms:modified xsi:type="dcterms:W3CDTF">2021-05-19T14:02:37Z</dcterms:modified>
</cp:coreProperties>
</file>