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49" r:id="rId1"/>
  </p:sldMasterIdLst>
  <p:sldIdLst>
    <p:sldId id="256" r:id="rId2"/>
    <p:sldId id="257" r:id="rId3"/>
    <p:sldId id="261" r:id="rId4"/>
    <p:sldId id="258" r:id="rId5"/>
    <p:sldId id="259" r:id="rId6"/>
    <p:sldId id="265" r:id="rId7"/>
    <p:sldId id="266" r:id="rId8"/>
    <p:sldId id="267" r:id="rId9"/>
    <p:sldId id="268" r:id="rId10"/>
    <p:sldId id="260" r:id="rId11"/>
    <p:sldId id="276" r:id="rId12"/>
    <p:sldId id="262" r:id="rId13"/>
    <p:sldId id="269" r:id="rId14"/>
    <p:sldId id="263" r:id="rId15"/>
    <p:sldId id="277" r:id="rId16"/>
    <p:sldId id="270" r:id="rId17"/>
    <p:sldId id="271" r:id="rId18"/>
    <p:sldId id="272" r:id="rId19"/>
    <p:sldId id="273" r:id="rId20"/>
    <p:sldId id="274" r:id="rId21"/>
    <p:sldId id="275" r:id="rId22"/>
    <p:sldId id="264" r:id="rId23"/>
  </p:sldIdLst>
  <p:sldSz cx="12192000" cy="6858000"/>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5000" autoAdjust="0"/>
    <p:restoredTop sz="94660"/>
  </p:normalViewPr>
  <p:slideViewPr>
    <p:cSldViewPr snapToGrid="0">
      <p:cViewPr varScale="1">
        <p:scale>
          <a:sx n="71" d="100"/>
          <a:sy n="71" d="100"/>
        </p:scale>
        <p:origin x="72" y="1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kumimoji="0" lang="en-US" sz="7200" b="1" i="0" u="none" strike="noStrike" kern="1200" cap="all" spc="0" normalizeH="0" baseline="0" dirty="0">
                <a:ln w="15875">
                  <a:solidFill>
                    <a:sysClr val="window" lastClr="FFFFFF"/>
                  </a:solidFill>
                </a:ln>
                <a:solidFill>
                  <a:srgbClr val="DF5327"/>
                </a:solidFill>
                <a:effectLst>
                  <a:outerShdw dist="38100" dir="2700000" algn="tl" rotWithShape="0">
                    <a:srgbClr val="DF5327"/>
                  </a:outerShdw>
                </a:effectLst>
                <a:uLnTx/>
                <a:uFillTx/>
                <a:latin typeface="+mj-lt"/>
                <a:ea typeface="+mn-ea"/>
                <a:cs typeface="+mn-cs"/>
              </a:defRPr>
            </a:lvl1pPr>
          </a:lstStyle>
          <a:p>
            <a:r>
              <a:rPr lang="en-US" smtClean="0"/>
              <a:t>Click to edit Master title style</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chemeClr val="accent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defRPr>
                <a:solidFill>
                  <a:schemeClr val="accent1"/>
                </a:solidFill>
              </a:defRPr>
            </a:lvl1pPr>
          </a:lstStyle>
          <a:p>
            <a:fld id="{34757E48-4A02-4438-94E1-841EAEB8E14C}" type="datetimeFigureOut">
              <a:rPr lang="ar-SA" smtClean="0"/>
              <a:t>8/24/1441</a:t>
            </a:fld>
            <a:endParaRPr lang="ar-SA"/>
          </a:p>
        </p:txBody>
      </p:sp>
      <p:sp>
        <p:nvSpPr>
          <p:cNvPr id="5" name="Footer Placeholder 4"/>
          <p:cNvSpPr>
            <a:spLocks noGrp="1"/>
          </p:cNvSpPr>
          <p:nvPr>
            <p:ph type="ftr" sz="quarter" idx="11"/>
          </p:nvPr>
        </p:nvSpPr>
        <p:spPr/>
        <p:txBody>
          <a:bodyPr/>
          <a:lstStyle>
            <a:lvl1pPr>
              <a:defRPr>
                <a:solidFill>
                  <a:schemeClr val="accent1"/>
                </a:solidFill>
              </a:defRPr>
            </a:lvl1pPr>
          </a:lstStyle>
          <a:p>
            <a:endParaRPr lang="ar-SA"/>
          </a:p>
        </p:txBody>
      </p:sp>
      <p:sp>
        <p:nvSpPr>
          <p:cNvPr id="6" name="Slide Number Placeholder 5"/>
          <p:cNvSpPr>
            <a:spLocks noGrp="1"/>
          </p:cNvSpPr>
          <p:nvPr>
            <p:ph type="sldNum" sz="quarter" idx="12"/>
          </p:nvPr>
        </p:nvSpPr>
        <p:spPr/>
        <p:txBody>
          <a:bodyPr/>
          <a:lstStyle>
            <a:lvl1pPr>
              <a:defRPr>
                <a:solidFill>
                  <a:schemeClr val="accent1"/>
                </a:solidFill>
              </a:defRPr>
            </a:lvl1pPr>
          </a:lstStyle>
          <a:p>
            <a:fld id="{15082BA6-FC73-4A0A-AA12-40330CB855D4}" type="slidenum">
              <a:rPr lang="ar-SA" smtClean="0"/>
              <a:t>‹#›</a:t>
            </a:fld>
            <a:endParaRPr lang="ar-SA"/>
          </a:p>
        </p:txBody>
      </p:sp>
      <p:cxnSp>
        <p:nvCxnSpPr>
          <p:cNvPr id="8" name="Straight Connector 7"/>
          <p:cNvCxnSpPr/>
          <p:nvPr/>
        </p:nvCxnSpPr>
        <p:spPr>
          <a:xfrm>
            <a:off x="1978660" y="3733800"/>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612239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4757E48-4A02-4438-94E1-841EAEB8E14C}" type="datetimeFigureOut">
              <a:rPr lang="ar-SA" smtClean="0"/>
              <a:t>8/24/1441</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15082BA6-FC73-4A0A-AA12-40330CB855D4}" type="slidenum">
              <a:rPr lang="ar-SA" smtClean="0"/>
              <a:t>‹#›</a:t>
            </a:fld>
            <a:endParaRPr lang="ar-SA"/>
          </a:p>
        </p:txBody>
      </p:sp>
    </p:spTree>
    <p:extLst>
      <p:ext uri="{BB962C8B-B14F-4D97-AF65-F5344CB8AC3E}">
        <p14:creationId xmlns:p14="http://schemas.microsoft.com/office/powerpoint/2010/main" val="2381664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marL="0" algn="ctr" defTabSz="914400" rtl="0" eaLnBrk="1" latinLnBrk="0" hangingPunct="1">
              <a:lnSpc>
                <a:spcPct val="85000"/>
              </a:lnSpc>
              <a:spcBef>
                <a:spcPct val="0"/>
              </a:spcBef>
              <a:buNone/>
              <a:defRPr kumimoji="0" lang="en-US" sz="7200" b="1" i="0" u="none" strike="noStrike" kern="1200" cap="all" spc="0" normalizeH="0" baseline="0" dirty="0">
                <a:ln w="15875">
                  <a:solidFill>
                    <a:sysClr val="window" lastClr="FFFFFF"/>
                  </a:solidFill>
                </a:ln>
                <a:solidFill>
                  <a:srgbClr val="DF5327"/>
                </a:solidFill>
                <a:effectLst>
                  <a:outerShdw dist="38100" dir="2700000" algn="tl" rotWithShape="0">
                    <a:srgbClr val="DF5327"/>
                  </a:outerShdw>
                </a:effectLst>
                <a:uLnTx/>
                <a:uFillTx/>
                <a:latin typeface="Corbel" pitchFamily="34" charset="0"/>
                <a:ea typeface="+mn-ea"/>
                <a:cs typeface="+mn-cs"/>
              </a:defRPr>
            </a:lvl1pPr>
          </a:lstStyle>
          <a:p>
            <a:r>
              <a:rPr lang="en-US" smtClean="0"/>
              <a:t>Click to edit Master title style</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4757E48-4A02-4438-94E1-841EAEB8E14C}" type="datetimeFigureOut">
              <a:rPr lang="ar-SA" smtClean="0"/>
              <a:t>8/24/1441</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15082BA6-FC73-4A0A-AA12-40330CB855D4}" type="slidenum">
              <a:rPr lang="ar-SA" smtClean="0"/>
              <a:t>‹#›</a:t>
            </a:fld>
            <a:endParaRPr lang="ar-SA"/>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895036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4757E48-4A02-4438-94E1-841EAEB8E14C}" type="datetimeFigureOut">
              <a:rPr lang="ar-SA" smtClean="0"/>
              <a:t>8/24/1441</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15082BA6-FC73-4A0A-AA12-40330CB855D4}" type="slidenum">
              <a:rPr lang="ar-SA" smtClean="0"/>
              <a:t>‹#›</a:t>
            </a:fld>
            <a:endParaRPr lang="ar-SA"/>
          </a:p>
        </p:txBody>
      </p:sp>
    </p:spTree>
    <p:extLst>
      <p:ext uri="{BB962C8B-B14F-4D97-AF65-F5344CB8AC3E}">
        <p14:creationId xmlns:p14="http://schemas.microsoft.com/office/powerpoint/2010/main" val="17911909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4757E48-4A02-4438-94E1-841EAEB8E14C}" type="datetimeFigureOut">
              <a:rPr lang="ar-SA" smtClean="0"/>
              <a:t>8/24/1441</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15082BA6-FC73-4A0A-AA12-40330CB855D4}" type="slidenum">
              <a:rPr lang="ar-SA" smtClean="0"/>
              <a:t>‹#›</a:t>
            </a:fld>
            <a:endParaRPr lang="ar-SA"/>
          </a:p>
        </p:txBody>
      </p:sp>
    </p:spTree>
    <p:extLst>
      <p:ext uri="{BB962C8B-B14F-4D97-AF65-F5344CB8AC3E}">
        <p14:creationId xmlns:p14="http://schemas.microsoft.com/office/powerpoint/2010/main" val="37595983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34757E48-4A02-4438-94E1-841EAEB8E14C}" type="datetimeFigureOut">
              <a:rPr lang="ar-SA" smtClean="0"/>
              <a:t>8/24/1441</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15082BA6-FC73-4A0A-AA12-40330CB855D4}" type="slidenum">
              <a:rPr lang="ar-SA" smtClean="0"/>
              <a:t>‹#›</a:t>
            </a:fld>
            <a:endParaRPr lang="ar-SA"/>
          </a:p>
        </p:txBody>
      </p:sp>
    </p:spTree>
    <p:extLst>
      <p:ext uri="{BB962C8B-B14F-4D97-AF65-F5344CB8AC3E}">
        <p14:creationId xmlns:p14="http://schemas.microsoft.com/office/powerpoint/2010/main" val="40677256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4757E48-4A02-4438-94E1-841EAEB8E14C}" type="datetimeFigureOut">
              <a:rPr lang="ar-SA" smtClean="0"/>
              <a:t>8/24/1441</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15082BA6-FC73-4A0A-AA12-40330CB855D4}" type="slidenum">
              <a:rPr lang="ar-SA" smtClean="0"/>
              <a:t>‹#›</a:t>
            </a:fld>
            <a:endParaRPr lang="ar-SA"/>
          </a:p>
        </p:txBody>
      </p:sp>
    </p:spTree>
    <p:extLst>
      <p:ext uri="{BB962C8B-B14F-4D97-AF65-F5344CB8AC3E}">
        <p14:creationId xmlns:p14="http://schemas.microsoft.com/office/powerpoint/2010/main" val="1224661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smtClean="0"/>
              <a:t>Click to edit Master title style</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4757E48-4A02-4438-94E1-841EAEB8E14C}" type="datetimeFigureOut">
              <a:rPr lang="ar-SA" smtClean="0"/>
              <a:t>8/24/1441</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15082BA6-FC73-4A0A-AA12-40330CB855D4}" type="slidenum">
              <a:rPr lang="ar-SA" smtClean="0"/>
              <a:t>‹#›</a:t>
            </a:fld>
            <a:endParaRPr lang="ar-SA"/>
          </a:p>
        </p:txBody>
      </p:sp>
    </p:spTree>
    <p:extLst>
      <p:ext uri="{BB962C8B-B14F-4D97-AF65-F5344CB8AC3E}">
        <p14:creationId xmlns:p14="http://schemas.microsoft.com/office/powerpoint/2010/main" val="779158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4757E48-4A02-4438-94E1-841EAEB8E14C}" type="datetimeFigureOut">
              <a:rPr lang="ar-SA" smtClean="0"/>
              <a:t>8/24/1441</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15082BA6-FC73-4A0A-AA12-40330CB855D4}" type="slidenum">
              <a:rPr lang="ar-SA" smtClean="0"/>
              <a:t>‹#›</a:t>
            </a:fld>
            <a:endParaRPr lang="ar-SA"/>
          </a:p>
        </p:txBody>
      </p:sp>
    </p:spTree>
    <p:extLst>
      <p:ext uri="{BB962C8B-B14F-4D97-AF65-F5344CB8AC3E}">
        <p14:creationId xmlns:p14="http://schemas.microsoft.com/office/powerpoint/2010/main" val="11791164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4757E48-4A02-4438-94E1-841EAEB8E14C}" type="datetimeFigureOut">
              <a:rPr lang="ar-SA" smtClean="0"/>
              <a:t>8/24/1441</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15082BA6-FC73-4A0A-AA12-40330CB855D4}" type="slidenum">
              <a:rPr lang="ar-SA" smtClean="0"/>
              <a:t>‹#›</a:t>
            </a:fld>
            <a:endParaRPr lang="ar-SA"/>
          </a:p>
        </p:txBody>
      </p:sp>
    </p:spTree>
    <p:extLst>
      <p:ext uri="{BB962C8B-B14F-4D97-AF65-F5344CB8AC3E}">
        <p14:creationId xmlns:p14="http://schemas.microsoft.com/office/powerpoint/2010/main" val="19783810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4757E48-4A02-4438-94E1-841EAEB8E14C}" type="datetimeFigureOut">
              <a:rPr lang="ar-SA" smtClean="0"/>
              <a:t>8/24/1441</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15082BA6-FC73-4A0A-AA12-40330CB855D4}" type="slidenum">
              <a:rPr lang="ar-SA" smtClean="0"/>
              <a:t>‹#›</a:t>
            </a:fld>
            <a:endParaRPr lang="ar-SA"/>
          </a:p>
        </p:txBody>
      </p:sp>
    </p:spTree>
    <p:extLst>
      <p:ext uri="{BB962C8B-B14F-4D97-AF65-F5344CB8AC3E}">
        <p14:creationId xmlns:p14="http://schemas.microsoft.com/office/powerpoint/2010/main" val="26197366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fld id="{34757E48-4A02-4438-94E1-841EAEB8E14C}" type="datetimeFigureOut">
              <a:rPr lang="ar-SA" smtClean="0"/>
              <a:t>8/24/1441</a:t>
            </a:fld>
            <a:endParaRPr lang="ar-SA"/>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endParaRPr lang="ar-SA"/>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fld id="{15082BA6-FC73-4A0A-AA12-40330CB855D4}" type="slidenum">
              <a:rPr lang="ar-SA" smtClean="0"/>
              <a:t>‹#›</a:t>
            </a:fld>
            <a:endParaRPr lang="ar-SA"/>
          </a:p>
        </p:txBody>
      </p:sp>
    </p:spTree>
    <p:extLst>
      <p:ext uri="{BB962C8B-B14F-4D97-AF65-F5344CB8AC3E}">
        <p14:creationId xmlns:p14="http://schemas.microsoft.com/office/powerpoint/2010/main" val="2381157572"/>
      </p:ext>
    </p:extLst>
  </p:cSld>
  <p:clrMap bg1="lt1" tx1="dk1" bg2="lt2" tx2="dk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55" r:id="rId6"/>
    <p:sldLayoutId id="2147483756" r:id="rId7"/>
    <p:sldLayoutId id="2147483757" r:id="rId8"/>
    <p:sldLayoutId id="2147483758" r:id="rId9"/>
    <p:sldLayoutId id="2147483759" r:id="rId10"/>
    <p:sldLayoutId id="2147483760" r:id="rId11"/>
  </p:sldLayoutIdLst>
  <p:txStyles>
    <p:titleStyle>
      <a:lvl1pPr algn="l" defTabSz="914400" rtl="1"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r" defTabSz="914400" rtl="1"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r" defTabSz="914400" rtl="1"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r" defTabSz="914400" rtl="1"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r" defTabSz="914400" rtl="1"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r" defTabSz="914400" rtl="1"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r" defTabSz="914400" rtl="1"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r" defTabSz="914400" rtl="1"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r" defTabSz="914400" rtl="1"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r" defTabSz="914400" rtl="1"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11500" cap="none" dirty="0" smtClean="0">
                <a:latin typeface="Times New Roman" panose="02020603050405020304" pitchFamily="18" charset="0"/>
                <a:cs typeface="Times New Roman" panose="02020603050405020304" pitchFamily="18" charset="0"/>
              </a:rPr>
              <a:t>Occlusion </a:t>
            </a:r>
            <a:endParaRPr lang="ar-SA" sz="11500" cap="none"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p:txBody>
          <a:bodyPr/>
          <a:lstStyle/>
          <a:p>
            <a:r>
              <a:rPr lang="en-US" dirty="0" err="1">
                <a:latin typeface="Times New Roman" panose="02020603050405020304" pitchFamily="18" charset="0"/>
                <a:cs typeface="Times New Roman" panose="02020603050405020304" pitchFamily="18" charset="0"/>
              </a:rPr>
              <a:t>Bushra</a:t>
            </a:r>
            <a:r>
              <a:rPr lang="en-US" dirty="0">
                <a:latin typeface="Times New Roman" panose="02020603050405020304" pitchFamily="18" charset="0"/>
                <a:cs typeface="Times New Roman" panose="02020603050405020304" pitchFamily="18" charset="0"/>
              </a:rPr>
              <a:t>  Mohammed Ali Al-</a:t>
            </a:r>
            <a:r>
              <a:rPr lang="en-US" dirty="0" err="1">
                <a:latin typeface="Times New Roman" panose="02020603050405020304" pitchFamily="18" charset="0"/>
                <a:cs typeface="Times New Roman" panose="02020603050405020304" pitchFamily="18" charset="0"/>
              </a:rPr>
              <a:t>Ameen</a:t>
            </a: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B,D,S,. </a:t>
            </a:r>
            <a:r>
              <a:rPr lang="en-US" dirty="0" err="1">
                <a:latin typeface="Times New Roman" panose="02020603050405020304" pitchFamily="18" charset="0"/>
                <a:cs typeface="Times New Roman" panose="02020603050405020304" pitchFamily="18" charset="0"/>
              </a:rPr>
              <a:t>M,Sc</a:t>
            </a:r>
            <a:r>
              <a:rPr lang="en-US" dirty="0">
                <a:latin typeface="Times New Roman" panose="02020603050405020304" pitchFamily="18" charset="0"/>
                <a:cs typeface="Times New Roman" panose="02020603050405020304" pitchFamily="18" charset="0"/>
              </a:rPr>
              <a:t>.(Pros)</a:t>
            </a:r>
          </a:p>
        </p:txBody>
      </p:sp>
      <p:pic>
        <p:nvPicPr>
          <p:cNvPr id="7" name="Picture 6"/>
          <p:cNvPicPr>
            <a:picLocks noChangeAspect="1"/>
          </p:cNvPicPr>
          <p:nvPr/>
        </p:nvPicPr>
        <p:blipFill rotWithShape="1">
          <a:blip r:embed="rId2"/>
          <a:srcRect l="28191" t="28477" r="43104" b="39128"/>
          <a:stretch/>
        </p:blipFill>
        <p:spPr>
          <a:xfrm>
            <a:off x="372626" y="348871"/>
            <a:ext cx="3205322" cy="2033721"/>
          </a:xfrm>
          <a:prstGeom prst="rect">
            <a:avLst/>
          </a:prstGeom>
        </p:spPr>
      </p:pic>
      <p:pic>
        <p:nvPicPr>
          <p:cNvPr id="8" name="Picture 7"/>
          <p:cNvPicPr>
            <a:picLocks noChangeAspect="1"/>
          </p:cNvPicPr>
          <p:nvPr/>
        </p:nvPicPr>
        <p:blipFill rotWithShape="1">
          <a:blip r:embed="rId3"/>
          <a:srcRect l="27300" t="37631" r="44490" b="32263"/>
          <a:stretch/>
        </p:blipFill>
        <p:spPr>
          <a:xfrm>
            <a:off x="8281116" y="4409574"/>
            <a:ext cx="3567448" cy="2140469"/>
          </a:xfrm>
          <a:prstGeom prst="rect">
            <a:avLst/>
          </a:prstGeom>
        </p:spPr>
      </p:pic>
    </p:spTree>
    <p:extLst>
      <p:ext uri="{BB962C8B-B14F-4D97-AF65-F5344CB8AC3E}">
        <p14:creationId xmlns:p14="http://schemas.microsoft.com/office/powerpoint/2010/main" val="339169298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Occlusion </a:t>
            </a:r>
            <a:endParaRPr lang="ar-S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marL="45720" indent="0" algn="l" rtl="0">
              <a:buNone/>
            </a:pPr>
            <a:r>
              <a:rPr lang="en-US" dirty="0" smtClean="0">
                <a:latin typeface="Times New Roman" panose="02020603050405020304" pitchFamily="18" charset="0"/>
                <a:cs typeface="Times New Roman" panose="02020603050405020304" pitchFamily="18" charset="0"/>
              </a:rPr>
              <a:t>Occlusion:</a:t>
            </a:r>
          </a:p>
          <a:p>
            <a:pPr algn="l" rtl="0"/>
            <a:r>
              <a:rPr lang="en-US" dirty="0" smtClean="0">
                <a:solidFill>
                  <a:schemeClr val="tx1"/>
                </a:solidFill>
                <a:latin typeface="Times New Roman" panose="02020603050405020304" pitchFamily="18" charset="0"/>
                <a:cs typeface="Times New Roman" panose="02020603050405020304" pitchFamily="18" charset="0"/>
              </a:rPr>
              <a:t>Any </a:t>
            </a:r>
            <a:r>
              <a:rPr lang="en-US" dirty="0">
                <a:solidFill>
                  <a:schemeClr val="tx1"/>
                </a:solidFill>
                <a:latin typeface="Times New Roman" panose="02020603050405020304" pitchFamily="18" charset="0"/>
                <a:cs typeface="Times New Roman" panose="02020603050405020304" pitchFamily="18" charset="0"/>
              </a:rPr>
              <a:t>contact between teeth of opposing dental arches; usually, referring to contact between the occlusal surface</a:t>
            </a:r>
            <a:r>
              <a:rPr lang="en-US" dirty="0" smtClean="0">
                <a:solidFill>
                  <a:schemeClr val="tx1"/>
                </a:solidFill>
                <a:latin typeface="Times New Roman" panose="02020603050405020304" pitchFamily="18" charset="0"/>
                <a:cs typeface="Times New Roman" panose="02020603050405020304" pitchFamily="18" charset="0"/>
              </a:rPr>
              <a:t>.</a:t>
            </a:r>
          </a:p>
          <a:p>
            <a:pPr marL="45720" indent="0" algn="l" rtl="0">
              <a:buNone/>
            </a:pPr>
            <a:r>
              <a:rPr lang="en-US" dirty="0" smtClean="0">
                <a:latin typeface="Times New Roman" panose="02020603050405020304" pitchFamily="18" charset="0"/>
                <a:cs typeface="Times New Roman" panose="02020603050405020304" pitchFamily="18" charset="0"/>
              </a:rPr>
              <a:t>Occlusion of complete denture:</a:t>
            </a:r>
          </a:p>
          <a:p>
            <a:pPr algn="l" rtl="0"/>
            <a:r>
              <a:rPr lang="en-US" dirty="0" smtClean="0">
                <a:latin typeface="Times New Roman" panose="02020603050405020304" pitchFamily="18" charset="0"/>
                <a:cs typeface="Times New Roman" panose="02020603050405020304" pitchFamily="18" charset="0"/>
              </a:rPr>
              <a:t> </a:t>
            </a:r>
            <a:r>
              <a:rPr lang="en-US" sz="2400" dirty="0">
                <a:solidFill>
                  <a:srgbClr val="000000"/>
                </a:solidFill>
                <a:latin typeface="Times New Roman" panose="02020603050405020304" pitchFamily="18" charset="0"/>
              </a:rPr>
              <a:t>The static relationship between the incising or masticatory surfaces of the maxillary or mandibular teeth or tooth. </a:t>
            </a:r>
            <a:endParaRPr lang="ar-SA"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rotWithShape="1">
          <a:blip r:embed="rId2"/>
          <a:srcRect b="8109"/>
          <a:stretch/>
        </p:blipFill>
        <p:spPr>
          <a:xfrm>
            <a:off x="7868991" y="4259511"/>
            <a:ext cx="3655319" cy="2167046"/>
          </a:xfrm>
          <a:prstGeom prst="rect">
            <a:avLst/>
          </a:prstGeom>
        </p:spPr>
      </p:pic>
    </p:spTree>
    <p:extLst>
      <p:ext uri="{BB962C8B-B14F-4D97-AF65-F5344CB8AC3E}">
        <p14:creationId xmlns:p14="http://schemas.microsoft.com/office/powerpoint/2010/main" val="263014181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389694"/>
            <a:ext cx="9875520" cy="1356360"/>
          </a:xfrm>
        </p:spPr>
        <p:txBody>
          <a:bodyPr/>
          <a:lstStyle/>
          <a:p>
            <a:r>
              <a:rPr lang="en-US" dirty="0" smtClean="0">
                <a:latin typeface="Times New Roman" panose="02020603050405020304" pitchFamily="18" charset="0"/>
                <a:cs typeface="Times New Roman" panose="02020603050405020304" pitchFamily="18" charset="0"/>
              </a:rPr>
              <a:t>Occlusion </a:t>
            </a:r>
            <a:endParaRPr lang="ar-S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305874" y="1616297"/>
            <a:ext cx="7679027" cy="5081788"/>
          </a:xfrm>
        </p:spPr>
        <p:txBody>
          <a:bodyPr>
            <a:normAutofit/>
          </a:bodyPr>
          <a:lstStyle/>
          <a:p>
            <a:pPr algn="l" rtl="0">
              <a:buFont typeface="Wingdings" panose="05000000000000000000" pitchFamily="2" charset="2"/>
              <a:buChar char="ü"/>
            </a:pPr>
            <a:r>
              <a:rPr lang="en-US" sz="2400" dirty="0">
                <a:solidFill>
                  <a:srgbClr val="000000"/>
                </a:solidFill>
                <a:latin typeface="Times New Roman" panose="02020603050405020304" pitchFamily="18" charset="0"/>
              </a:rPr>
              <a:t>In complete denture reconstruction, it is essential that the maximum intercuspation is in harmony with centric relation even through this condition does not always occur in natural dentition, so the dentist is responsible to record centric relation, and maintain this relationship in the laboratory procedure during mounting and arrangement of teeth in centric occlusion. </a:t>
            </a:r>
            <a:endParaRPr lang="en-US" sz="2400" dirty="0" smtClean="0">
              <a:solidFill>
                <a:srgbClr val="000000"/>
              </a:solidFill>
              <a:latin typeface="Times New Roman" panose="02020603050405020304" pitchFamily="18" charset="0"/>
            </a:endParaRPr>
          </a:p>
          <a:p>
            <a:pPr algn="l" rtl="0">
              <a:buFont typeface="Wingdings" panose="05000000000000000000" pitchFamily="2" charset="2"/>
              <a:buChar char="ü"/>
            </a:pPr>
            <a:r>
              <a:rPr lang="en-US" sz="2400" dirty="0">
                <a:solidFill>
                  <a:srgbClr val="000000"/>
                </a:solidFill>
                <a:latin typeface="Times New Roman" panose="02020603050405020304" pitchFamily="18" charset="0"/>
              </a:rPr>
              <a:t>In centric occlusion, the facial cusps of the mandibular teeth contact the central fossae of maxillary teeth, while the lingual cusps of maxillary teeth fit into the central fossae of the mandibular teeth. Note how the facial cusps of the maxillary teeth extend beyond the facial surfaces of the mandibular teeth. This overlap prevents cheek-biting when the dentures are completed. </a:t>
            </a:r>
            <a:endParaRPr lang="ar-SA"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rotWithShape="1">
          <a:blip r:embed="rId2"/>
          <a:srcRect l="26904" t="46435" r="43500" b="19586"/>
          <a:stretch/>
        </p:blipFill>
        <p:spPr>
          <a:xfrm>
            <a:off x="7984901" y="2382591"/>
            <a:ext cx="3850783" cy="2485623"/>
          </a:xfrm>
          <a:prstGeom prst="rect">
            <a:avLst/>
          </a:prstGeom>
        </p:spPr>
      </p:pic>
    </p:spTree>
    <p:extLst>
      <p:ext uri="{BB962C8B-B14F-4D97-AF65-F5344CB8AC3E}">
        <p14:creationId xmlns:p14="http://schemas.microsoft.com/office/powerpoint/2010/main" val="143524304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Concepts of occlusion </a:t>
            </a:r>
            <a:endParaRPr lang="ar-S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lgn="l" rtl="0"/>
            <a:r>
              <a:rPr lang="en-US" sz="2800" b="1" dirty="0">
                <a:solidFill>
                  <a:schemeClr val="accent4">
                    <a:lumMod val="75000"/>
                  </a:schemeClr>
                </a:solidFill>
                <a:latin typeface="Times New Roman" panose="02020603050405020304" pitchFamily="18" charset="0"/>
              </a:rPr>
              <a:t>Concepts of occlusion :</a:t>
            </a:r>
            <a:endParaRPr lang="en-US" sz="2800" b="1" dirty="0" smtClean="0">
              <a:solidFill>
                <a:schemeClr val="accent4">
                  <a:lumMod val="75000"/>
                </a:schemeClr>
              </a:solidFill>
              <a:latin typeface="Times New Roman" panose="02020603050405020304" pitchFamily="18" charset="0"/>
            </a:endParaRPr>
          </a:p>
          <a:p>
            <a:pPr algn="l" rtl="0"/>
            <a:r>
              <a:rPr lang="en-US" sz="2400" b="1" dirty="0" smtClean="0">
                <a:solidFill>
                  <a:srgbClr val="000000"/>
                </a:solidFill>
                <a:latin typeface="Times New Roman" panose="02020603050405020304" pitchFamily="18" charset="0"/>
              </a:rPr>
              <a:t>Balanced </a:t>
            </a:r>
            <a:r>
              <a:rPr lang="en-US" sz="2400" b="1" dirty="0">
                <a:solidFill>
                  <a:srgbClr val="000000"/>
                </a:solidFill>
                <a:latin typeface="Times New Roman" panose="02020603050405020304" pitchFamily="18" charset="0"/>
              </a:rPr>
              <a:t>occlusion</a:t>
            </a:r>
            <a:r>
              <a:rPr lang="en-US" sz="2400" dirty="0">
                <a:solidFill>
                  <a:srgbClr val="000000"/>
                </a:solidFill>
                <a:latin typeface="Times New Roman" panose="02020603050405020304" pitchFamily="18" charset="0"/>
              </a:rPr>
              <a:t>. </a:t>
            </a:r>
            <a:endParaRPr lang="en-US" sz="2400" dirty="0" smtClean="0">
              <a:solidFill>
                <a:srgbClr val="000000"/>
              </a:solidFill>
              <a:latin typeface="Times New Roman" panose="02020603050405020304" pitchFamily="18" charset="0"/>
            </a:endParaRPr>
          </a:p>
          <a:p>
            <a:pPr algn="l" rtl="0"/>
            <a:r>
              <a:rPr lang="en-US" sz="2400" b="1" dirty="0" smtClean="0">
                <a:solidFill>
                  <a:srgbClr val="000000"/>
                </a:solidFill>
                <a:latin typeface="Times New Roman" panose="02020603050405020304" pitchFamily="18" charset="0"/>
              </a:rPr>
              <a:t>Monoplane occlusion.</a:t>
            </a:r>
          </a:p>
          <a:p>
            <a:pPr algn="l" rtl="0"/>
            <a:r>
              <a:rPr lang="en-US" sz="2400" b="1" dirty="0" smtClean="0">
                <a:solidFill>
                  <a:srgbClr val="000000"/>
                </a:solidFill>
                <a:latin typeface="Times New Roman" panose="02020603050405020304" pitchFamily="18" charset="0"/>
              </a:rPr>
              <a:t>Lingualized </a:t>
            </a:r>
            <a:r>
              <a:rPr lang="en-US" sz="2400" b="1" dirty="0">
                <a:solidFill>
                  <a:srgbClr val="000000"/>
                </a:solidFill>
                <a:latin typeface="Times New Roman" panose="02020603050405020304" pitchFamily="18" charset="0"/>
              </a:rPr>
              <a:t>occlusion </a:t>
            </a:r>
            <a:endParaRPr lang="ar-SA"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0388410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smtClean="0">
                <a:latin typeface="Times New Roman" panose="02020603050405020304" pitchFamily="18" charset="0"/>
                <a:cs typeface="Times New Roman" panose="02020603050405020304" pitchFamily="18" charset="0"/>
              </a:rPr>
              <a:t>Balanced occlusion </a:t>
            </a:r>
            <a:endParaRPr lang="ar-SA" sz="4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576330" y="1750454"/>
            <a:ext cx="6313868" cy="4038600"/>
          </a:xfrm>
        </p:spPr>
        <p:txBody>
          <a:bodyPr/>
          <a:lstStyle/>
          <a:p>
            <a:pPr algn="l" rtl="0"/>
            <a:r>
              <a:rPr lang="en-US" sz="2400" dirty="0">
                <a:solidFill>
                  <a:srgbClr val="000000"/>
                </a:solidFill>
                <a:latin typeface="Times New Roman" panose="02020603050405020304" pitchFamily="18" charset="0"/>
              </a:rPr>
              <a:t>It is the simultaneous contacting of the maxillary and mandibular teeth on the right and left and in the anterior and posterior occlusal areas (working, balancing, and protrusive). </a:t>
            </a:r>
            <a:endParaRPr lang="en-US" sz="2400" dirty="0" smtClean="0">
              <a:solidFill>
                <a:srgbClr val="000000"/>
              </a:solidFill>
              <a:latin typeface="Times New Roman" panose="02020603050405020304" pitchFamily="18" charset="0"/>
            </a:endParaRPr>
          </a:p>
          <a:p>
            <a:pPr algn="l" rtl="0"/>
            <a:r>
              <a:rPr lang="en-US" sz="2400" dirty="0" smtClean="0">
                <a:solidFill>
                  <a:srgbClr val="000000"/>
                </a:solidFill>
                <a:latin typeface="Times New Roman" panose="02020603050405020304" pitchFamily="18" charset="0"/>
              </a:rPr>
              <a:t>Balanced </a:t>
            </a:r>
            <a:r>
              <a:rPr lang="en-US" sz="2400" dirty="0">
                <a:solidFill>
                  <a:srgbClr val="000000"/>
                </a:solidFill>
                <a:latin typeface="Times New Roman" panose="02020603050405020304" pitchFamily="18" charset="0"/>
              </a:rPr>
              <a:t>occlusion is done to obtain stability of denture during </a:t>
            </a:r>
            <a:r>
              <a:rPr lang="en-US" sz="2400" dirty="0" err="1">
                <a:solidFill>
                  <a:srgbClr val="000000"/>
                </a:solidFill>
                <a:latin typeface="Times New Roman" panose="02020603050405020304" pitchFamily="18" charset="0"/>
              </a:rPr>
              <a:t>parafunctional</a:t>
            </a:r>
            <a:r>
              <a:rPr lang="en-US" sz="2400" dirty="0">
                <a:solidFill>
                  <a:srgbClr val="000000"/>
                </a:solidFill>
                <a:latin typeface="Times New Roman" panose="02020603050405020304" pitchFamily="18" charset="0"/>
              </a:rPr>
              <a:t> movement. </a:t>
            </a:r>
            <a:endParaRPr lang="en-US" sz="2400" dirty="0" smtClean="0">
              <a:solidFill>
                <a:srgbClr val="000000"/>
              </a:solidFill>
              <a:latin typeface="Times New Roman" panose="02020603050405020304" pitchFamily="18" charset="0"/>
            </a:endParaRPr>
          </a:p>
          <a:p>
            <a:pPr algn="l" rtl="0"/>
            <a:r>
              <a:rPr lang="en-US" sz="2400" dirty="0" smtClean="0">
                <a:solidFill>
                  <a:srgbClr val="000000"/>
                </a:solidFill>
                <a:latin typeface="Times New Roman" panose="02020603050405020304" pitchFamily="18" charset="0"/>
              </a:rPr>
              <a:t>Balanced </a:t>
            </a:r>
            <a:r>
              <a:rPr lang="en-US" sz="2400" dirty="0">
                <a:solidFill>
                  <a:srgbClr val="000000"/>
                </a:solidFill>
                <a:latin typeface="Times New Roman" panose="02020603050405020304" pitchFamily="18" charset="0"/>
              </a:rPr>
              <a:t>occlusion is achieved by using of anatomical teeth and adjustable articulators. </a:t>
            </a:r>
            <a:endParaRPr lang="ar-SA"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rotWithShape="1">
          <a:blip r:embed="rId2"/>
          <a:srcRect l="23836" t="19498" r="42014" b="37368"/>
          <a:stretch/>
        </p:blipFill>
        <p:spPr>
          <a:xfrm>
            <a:off x="7006108" y="1483002"/>
            <a:ext cx="4443211" cy="3155325"/>
          </a:xfrm>
          <a:prstGeom prst="rect">
            <a:avLst/>
          </a:prstGeom>
        </p:spPr>
      </p:pic>
      <p:pic>
        <p:nvPicPr>
          <p:cNvPr id="5" name="Picture 4"/>
          <p:cNvPicPr>
            <a:picLocks noChangeAspect="1"/>
          </p:cNvPicPr>
          <p:nvPr/>
        </p:nvPicPr>
        <p:blipFill rotWithShape="1">
          <a:blip r:embed="rId2"/>
          <a:srcRect l="14135" t="71787" r="31226" b="7262"/>
          <a:stretch/>
        </p:blipFill>
        <p:spPr>
          <a:xfrm>
            <a:off x="4790942" y="5022761"/>
            <a:ext cx="7109138" cy="1532586"/>
          </a:xfrm>
          <a:prstGeom prst="rect">
            <a:avLst/>
          </a:prstGeom>
        </p:spPr>
      </p:pic>
    </p:spTree>
    <p:extLst>
      <p:ext uri="{BB962C8B-B14F-4D97-AF65-F5344CB8AC3E}">
        <p14:creationId xmlns:p14="http://schemas.microsoft.com/office/powerpoint/2010/main" val="109022347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smtClean="0">
                <a:latin typeface="Times New Roman" panose="02020603050405020304" pitchFamily="18" charset="0"/>
                <a:cs typeface="Times New Roman" panose="02020603050405020304" pitchFamily="18" charset="0"/>
              </a:rPr>
              <a:t>Balanced occlusion </a:t>
            </a:r>
            <a:endParaRPr lang="ar-SA" sz="4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576329" y="1750453"/>
            <a:ext cx="6932053" cy="4727619"/>
          </a:xfrm>
        </p:spPr>
        <p:txBody>
          <a:bodyPr>
            <a:normAutofit lnSpcReduction="10000"/>
          </a:bodyPr>
          <a:lstStyle/>
          <a:p>
            <a:pPr marL="45720" indent="0" algn="l" rtl="0">
              <a:buNone/>
            </a:pPr>
            <a:r>
              <a:rPr lang="en-US" sz="2400" b="1" dirty="0" smtClean="0">
                <a:latin typeface="Times New Roman" panose="02020603050405020304" pitchFamily="18" charset="0"/>
                <a:cs typeface="Times New Roman" panose="02020603050405020304" pitchFamily="18" charset="0"/>
              </a:rPr>
              <a:t>Working side:</a:t>
            </a:r>
          </a:p>
          <a:p>
            <a:pPr algn="l" rtl="0">
              <a:buFont typeface="Arial" panose="020B0604020202020204" pitchFamily="34" charset="0"/>
              <a:buChar char="•"/>
            </a:pPr>
            <a:r>
              <a:rPr lang="en-US" sz="2400" dirty="0">
                <a:solidFill>
                  <a:srgbClr val="000000"/>
                </a:solidFill>
                <a:latin typeface="Times New Roman" panose="02020603050405020304" pitchFamily="18" charset="0"/>
              </a:rPr>
              <a:t>It is the side toward which the mandible moves in a lateral excursion. </a:t>
            </a:r>
            <a:endParaRPr lang="en-US" sz="2400" dirty="0" smtClean="0">
              <a:solidFill>
                <a:srgbClr val="000000"/>
              </a:solidFill>
              <a:latin typeface="Times New Roman" panose="02020603050405020304" pitchFamily="18" charset="0"/>
            </a:endParaRPr>
          </a:p>
          <a:p>
            <a:pPr algn="l" rtl="0">
              <a:buFont typeface="Arial" panose="020B0604020202020204" pitchFamily="34" charset="0"/>
              <a:buChar char="•"/>
            </a:pPr>
            <a:r>
              <a:rPr lang="en-US" sz="2400" dirty="0" smtClean="0">
                <a:solidFill>
                  <a:srgbClr val="000000"/>
                </a:solidFill>
                <a:latin typeface="Times New Roman" panose="02020603050405020304" pitchFamily="18" charset="0"/>
              </a:rPr>
              <a:t>Working </a:t>
            </a:r>
            <a:r>
              <a:rPr lang="en-US" sz="2400" dirty="0">
                <a:solidFill>
                  <a:srgbClr val="000000"/>
                </a:solidFill>
                <a:latin typeface="Times New Roman" panose="02020603050405020304" pitchFamily="18" charset="0"/>
              </a:rPr>
              <a:t>or functional occlusion occurs when the facial cusps of the maxillary teeth meet the facial cusps of the mandibular teeth and the lingual cusps of the maxillary teeth meet the lingual cusps of the mandibular teeth. </a:t>
            </a:r>
            <a:endParaRPr lang="en-US" sz="2400" dirty="0" smtClean="0">
              <a:solidFill>
                <a:srgbClr val="000000"/>
              </a:solidFill>
              <a:latin typeface="Times New Roman" panose="02020603050405020304" pitchFamily="18" charset="0"/>
            </a:endParaRPr>
          </a:p>
          <a:p>
            <a:pPr algn="l" rtl="0">
              <a:buFont typeface="Arial" panose="020B0604020202020204" pitchFamily="34" charset="0"/>
              <a:buChar char="•"/>
            </a:pPr>
            <a:r>
              <a:rPr lang="en-US" sz="2400" dirty="0" smtClean="0">
                <a:solidFill>
                  <a:srgbClr val="000000"/>
                </a:solidFill>
                <a:latin typeface="Times New Roman" panose="02020603050405020304" pitchFamily="18" charset="0"/>
              </a:rPr>
              <a:t>The </a:t>
            </a:r>
            <a:r>
              <a:rPr lang="en-US" sz="2400" dirty="0">
                <a:solidFill>
                  <a:srgbClr val="000000"/>
                </a:solidFill>
                <a:latin typeface="Times New Roman" panose="02020603050405020304" pitchFamily="18" charset="0"/>
              </a:rPr>
              <a:t>relationship is not cusp tip to cusp tip, but cusp tip into cusp valley with each maxillary cusp distal to the corresponding mandibular cusp. </a:t>
            </a:r>
            <a:endParaRPr lang="en-US" sz="2400" dirty="0" smtClean="0">
              <a:solidFill>
                <a:srgbClr val="000000"/>
              </a:solidFill>
              <a:latin typeface="Times New Roman" panose="02020603050405020304" pitchFamily="18" charset="0"/>
            </a:endParaRPr>
          </a:p>
          <a:p>
            <a:pPr algn="l" rtl="0">
              <a:buFont typeface="Arial" panose="020B0604020202020204" pitchFamily="34" charset="0"/>
              <a:buChar char="•"/>
            </a:pPr>
            <a:r>
              <a:rPr lang="en-US" sz="2400" dirty="0" smtClean="0">
                <a:solidFill>
                  <a:srgbClr val="000000"/>
                </a:solidFill>
                <a:latin typeface="Times New Roman" panose="02020603050405020304" pitchFamily="18" charset="0"/>
              </a:rPr>
              <a:t>Working </a:t>
            </a:r>
            <a:r>
              <a:rPr lang="en-US" sz="2400" dirty="0">
                <a:solidFill>
                  <a:srgbClr val="000000"/>
                </a:solidFill>
                <a:latin typeface="Times New Roman" panose="02020603050405020304" pitchFamily="18" charset="0"/>
              </a:rPr>
              <a:t>occlusion enable a person to hold and crush food. </a:t>
            </a:r>
            <a:endParaRPr lang="ar-SA" sz="2400" b="1" dirty="0">
              <a:latin typeface="Times New Roman" panose="02020603050405020304" pitchFamily="18" charset="0"/>
              <a:cs typeface="Times New Roman" panose="02020603050405020304" pitchFamily="18" charset="0"/>
            </a:endParaRPr>
          </a:p>
        </p:txBody>
      </p:sp>
      <p:pic>
        <p:nvPicPr>
          <p:cNvPr id="6" name="Picture 5"/>
          <p:cNvPicPr>
            <a:picLocks noChangeAspect="1"/>
          </p:cNvPicPr>
          <p:nvPr/>
        </p:nvPicPr>
        <p:blipFill rotWithShape="1">
          <a:blip r:embed="rId2"/>
          <a:srcRect l="28091" t="53301" r="43203" b="14128"/>
          <a:stretch/>
        </p:blipFill>
        <p:spPr>
          <a:xfrm>
            <a:off x="7740202" y="2446986"/>
            <a:ext cx="3734873" cy="2382592"/>
          </a:xfrm>
          <a:prstGeom prst="rect">
            <a:avLst/>
          </a:prstGeom>
        </p:spPr>
      </p:pic>
      <p:pic>
        <p:nvPicPr>
          <p:cNvPr id="4" name="Picture 3"/>
          <p:cNvPicPr>
            <a:picLocks noChangeAspect="1"/>
          </p:cNvPicPr>
          <p:nvPr/>
        </p:nvPicPr>
        <p:blipFill>
          <a:blip r:embed="rId3"/>
          <a:stretch>
            <a:fillRect/>
          </a:stretch>
        </p:blipFill>
        <p:spPr>
          <a:xfrm>
            <a:off x="6256332" y="837127"/>
            <a:ext cx="5647745" cy="1215767"/>
          </a:xfrm>
          <a:prstGeom prst="rect">
            <a:avLst/>
          </a:prstGeom>
        </p:spPr>
      </p:pic>
    </p:spTree>
    <p:extLst>
      <p:ext uri="{BB962C8B-B14F-4D97-AF65-F5344CB8AC3E}">
        <p14:creationId xmlns:p14="http://schemas.microsoft.com/office/powerpoint/2010/main" val="69798355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smtClean="0">
                <a:latin typeface="Times New Roman" panose="02020603050405020304" pitchFamily="18" charset="0"/>
                <a:cs typeface="Times New Roman" panose="02020603050405020304" pitchFamily="18" charset="0"/>
              </a:rPr>
              <a:t>Balanced occlusion </a:t>
            </a:r>
            <a:endParaRPr lang="ar-SA" sz="4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576329" y="1750453"/>
            <a:ext cx="6932053" cy="4727619"/>
          </a:xfrm>
        </p:spPr>
        <p:txBody>
          <a:bodyPr>
            <a:normAutofit fontScale="92500" lnSpcReduction="10000"/>
          </a:bodyPr>
          <a:lstStyle/>
          <a:p>
            <a:pPr marL="45720" indent="0" algn="l" rtl="0">
              <a:buNone/>
            </a:pPr>
            <a:r>
              <a:rPr lang="en-US" sz="2400" b="1" dirty="0" smtClean="0">
                <a:latin typeface="Times New Roman" panose="02020603050405020304" pitchFamily="18" charset="0"/>
                <a:cs typeface="Times New Roman" panose="02020603050405020304" pitchFamily="18" charset="0"/>
              </a:rPr>
              <a:t>Balancing side (non-working side):</a:t>
            </a:r>
          </a:p>
          <a:p>
            <a:pPr algn="l" rtl="0">
              <a:buFont typeface="Arial" panose="020B0604020202020204" pitchFamily="34" charset="0"/>
              <a:buChar char="•"/>
            </a:pPr>
            <a:r>
              <a:rPr lang="en-US" sz="2400" dirty="0">
                <a:solidFill>
                  <a:srgbClr val="000000"/>
                </a:solidFill>
                <a:latin typeface="Times New Roman" panose="02020603050405020304" pitchFamily="18" charset="0"/>
              </a:rPr>
              <a:t>That side of the mandible that moves toward the median line in a lateral excursion (the side opposite the working side). </a:t>
            </a:r>
            <a:endParaRPr lang="en-US" sz="2400" dirty="0" smtClean="0">
              <a:solidFill>
                <a:srgbClr val="000000"/>
              </a:solidFill>
              <a:latin typeface="Times New Roman" panose="02020603050405020304" pitchFamily="18" charset="0"/>
            </a:endParaRPr>
          </a:p>
          <a:p>
            <a:pPr algn="l" rtl="0">
              <a:buFont typeface="Arial" panose="020B0604020202020204" pitchFamily="34" charset="0"/>
              <a:buChar char="•"/>
            </a:pPr>
            <a:r>
              <a:rPr lang="en-US" sz="2400" dirty="0" smtClean="0">
                <a:solidFill>
                  <a:srgbClr val="000000"/>
                </a:solidFill>
                <a:latin typeface="Times New Roman" panose="02020603050405020304" pitchFamily="18" charset="0"/>
              </a:rPr>
              <a:t>Balancing </a:t>
            </a:r>
            <a:r>
              <a:rPr lang="en-US" sz="2400" dirty="0">
                <a:solidFill>
                  <a:srgbClr val="000000"/>
                </a:solidFill>
                <a:latin typeface="Times New Roman" panose="02020603050405020304" pitchFamily="18" charset="0"/>
              </a:rPr>
              <a:t>occlusion occurs simultaneously on the opposite side from working occlusion. </a:t>
            </a:r>
            <a:endParaRPr lang="en-US" sz="2400" dirty="0" smtClean="0">
              <a:solidFill>
                <a:srgbClr val="000000"/>
              </a:solidFill>
              <a:latin typeface="Times New Roman" panose="02020603050405020304" pitchFamily="18" charset="0"/>
            </a:endParaRPr>
          </a:p>
          <a:p>
            <a:pPr algn="l" rtl="0">
              <a:buFont typeface="Arial" panose="020B0604020202020204" pitchFamily="34" charset="0"/>
              <a:buChar char="•"/>
            </a:pPr>
            <a:r>
              <a:rPr lang="en-US" sz="2400" dirty="0" smtClean="0">
                <a:solidFill>
                  <a:srgbClr val="000000"/>
                </a:solidFill>
                <a:latin typeface="Times New Roman" panose="02020603050405020304" pitchFamily="18" charset="0"/>
              </a:rPr>
              <a:t>Balancing </a:t>
            </a:r>
            <a:r>
              <a:rPr lang="en-US" sz="2400" dirty="0">
                <a:solidFill>
                  <a:srgbClr val="000000"/>
                </a:solidFill>
                <a:latin typeface="Times New Roman" panose="02020603050405020304" pitchFamily="18" charset="0"/>
              </a:rPr>
              <a:t>occlusion functions to maintain the dentures in position during lateral excursive movements. </a:t>
            </a:r>
            <a:endParaRPr lang="en-US" sz="2400" dirty="0" smtClean="0">
              <a:solidFill>
                <a:srgbClr val="000000"/>
              </a:solidFill>
              <a:latin typeface="Times New Roman" panose="02020603050405020304" pitchFamily="18" charset="0"/>
            </a:endParaRPr>
          </a:p>
          <a:p>
            <a:pPr algn="l" rtl="0">
              <a:buFont typeface="Arial" panose="020B0604020202020204" pitchFamily="34" charset="0"/>
              <a:buChar char="•"/>
            </a:pPr>
            <a:r>
              <a:rPr lang="en-US" sz="2400" dirty="0" smtClean="0">
                <a:solidFill>
                  <a:srgbClr val="000000"/>
                </a:solidFill>
                <a:latin typeface="Times New Roman" panose="02020603050405020304" pitchFamily="18" charset="0"/>
              </a:rPr>
              <a:t>In </a:t>
            </a:r>
            <a:r>
              <a:rPr lang="en-US" sz="2400" dirty="0">
                <a:solidFill>
                  <a:srgbClr val="000000"/>
                </a:solidFill>
                <a:latin typeface="Times New Roman" panose="02020603050405020304" pitchFamily="18" charset="0"/>
              </a:rPr>
              <a:t>balancing occlusion, the lingual cusps of maxillary teeth contact the facial cusps of the mandibular teeth. </a:t>
            </a:r>
            <a:endParaRPr lang="en-US" sz="2400" dirty="0" smtClean="0">
              <a:solidFill>
                <a:srgbClr val="000000"/>
              </a:solidFill>
              <a:latin typeface="Times New Roman" panose="02020603050405020304" pitchFamily="18" charset="0"/>
            </a:endParaRPr>
          </a:p>
          <a:p>
            <a:pPr algn="l" rtl="0">
              <a:buFont typeface="Arial" panose="020B0604020202020204" pitchFamily="34" charset="0"/>
              <a:buChar char="•"/>
            </a:pPr>
            <a:r>
              <a:rPr lang="en-US" sz="2400" dirty="0" smtClean="0">
                <a:solidFill>
                  <a:srgbClr val="000000"/>
                </a:solidFill>
                <a:latin typeface="Times New Roman" panose="02020603050405020304" pitchFamily="18" charset="0"/>
              </a:rPr>
              <a:t>In </a:t>
            </a:r>
            <a:r>
              <a:rPr lang="en-US" sz="2400" dirty="0">
                <a:solidFill>
                  <a:srgbClr val="000000"/>
                </a:solidFill>
                <a:latin typeface="Times New Roman" panose="02020603050405020304" pitchFamily="18" charset="0"/>
              </a:rPr>
              <a:t>many techniques, balancing contacts are necessary only on the second molars, to decrease the cuspal interference. </a:t>
            </a:r>
            <a:endParaRPr lang="en-US" sz="2400" b="1" dirty="0" smtClean="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rotWithShape="1">
          <a:blip r:embed="rId2"/>
          <a:srcRect l="27399" t="62456" r="44786" b="7791"/>
          <a:stretch/>
        </p:blipFill>
        <p:spPr>
          <a:xfrm>
            <a:off x="7508382" y="2625585"/>
            <a:ext cx="4253509" cy="2558161"/>
          </a:xfrm>
          <a:prstGeom prst="rect">
            <a:avLst/>
          </a:prstGeom>
        </p:spPr>
      </p:pic>
      <p:pic>
        <p:nvPicPr>
          <p:cNvPr id="5" name="Picture 4"/>
          <p:cNvPicPr>
            <a:picLocks noChangeAspect="1"/>
          </p:cNvPicPr>
          <p:nvPr/>
        </p:nvPicPr>
        <p:blipFill>
          <a:blip r:embed="rId3"/>
          <a:stretch>
            <a:fillRect/>
          </a:stretch>
        </p:blipFill>
        <p:spPr>
          <a:xfrm>
            <a:off x="6154452" y="772732"/>
            <a:ext cx="5543044" cy="1193228"/>
          </a:xfrm>
          <a:prstGeom prst="rect">
            <a:avLst/>
          </a:prstGeom>
        </p:spPr>
      </p:pic>
    </p:spTree>
    <p:extLst>
      <p:ext uri="{BB962C8B-B14F-4D97-AF65-F5344CB8AC3E}">
        <p14:creationId xmlns:p14="http://schemas.microsoft.com/office/powerpoint/2010/main" val="246643170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smtClean="0">
                <a:latin typeface="Times New Roman" panose="02020603050405020304" pitchFamily="18" charset="0"/>
                <a:cs typeface="Times New Roman" panose="02020603050405020304" pitchFamily="18" charset="0"/>
              </a:rPr>
              <a:t>Balanced occlusion </a:t>
            </a:r>
            <a:endParaRPr lang="ar-SA" sz="4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576329" y="1750453"/>
            <a:ext cx="6932053" cy="4727619"/>
          </a:xfrm>
        </p:spPr>
        <p:txBody>
          <a:bodyPr>
            <a:normAutofit lnSpcReduction="10000"/>
          </a:bodyPr>
          <a:lstStyle/>
          <a:p>
            <a:pPr marL="45720" indent="0" algn="l" rtl="0">
              <a:buNone/>
            </a:pPr>
            <a:r>
              <a:rPr lang="en-US" sz="2400" b="1" dirty="0" smtClean="0">
                <a:latin typeface="Times New Roman" panose="02020603050405020304" pitchFamily="18" charset="0"/>
                <a:cs typeface="Times New Roman" panose="02020603050405020304" pitchFamily="18" charset="0"/>
              </a:rPr>
              <a:t>Protrusive occlusion :</a:t>
            </a:r>
          </a:p>
          <a:p>
            <a:pPr algn="l" rtl="0">
              <a:buFont typeface="Arial" panose="020B0604020202020204" pitchFamily="34" charset="0"/>
              <a:buChar char="•"/>
            </a:pPr>
            <a:r>
              <a:rPr lang="en-US" sz="2400" dirty="0">
                <a:solidFill>
                  <a:srgbClr val="000000"/>
                </a:solidFill>
                <a:latin typeface="Times New Roman" panose="02020603050405020304" pitchFamily="18" charset="0"/>
              </a:rPr>
              <a:t>It is the relation acquired by the mandible when it moves in protrusive direction from centric </a:t>
            </a:r>
            <a:r>
              <a:rPr lang="en-US" sz="2400" dirty="0" smtClean="0">
                <a:solidFill>
                  <a:srgbClr val="000000"/>
                </a:solidFill>
                <a:latin typeface="Times New Roman" panose="02020603050405020304" pitchFamily="18" charset="0"/>
              </a:rPr>
              <a:t>position.</a:t>
            </a:r>
          </a:p>
          <a:p>
            <a:pPr algn="l" rtl="0">
              <a:buFont typeface="Arial" panose="020B0604020202020204" pitchFamily="34" charset="0"/>
              <a:buChar char="•"/>
            </a:pPr>
            <a:r>
              <a:rPr lang="en-US" sz="2400" dirty="0" smtClean="0">
                <a:solidFill>
                  <a:srgbClr val="000000"/>
                </a:solidFill>
                <a:latin typeface="Times New Roman" panose="02020603050405020304" pitchFamily="18" charset="0"/>
              </a:rPr>
              <a:t>The </a:t>
            </a:r>
            <a:r>
              <a:rPr lang="en-US" sz="2400" dirty="0">
                <a:solidFill>
                  <a:srgbClr val="000000"/>
                </a:solidFill>
                <a:latin typeface="Times New Roman" panose="02020603050405020304" pitchFamily="18" charset="0"/>
              </a:rPr>
              <a:t>protrusive direction is downward and </a:t>
            </a:r>
            <a:r>
              <a:rPr lang="en-US" sz="2400" dirty="0" smtClean="0">
                <a:solidFill>
                  <a:srgbClr val="000000"/>
                </a:solidFill>
                <a:latin typeface="Times New Roman" panose="02020603050405020304" pitchFamily="18" charset="0"/>
              </a:rPr>
              <a:t>forward.</a:t>
            </a:r>
          </a:p>
          <a:p>
            <a:pPr algn="l" rtl="0">
              <a:buFont typeface="Arial" panose="020B0604020202020204" pitchFamily="34" charset="0"/>
              <a:buChar char="•"/>
            </a:pPr>
            <a:r>
              <a:rPr lang="en-US" sz="2400" dirty="0" smtClean="0">
                <a:solidFill>
                  <a:srgbClr val="000000"/>
                </a:solidFill>
                <a:latin typeface="Times New Roman" panose="02020603050405020304" pitchFamily="18" charset="0"/>
              </a:rPr>
              <a:t>When </a:t>
            </a:r>
            <a:r>
              <a:rPr lang="en-US" sz="2400" dirty="0">
                <a:solidFill>
                  <a:srgbClr val="000000"/>
                </a:solidFill>
                <a:latin typeface="Times New Roman" panose="02020603050405020304" pitchFamily="18" charset="0"/>
              </a:rPr>
              <a:t>the condyles travel in this direction they bring the anterior teeth into a position favorable for incision. </a:t>
            </a:r>
            <a:endParaRPr lang="en-US" sz="2400" dirty="0" smtClean="0">
              <a:solidFill>
                <a:srgbClr val="000000"/>
              </a:solidFill>
              <a:latin typeface="Times New Roman" panose="02020603050405020304" pitchFamily="18" charset="0"/>
            </a:endParaRPr>
          </a:p>
          <a:p>
            <a:pPr algn="l" rtl="0">
              <a:buFont typeface="Arial" panose="020B0604020202020204" pitchFamily="34" charset="0"/>
              <a:buChar char="•"/>
            </a:pPr>
            <a:r>
              <a:rPr lang="en-US" sz="2400" dirty="0" smtClean="0">
                <a:solidFill>
                  <a:srgbClr val="000000"/>
                </a:solidFill>
                <a:latin typeface="Times New Roman" panose="02020603050405020304" pitchFamily="18" charset="0"/>
              </a:rPr>
              <a:t>In </a:t>
            </a:r>
            <a:r>
              <a:rPr lang="en-US" sz="2400" dirty="0">
                <a:solidFill>
                  <a:srgbClr val="000000"/>
                </a:solidFill>
                <a:latin typeface="Times New Roman" panose="02020603050405020304" pitchFamily="18" charset="0"/>
              </a:rPr>
              <a:t>protrusive balance, the distal inclines of the maxillary buccal cusps contact the mesial inclines of the mandibular buccal cusps. </a:t>
            </a:r>
            <a:endParaRPr lang="en-US" sz="2400" dirty="0" smtClean="0">
              <a:solidFill>
                <a:srgbClr val="000000"/>
              </a:solidFill>
              <a:latin typeface="Times New Roman" panose="02020603050405020304" pitchFamily="18" charset="0"/>
            </a:endParaRPr>
          </a:p>
          <a:p>
            <a:pPr algn="l" rtl="0">
              <a:buFont typeface="Arial" panose="020B0604020202020204" pitchFamily="34" charset="0"/>
              <a:buChar char="•"/>
            </a:pPr>
            <a:r>
              <a:rPr lang="en-US" sz="2400" dirty="0" smtClean="0">
                <a:solidFill>
                  <a:srgbClr val="000000"/>
                </a:solidFill>
                <a:latin typeface="Times New Roman" panose="02020603050405020304" pitchFamily="18" charset="0"/>
              </a:rPr>
              <a:t>Protrusive </a:t>
            </a:r>
            <a:r>
              <a:rPr lang="en-US" sz="2400" dirty="0">
                <a:solidFill>
                  <a:srgbClr val="000000"/>
                </a:solidFill>
                <a:latin typeface="Times New Roman" panose="02020603050405020304" pitchFamily="18" charset="0"/>
              </a:rPr>
              <a:t>balancing contact may occur on lingual cusps, this help to maintain denture stability. </a:t>
            </a:r>
            <a:endParaRPr lang="en-US" sz="2400" b="1" dirty="0" smtClean="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rotWithShape="1">
          <a:blip r:embed="rId2"/>
          <a:srcRect l="27102" t="29006" r="45183" b="41241"/>
          <a:stretch/>
        </p:blipFill>
        <p:spPr>
          <a:xfrm>
            <a:off x="7598536" y="2345014"/>
            <a:ext cx="4031087" cy="2433049"/>
          </a:xfrm>
          <a:prstGeom prst="rect">
            <a:avLst/>
          </a:prstGeom>
        </p:spPr>
      </p:pic>
    </p:spTree>
    <p:extLst>
      <p:ext uri="{BB962C8B-B14F-4D97-AF65-F5344CB8AC3E}">
        <p14:creationId xmlns:p14="http://schemas.microsoft.com/office/powerpoint/2010/main" val="33198772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smtClean="0">
                <a:latin typeface="Times New Roman" panose="02020603050405020304" pitchFamily="18" charset="0"/>
                <a:cs typeface="Times New Roman" panose="02020603050405020304" pitchFamily="18" charset="0"/>
              </a:rPr>
              <a:t>Importance of balanced occlusion </a:t>
            </a:r>
            <a:endParaRPr lang="ar-SA" sz="4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88642" y="1750453"/>
            <a:ext cx="10129878" cy="4727619"/>
          </a:xfrm>
        </p:spPr>
        <p:txBody>
          <a:bodyPr>
            <a:normAutofit/>
          </a:bodyPr>
          <a:lstStyle/>
          <a:p>
            <a:pPr marL="502920" indent="-457200" algn="l" rtl="0">
              <a:buFont typeface="+mj-lt"/>
              <a:buAutoNum type="arabicParenR"/>
            </a:pPr>
            <a:r>
              <a:rPr lang="en-US" sz="2400" dirty="0">
                <a:solidFill>
                  <a:srgbClr val="000000"/>
                </a:solidFill>
                <a:latin typeface="Times New Roman" panose="02020603050405020304" pitchFamily="18" charset="0"/>
              </a:rPr>
              <a:t>It avoids displacement of denture and help in its stability during functional and non-functional movements. </a:t>
            </a:r>
            <a:endParaRPr lang="en-US" sz="2400" dirty="0" smtClean="0">
              <a:solidFill>
                <a:srgbClr val="000000"/>
              </a:solidFill>
              <a:latin typeface="Times New Roman" panose="02020603050405020304" pitchFamily="18" charset="0"/>
            </a:endParaRPr>
          </a:p>
          <a:p>
            <a:pPr marL="502920" indent="-457200" algn="l" rtl="0">
              <a:buFont typeface="+mj-lt"/>
              <a:buAutoNum type="arabicParenR"/>
            </a:pPr>
            <a:r>
              <a:rPr lang="en-US" sz="2400" dirty="0" smtClean="0">
                <a:solidFill>
                  <a:srgbClr val="000000"/>
                </a:solidFill>
                <a:latin typeface="Times New Roman" panose="02020603050405020304" pitchFamily="18" charset="0"/>
              </a:rPr>
              <a:t>It </a:t>
            </a:r>
            <a:r>
              <a:rPr lang="en-US" sz="2400" dirty="0">
                <a:solidFill>
                  <a:srgbClr val="000000"/>
                </a:solidFill>
                <a:latin typeface="Times New Roman" panose="02020603050405020304" pitchFamily="18" charset="0"/>
              </a:rPr>
              <a:t>helps in earlier repositioning of denture which becomes displaced during mastication. </a:t>
            </a:r>
            <a:endParaRPr lang="en-US" sz="2400" dirty="0" smtClean="0">
              <a:solidFill>
                <a:srgbClr val="000000"/>
              </a:solidFill>
              <a:latin typeface="Times New Roman" panose="02020603050405020304" pitchFamily="18" charset="0"/>
            </a:endParaRPr>
          </a:p>
          <a:p>
            <a:pPr marL="502920" indent="-457200" algn="l" rtl="0">
              <a:buFont typeface="+mj-lt"/>
              <a:buAutoNum type="arabicParenR"/>
            </a:pPr>
            <a:r>
              <a:rPr lang="en-US" sz="2400" dirty="0" smtClean="0">
                <a:solidFill>
                  <a:srgbClr val="000000"/>
                </a:solidFill>
                <a:latin typeface="Times New Roman" panose="02020603050405020304" pitchFamily="18" charset="0"/>
              </a:rPr>
              <a:t>It </a:t>
            </a:r>
            <a:r>
              <a:rPr lang="en-US" sz="2400" dirty="0">
                <a:solidFill>
                  <a:srgbClr val="000000"/>
                </a:solidFill>
                <a:latin typeface="Times New Roman" panose="02020603050405020304" pitchFamily="18" charset="0"/>
              </a:rPr>
              <a:t>minimize period required for adaptation of patient to the denture due to its stability. </a:t>
            </a:r>
            <a:endParaRPr lang="en-US" sz="2400" dirty="0" smtClean="0">
              <a:solidFill>
                <a:srgbClr val="000000"/>
              </a:solidFill>
              <a:latin typeface="Times New Roman" panose="02020603050405020304" pitchFamily="18" charset="0"/>
            </a:endParaRPr>
          </a:p>
          <a:p>
            <a:pPr marL="502920" indent="-457200" algn="l" rtl="0">
              <a:buFont typeface="+mj-lt"/>
              <a:buAutoNum type="arabicParenR"/>
            </a:pPr>
            <a:r>
              <a:rPr lang="en-US" sz="2400" dirty="0" smtClean="0">
                <a:solidFill>
                  <a:srgbClr val="000000"/>
                </a:solidFill>
                <a:latin typeface="Times New Roman" panose="02020603050405020304" pitchFamily="18" charset="0"/>
              </a:rPr>
              <a:t>Prevent </a:t>
            </a:r>
            <a:r>
              <a:rPr lang="en-US" sz="2400" dirty="0">
                <a:solidFill>
                  <a:srgbClr val="000000"/>
                </a:solidFill>
                <a:latin typeface="Times New Roman" panose="02020603050405020304" pitchFamily="18" charset="0"/>
              </a:rPr>
              <a:t>trauma to the supporting tissue since the pressure is equally distributed on the teeth. </a:t>
            </a:r>
            <a:endParaRPr lang="en-US" sz="2400" b="1"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8051700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Factors of balanced occlusion (factors of occlusion in complete denture)</a:t>
            </a:r>
            <a:endParaRPr lang="ar-S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lgn="l" rtl="0"/>
            <a:r>
              <a:rPr lang="en-US" sz="2400" b="1" dirty="0">
                <a:solidFill>
                  <a:srgbClr val="000000"/>
                </a:solidFill>
                <a:latin typeface="Times New Roman" panose="02020603050405020304" pitchFamily="18" charset="0"/>
              </a:rPr>
              <a:t>1- </a:t>
            </a:r>
            <a:r>
              <a:rPr lang="en-US" sz="2400" dirty="0">
                <a:solidFill>
                  <a:srgbClr val="000000"/>
                </a:solidFill>
                <a:latin typeface="Times New Roman" panose="02020603050405020304" pitchFamily="18" charset="0"/>
              </a:rPr>
              <a:t>Inclination of condylar guidance. </a:t>
            </a:r>
            <a:endParaRPr lang="en-US" sz="2400" dirty="0" smtClean="0">
              <a:solidFill>
                <a:srgbClr val="000000"/>
              </a:solidFill>
              <a:latin typeface="Times New Roman" panose="02020603050405020304" pitchFamily="18" charset="0"/>
            </a:endParaRPr>
          </a:p>
          <a:p>
            <a:pPr algn="l" rtl="0"/>
            <a:r>
              <a:rPr lang="en-US" sz="2400" b="1" dirty="0" smtClean="0">
                <a:solidFill>
                  <a:srgbClr val="000000"/>
                </a:solidFill>
                <a:latin typeface="Times New Roman" panose="02020603050405020304" pitchFamily="18" charset="0"/>
              </a:rPr>
              <a:t>2- </a:t>
            </a:r>
            <a:r>
              <a:rPr lang="en-US" sz="2400" dirty="0">
                <a:solidFill>
                  <a:srgbClr val="000000"/>
                </a:solidFill>
                <a:latin typeface="Times New Roman" panose="02020603050405020304" pitchFamily="18" charset="0"/>
              </a:rPr>
              <a:t>Inclination of incisal guidance. </a:t>
            </a:r>
            <a:endParaRPr lang="en-US" sz="2400" dirty="0" smtClean="0">
              <a:solidFill>
                <a:srgbClr val="000000"/>
              </a:solidFill>
              <a:latin typeface="Times New Roman" panose="02020603050405020304" pitchFamily="18" charset="0"/>
            </a:endParaRPr>
          </a:p>
          <a:p>
            <a:pPr algn="l" rtl="0"/>
            <a:r>
              <a:rPr lang="en-US" sz="2400" b="1" dirty="0" smtClean="0">
                <a:solidFill>
                  <a:srgbClr val="000000"/>
                </a:solidFill>
                <a:latin typeface="Times New Roman" panose="02020603050405020304" pitchFamily="18" charset="0"/>
              </a:rPr>
              <a:t>3- </a:t>
            </a:r>
            <a:r>
              <a:rPr lang="en-US" sz="2400" dirty="0">
                <a:solidFill>
                  <a:srgbClr val="000000"/>
                </a:solidFill>
                <a:latin typeface="Times New Roman" panose="02020603050405020304" pitchFamily="18" charset="0"/>
              </a:rPr>
              <a:t>Cusp height. </a:t>
            </a:r>
            <a:endParaRPr lang="en-US" sz="2400" dirty="0" smtClean="0">
              <a:solidFill>
                <a:srgbClr val="000000"/>
              </a:solidFill>
              <a:latin typeface="Times New Roman" panose="02020603050405020304" pitchFamily="18" charset="0"/>
            </a:endParaRPr>
          </a:p>
          <a:p>
            <a:pPr algn="l" rtl="0"/>
            <a:r>
              <a:rPr lang="en-US" sz="2400" b="1" dirty="0" smtClean="0">
                <a:solidFill>
                  <a:srgbClr val="000000"/>
                </a:solidFill>
                <a:latin typeface="Times New Roman" panose="02020603050405020304" pitchFamily="18" charset="0"/>
              </a:rPr>
              <a:t>4- </a:t>
            </a:r>
            <a:r>
              <a:rPr lang="en-US" sz="2400" dirty="0">
                <a:solidFill>
                  <a:srgbClr val="000000"/>
                </a:solidFill>
                <a:latin typeface="Times New Roman" panose="02020603050405020304" pitchFamily="18" charset="0"/>
              </a:rPr>
              <a:t>Orientation of the occlusal plane. </a:t>
            </a:r>
            <a:endParaRPr lang="en-US" sz="2400" dirty="0" smtClean="0">
              <a:solidFill>
                <a:srgbClr val="000000"/>
              </a:solidFill>
              <a:latin typeface="Times New Roman" panose="02020603050405020304" pitchFamily="18" charset="0"/>
            </a:endParaRPr>
          </a:p>
          <a:p>
            <a:pPr algn="l" rtl="0"/>
            <a:r>
              <a:rPr lang="en-US" sz="2400" b="1" dirty="0" smtClean="0">
                <a:solidFill>
                  <a:srgbClr val="000000"/>
                </a:solidFill>
                <a:latin typeface="Times New Roman" panose="02020603050405020304" pitchFamily="18" charset="0"/>
              </a:rPr>
              <a:t>5- </a:t>
            </a:r>
            <a:r>
              <a:rPr lang="en-US" sz="2400" dirty="0">
                <a:solidFill>
                  <a:srgbClr val="000000"/>
                </a:solidFill>
                <a:latin typeface="Times New Roman" panose="02020603050405020304" pitchFamily="18" charset="0"/>
              </a:rPr>
              <a:t>Prominence of the compensating curve. </a:t>
            </a:r>
            <a:endParaRPr lang="ar-SA"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1653466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2"/>
          <a:srcRect b="8000"/>
          <a:stretch/>
        </p:blipFill>
        <p:spPr>
          <a:xfrm>
            <a:off x="1056068" y="328709"/>
            <a:ext cx="9890974" cy="6162244"/>
          </a:xfrm>
          <a:prstGeom prst="rect">
            <a:avLst/>
          </a:prstGeom>
        </p:spPr>
      </p:pic>
    </p:spTree>
    <p:extLst>
      <p:ext uri="{BB962C8B-B14F-4D97-AF65-F5344CB8AC3E}">
        <p14:creationId xmlns:p14="http://schemas.microsoft.com/office/powerpoint/2010/main" val="33478772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Advantages of balanced occlusion</a:t>
            </a:r>
            <a:endParaRPr lang="ar-S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marL="502920" indent="-457200" algn="l" rtl="0">
              <a:buFont typeface="+mj-lt"/>
              <a:buAutoNum type="arabicPeriod"/>
            </a:pPr>
            <a:r>
              <a:rPr lang="en-US" sz="2400" dirty="0">
                <a:solidFill>
                  <a:srgbClr val="000000"/>
                </a:solidFill>
                <a:latin typeface="Times New Roman" panose="02020603050405020304" pitchFamily="18" charset="0"/>
              </a:rPr>
              <a:t>Penetration of food easily (good chewing efficiency). </a:t>
            </a:r>
            <a:endParaRPr lang="en-US" sz="2400" dirty="0" smtClean="0">
              <a:solidFill>
                <a:srgbClr val="000000"/>
              </a:solidFill>
              <a:latin typeface="Times New Roman" panose="02020603050405020304" pitchFamily="18" charset="0"/>
            </a:endParaRPr>
          </a:p>
          <a:p>
            <a:pPr marL="502920" indent="-457200" algn="l" rtl="0">
              <a:buFont typeface="+mj-lt"/>
              <a:buAutoNum type="arabicPeriod"/>
            </a:pPr>
            <a:r>
              <a:rPr lang="en-US" sz="2400" dirty="0" smtClean="0">
                <a:solidFill>
                  <a:srgbClr val="000000"/>
                </a:solidFill>
                <a:latin typeface="Times New Roman" panose="02020603050405020304" pitchFamily="18" charset="0"/>
              </a:rPr>
              <a:t>Resistance </a:t>
            </a:r>
            <a:r>
              <a:rPr lang="en-US" sz="2400" dirty="0">
                <a:solidFill>
                  <a:srgbClr val="000000"/>
                </a:solidFill>
                <a:latin typeface="Times New Roman" panose="02020603050405020304" pitchFamily="18" charset="0"/>
              </a:rPr>
              <a:t>to denture rotation (cusp interdigitation). </a:t>
            </a:r>
            <a:endParaRPr lang="en-US" sz="2400" dirty="0" smtClean="0">
              <a:solidFill>
                <a:srgbClr val="000000"/>
              </a:solidFill>
              <a:latin typeface="Times New Roman" panose="02020603050405020304" pitchFamily="18" charset="0"/>
            </a:endParaRPr>
          </a:p>
          <a:p>
            <a:pPr marL="502920" indent="-457200" algn="l" rtl="0">
              <a:buFont typeface="+mj-lt"/>
              <a:buAutoNum type="arabicPeriod"/>
            </a:pPr>
            <a:r>
              <a:rPr lang="en-US" sz="2400" dirty="0" smtClean="0">
                <a:solidFill>
                  <a:srgbClr val="000000"/>
                </a:solidFill>
                <a:latin typeface="Times New Roman" panose="02020603050405020304" pitchFamily="18" charset="0"/>
              </a:rPr>
              <a:t>Better </a:t>
            </a:r>
            <a:r>
              <a:rPr lang="en-US" sz="2400" dirty="0">
                <a:solidFill>
                  <a:srgbClr val="000000"/>
                </a:solidFill>
                <a:latin typeface="Times New Roman" panose="02020603050405020304" pitchFamily="18" charset="0"/>
              </a:rPr>
              <a:t>esthetic. </a:t>
            </a:r>
            <a:endParaRPr lang="en-US" sz="2400" dirty="0" smtClean="0">
              <a:solidFill>
                <a:srgbClr val="000000"/>
              </a:solidFill>
              <a:latin typeface="Times New Roman" panose="02020603050405020304" pitchFamily="18" charset="0"/>
            </a:endParaRPr>
          </a:p>
          <a:p>
            <a:pPr marL="502920" indent="-457200" algn="l" rtl="0">
              <a:buFont typeface="+mj-lt"/>
              <a:buAutoNum type="arabicPeriod"/>
            </a:pPr>
            <a:r>
              <a:rPr lang="en-US" sz="2400" dirty="0" smtClean="0">
                <a:solidFill>
                  <a:srgbClr val="000000"/>
                </a:solidFill>
                <a:latin typeface="Times New Roman" panose="02020603050405020304" pitchFamily="18" charset="0"/>
              </a:rPr>
              <a:t>Act </a:t>
            </a:r>
            <a:r>
              <a:rPr lang="en-US" sz="2400" dirty="0">
                <a:solidFill>
                  <a:srgbClr val="000000"/>
                </a:solidFill>
                <a:latin typeface="Times New Roman" panose="02020603050405020304" pitchFamily="18" charset="0"/>
              </a:rPr>
              <a:t>as guide for proper jaw closure. </a:t>
            </a:r>
            <a:endParaRPr lang="ar-SA"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4118077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D</a:t>
            </a:r>
            <a:r>
              <a:rPr lang="en-US" dirty="0" smtClean="0">
                <a:latin typeface="Times New Roman" panose="02020603050405020304" pitchFamily="18" charset="0"/>
                <a:cs typeface="Times New Roman" panose="02020603050405020304" pitchFamily="18" charset="0"/>
              </a:rPr>
              <a:t>isadvantages of balanced occlusion</a:t>
            </a:r>
            <a:endParaRPr lang="ar-S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marL="502920" indent="-457200" algn="l" rtl="0">
              <a:buFont typeface="+mj-lt"/>
              <a:buAutoNum type="arabicPeriod"/>
            </a:pPr>
            <a:r>
              <a:rPr lang="en-US" sz="2400" dirty="0">
                <a:solidFill>
                  <a:srgbClr val="000000"/>
                </a:solidFill>
                <a:latin typeface="Times New Roman" panose="02020603050405020304" pitchFamily="18" charset="0"/>
              </a:rPr>
              <a:t>When there is occlusion disharmony during setting, difficult to correct it by adjusting. </a:t>
            </a:r>
            <a:endParaRPr lang="en-US" sz="2400" dirty="0" smtClean="0">
              <a:solidFill>
                <a:srgbClr val="000000"/>
              </a:solidFill>
              <a:latin typeface="Times New Roman" panose="02020603050405020304" pitchFamily="18" charset="0"/>
            </a:endParaRPr>
          </a:p>
          <a:p>
            <a:pPr marL="502920" indent="-457200" algn="l" rtl="0">
              <a:buFont typeface="+mj-lt"/>
              <a:buAutoNum type="arabicPeriod"/>
            </a:pPr>
            <a:r>
              <a:rPr lang="en-US" sz="2400" dirty="0" smtClean="0">
                <a:solidFill>
                  <a:srgbClr val="000000"/>
                </a:solidFill>
                <a:latin typeface="Times New Roman" panose="02020603050405020304" pitchFamily="18" charset="0"/>
              </a:rPr>
              <a:t>Stable </a:t>
            </a:r>
            <a:r>
              <a:rPr lang="en-US" sz="2400" dirty="0">
                <a:solidFill>
                  <a:srgbClr val="000000"/>
                </a:solidFill>
                <a:latin typeface="Times New Roman" panose="02020603050405020304" pitchFamily="18" charset="0"/>
              </a:rPr>
              <a:t>bases and precise jaw closure is required. </a:t>
            </a:r>
            <a:endParaRPr lang="en-US" sz="2400" dirty="0" smtClean="0">
              <a:solidFill>
                <a:srgbClr val="000000"/>
              </a:solidFill>
              <a:latin typeface="Times New Roman" panose="02020603050405020304" pitchFamily="18" charset="0"/>
            </a:endParaRPr>
          </a:p>
          <a:p>
            <a:pPr marL="502920" indent="-457200" algn="l" rtl="0">
              <a:buFont typeface="+mj-lt"/>
              <a:buAutoNum type="arabicPeriod"/>
            </a:pPr>
            <a:r>
              <a:rPr lang="en-US" sz="2400" dirty="0" smtClean="0">
                <a:solidFill>
                  <a:srgbClr val="000000"/>
                </a:solidFill>
                <a:latin typeface="Times New Roman" panose="02020603050405020304" pitchFamily="18" charset="0"/>
              </a:rPr>
              <a:t>Increase </a:t>
            </a:r>
            <a:r>
              <a:rPr lang="en-US" sz="2400" dirty="0">
                <a:solidFill>
                  <a:srgbClr val="000000"/>
                </a:solidFill>
                <a:latin typeface="Times New Roman" panose="02020603050405020304" pitchFamily="18" charset="0"/>
              </a:rPr>
              <a:t>horizontal forces. </a:t>
            </a:r>
            <a:endParaRPr lang="en-US" sz="2400" dirty="0" smtClean="0">
              <a:solidFill>
                <a:srgbClr val="000000"/>
              </a:solidFill>
              <a:latin typeface="Times New Roman" panose="02020603050405020304" pitchFamily="18" charset="0"/>
            </a:endParaRPr>
          </a:p>
          <a:p>
            <a:pPr marL="502920" indent="-457200" algn="l" rtl="0">
              <a:buFont typeface="+mj-lt"/>
              <a:buAutoNum type="arabicPeriod"/>
            </a:pPr>
            <a:r>
              <a:rPr lang="en-US" sz="2400" dirty="0" smtClean="0">
                <a:solidFill>
                  <a:srgbClr val="000000"/>
                </a:solidFill>
                <a:latin typeface="Times New Roman" panose="02020603050405020304" pitchFamily="18" charset="0"/>
              </a:rPr>
              <a:t>Difficult </a:t>
            </a:r>
            <a:r>
              <a:rPr lang="en-US" sz="2400" dirty="0">
                <a:solidFill>
                  <a:srgbClr val="000000"/>
                </a:solidFill>
                <a:latin typeface="Times New Roman" panose="02020603050405020304" pitchFamily="18" charset="0"/>
              </a:rPr>
              <a:t>to adapt in jaw relation other than skeletal class I. </a:t>
            </a:r>
            <a:endParaRPr lang="en-US" sz="2400" dirty="0" smtClean="0">
              <a:solidFill>
                <a:srgbClr val="000000"/>
              </a:solidFill>
              <a:latin typeface="Times New Roman" panose="02020603050405020304" pitchFamily="18" charset="0"/>
            </a:endParaRPr>
          </a:p>
          <a:p>
            <a:pPr marL="502920" indent="-457200" algn="l" rtl="0">
              <a:buFont typeface="+mj-lt"/>
              <a:buAutoNum type="arabicPeriod"/>
            </a:pPr>
            <a:r>
              <a:rPr lang="en-US" sz="2400" dirty="0" smtClean="0">
                <a:solidFill>
                  <a:srgbClr val="000000"/>
                </a:solidFill>
                <a:latin typeface="Times New Roman" panose="02020603050405020304" pitchFamily="18" charset="0"/>
              </a:rPr>
              <a:t>Need </a:t>
            </a:r>
            <a:r>
              <a:rPr lang="en-US" sz="2400" dirty="0">
                <a:solidFill>
                  <a:srgbClr val="000000"/>
                </a:solidFill>
                <a:latin typeface="Times New Roman" panose="02020603050405020304" pitchFamily="18" charset="0"/>
              </a:rPr>
              <a:t>adjustable articulators. </a:t>
            </a:r>
            <a:endParaRPr lang="ar-SA"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0405891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Monoplane (neutrocentric) occlusion</a:t>
            </a:r>
            <a:r>
              <a:rPr lang="en-US" dirty="0">
                <a:latin typeface="Times New Roman" panose="02020603050405020304" pitchFamily="18" charset="0"/>
                <a:cs typeface="Times New Roman" panose="02020603050405020304" pitchFamily="18" charset="0"/>
              </a:rPr>
              <a:t>:</a:t>
            </a:r>
            <a:endParaRPr lang="ar-S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92500" lnSpcReduction="10000"/>
          </a:bodyPr>
          <a:lstStyle/>
          <a:p>
            <a:pPr algn="l" rtl="0"/>
            <a:r>
              <a:rPr lang="en-US" sz="2400" dirty="0">
                <a:solidFill>
                  <a:srgbClr val="000000"/>
                </a:solidFill>
                <a:latin typeface="Times New Roman" panose="02020603050405020304" pitchFamily="18" charset="0"/>
              </a:rPr>
              <a:t>Monoplane occlusion is characterized </a:t>
            </a:r>
            <a:r>
              <a:rPr lang="en-US" sz="2400" dirty="0" smtClean="0">
                <a:solidFill>
                  <a:srgbClr val="000000"/>
                </a:solidFill>
                <a:latin typeface="Times New Roman" panose="02020603050405020304" pitchFamily="18" charset="0"/>
              </a:rPr>
              <a:t>by: </a:t>
            </a:r>
          </a:p>
          <a:p>
            <a:pPr marL="560070" indent="-514350" algn="l" rtl="0">
              <a:buFont typeface="+mj-lt"/>
              <a:buAutoNum type="romanUcPeriod"/>
            </a:pPr>
            <a:r>
              <a:rPr lang="en-US" sz="2400" dirty="0">
                <a:solidFill>
                  <a:srgbClr val="000000"/>
                </a:solidFill>
                <a:latin typeface="Times New Roman" panose="02020603050405020304" pitchFamily="18" charset="0"/>
              </a:rPr>
              <a:t>O</a:t>
            </a:r>
            <a:r>
              <a:rPr lang="en-US" sz="2400" dirty="0" smtClean="0">
                <a:solidFill>
                  <a:srgbClr val="000000"/>
                </a:solidFill>
                <a:latin typeface="Times New Roman" panose="02020603050405020304" pitchFamily="18" charset="0"/>
              </a:rPr>
              <a:t>cclusal </a:t>
            </a:r>
            <a:r>
              <a:rPr lang="en-US" sz="2400" dirty="0">
                <a:solidFill>
                  <a:srgbClr val="000000"/>
                </a:solidFill>
                <a:latin typeface="Times New Roman" panose="02020603050405020304" pitchFamily="18" charset="0"/>
              </a:rPr>
              <a:t>contacts of maxillary and mandibular teeth initially in maximum intercuspation. </a:t>
            </a:r>
          </a:p>
          <a:p>
            <a:pPr marL="560070" indent="-514350" algn="l" rtl="0">
              <a:buFont typeface="+mj-lt"/>
              <a:buAutoNum type="romanUcPeriod"/>
            </a:pPr>
            <a:r>
              <a:rPr lang="en-US" sz="2400" dirty="0" smtClean="0">
                <a:solidFill>
                  <a:srgbClr val="000000"/>
                </a:solidFill>
                <a:latin typeface="Times New Roman" panose="02020603050405020304" pitchFamily="18" charset="0"/>
              </a:rPr>
              <a:t>The </a:t>
            </a:r>
            <a:r>
              <a:rPr lang="en-US" sz="2400" dirty="0" err="1">
                <a:solidFill>
                  <a:srgbClr val="000000"/>
                </a:solidFill>
                <a:latin typeface="Times New Roman" panose="02020603050405020304" pitchFamily="18" charset="0"/>
              </a:rPr>
              <a:t>disocclusion</a:t>
            </a:r>
            <a:r>
              <a:rPr lang="en-US" sz="2400" dirty="0">
                <a:solidFill>
                  <a:srgbClr val="000000"/>
                </a:solidFill>
                <a:latin typeface="Times New Roman" panose="02020603050405020304" pitchFamily="18" charset="0"/>
              </a:rPr>
              <a:t> of posterior teeth as result of their arrangement in a single </a:t>
            </a:r>
            <a:r>
              <a:rPr lang="en-US" sz="2400" dirty="0" smtClean="0">
                <a:solidFill>
                  <a:srgbClr val="000000"/>
                </a:solidFill>
                <a:latin typeface="Times New Roman" panose="02020603050405020304" pitchFamily="18" charset="0"/>
              </a:rPr>
              <a:t>plane. </a:t>
            </a:r>
          </a:p>
          <a:p>
            <a:pPr marL="560070" indent="-514350" algn="l" rtl="0">
              <a:buFont typeface="+mj-lt"/>
              <a:buAutoNum type="romanUcPeriod"/>
            </a:pPr>
            <a:r>
              <a:rPr lang="en-US" sz="2400" dirty="0" smtClean="0">
                <a:solidFill>
                  <a:srgbClr val="000000"/>
                </a:solidFill>
                <a:latin typeface="Times New Roman" panose="02020603050405020304" pitchFamily="18" charset="0"/>
              </a:rPr>
              <a:t>The </a:t>
            </a:r>
            <a:r>
              <a:rPr lang="en-US" sz="2400" dirty="0">
                <a:solidFill>
                  <a:srgbClr val="000000"/>
                </a:solidFill>
                <a:latin typeface="Times New Roman" panose="02020603050405020304" pitchFamily="18" charset="0"/>
              </a:rPr>
              <a:t>contact of the anterior teeth during movement of the mandible (teeth are set in a flat plane with no vertical overlap of the anterior teeth</a:t>
            </a:r>
            <a:r>
              <a:rPr lang="en-US" sz="2400" dirty="0" smtClean="0">
                <a:solidFill>
                  <a:srgbClr val="000000"/>
                </a:solidFill>
                <a:latin typeface="Times New Roman" panose="02020603050405020304" pitchFamily="18" charset="0"/>
              </a:rPr>
              <a:t>).</a:t>
            </a:r>
          </a:p>
          <a:p>
            <a:pPr algn="l" rtl="0"/>
            <a:r>
              <a:rPr lang="en-US" sz="2400" dirty="0" smtClean="0">
                <a:solidFill>
                  <a:srgbClr val="000000"/>
                </a:solidFill>
                <a:latin typeface="Times New Roman" panose="02020603050405020304" pitchFamily="18" charset="0"/>
              </a:rPr>
              <a:t>Protrusive </a:t>
            </a:r>
            <a:r>
              <a:rPr lang="en-US" sz="2400" dirty="0">
                <a:solidFill>
                  <a:srgbClr val="000000"/>
                </a:solidFill>
                <a:latin typeface="Times New Roman" panose="02020603050405020304" pitchFamily="18" charset="0"/>
              </a:rPr>
              <a:t>balance compensation in monoplane denture occlusions needs a second molar slant (</a:t>
            </a:r>
            <a:r>
              <a:rPr lang="en-US" sz="2400" b="1" i="1" dirty="0">
                <a:solidFill>
                  <a:srgbClr val="000000"/>
                </a:solidFill>
                <a:latin typeface="Times New Roman" panose="02020603050405020304" pitchFamily="18" charset="0"/>
              </a:rPr>
              <a:t>ramp</a:t>
            </a:r>
            <a:r>
              <a:rPr lang="en-US" sz="2400" dirty="0" smtClean="0">
                <a:solidFill>
                  <a:srgbClr val="000000"/>
                </a:solidFill>
                <a:latin typeface="Times New Roman" panose="02020603050405020304" pitchFamily="18" charset="0"/>
              </a:rPr>
              <a:t>).</a:t>
            </a:r>
          </a:p>
          <a:p>
            <a:pPr algn="l" rtl="0"/>
            <a:r>
              <a:rPr lang="en-US" sz="2400" dirty="0" smtClean="0">
                <a:solidFill>
                  <a:srgbClr val="000000"/>
                </a:solidFill>
                <a:latin typeface="Times New Roman" panose="02020603050405020304" pitchFamily="18" charset="0"/>
              </a:rPr>
              <a:t>Monoplane </a:t>
            </a:r>
            <a:r>
              <a:rPr lang="en-US" sz="2400" dirty="0">
                <a:solidFill>
                  <a:srgbClr val="000000"/>
                </a:solidFill>
                <a:latin typeface="Times New Roman" panose="02020603050405020304" pitchFamily="18" charset="0"/>
              </a:rPr>
              <a:t>occlusion is </a:t>
            </a:r>
            <a:r>
              <a:rPr lang="en-US" sz="2400" b="1" i="1" dirty="0">
                <a:solidFill>
                  <a:srgbClr val="000000"/>
                </a:solidFill>
                <a:latin typeface="Times New Roman" panose="02020603050405020304" pitchFamily="18" charset="0"/>
              </a:rPr>
              <a:t>achieved </a:t>
            </a:r>
            <a:r>
              <a:rPr lang="en-US" sz="2400" dirty="0">
                <a:solidFill>
                  <a:srgbClr val="000000"/>
                </a:solidFill>
                <a:latin typeface="Times New Roman" panose="02020603050405020304" pitchFamily="18" charset="0"/>
              </a:rPr>
              <a:t>by use of cuspless teeth, to obtain occlusal plane flat and parallel to the upper and lower residual ridges. </a:t>
            </a:r>
            <a:endParaRPr lang="ar-SA"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5547119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2"/>
          <a:srcRect l="7897" t="25273" r="24179" b="28169"/>
          <a:stretch/>
        </p:blipFill>
        <p:spPr>
          <a:xfrm>
            <a:off x="869560" y="2346132"/>
            <a:ext cx="4526688" cy="2327100"/>
          </a:xfrm>
          <a:prstGeom prst="rect">
            <a:avLst/>
          </a:prstGeom>
        </p:spPr>
      </p:pic>
      <p:pic>
        <p:nvPicPr>
          <p:cNvPr id="5" name="Picture 4"/>
          <p:cNvPicPr>
            <a:picLocks noChangeAspect="1"/>
          </p:cNvPicPr>
          <p:nvPr/>
        </p:nvPicPr>
        <p:blipFill>
          <a:blip r:embed="rId3"/>
          <a:stretch>
            <a:fillRect/>
          </a:stretch>
        </p:blipFill>
        <p:spPr>
          <a:xfrm>
            <a:off x="6080760" y="1128432"/>
            <a:ext cx="4752975" cy="4762500"/>
          </a:xfrm>
          <a:prstGeom prst="rect">
            <a:avLst/>
          </a:prstGeom>
        </p:spPr>
      </p:pic>
    </p:spTree>
    <p:extLst>
      <p:ext uri="{BB962C8B-B14F-4D97-AF65-F5344CB8AC3E}">
        <p14:creationId xmlns:p14="http://schemas.microsoft.com/office/powerpoint/2010/main" val="4676477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Monoplane (neutrocentric) occlusion</a:t>
            </a:r>
            <a:r>
              <a:rPr lang="en-US" dirty="0">
                <a:latin typeface="Times New Roman" panose="02020603050405020304" pitchFamily="18" charset="0"/>
                <a:cs typeface="Times New Roman" panose="02020603050405020304" pitchFamily="18" charset="0"/>
              </a:rPr>
              <a:t>:</a:t>
            </a:r>
            <a:endParaRPr lang="ar-SA" dirty="0">
              <a:latin typeface="Times New Roman" panose="02020603050405020304" pitchFamily="18" charset="0"/>
              <a:cs typeface="Times New Roman" panose="02020603050405020304" pitchFamily="18" charset="0"/>
            </a:endParaRPr>
          </a:p>
        </p:txBody>
      </p:sp>
      <p:pic>
        <p:nvPicPr>
          <p:cNvPr id="4" name="Content Placeholder 3"/>
          <p:cNvPicPr>
            <a:picLocks noGrp="1" noChangeAspect="1"/>
          </p:cNvPicPr>
          <p:nvPr>
            <p:ph idx="1"/>
          </p:nvPr>
        </p:nvPicPr>
        <p:blipFill rotWithShape="1">
          <a:blip r:embed="rId2"/>
          <a:srcRect l="14494" t="54611" r="34050" b="14775"/>
          <a:stretch/>
        </p:blipFill>
        <p:spPr>
          <a:xfrm>
            <a:off x="2384523" y="1656867"/>
            <a:ext cx="7392474" cy="2472744"/>
          </a:xfrm>
          <a:prstGeom prst="rect">
            <a:avLst/>
          </a:prstGeom>
        </p:spPr>
      </p:pic>
      <p:pic>
        <p:nvPicPr>
          <p:cNvPr id="3" name="Picture 2"/>
          <p:cNvPicPr>
            <a:picLocks noChangeAspect="1"/>
          </p:cNvPicPr>
          <p:nvPr/>
        </p:nvPicPr>
        <p:blipFill rotWithShape="1">
          <a:blip r:embed="rId3"/>
          <a:srcRect l="28685" t="42385" r="43995" b="18354"/>
          <a:stretch/>
        </p:blipFill>
        <p:spPr>
          <a:xfrm>
            <a:off x="4646180" y="4129611"/>
            <a:ext cx="2869160" cy="2318198"/>
          </a:xfrm>
          <a:prstGeom prst="rect">
            <a:avLst/>
          </a:prstGeom>
        </p:spPr>
      </p:pic>
    </p:spTree>
    <p:extLst>
      <p:ext uri="{BB962C8B-B14F-4D97-AF65-F5344CB8AC3E}">
        <p14:creationId xmlns:p14="http://schemas.microsoft.com/office/powerpoint/2010/main" val="100093958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Advantages of monoplane occlusion</a:t>
            </a:r>
            <a:r>
              <a:rPr lang="en-US" dirty="0">
                <a:latin typeface="Times New Roman" panose="02020603050405020304" pitchFamily="18" charset="0"/>
                <a:cs typeface="Times New Roman" panose="02020603050405020304" pitchFamily="18" charset="0"/>
              </a:rPr>
              <a:t>:</a:t>
            </a:r>
            <a:endParaRPr lang="ar-SA" dirty="0">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idx="1"/>
          </p:nvPr>
        </p:nvSpPr>
        <p:spPr/>
        <p:txBody>
          <a:bodyPr/>
          <a:lstStyle/>
          <a:p>
            <a:pPr marL="502920" indent="-457200" algn="l" rtl="0">
              <a:buFont typeface="+mj-lt"/>
              <a:buAutoNum type="arabicPeriod"/>
            </a:pPr>
            <a:r>
              <a:rPr lang="en-US" sz="2400" dirty="0">
                <a:solidFill>
                  <a:srgbClr val="000000"/>
                </a:solidFill>
                <a:latin typeface="Times New Roman" panose="02020603050405020304" pitchFamily="18" charset="0"/>
              </a:rPr>
              <a:t>More denture stability due to absence of lateral force during vertical chewing, less resistance to lateral force and </a:t>
            </a:r>
            <a:r>
              <a:rPr lang="en-US" sz="2400" dirty="0" err="1">
                <a:solidFill>
                  <a:srgbClr val="000000"/>
                </a:solidFill>
                <a:latin typeface="Times New Roman" panose="02020603050405020304" pitchFamily="18" charset="0"/>
              </a:rPr>
              <a:t>parafunctional</a:t>
            </a:r>
            <a:r>
              <a:rPr lang="en-US" sz="2400" dirty="0">
                <a:solidFill>
                  <a:srgbClr val="000000"/>
                </a:solidFill>
                <a:latin typeface="Times New Roman" panose="02020603050405020304" pitchFamily="18" charset="0"/>
              </a:rPr>
              <a:t> </a:t>
            </a:r>
            <a:r>
              <a:rPr lang="en-US" sz="2400" dirty="0" smtClean="0">
                <a:solidFill>
                  <a:srgbClr val="000000"/>
                </a:solidFill>
                <a:latin typeface="Times New Roman" panose="02020603050405020304" pitchFamily="18" charset="0"/>
              </a:rPr>
              <a:t>movements.</a:t>
            </a:r>
          </a:p>
          <a:p>
            <a:pPr marL="502920" indent="-457200" algn="l" rtl="0">
              <a:buFont typeface="+mj-lt"/>
              <a:buAutoNum type="arabicPeriod"/>
            </a:pPr>
            <a:r>
              <a:rPr lang="en-US" sz="2400" dirty="0" smtClean="0">
                <a:solidFill>
                  <a:srgbClr val="000000"/>
                </a:solidFill>
                <a:latin typeface="Times New Roman" panose="02020603050405020304" pitchFamily="18" charset="0"/>
              </a:rPr>
              <a:t>Freedom </a:t>
            </a:r>
            <a:r>
              <a:rPr lang="en-US" sz="2400" dirty="0">
                <a:solidFill>
                  <a:srgbClr val="000000"/>
                </a:solidFill>
                <a:latin typeface="Times New Roman" panose="02020603050405020304" pitchFamily="18" charset="0"/>
              </a:rPr>
              <a:t>in centric (mandible is not lock in centric by cuspal interdigitation). </a:t>
            </a:r>
            <a:endParaRPr lang="en-US" sz="2400" dirty="0" smtClean="0">
              <a:solidFill>
                <a:srgbClr val="000000"/>
              </a:solidFill>
              <a:latin typeface="Times New Roman" panose="02020603050405020304" pitchFamily="18" charset="0"/>
            </a:endParaRPr>
          </a:p>
          <a:p>
            <a:pPr marL="502920" indent="-457200" algn="l" rtl="0">
              <a:buFont typeface="+mj-lt"/>
              <a:buAutoNum type="arabicPeriod"/>
            </a:pPr>
            <a:r>
              <a:rPr lang="en-US" sz="2400" dirty="0" smtClean="0">
                <a:solidFill>
                  <a:srgbClr val="000000"/>
                </a:solidFill>
                <a:latin typeface="Times New Roman" panose="02020603050405020304" pitchFamily="18" charset="0"/>
              </a:rPr>
              <a:t>Easier </a:t>
            </a:r>
            <a:r>
              <a:rPr lang="en-US" sz="2400" dirty="0">
                <a:solidFill>
                  <a:srgbClr val="000000"/>
                </a:solidFill>
                <a:latin typeface="Times New Roman" panose="02020603050405020304" pitchFamily="18" charset="0"/>
              </a:rPr>
              <a:t>to use in skeletal class II and class III. </a:t>
            </a:r>
            <a:endParaRPr lang="en-US" sz="2400" dirty="0" smtClean="0">
              <a:solidFill>
                <a:srgbClr val="000000"/>
              </a:solidFill>
              <a:latin typeface="Times New Roman" panose="02020603050405020304" pitchFamily="18" charset="0"/>
            </a:endParaRPr>
          </a:p>
          <a:p>
            <a:pPr marL="502920" indent="-457200" algn="l" rtl="0">
              <a:buFont typeface="+mj-lt"/>
              <a:buAutoNum type="arabicPeriod"/>
            </a:pPr>
            <a:r>
              <a:rPr lang="en-US" sz="2400" dirty="0" smtClean="0">
                <a:solidFill>
                  <a:srgbClr val="000000"/>
                </a:solidFill>
                <a:latin typeface="Times New Roman" panose="02020603050405020304" pitchFamily="18" charset="0"/>
              </a:rPr>
              <a:t>Simple </a:t>
            </a:r>
            <a:r>
              <a:rPr lang="en-US" sz="2400" dirty="0">
                <a:solidFill>
                  <a:srgbClr val="000000"/>
                </a:solidFill>
                <a:latin typeface="Times New Roman" panose="02020603050405020304" pitchFamily="18" charset="0"/>
              </a:rPr>
              <a:t>articulator may be used. </a:t>
            </a:r>
            <a:endParaRPr lang="en-US" sz="2400" dirty="0" smtClean="0">
              <a:solidFill>
                <a:srgbClr val="000000"/>
              </a:solidFill>
              <a:latin typeface="Times New Roman" panose="02020603050405020304" pitchFamily="18" charset="0"/>
            </a:endParaRPr>
          </a:p>
          <a:p>
            <a:pPr marL="502920" indent="-457200" algn="l" rtl="0">
              <a:buFont typeface="+mj-lt"/>
              <a:buAutoNum type="arabicPeriod"/>
            </a:pPr>
            <a:r>
              <a:rPr lang="en-US" sz="2400" dirty="0" smtClean="0">
                <a:solidFill>
                  <a:srgbClr val="000000"/>
                </a:solidFill>
                <a:latin typeface="Times New Roman" panose="02020603050405020304" pitchFamily="18" charset="0"/>
              </a:rPr>
              <a:t>Less </a:t>
            </a:r>
            <a:r>
              <a:rPr lang="en-US" sz="2400" dirty="0">
                <a:solidFill>
                  <a:srgbClr val="000000"/>
                </a:solidFill>
                <a:latin typeface="Times New Roman" panose="02020603050405020304" pitchFamily="18" charset="0"/>
              </a:rPr>
              <a:t>damaging effect in uncontrolled neuromuscular movement. </a:t>
            </a:r>
            <a:endParaRPr lang="en-US" sz="2400" dirty="0" smtClean="0">
              <a:solidFill>
                <a:srgbClr val="000000"/>
              </a:solidFill>
              <a:latin typeface="Times New Roman" panose="02020603050405020304" pitchFamily="18" charset="0"/>
            </a:endParaRPr>
          </a:p>
          <a:p>
            <a:pPr marL="502920" indent="-457200" algn="l" rtl="0">
              <a:buFont typeface="+mj-lt"/>
              <a:buAutoNum type="arabicPeriod"/>
            </a:pPr>
            <a:r>
              <a:rPr lang="en-US" sz="2400" dirty="0" smtClean="0">
                <a:solidFill>
                  <a:srgbClr val="000000"/>
                </a:solidFill>
                <a:latin typeface="Times New Roman" panose="02020603050405020304" pitchFamily="18" charset="0"/>
              </a:rPr>
              <a:t>More </a:t>
            </a:r>
            <a:r>
              <a:rPr lang="en-US" sz="2400" dirty="0">
                <a:solidFill>
                  <a:srgbClr val="000000"/>
                </a:solidFill>
                <a:latin typeface="Times New Roman" panose="02020603050405020304" pitchFamily="18" charset="0"/>
              </a:rPr>
              <a:t>comfortable. </a:t>
            </a:r>
            <a:endParaRPr lang="ar-SA"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6071312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Disadvantages of monoplane occlusion</a:t>
            </a:r>
            <a:r>
              <a:rPr lang="en-US" dirty="0">
                <a:latin typeface="Times New Roman" panose="02020603050405020304" pitchFamily="18" charset="0"/>
                <a:cs typeface="Times New Roman" panose="02020603050405020304" pitchFamily="18" charset="0"/>
              </a:rPr>
              <a:t>:</a:t>
            </a:r>
            <a:endParaRPr lang="ar-SA" dirty="0">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idx="1"/>
          </p:nvPr>
        </p:nvSpPr>
        <p:spPr>
          <a:xfrm>
            <a:off x="679360" y="1761186"/>
            <a:ext cx="9872871" cy="4678250"/>
          </a:xfrm>
        </p:spPr>
        <p:txBody>
          <a:bodyPr>
            <a:normAutofit/>
          </a:bodyPr>
          <a:lstStyle/>
          <a:p>
            <a:pPr marL="502920" indent="-457200" algn="l" rtl="0">
              <a:buFont typeface="+mj-lt"/>
              <a:buAutoNum type="arabicPeriod"/>
            </a:pPr>
            <a:r>
              <a:rPr lang="en-US" sz="2400" dirty="0">
                <a:solidFill>
                  <a:srgbClr val="000000"/>
                </a:solidFill>
                <a:latin typeface="Times New Roman" panose="02020603050405020304" pitchFamily="18" charset="0"/>
              </a:rPr>
              <a:t>Decrease chewing efficiency (no cusp), increased by a metal insert in posterior teeth as cutting tool. </a:t>
            </a:r>
            <a:endParaRPr lang="en-US" sz="2400" dirty="0" smtClean="0">
              <a:solidFill>
                <a:srgbClr val="000000"/>
              </a:solidFill>
              <a:latin typeface="Times New Roman" panose="02020603050405020304" pitchFamily="18" charset="0"/>
            </a:endParaRPr>
          </a:p>
          <a:p>
            <a:pPr marL="502920" indent="-457200" algn="l" rtl="0">
              <a:buFont typeface="+mj-lt"/>
              <a:buAutoNum type="arabicPeriod"/>
            </a:pPr>
            <a:r>
              <a:rPr lang="en-US" sz="2400" dirty="0" smtClean="0">
                <a:solidFill>
                  <a:srgbClr val="000000"/>
                </a:solidFill>
                <a:latin typeface="Times New Roman" panose="02020603050405020304" pitchFamily="18" charset="0"/>
              </a:rPr>
              <a:t>Poor </a:t>
            </a:r>
            <a:r>
              <a:rPr lang="en-US" sz="2400" dirty="0">
                <a:solidFill>
                  <a:srgbClr val="000000"/>
                </a:solidFill>
                <a:latin typeface="Times New Roman" panose="02020603050405020304" pitchFamily="18" charset="0"/>
              </a:rPr>
              <a:t>esthetic, in premolar, absence of </a:t>
            </a:r>
            <a:r>
              <a:rPr lang="en-US" sz="2400" dirty="0" smtClean="0">
                <a:solidFill>
                  <a:srgbClr val="000000"/>
                </a:solidFill>
                <a:latin typeface="Times New Roman" panose="02020603050405020304" pitchFamily="18" charset="0"/>
              </a:rPr>
              <a:t>cusps; </a:t>
            </a:r>
            <a:r>
              <a:rPr lang="en-US" sz="2400" dirty="0">
                <a:solidFill>
                  <a:srgbClr val="000000"/>
                </a:solidFill>
                <a:latin typeface="Times New Roman" panose="02020603050405020304" pitchFamily="18" charset="0"/>
              </a:rPr>
              <a:t>in anterior teeth there is edge to edge no overbite, no overjet due to absence of cusps in posterior teeth. This overcomes by using ramp (cusped posterior tooth) to have contact in protrusive movements that permits to set the anterior teeth in overbite and overjet. </a:t>
            </a:r>
            <a:endParaRPr lang="en-US" sz="2400" dirty="0" smtClean="0">
              <a:solidFill>
                <a:srgbClr val="000000"/>
              </a:solidFill>
              <a:latin typeface="Times New Roman" panose="02020603050405020304" pitchFamily="18" charset="0"/>
            </a:endParaRPr>
          </a:p>
          <a:p>
            <a:pPr marL="45720" indent="0" algn="l" rtl="0">
              <a:buNone/>
            </a:pPr>
            <a:r>
              <a:rPr lang="en-US" sz="2400" b="1" dirty="0" smtClean="0">
                <a:solidFill>
                  <a:schemeClr val="accent4">
                    <a:lumMod val="75000"/>
                  </a:schemeClr>
                </a:solidFill>
                <a:latin typeface="Times New Roman" panose="02020603050405020304" pitchFamily="18" charset="0"/>
                <a:cs typeface="Times New Roman" panose="02020603050405020304" pitchFamily="18" charset="0"/>
              </a:rPr>
              <a:t>Used in :</a:t>
            </a:r>
          </a:p>
          <a:p>
            <a:pPr marL="45720" indent="0" algn="l" rtl="0">
              <a:buNone/>
            </a:pPr>
            <a:r>
              <a:rPr lang="en-US" sz="2400" dirty="0">
                <a:solidFill>
                  <a:srgbClr val="000000"/>
                </a:solidFill>
                <a:latin typeface="Times New Roman" panose="02020603050405020304" pitchFamily="18" charset="0"/>
              </a:rPr>
              <a:t>This concept may be used in aged people </a:t>
            </a:r>
            <a:endParaRPr lang="en-US" sz="2400" dirty="0" smtClean="0">
              <a:solidFill>
                <a:srgbClr val="000000"/>
              </a:solidFill>
              <a:latin typeface="Times New Roman" panose="02020603050405020304" pitchFamily="18" charset="0"/>
            </a:endParaRPr>
          </a:p>
          <a:p>
            <a:pPr marL="45720" indent="0" algn="l" rtl="0">
              <a:buNone/>
            </a:pPr>
            <a:r>
              <a:rPr lang="en-US" sz="2400" dirty="0" smtClean="0">
                <a:solidFill>
                  <a:srgbClr val="000000"/>
                </a:solidFill>
                <a:latin typeface="Times New Roman" panose="02020603050405020304" pitchFamily="18" charset="0"/>
              </a:rPr>
              <a:t>with </a:t>
            </a:r>
            <a:r>
              <a:rPr lang="en-US" sz="2400" dirty="0">
                <a:solidFill>
                  <a:srgbClr val="000000"/>
                </a:solidFill>
                <a:latin typeface="Times New Roman" panose="02020603050405020304" pitchFamily="18" charset="0"/>
              </a:rPr>
              <a:t>flat ridge and uncoordinated mandibular </a:t>
            </a:r>
            <a:endParaRPr lang="en-US" sz="2400" dirty="0" smtClean="0">
              <a:solidFill>
                <a:srgbClr val="000000"/>
              </a:solidFill>
              <a:latin typeface="Times New Roman" panose="02020603050405020304" pitchFamily="18" charset="0"/>
            </a:endParaRPr>
          </a:p>
          <a:p>
            <a:pPr marL="45720" indent="0" algn="l" rtl="0">
              <a:buNone/>
            </a:pPr>
            <a:r>
              <a:rPr lang="en-US" sz="2400" dirty="0" smtClean="0">
                <a:solidFill>
                  <a:srgbClr val="000000"/>
                </a:solidFill>
                <a:latin typeface="Times New Roman" panose="02020603050405020304" pitchFamily="18" charset="0"/>
              </a:rPr>
              <a:t>movements</a:t>
            </a:r>
            <a:r>
              <a:rPr lang="en-US" sz="2400" dirty="0">
                <a:solidFill>
                  <a:srgbClr val="000000"/>
                </a:solidFill>
                <a:latin typeface="Times New Roman" panose="02020603050405020304" pitchFamily="18" charset="0"/>
              </a:rPr>
              <a:t>. </a:t>
            </a:r>
            <a:endParaRPr lang="ar-SA" b="1" dirty="0">
              <a:solidFill>
                <a:schemeClr val="accent4">
                  <a:lumMod val="75000"/>
                </a:schemeClr>
              </a:solidFill>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rotWithShape="1">
          <a:blip r:embed="rId2"/>
          <a:srcRect l="24529" t="48372" r="39739" b="17825"/>
          <a:stretch/>
        </p:blipFill>
        <p:spPr>
          <a:xfrm>
            <a:off x="7353837" y="4100311"/>
            <a:ext cx="4649273" cy="2472744"/>
          </a:xfrm>
          <a:prstGeom prst="rect">
            <a:avLst/>
          </a:prstGeom>
        </p:spPr>
      </p:pic>
    </p:spTree>
    <p:extLst>
      <p:ext uri="{BB962C8B-B14F-4D97-AF65-F5344CB8AC3E}">
        <p14:creationId xmlns:p14="http://schemas.microsoft.com/office/powerpoint/2010/main" val="284457797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Lingualized occlusion</a:t>
            </a:r>
            <a:r>
              <a:rPr lang="en-US" dirty="0">
                <a:latin typeface="Times New Roman" panose="02020603050405020304" pitchFamily="18" charset="0"/>
                <a:cs typeface="Times New Roman" panose="02020603050405020304" pitchFamily="18" charset="0"/>
              </a:rPr>
              <a:t>:</a:t>
            </a:r>
            <a:endParaRPr lang="ar-S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749837" y="1965960"/>
            <a:ext cx="4311560" cy="4038600"/>
          </a:xfrm>
        </p:spPr>
        <p:txBody>
          <a:bodyPr>
            <a:normAutofit/>
          </a:bodyPr>
          <a:lstStyle/>
          <a:p>
            <a:pPr algn="l" rtl="0"/>
            <a:r>
              <a:rPr lang="en-US" sz="2400" dirty="0">
                <a:solidFill>
                  <a:srgbClr val="000000"/>
                </a:solidFill>
                <a:latin typeface="Times New Roman" panose="02020603050405020304" pitchFamily="18" charset="0"/>
              </a:rPr>
              <a:t>The maxillary </a:t>
            </a:r>
            <a:r>
              <a:rPr lang="en-US" sz="2400" dirty="0" smtClean="0">
                <a:solidFill>
                  <a:srgbClr val="000000"/>
                </a:solidFill>
                <a:latin typeface="Times New Roman" panose="02020603050405020304" pitchFamily="18" charset="0"/>
              </a:rPr>
              <a:t>cusps (prominent lingual cusp)  </a:t>
            </a:r>
            <a:r>
              <a:rPr lang="en-US" sz="2400" dirty="0">
                <a:solidFill>
                  <a:srgbClr val="000000"/>
                </a:solidFill>
                <a:latin typeface="Times New Roman" panose="02020603050405020304" pitchFamily="18" charset="0"/>
              </a:rPr>
              <a:t>are the main functional occlusal elements. </a:t>
            </a:r>
            <a:endParaRPr lang="en-US" sz="2400" dirty="0" smtClean="0">
              <a:solidFill>
                <a:srgbClr val="000000"/>
              </a:solidFill>
              <a:latin typeface="Times New Roman" panose="02020603050405020304" pitchFamily="18" charset="0"/>
            </a:endParaRPr>
          </a:p>
          <a:p>
            <a:pPr algn="l" rtl="0"/>
            <a:r>
              <a:rPr lang="en-US" sz="2400" dirty="0" smtClean="0">
                <a:solidFill>
                  <a:srgbClr val="000000"/>
                </a:solidFill>
                <a:latin typeface="Times New Roman" panose="02020603050405020304" pitchFamily="18" charset="0"/>
              </a:rPr>
              <a:t>These </a:t>
            </a:r>
            <a:r>
              <a:rPr lang="en-US" sz="2400" dirty="0">
                <a:solidFill>
                  <a:srgbClr val="000000"/>
                </a:solidFill>
                <a:latin typeface="Times New Roman" panose="02020603050405020304" pitchFamily="18" charset="0"/>
              </a:rPr>
              <a:t>may oppose mandibular 0° or shallow cusp teeth in balanced or </a:t>
            </a:r>
            <a:r>
              <a:rPr lang="en-US" sz="2400" dirty="0" err="1">
                <a:solidFill>
                  <a:srgbClr val="000000"/>
                </a:solidFill>
                <a:latin typeface="Times New Roman" panose="02020603050405020304" pitchFamily="18" charset="0"/>
              </a:rPr>
              <a:t>nonbalanced</a:t>
            </a:r>
            <a:r>
              <a:rPr lang="en-US" sz="2400" dirty="0">
                <a:solidFill>
                  <a:srgbClr val="000000"/>
                </a:solidFill>
                <a:latin typeface="Times New Roman" panose="02020603050405020304" pitchFamily="18" charset="0"/>
              </a:rPr>
              <a:t> patterns depending on the needs of the patient. </a:t>
            </a:r>
            <a:endParaRPr lang="en-US" sz="2400" dirty="0" smtClean="0">
              <a:solidFill>
                <a:srgbClr val="000000"/>
              </a:solidFill>
              <a:latin typeface="Times New Roman" panose="02020603050405020304" pitchFamily="18" charset="0"/>
            </a:endParaRPr>
          </a:p>
          <a:p>
            <a:pPr algn="l" rtl="0"/>
            <a:endParaRPr lang="ar-SA"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rotWithShape="1">
          <a:blip r:embed="rId2"/>
          <a:srcRect l="15026" t="54534" r="34097" b="13248"/>
          <a:stretch/>
        </p:blipFill>
        <p:spPr>
          <a:xfrm>
            <a:off x="5061397" y="4076700"/>
            <a:ext cx="6619741" cy="2356834"/>
          </a:xfrm>
          <a:prstGeom prst="rect">
            <a:avLst/>
          </a:prstGeom>
        </p:spPr>
      </p:pic>
      <p:pic>
        <p:nvPicPr>
          <p:cNvPr id="6" name="Picture 5"/>
          <p:cNvPicPr>
            <a:picLocks noChangeAspect="1"/>
          </p:cNvPicPr>
          <p:nvPr/>
        </p:nvPicPr>
        <p:blipFill rotWithShape="1">
          <a:blip r:embed="rId3"/>
          <a:srcRect b="54228"/>
          <a:stretch/>
        </p:blipFill>
        <p:spPr>
          <a:xfrm>
            <a:off x="5260483" y="1719351"/>
            <a:ext cx="6614733" cy="2265909"/>
          </a:xfrm>
          <a:prstGeom prst="rect">
            <a:avLst/>
          </a:prstGeom>
        </p:spPr>
      </p:pic>
    </p:spTree>
    <p:extLst>
      <p:ext uri="{BB962C8B-B14F-4D97-AF65-F5344CB8AC3E}">
        <p14:creationId xmlns:p14="http://schemas.microsoft.com/office/powerpoint/2010/main" val="125288202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Lingualized occlusion</a:t>
            </a:r>
            <a:r>
              <a:rPr lang="en-US" dirty="0">
                <a:latin typeface="Times New Roman" panose="02020603050405020304" pitchFamily="18" charset="0"/>
                <a:cs typeface="Times New Roman" panose="02020603050405020304" pitchFamily="18" charset="0"/>
              </a:rPr>
              <a:t>:</a:t>
            </a:r>
            <a:endParaRPr lang="ar-S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502276" y="1797193"/>
            <a:ext cx="4758207" cy="4467574"/>
          </a:xfrm>
        </p:spPr>
        <p:txBody>
          <a:bodyPr>
            <a:normAutofit/>
          </a:bodyPr>
          <a:lstStyle/>
          <a:p>
            <a:pPr marL="45720" indent="0" algn="l" rtl="0">
              <a:buNone/>
            </a:pPr>
            <a:r>
              <a:rPr lang="en-US" sz="2400" dirty="0">
                <a:solidFill>
                  <a:srgbClr val="000000"/>
                </a:solidFill>
                <a:latin typeface="Times New Roman" panose="02020603050405020304" pitchFamily="18" charset="0"/>
              </a:rPr>
              <a:t>Lingualized occlusion is </a:t>
            </a:r>
            <a:r>
              <a:rPr lang="en-US" sz="2400" b="1" i="1" dirty="0">
                <a:solidFill>
                  <a:srgbClr val="000000"/>
                </a:solidFill>
                <a:latin typeface="Times New Roman" panose="02020603050405020304" pitchFamily="18" charset="0"/>
              </a:rPr>
              <a:t>achieved </a:t>
            </a:r>
            <a:r>
              <a:rPr lang="en-US" sz="2400" dirty="0">
                <a:solidFill>
                  <a:srgbClr val="000000"/>
                </a:solidFill>
                <a:latin typeface="Times New Roman" panose="02020603050405020304" pitchFamily="18" charset="0"/>
              </a:rPr>
              <a:t>by using anatomical teeth or semi-anatomical teeth with some </a:t>
            </a:r>
            <a:r>
              <a:rPr lang="en-US" sz="2400" b="1" dirty="0" smtClean="0">
                <a:solidFill>
                  <a:srgbClr val="000000"/>
                </a:solidFill>
                <a:latin typeface="Times New Roman" panose="02020603050405020304" pitchFamily="18" charset="0"/>
              </a:rPr>
              <a:t>modifications:</a:t>
            </a:r>
          </a:p>
          <a:p>
            <a:pPr algn="l" rtl="0">
              <a:buFont typeface="Wingdings" panose="05000000000000000000" pitchFamily="2" charset="2"/>
              <a:buChar char="v"/>
            </a:pPr>
            <a:r>
              <a:rPr lang="en-US" sz="2400" dirty="0" smtClean="0">
                <a:solidFill>
                  <a:srgbClr val="000000"/>
                </a:solidFill>
                <a:latin typeface="Times New Roman" panose="02020603050405020304" pitchFamily="18" charset="0"/>
              </a:rPr>
              <a:t>Reducing </a:t>
            </a:r>
            <a:r>
              <a:rPr lang="en-US" sz="2400" dirty="0">
                <a:solidFill>
                  <a:srgbClr val="000000"/>
                </a:solidFill>
                <a:latin typeface="Times New Roman" panose="02020603050405020304" pitchFamily="18" charset="0"/>
              </a:rPr>
              <a:t>and flattening the cusps and cusp slope. </a:t>
            </a:r>
            <a:endParaRPr lang="en-US" sz="2400" dirty="0" smtClean="0">
              <a:solidFill>
                <a:srgbClr val="000000"/>
              </a:solidFill>
              <a:latin typeface="Times New Roman" panose="02020603050405020304" pitchFamily="18" charset="0"/>
            </a:endParaRPr>
          </a:p>
          <a:p>
            <a:pPr algn="l" rtl="0">
              <a:buFont typeface="Wingdings" panose="05000000000000000000" pitchFamily="2" charset="2"/>
              <a:buChar char="v"/>
            </a:pPr>
            <a:r>
              <a:rPr lang="en-US" sz="2400" dirty="0" smtClean="0">
                <a:solidFill>
                  <a:srgbClr val="000000"/>
                </a:solidFill>
                <a:latin typeface="Times New Roman" panose="02020603050405020304" pitchFamily="18" charset="0"/>
              </a:rPr>
              <a:t>Setting </a:t>
            </a:r>
            <a:r>
              <a:rPr lang="en-US" sz="2400" dirty="0">
                <a:solidFill>
                  <a:srgbClr val="000000"/>
                </a:solidFill>
                <a:latin typeface="Times New Roman" panose="02020603050405020304" pitchFamily="18" charset="0"/>
              </a:rPr>
              <a:t>the posterior upper teeth so that the lingual cusps articulate in the middle of the fossae and the buccal cusps is out of occlusion (slight buccal tilt of upper posterior teeth). </a:t>
            </a:r>
            <a:endParaRPr lang="ar-SA"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rotWithShape="1">
          <a:blip r:embed="rId2"/>
          <a:srcRect l="18391" t="54534" r="34097" b="13248"/>
          <a:stretch/>
        </p:blipFill>
        <p:spPr>
          <a:xfrm>
            <a:off x="5499279" y="4076700"/>
            <a:ext cx="6181859" cy="2356834"/>
          </a:xfrm>
          <a:prstGeom prst="rect">
            <a:avLst/>
          </a:prstGeom>
        </p:spPr>
      </p:pic>
      <p:pic>
        <p:nvPicPr>
          <p:cNvPr id="6" name="Picture 5"/>
          <p:cNvPicPr>
            <a:picLocks noChangeAspect="1"/>
          </p:cNvPicPr>
          <p:nvPr/>
        </p:nvPicPr>
        <p:blipFill rotWithShape="1">
          <a:blip r:embed="rId3"/>
          <a:srcRect b="54228"/>
          <a:stretch/>
        </p:blipFill>
        <p:spPr>
          <a:xfrm>
            <a:off x="5260483" y="1719351"/>
            <a:ext cx="6614733" cy="2265909"/>
          </a:xfrm>
          <a:prstGeom prst="rect">
            <a:avLst/>
          </a:prstGeom>
        </p:spPr>
      </p:pic>
    </p:spTree>
    <p:extLst>
      <p:ext uri="{BB962C8B-B14F-4D97-AF65-F5344CB8AC3E}">
        <p14:creationId xmlns:p14="http://schemas.microsoft.com/office/powerpoint/2010/main" val="120590124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Advantages of </a:t>
            </a:r>
            <a:r>
              <a:rPr lang="en-US" dirty="0" err="1" smtClean="0">
                <a:latin typeface="Times New Roman" panose="02020603050405020304" pitchFamily="18" charset="0"/>
                <a:cs typeface="Times New Roman" panose="02020603050405020304" pitchFamily="18" charset="0"/>
              </a:rPr>
              <a:t>lingualized</a:t>
            </a:r>
            <a:r>
              <a:rPr lang="en-US" dirty="0" smtClean="0">
                <a:latin typeface="Times New Roman" panose="02020603050405020304" pitchFamily="18" charset="0"/>
                <a:cs typeface="Times New Roman" panose="02020603050405020304" pitchFamily="18" charset="0"/>
              </a:rPr>
              <a:t> occlusion</a:t>
            </a:r>
            <a:r>
              <a:rPr lang="en-US" dirty="0">
                <a:latin typeface="Times New Roman" panose="02020603050405020304" pitchFamily="18" charset="0"/>
                <a:cs typeface="Times New Roman" panose="02020603050405020304" pitchFamily="18" charset="0"/>
              </a:rPr>
              <a:t>:</a:t>
            </a:r>
            <a:endParaRPr lang="ar-S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798490" y="1797193"/>
            <a:ext cx="10341735" cy="4467574"/>
          </a:xfrm>
        </p:spPr>
        <p:txBody>
          <a:bodyPr>
            <a:normAutofit/>
          </a:bodyPr>
          <a:lstStyle/>
          <a:p>
            <a:pPr marL="502920" indent="-457200" algn="l" rtl="0">
              <a:buFont typeface="+mj-lt"/>
              <a:buAutoNum type="arabicPeriod"/>
            </a:pPr>
            <a:r>
              <a:rPr lang="en-US" sz="2400" dirty="0">
                <a:solidFill>
                  <a:srgbClr val="000000"/>
                </a:solidFill>
                <a:latin typeface="Times New Roman" panose="02020603050405020304" pitchFamily="18" charset="0"/>
              </a:rPr>
              <a:t>The presence of a cusped tooth in the maxillary premolar and first molar regions looks more natural when compared to a 0° tooth. </a:t>
            </a:r>
            <a:endParaRPr lang="en-US" sz="2400" dirty="0" smtClean="0">
              <a:solidFill>
                <a:srgbClr val="000000"/>
              </a:solidFill>
              <a:latin typeface="Times New Roman" panose="02020603050405020304" pitchFamily="18" charset="0"/>
            </a:endParaRPr>
          </a:p>
          <a:p>
            <a:pPr marL="502920" indent="-457200" algn="l" rtl="0">
              <a:buFont typeface="+mj-lt"/>
              <a:buAutoNum type="arabicPeriod"/>
            </a:pPr>
            <a:r>
              <a:rPr lang="en-US" sz="2400" dirty="0" smtClean="0">
                <a:solidFill>
                  <a:srgbClr val="000000"/>
                </a:solidFill>
                <a:latin typeface="Times New Roman" panose="02020603050405020304" pitchFamily="18" charset="0"/>
              </a:rPr>
              <a:t>The </a:t>
            </a:r>
            <a:r>
              <a:rPr lang="en-US" sz="2400" dirty="0">
                <a:solidFill>
                  <a:srgbClr val="000000"/>
                </a:solidFill>
                <a:latin typeface="Times New Roman" panose="02020603050405020304" pitchFamily="18" charset="0"/>
              </a:rPr>
              <a:t>use of occlusal curves for purpose of balance allows for incisal overlap of the anterior teeth. </a:t>
            </a:r>
            <a:r>
              <a:rPr lang="en-US" sz="2400" dirty="0" smtClean="0">
                <a:solidFill>
                  <a:srgbClr val="000000"/>
                </a:solidFill>
                <a:latin typeface="Times New Roman" panose="02020603050405020304" pitchFamily="18" charset="0"/>
              </a:rPr>
              <a:t>This </a:t>
            </a:r>
            <a:r>
              <a:rPr lang="en-US" sz="2400" dirty="0">
                <a:solidFill>
                  <a:srgbClr val="000000"/>
                </a:solidFill>
                <a:latin typeface="Times New Roman" panose="02020603050405020304" pitchFamily="18" charset="0"/>
              </a:rPr>
              <a:t>is more similar to the natural tooth overlap than can be provided by non-balanced occlusal schemes without violating the mechanics of complete denture function. </a:t>
            </a:r>
            <a:endParaRPr lang="en-US" sz="2400" dirty="0" smtClean="0">
              <a:solidFill>
                <a:srgbClr val="000000"/>
              </a:solidFill>
              <a:latin typeface="Times New Roman" panose="02020603050405020304" pitchFamily="18" charset="0"/>
            </a:endParaRPr>
          </a:p>
          <a:p>
            <a:pPr marL="502920" indent="-457200" algn="l" rtl="0">
              <a:buFont typeface="+mj-lt"/>
              <a:buAutoNum type="arabicPeriod"/>
            </a:pPr>
            <a:r>
              <a:rPr lang="en-US" sz="2400" dirty="0" smtClean="0">
                <a:solidFill>
                  <a:srgbClr val="000000"/>
                </a:solidFill>
                <a:latin typeface="Times New Roman" panose="02020603050405020304" pitchFamily="18" charset="0"/>
              </a:rPr>
              <a:t>The </a:t>
            </a:r>
            <a:r>
              <a:rPr lang="en-US" sz="2400" dirty="0">
                <a:solidFill>
                  <a:srgbClr val="000000"/>
                </a:solidFill>
                <a:latin typeface="Times New Roman" panose="02020603050405020304" pitchFamily="18" charset="0"/>
              </a:rPr>
              <a:t>use of maxillary lingual cusps could be expected to centralize the occlusal forces and reduce the frictional resistance of flat teeth sliding over one </a:t>
            </a:r>
            <a:r>
              <a:rPr lang="en-US" sz="2400" dirty="0" smtClean="0">
                <a:solidFill>
                  <a:srgbClr val="000000"/>
                </a:solidFill>
                <a:latin typeface="Times New Roman" panose="02020603050405020304" pitchFamily="18" charset="0"/>
              </a:rPr>
              <a:t>another.</a:t>
            </a:r>
          </a:p>
          <a:p>
            <a:pPr marL="502920" indent="-457200" algn="l" rtl="0">
              <a:buFont typeface="+mj-lt"/>
              <a:buAutoNum type="arabicPeriod"/>
            </a:pPr>
            <a:r>
              <a:rPr lang="en-US" sz="2400" dirty="0" smtClean="0">
                <a:solidFill>
                  <a:srgbClr val="000000"/>
                </a:solidFill>
                <a:latin typeface="Times New Roman" panose="02020603050405020304" pitchFamily="18" charset="0"/>
              </a:rPr>
              <a:t>Better </a:t>
            </a:r>
            <a:r>
              <a:rPr lang="en-US" sz="2400" dirty="0">
                <a:solidFill>
                  <a:srgbClr val="000000"/>
                </a:solidFill>
                <a:latin typeface="Times New Roman" panose="02020603050405020304" pitchFamily="18" charset="0"/>
              </a:rPr>
              <a:t>stability can be gained during </a:t>
            </a:r>
            <a:r>
              <a:rPr lang="en-US" sz="2400" dirty="0" err="1">
                <a:solidFill>
                  <a:srgbClr val="000000"/>
                </a:solidFill>
                <a:latin typeface="Times New Roman" panose="02020603050405020304" pitchFamily="18" charset="0"/>
              </a:rPr>
              <a:t>parafunctional</a:t>
            </a:r>
            <a:r>
              <a:rPr lang="en-US" sz="2400" dirty="0">
                <a:solidFill>
                  <a:srgbClr val="000000"/>
                </a:solidFill>
                <a:latin typeface="Times New Roman" panose="02020603050405020304" pitchFamily="18" charset="0"/>
              </a:rPr>
              <a:t> movements. </a:t>
            </a:r>
            <a:endParaRPr lang="en-US" sz="2400" dirty="0" smtClean="0">
              <a:solidFill>
                <a:srgbClr val="000000"/>
              </a:solidFill>
              <a:latin typeface="Times New Roman" panose="02020603050405020304" pitchFamily="18" charset="0"/>
            </a:endParaRPr>
          </a:p>
          <a:p>
            <a:pPr algn="ctr" rtl="0">
              <a:buFont typeface="Wingdings" panose="05000000000000000000" pitchFamily="2" charset="2"/>
              <a:buChar char="v"/>
            </a:pPr>
            <a:r>
              <a:rPr lang="en-US" sz="2400" dirty="0">
                <a:solidFill>
                  <a:schemeClr val="accent4">
                    <a:lumMod val="75000"/>
                  </a:schemeClr>
                </a:solidFill>
                <a:latin typeface="Times New Roman" panose="02020603050405020304" pitchFamily="18" charset="0"/>
              </a:rPr>
              <a:t>This concept fulfill the most of the advantages of anatomical and monoplane concepts. </a:t>
            </a:r>
            <a:endParaRPr lang="ar-SA" dirty="0">
              <a:solidFill>
                <a:schemeClr val="accent4">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0669487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dirty="0">
              <a:latin typeface="Times New Roman" panose="02020603050405020304" pitchFamily="18" charset="0"/>
              <a:cs typeface="Times New Roman" panose="02020603050405020304" pitchFamily="18" charset="0"/>
            </a:endParaRPr>
          </a:p>
        </p:txBody>
      </p:sp>
      <p:pic>
        <p:nvPicPr>
          <p:cNvPr id="4" name="Content Placeholder 3"/>
          <p:cNvPicPr>
            <a:picLocks noGrp="1" noChangeAspect="1"/>
          </p:cNvPicPr>
          <p:nvPr>
            <p:ph idx="1"/>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724556194"/>
      </p:ext>
    </p:extLst>
  </p:cSld>
  <p:clrMapOvr>
    <a:masterClrMapping/>
  </p:clrMapOvr>
  <p:timing>
    <p:tnLst>
      <p:par>
        <p:cTn id="1" dur="indefinite" restart="never" nodeType="tmRoot"/>
      </p:par>
    </p:tnLst>
  </p:timing>
</p:sld>
</file>

<file path=ppt/theme/theme1.xml><?xml version="1.0" encoding="utf-8"?>
<a:theme xmlns:a="http://schemas.openxmlformats.org/drawingml/2006/main" name="Basis">
  <a:themeElements>
    <a:clrScheme name="Basis">
      <a:dk1>
        <a:sysClr val="windowText" lastClr="000000"/>
      </a:dk1>
      <a:lt1>
        <a:sysClr val="window" lastClr="FFFFFF"/>
      </a:lt1>
      <a:dk2>
        <a:srgbClr val="505046"/>
      </a:dk2>
      <a:lt2>
        <a:srgbClr val="EEECE1"/>
      </a:lt2>
      <a:accent1>
        <a:srgbClr val="DF5327"/>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Basis">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63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446C221D-F63F-4DD8-B509-CFE168687BF2}"/>
    </a:ext>
  </a:extLst>
</a:theme>
</file>

<file path=docProps/app.xml><?xml version="1.0" encoding="utf-8"?>
<Properties xmlns="http://schemas.openxmlformats.org/officeDocument/2006/extended-properties" xmlns:vt="http://schemas.openxmlformats.org/officeDocument/2006/docPropsVTypes">
  <Template>Basis</Template>
  <TotalTime>2947</TotalTime>
  <Words>1233</Words>
  <Application>Microsoft Office PowerPoint</Application>
  <PresentationFormat>Widescreen</PresentationFormat>
  <Paragraphs>97</Paragraphs>
  <Slides>22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Arial</vt:lpstr>
      <vt:lpstr>Corbel</vt:lpstr>
      <vt:lpstr>Tahoma</vt:lpstr>
      <vt:lpstr>Times New Roman</vt:lpstr>
      <vt:lpstr>Wingdings</vt:lpstr>
      <vt:lpstr>Basis</vt:lpstr>
      <vt:lpstr>Occlusion </vt:lpstr>
      <vt:lpstr>Occlusion </vt:lpstr>
      <vt:lpstr>Occlusion </vt:lpstr>
      <vt:lpstr>Concepts of occlusion </vt:lpstr>
      <vt:lpstr>Balanced occlusion </vt:lpstr>
      <vt:lpstr>Balanced occlusion </vt:lpstr>
      <vt:lpstr>Balanced occlusion </vt:lpstr>
      <vt:lpstr>Balanced occlusion </vt:lpstr>
      <vt:lpstr>Importance of balanced occlusion </vt:lpstr>
      <vt:lpstr>Factors of balanced occlusion (factors of occlusion in complete denture)</vt:lpstr>
      <vt:lpstr>PowerPoint Presentation</vt:lpstr>
      <vt:lpstr>Advantages of balanced occlusion</vt:lpstr>
      <vt:lpstr>Disadvantages of balanced occlusion</vt:lpstr>
      <vt:lpstr>Monoplane (neutrocentric) occlusion:</vt:lpstr>
      <vt:lpstr>PowerPoint Presentation</vt:lpstr>
      <vt:lpstr>Monoplane (neutrocentric) occlusion:</vt:lpstr>
      <vt:lpstr>Advantages of monoplane occlusion:</vt:lpstr>
      <vt:lpstr>Disadvantages of monoplane occlusion:</vt:lpstr>
      <vt:lpstr>Lingualized occlusion:</vt:lpstr>
      <vt:lpstr>Lingualized occlusion:</vt:lpstr>
      <vt:lpstr>Advantages of lingualized occlusion: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Occlusion </dc:title>
  <dc:creator>DELL-PC</dc:creator>
  <cp:lastModifiedBy>DELL-PC</cp:lastModifiedBy>
  <cp:revision>39</cp:revision>
  <dcterms:created xsi:type="dcterms:W3CDTF">2019-04-10T19:32:40Z</dcterms:created>
  <dcterms:modified xsi:type="dcterms:W3CDTF">2020-04-17T19:34:12Z</dcterms:modified>
</cp:coreProperties>
</file>