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4222" r:id="rId1"/>
  </p:sldMasterIdLst>
  <p:sldIdLst>
    <p:sldId id="256" r:id="rId2"/>
    <p:sldId id="257" r:id="rId3"/>
    <p:sldId id="258" r:id="rId4"/>
    <p:sldId id="259" r:id="rId5"/>
    <p:sldId id="289" r:id="rId6"/>
    <p:sldId id="290" r:id="rId7"/>
    <p:sldId id="260" r:id="rId8"/>
    <p:sldId id="261" r:id="rId9"/>
    <p:sldId id="266" r:id="rId10"/>
    <p:sldId id="262" r:id="rId11"/>
    <p:sldId id="263" r:id="rId12"/>
    <p:sldId id="267" r:id="rId13"/>
    <p:sldId id="268" r:id="rId14"/>
    <p:sldId id="269" r:id="rId15"/>
    <p:sldId id="264" r:id="rId16"/>
    <p:sldId id="270" r:id="rId17"/>
    <p:sldId id="275" r:id="rId18"/>
    <p:sldId id="276" r:id="rId19"/>
    <p:sldId id="277" r:id="rId20"/>
    <p:sldId id="265" r:id="rId21"/>
    <p:sldId id="278" r:id="rId22"/>
    <p:sldId id="271" r:id="rId23"/>
    <p:sldId id="279" r:id="rId24"/>
    <p:sldId id="280" r:id="rId25"/>
    <p:sldId id="272" r:id="rId26"/>
    <p:sldId id="273" r:id="rId27"/>
    <p:sldId id="274" r:id="rId28"/>
    <p:sldId id="284" r:id="rId29"/>
    <p:sldId id="285" r:id="rId30"/>
    <p:sldId id="286" r:id="rId31"/>
    <p:sldId id="287" r:id="rId32"/>
    <p:sldId id="288" r:id="rId33"/>
    <p:sldId id="281" r:id="rId34"/>
    <p:sldId id="282" r:id="rId35"/>
  </p:sldIdLst>
  <p:sldSz cx="12192000" cy="6858000"/>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5000" autoAdjust="0"/>
    <p:restoredTop sz="94660"/>
  </p:normalViewPr>
  <p:slideViewPr>
    <p:cSldViewPr snapToGrid="0">
      <p:cViewPr varScale="1">
        <p:scale>
          <a:sx n="74" d="100"/>
          <a:sy n="74" d="100"/>
        </p:scale>
        <p:origin x="57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16" name="Rectangle 15"/>
          <p:cNvSpPr/>
          <p:nvPr/>
        </p:nvSpPr>
        <p:spPr>
          <a:xfrm>
            <a:off x="0" y="0"/>
            <a:ext cx="12192000" cy="6858000"/>
          </a:xfrm>
          <a:prstGeom prst="rect">
            <a:avLst/>
          </a:prstGeom>
          <a:blipFill dpi="0" rotWithShape="1">
            <a:blip r:embed="rId2">
              <a:alphaModFix amt="45000"/>
              <a:duotone>
                <a:schemeClr val="accent1">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4" name="Group 3"/>
          <p:cNvGrpSpPr/>
          <p:nvPr/>
        </p:nvGrpSpPr>
        <p:grpSpPr>
          <a:xfrm>
            <a:off x="5250180" y="1267730"/>
            <a:ext cx="1691640" cy="645295"/>
            <a:chOff x="5318306" y="1386268"/>
            <a:chExt cx="1567331" cy="645295"/>
          </a:xfrm>
        </p:grpSpPr>
        <p:cxnSp>
          <p:nvCxnSpPr>
            <p:cNvPr id="17" name="Straight Connector 16"/>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561708" y="2091263"/>
            <a:ext cx="9068586" cy="2590800"/>
          </a:xfrm>
        </p:spPr>
        <p:txBody>
          <a:bodyPr tIns="45720" bIns="45720" anchor="ctr">
            <a:noAutofit/>
          </a:bodyPr>
          <a:lstStyle>
            <a:lvl1pPr algn="ctr">
              <a:lnSpc>
                <a:spcPct val="83000"/>
              </a:lnSpc>
              <a:defRPr lang="en-US" sz="7200" b="0" kern="1200" cap="all" spc="-100" baseline="0" dirty="0">
                <a:solidFill>
                  <a:schemeClr val="tx1">
                    <a:lumMod val="85000"/>
                    <a:lumOff val="15000"/>
                  </a:schemeClr>
                </a:solidFill>
                <a:effectLst/>
                <a:latin typeface="+mj-lt"/>
                <a:ea typeface="+mn-ea"/>
                <a:cs typeface="+mn-cs"/>
              </a:defRPr>
            </a:lvl1pPr>
          </a:lstStyle>
          <a:p>
            <a:r>
              <a:rPr lang="en-US" smtClean="0"/>
              <a:t>Click to edit Master title style</a:t>
            </a:r>
            <a:endParaRPr lang="en-US" dirty="0"/>
          </a:p>
        </p:txBody>
      </p:sp>
      <p:sp>
        <p:nvSpPr>
          <p:cNvPr id="3" name="Subtitle 2"/>
          <p:cNvSpPr>
            <a:spLocks noGrp="1"/>
          </p:cNvSpPr>
          <p:nvPr>
            <p:ph type="subTitle" idx="1"/>
          </p:nvPr>
        </p:nvSpPr>
        <p:spPr>
          <a:xfrm>
            <a:off x="1562100" y="4682062"/>
            <a:ext cx="9070848" cy="457201"/>
          </a:xfrm>
        </p:spPr>
        <p:txBody>
          <a:bodyPr>
            <a:normAutofit/>
          </a:bodyPr>
          <a:lstStyle>
            <a:lvl1pPr marL="0" indent="0" algn="ctr">
              <a:spcBef>
                <a:spcPts val="0"/>
              </a:spcBef>
              <a:buNone/>
              <a:defRPr sz="1600" spc="80" baseline="0">
                <a:solidFill>
                  <a:schemeClr val="tx1"/>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20" name="Date Placeholder 19"/>
          <p:cNvSpPr>
            <a:spLocks noGrp="1"/>
          </p:cNvSpPr>
          <p:nvPr>
            <p:ph type="dt" sz="half" idx="10"/>
          </p:nvPr>
        </p:nvSpPr>
        <p:spPr>
          <a:xfrm>
            <a:off x="5318760" y="1341255"/>
            <a:ext cx="1554480" cy="527213"/>
          </a:xfrm>
        </p:spPr>
        <p:txBody>
          <a:bodyPr/>
          <a:lstStyle>
            <a:lvl1pPr algn="ctr">
              <a:defRPr sz="1300" spc="0" baseline="0">
                <a:solidFill>
                  <a:schemeClr val="tx1"/>
                </a:solidFill>
                <a:latin typeface="+mn-lt"/>
              </a:defRPr>
            </a:lvl1pPr>
          </a:lstStyle>
          <a:p>
            <a:fld id="{A7162D29-14A5-4C43-B3AA-D78954A63858}" type="datetimeFigureOut">
              <a:rPr lang="ar-SA" smtClean="0"/>
              <a:t>9/17/1441</a:t>
            </a:fld>
            <a:endParaRPr lang="ar-SA"/>
          </a:p>
        </p:txBody>
      </p:sp>
      <p:sp>
        <p:nvSpPr>
          <p:cNvPr id="21" name="Footer Placeholder 20"/>
          <p:cNvSpPr>
            <a:spLocks noGrp="1"/>
          </p:cNvSpPr>
          <p:nvPr>
            <p:ph type="ftr" sz="quarter" idx="11"/>
          </p:nvPr>
        </p:nvSpPr>
        <p:spPr>
          <a:xfrm>
            <a:off x="1453896" y="5211060"/>
            <a:ext cx="5905500" cy="228600"/>
          </a:xfrm>
        </p:spPr>
        <p:txBody>
          <a:bodyPr/>
          <a:lstStyle>
            <a:lvl1pPr algn="l">
              <a:defRPr>
                <a:solidFill>
                  <a:schemeClr val="tx1">
                    <a:lumMod val="75000"/>
                    <a:lumOff val="25000"/>
                  </a:schemeClr>
                </a:solidFill>
              </a:defRPr>
            </a:lvl1pPr>
          </a:lstStyle>
          <a:p>
            <a:endParaRPr lang="ar-SA"/>
          </a:p>
        </p:txBody>
      </p:sp>
      <p:sp>
        <p:nvSpPr>
          <p:cNvPr id="22" name="Slide Number Placeholder 21"/>
          <p:cNvSpPr>
            <a:spLocks noGrp="1"/>
          </p:cNvSpPr>
          <p:nvPr>
            <p:ph type="sldNum" sz="quarter" idx="12"/>
          </p:nvPr>
        </p:nvSpPr>
        <p:spPr>
          <a:xfrm>
            <a:off x="8606919" y="5212080"/>
            <a:ext cx="2111881" cy="228600"/>
          </a:xfrm>
        </p:spPr>
        <p:txBody>
          <a:bodyPr/>
          <a:lstStyle>
            <a:lvl1pPr>
              <a:defRPr>
                <a:solidFill>
                  <a:schemeClr val="tx1">
                    <a:lumMod val="75000"/>
                    <a:lumOff val="25000"/>
                  </a:schemeClr>
                </a:solidFill>
              </a:defRPr>
            </a:lvl1pPr>
          </a:lstStyle>
          <a:p>
            <a:fld id="{1622A7B1-2FD4-41CB-BAAE-12E25621E949}" type="slidenum">
              <a:rPr lang="ar-SA" smtClean="0"/>
              <a:t>‹#›</a:t>
            </a:fld>
            <a:endParaRPr lang="ar-SA"/>
          </a:p>
        </p:txBody>
      </p:sp>
    </p:spTree>
    <p:extLst>
      <p:ext uri="{BB962C8B-B14F-4D97-AF65-F5344CB8AC3E}">
        <p14:creationId xmlns:p14="http://schemas.microsoft.com/office/powerpoint/2010/main" val="2576306138"/>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A7162D29-14A5-4C43-B3AA-D78954A63858}" type="datetimeFigureOut">
              <a:rPr lang="ar-SA" smtClean="0"/>
              <a:t>9/17/1441</a:t>
            </a:fld>
            <a:endParaRPr lang="ar-SA"/>
          </a:p>
        </p:txBody>
      </p:sp>
      <p:sp>
        <p:nvSpPr>
          <p:cNvPr id="8" name="Footer Placeholder 7"/>
          <p:cNvSpPr>
            <a:spLocks noGrp="1"/>
          </p:cNvSpPr>
          <p:nvPr>
            <p:ph type="ftr" sz="quarter" idx="11"/>
          </p:nvPr>
        </p:nvSpPr>
        <p:spPr/>
        <p:txBody>
          <a:bodyPr/>
          <a:lstStyle/>
          <a:p>
            <a:endParaRPr lang="ar-SA"/>
          </a:p>
        </p:txBody>
      </p:sp>
      <p:sp>
        <p:nvSpPr>
          <p:cNvPr id="9" name="Slide Number Placeholder 8"/>
          <p:cNvSpPr>
            <a:spLocks noGrp="1"/>
          </p:cNvSpPr>
          <p:nvPr>
            <p:ph type="sldNum" sz="quarter" idx="12"/>
          </p:nvPr>
        </p:nvSpPr>
        <p:spPr/>
        <p:txBody>
          <a:bodyPr/>
          <a:lstStyle/>
          <a:p>
            <a:fld id="{1622A7B1-2FD4-41CB-BAAE-12E25621E949}" type="slidenum">
              <a:rPr lang="ar-SA" smtClean="0"/>
              <a:t>‹#›</a:t>
            </a:fld>
            <a:endParaRPr lang="ar-SA"/>
          </a:p>
        </p:txBody>
      </p:sp>
    </p:spTree>
    <p:extLst>
      <p:ext uri="{BB962C8B-B14F-4D97-AF65-F5344CB8AC3E}">
        <p14:creationId xmlns:p14="http://schemas.microsoft.com/office/powerpoint/2010/main" val="41368769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22" name="Rectangle 21"/>
          <p:cNvSpPr/>
          <p:nvPr/>
        </p:nvSpPr>
        <p:spPr>
          <a:xfrm>
            <a:off x="0" y="0"/>
            <a:ext cx="12192000" cy="6858000"/>
          </a:xfrm>
          <a:prstGeom prst="rect">
            <a:avLst/>
          </a:prstGeom>
          <a:blipFill dpi="0" rotWithShape="1">
            <a:blip r:embed="rId2">
              <a:alphaModFix amt="45000"/>
              <a:duotone>
                <a:schemeClr val="accent2">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Rectangle 22"/>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0"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31" name="Group 30"/>
          <p:cNvGrpSpPr/>
          <p:nvPr/>
        </p:nvGrpSpPr>
        <p:grpSpPr>
          <a:xfrm>
            <a:off x="5250180" y="1267730"/>
            <a:ext cx="1691640" cy="645295"/>
            <a:chOff x="5318306" y="1386268"/>
            <a:chExt cx="1567331" cy="645295"/>
          </a:xfrm>
        </p:grpSpPr>
        <p:cxnSp>
          <p:nvCxnSpPr>
            <p:cNvPr id="32" name="Straight Connector 31"/>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1563623" y="2094309"/>
            <a:ext cx="9070848" cy="2587752"/>
          </a:xfrm>
        </p:spPr>
        <p:txBody>
          <a:bodyPr anchor="ctr">
            <a:noAutofit/>
          </a:bodyPr>
          <a:lstStyle>
            <a:lvl1pPr algn="ctr">
              <a:lnSpc>
                <a:spcPct val="83000"/>
              </a:lnSpc>
              <a:defRPr lang="en-US" sz="7200" kern="1200" cap="all" spc="-100" baseline="0" dirty="0">
                <a:solidFill>
                  <a:schemeClr val="tx1">
                    <a:lumMod val="85000"/>
                    <a:lumOff val="15000"/>
                  </a:schemeClr>
                </a:solidFill>
                <a:effectLst/>
                <a:latin typeface="+mj-lt"/>
                <a:ea typeface="+mn-ea"/>
                <a:cs typeface="+mn-cs"/>
              </a:defRPr>
            </a:lvl1pPr>
          </a:lstStyle>
          <a:p>
            <a:r>
              <a:rPr lang="en-US" smtClean="0"/>
              <a:t>Click to edit Master title style</a:t>
            </a:r>
            <a:endParaRPr lang="en-US" dirty="0"/>
          </a:p>
        </p:txBody>
      </p:sp>
      <p:sp>
        <p:nvSpPr>
          <p:cNvPr id="3" name="Text Placeholder 2"/>
          <p:cNvSpPr>
            <a:spLocks noGrp="1"/>
          </p:cNvSpPr>
          <p:nvPr>
            <p:ph type="body" idx="1"/>
          </p:nvPr>
        </p:nvSpPr>
        <p:spPr>
          <a:xfrm>
            <a:off x="1563624" y="4682062"/>
            <a:ext cx="9070848" cy="457200"/>
          </a:xfrm>
        </p:spPr>
        <p:txBody>
          <a:bodyPr anchor="t">
            <a:normAutofit/>
          </a:bodyPr>
          <a:lstStyle>
            <a:lvl1pPr marL="0" indent="0" algn="ctr">
              <a:buNone/>
              <a:defRPr sz="1600">
                <a:solidFill>
                  <a:schemeClr val="tx1"/>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5321808" y="1344502"/>
            <a:ext cx="1554480" cy="530352"/>
          </a:xfrm>
        </p:spPr>
        <p:txBody>
          <a:bodyPr/>
          <a:lstStyle>
            <a:lvl1pPr algn="ctr">
              <a:defRPr lang="en-US" sz="1300" kern="1200" spc="0" baseline="0">
                <a:solidFill>
                  <a:schemeClr val="tx1"/>
                </a:solidFill>
                <a:latin typeface="+mn-lt"/>
                <a:ea typeface="+mn-ea"/>
                <a:cs typeface="+mn-cs"/>
              </a:defRPr>
            </a:lvl1pPr>
          </a:lstStyle>
          <a:p>
            <a:fld id="{A7162D29-14A5-4C43-B3AA-D78954A63858}" type="datetimeFigureOut">
              <a:rPr lang="ar-SA" smtClean="0"/>
              <a:t>9/17/1441</a:t>
            </a:fld>
            <a:endParaRPr lang="ar-SA"/>
          </a:p>
        </p:txBody>
      </p:sp>
      <p:sp>
        <p:nvSpPr>
          <p:cNvPr id="5" name="Footer Placeholder 4"/>
          <p:cNvSpPr>
            <a:spLocks noGrp="1"/>
          </p:cNvSpPr>
          <p:nvPr>
            <p:ph type="ftr" sz="quarter" idx="11"/>
          </p:nvPr>
        </p:nvSpPr>
        <p:spPr>
          <a:xfrm>
            <a:off x="1453553" y="5211060"/>
            <a:ext cx="5907024" cy="228600"/>
          </a:xfrm>
        </p:spPr>
        <p:txBody>
          <a:bodyPr/>
          <a:lstStyle>
            <a:lvl1pPr algn="l">
              <a:defRPr/>
            </a:lvl1pPr>
          </a:lstStyle>
          <a:p>
            <a:endParaRPr lang="ar-SA"/>
          </a:p>
        </p:txBody>
      </p:sp>
      <p:sp>
        <p:nvSpPr>
          <p:cNvPr id="6" name="Slide Number Placeholder 5"/>
          <p:cNvSpPr>
            <a:spLocks noGrp="1"/>
          </p:cNvSpPr>
          <p:nvPr>
            <p:ph type="sldNum" sz="quarter" idx="12"/>
          </p:nvPr>
        </p:nvSpPr>
        <p:spPr>
          <a:xfrm>
            <a:off x="8604504" y="5211060"/>
            <a:ext cx="2112264" cy="228600"/>
          </a:xfrm>
        </p:spPr>
        <p:txBody>
          <a:bodyPr/>
          <a:lstStyle/>
          <a:p>
            <a:fld id="{1622A7B1-2FD4-41CB-BAAE-12E25621E949}" type="slidenum">
              <a:rPr lang="ar-SA" smtClean="0"/>
              <a:t>‹#›</a:t>
            </a:fld>
            <a:endParaRPr lang="ar-SA"/>
          </a:p>
        </p:txBody>
      </p:sp>
    </p:spTree>
    <p:extLst>
      <p:ext uri="{BB962C8B-B14F-4D97-AF65-F5344CB8AC3E}">
        <p14:creationId xmlns:p14="http://schemas.microsoft.com/office/powerpoint/2010/main" val="3455069191"/>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06680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37032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A7162D29-14A5-4C43-B3AA-D78954A63858}" type="datetimeFigureOut">
              <a:rPr lang="ar-SA" smtClean="0"/>
              <a:t>9/17/1441</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1622A7B1-2FD4-41CB-BAAE-12E25621E949}" type="slidenum">
              <a:rPr lang="ar-SA" smtClean="0"/>
              <a:t>‹#›</a:t>
            </a:fld>
            <a:endParaRPr lang="ar-SA"/>
          </a:p>
        </p:txBody>
      </p:sp>
    </p:spTree>
    <p:extLst>
      <p:ext uri="{BB962C8B-B14F-4D97-AF65-F5344CB8AC3E}">
        <p14:creationId xmlns:p14="http://schemas.microsoft.com/office/powerpoint/2010/main" val="24082649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069848" y="2074334"/>
            <a:ext cx="4754880" cy="640080"/>
          </a:xfrm>
        </p:spPr>
        <p:txBody>
          <a:bodyPr anchor="ctr">
            <a:normAutofit/>
          </a:bodyPr>
          <a:lstStyle>
            <a:lvl1pPr marL="0" indent="0" algn="ctr">
              <a:spcBef>
                <a:spcPts val="0"/>
              </a:spcBef>
              <a:buNone/>
              <a:defRPr sz="1900" b="0">
                <a:solidFill>
                  <a:schemeClr val="tx2"/>
                </a:solidFill>
                <a:latin typeface="+mn-lt"/>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69848" y="2755898"/>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373368" y="2074334"/>
            <a:ext cx="4754880" cy="640080"/>
          </a:xfrm>
        </p:spPr>
        <p:txBody>
          <a:bodyPr anchor="ctr">
            <a:normAutofit/>
          </a:bodyPr>
          <a:lstStyle>
            <a:lvl1pPr marL="0" indent="0" algn="ctr">
              <a:spcBef>
                <a:spcPts val="0"/>
              </a:spcBef>
              <a:buNone/>
              <a:defRPr sz="1900" b="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373368" y="2756581"/>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A7162D29-14A5-4C43-B3AA-D78954A63858}" type="datetimeFigureOut">
              <a:rPr lang="ar-SA" smtClean="0"/>
              <a:t>9/17/1441</a:t>
            </a:fld>
            <a:endParaRPr lang="ar-SA"/>
          </a:p>
        </p:txBody>
      </p:sp>
      <p:sp>
        <p:nvSpPr>
          <p:cNvPr id="8" name="Footer Placeholder 7"/>
          <p:cNvSpPr>
            <a:spLocks noGrp="1"/>
          </p:cNvSpPr>
          <p:nvPr>
            <p:ph type="ftr" sz="quarter" idx="11"/>
          </p:nvPr>
        </p:nvSpPr>
        <p:spPr/>
        <p:txBody>
          <a:bodyPr/>
          <a:lstStyle/>
          <a:p>
            <a:endParaRPr lang="ar-SA"/>
          </a:p>
        </p:txBody>
      </p:sp>
      <p:sp>
        <p:nvSpPr>
          <p:cNvPr id="9" name="Slide Number Placeholder 8"/>
          <p:cNvSpPr>
            <a:spLocks noGrp="1"/>
          </p:cNvSpPr>
          <p:nvPr>
            <p:ph type="sldNum" sz="quarter" idx="12"/>
          </p:nvPr>
        </p:nvSpPr>
        <p:spPr/>
        <p:txBody>
          <a:bodyPr/>
          <a:lstStyle/>
          <a:p>
            <a:fld id="{1622A7B1-2FD4-41CB-BAAE-12E25621E949}" type="slidenum">
              <a:rPr lang="ar-SA" smtClean="0"/>
              <a:t>‹#›</a:t>
            </a:fld>
            <a:endParaRPr lang="ar-SA"/>
          </a:p>
        </p:txBody>
      </p:sp>
    </p:spTree>
    <p:extLst>
      <p:ext uri="{BB962C8B-B14F-4D97-AF65-F5344CB8AC3E}">
        <p14:creationId xmlns:p14="http://schemas.microsoft.com/office/powerpoint/2010/main" val="27679751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A7162D29-14A5-4C43-B3AA-D78954A63858}" type="datetimeFigureOut">
              <a:rPr lang="ar-SA" smtClean="0"/>
              <a:t>9/17/1441</a:t>
            </a:fld>
            <a:endParaRPr lang="ar-SA"/>
          </a:p>
        </p:txBody>
      </p:sp>
      <p:sp>
        <p:nvSpPr>
          <p:cNvPr id="4" name="Footer Placeholder 3"/>
          <p:cNvSpPr>
            <a:spLocks noGrp="1"/>
          </p:cNvSpPr>
          <p:nvPr>
            <p:ph type="ftr" sz="quarter" idx="11"/>
          </p:nvPr>
        </p:nvSpPr>
        <p:spPr/>
        <p:txBody>
          <a:bodyPr/>
          <a:lstStyle/>
          <a:p>
            <a:endParaRPr lang="ar-SA"/>
          </a:p>
        </p:txBody>
      </p:sp>
      <p:sp>
        <p:nvSpPr>
          <p:cNvPr id="5" name="Slide Number Placeholder 4"/>
          <p:cNvSpPr>
            <a:spLocks noGrp="1"/>
          </p:cNvSpPr>
          <p:nvPr>
            <p:ph type="sldNum" sz="quarter" idx="12"/>
          </p:nvPr>
        </p:nvSpPr>
        <p:spPr/>
        <p:txBody>
          <a:bodyPr/>
          <a:lstStyle/>
          <a:p>
            <a:fld id="{1622A7B1-2FD4-41CB-BAAE-12E25621E949}" type="slidenum">
              <a:rPr lang="ar-SA" smtClean="0"/>
              <a:t>‹#›</a:t>
            </a:fld>
            <a:endParaRPr lang="ar-SA"/>
          </a:p>
        </p:txBody>
      </p:sp>
    </p:spTree>
    <p:extLst>
      <p:ext uri="{BB962C8B-B14F-4D97-AF65-F5344CB8AC3E}">
        <p14:creationId xmlns:p14="http://schemas.microsoft.com/office/powerpoint/2010/main" val="32776604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7162D29-14A5-4C43-B3AA-D78954A63858}" type="datetimeFigureOut">
              <a:rPr lang="ar-SA" smtClean="0"/>
              <a:t>9/17/1441</a:t>
            </a:fld>
            <a:endParaRPr lang="ar-SA"/>
          </a:p>
        </p:txBody>
      </p:sp>
      <p:sp>
        <p:nvSpPr>
          <p:cNvPr id="3" name="Footer Placeholder 2"/>
          <p:cNvSpPr>
            <a:spLocks noGrp="1"/>
          </p:cNvSpPr>
          <p:nvPr>
            <p:ph type="ftr" sz="quarter" idx="11"/>
          </p:nvPr>
        </p:nvSpPr>
        <p:spPr/>
        <p:txBody>
          <a:bodyPr/>
          <a:lstStyle/>
          <a:p>
            <a:endParaRPr lang="ar-SA"/>
          </a:p>
        </p:txBody>
      </p:sp>
      <p:sp>
        <p:nvSpPr>
          <p:cNvPr id="4" name="Slide Number Placeholder 3"/>
          <p:cNvSpPr>
            <a:spLocks noGrp="1"/>
          </p:cNvSpPr>
          <p:nvPr>
            <p:ph type="sldNum" sz="quarter" idx="12"/>
          </p:nvPr>
        </p:nvSpPr>
        <p:spPr/>
        <p:txBody>
          <a:bodyPr/>
          <a:lstStyle/>
          <a:p>
            <a:fld id="{1622A7B1-2FD4-41CB-BAAE-12E25621E949}" type="slidenum">
              <a:rPr lang="ar-SA" smtClean="0"/>
              <a:t>‹#›</a:t>
            </a:fld>
            <a:endParaRPr lang="ar-SA"/>
          </a:p>
        </p:txBody>
      </p:sp>
    </p:spTree>
    <p:extLst>
      <p:ext uri="{BB962C8B-B14F-4D97-AF65-F5344CB8AC3E}">
        <p14:creationId xmlns:p14="http://schemas.microsoft.com/office/powerpoint/2010/main" val="16598076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6" name="Rectangle 15"/>
          <p:cNvSpPr/>
          <p:nvPr/>
        </p:nvSpPr>
        <p:spPr>
          <a:xfrm>
            <a:off x="245529" y="237744"/>
            <a:ext cx="8531352" cy="638251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7392"/>
            <a:ext cx="2430780" cy="1645920"/>
          </a:xfrm>
        </p:spPr>
        <p:txBody>
          <a:bodyPr anchor="b">
            <a:normAutofit/>
          </a:bodyPr>
          <a:lstStyle>
            <a:lvl1pPr algn="l" defTabSz="914400" rtl="0" eaLnBrk="1" latinLnBrk="0" hangingPunct="1">
              <a:lnSpc>
                <a:spcPct val="90000"/>
              </a:lnSpc>
              <a:spcBef>
                <a:spcPct val="0"/>
              </a:spcBef>
              <a:buNone/>
              <a:defRPr lang="en-US" sz="2800" b="0" kern="1200" cap="none" spc="0" baseline="0" dirty="0">
                <a:solidFill>
                  <a:srgbClr val="FFFFFF"/>
                </a:solidFill>
                <a:effectLst/>
                <a:latin typeface="+mj-lt"/>
                <a:ea typeface="+mn-ea"/>
                <a:cs typeface="+mn-cs"/>
              </a:defRPr>
            </a:lvl1pPr>
          </a:lstStyle>
          <a:p>
            <a:r>
              <a:rPr lang="en-US" smtClean="0"/>
              <a:t>Click to edit Master title style</a:t>
            </a:r>
            <a:endParaRPr lang="en-US" dirty="0"/>
          </a:p>
        </p:txBody>
      </p:sp>
      <p:sp>
        <p:nvSpPr>
          <p:cNvPr id="3" name="Content Placeholder 2"/>
          <p:cNvSpPr>
            <a:spLocks noGrp="1"/>
          </p:cNvSpPr>
          <p:nvPr>
            <p:ph idx="1"/>
          </p:nvPr>
        </p:nvSpPr>
        <p:spPr>
          <a:xfrm>
            <a:off x="685800" y="609600"/>
            <a:ext cx="7772400" cy="53340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9296400" y="2286000"/>
            <a:ext cx="2430780" cy="3505200"/>
          </a:xfrm>
        </p:spPr>
        <p:txBody>
          <a:bodyPr>
            <a:normAutofit/>
          </a:bodyPr>
          <a:lstStyle>
            <a:lvl1pPr marL="0" indent="0">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Date Placeholder 7"/>
          <p:cNvSpPr>
            <a:spLocks noGrp="1"/>
          </p:cNvSpPr>
          <p:nvPr>
            <p:ph type="dt" sz="half" idx="10"/>
          </p:nvPr>
        </p:nvSpPr>
        <p:spPr/>
        <p:txBody>
          <a:bodyPr/>
          <a:lstStyle/>
          <a:p>
            <a:fld id="{A7162D29-14A5-4C43-B3AA-D78954A63858}" type="datetimeFigureOut">
              <a:rPr lang="ar-SA" smtClean="0"/>
              <a:t>9/17/1441</a:t>
            </a:fld>
            <a:endParaRPr lang="ar-SA"/>
          </a:p>
        </p:txBody>
      </p:sp>
      <p:sp>
        <p:nvSpPr>
          <p:cNvPr id="9" name="Footer Placeholder 8"/>
          <p:cNvSpPr>
            <a:spLocks noGrp="1"/>
          </p:cNvSpPr>
          <p:nvPr>
            <p:ph type="ftr" sz="quarter" idx="11"/>
          </p:nvPr>
        </p:nvSpPr>
        <p:spPr/>
        <p:txBody>
          <a:bodyPr/>
          <a:lstStyle>
            <a:lvl1pPr algn="r">
              <a:defRPr/>
            </a:lvl1pPr>
          </a:lstStyle>
          <a:p>
            <a:endParaRPr lang="ar-SA"/>
          </a:p>
        </p:txBody>
      </p:sp>
      <p:sp>
        <p:nvSpPr>
          <p:cNvPr id="11" name="Slide Number Placeholder 10"/>
          <p:cNvSpPr>
            <a:spLocks noGrp="1"/>
          </p:cNvSpPr>
          <p:nvPr>
            <p:ph type="sldNum" sz="quarter" idx="12"/>
          </p:nvPr>
        </p:nvSpPr>
        <p:spPr>
          <a:xfrm>
            <a:off x="10393677" y="6223002"/>
            <a:ext cx="1463040" cy="274320"/>
          </a:xfrm>
        </p:spPr>
        <p:txBody>
          <a:bodyPr/>
          <a:lstStyle>
            <a:lvl1pPr>
              <a:defRPr>
                <a:solidFill>
                  <a:srgbClr val="FFFFFF"/>
                </a:solidFill>
              </a:defRPr>
            </a:lvl1pPr>
          </a:lstStyle>
          <a:p>
            <a:fld id="{1622A7B1-2FD4-41CB-BAAE-12E25621E949}" type="slidenum">
              <a:rPr lang="ar-SA" smtClean="0"/>
              <a:t>‹#›</a:t>
            </a:fld>
            <a:endParaRPr lang="ar-SA"/>
          </a:p>
        </p:txBody>
      </p:sp>
      <p:sp>
        <p:nvSpPr>
          <p:cNvPr id="12" name="Rectangle 11"/>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9979497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4" name="Rectangle 13"/>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3504"/>
            <a:ext cx="2432304" cy="1645920"/>
          </a:xfrm>
        </p:spPr>
        <p:txBody>
          <a:bodyPr anchor="b">
            <a:noAutofit/>
          </a:bodyPr>
          <a:lstStyle>
            <a:lvl1pPr algn="l">
              <a:defRPr sz="2800" b="0">
                <a:solidFill>
                  <a:srgbClr val="FFFFFF"/>
                </a:solidFill>
                <a:latin typeface="+mj-lt"/>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28599" y="237744"/>
            <a:ext cx="8531352" cy="6382512"/>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9296400" y="2286000"/>
            <a:ext cx="2432304" cy="3502152"/>
          </a:xfrm>
        </p:spPr>
        <p:txBody>
          <a:bodyPr>
            <a:normAutofit/>
          </a:bodyPr>
          <a:lstStyle>
            <a:lvl1pPr marL="0" indent="0" algn="l">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solidFill>
                  <a:srgbClr val="FFFFFF"/>
                </a:solidFill>
                <a:effectLst>
                  <a:outerShdw blurRad="12700" dist="6350" dir="2700000" algn="tl" rotWithShape="0">
                    <a:prstClr val="black">
                      <a:alpha val="40000"/>
                    </a:prstClr>
                  </a:outerShdw>
                </a:effectLst>
              </a:defRPr>
            </a:lvl1pPr>
          </a:lstStyle>
          <a:p>
            <a:fld id="{A7162D29-14A5-4C43-B3AA-D78954A63858}" type="datetimeFigureOut">
              <a:rPr lang="ar-SA" smtClean="0"/>
              <a:t>9/17/1441</a:t>
            </a:fld>
            <a:endParaRPr lang="ar-SA"/>
          </a:p>
        </p:txBody>
      </p:sp>
      <p:sp>
        <p:nvSpPr>
          <p:cNvPr id="6" name="Footer Placeholder 5"/>
          <p:cNvSpPr>
            <a:spLocks noGrp="1"/>
          </p:cNvSpPr>
          <p:nvPr>
            <p:ph type="ftr" sz="quarter" idx="11"/>
          </p:nvPr>
        </p:nvSpPr>
        <p:spPr/>
        <p:txBody>
          <a:bodyPr/>
          <a:lstStyle>
            <a:lvl1pPr marL="0" algn="r" defTabSz="914400" rtl="0" eaLnBrk="1" latinLnBrk="0" hangingPunct="1">
              <a:defRPr lang="en-US" sz="1000" kern="1200" dirty="0">
                <a:solidFill>
                  <a:srgbClr val="FFFFFF"/>
                </a:solidFill>
                <a:effectLst>
                  <a:outerShdw blurRad="12700" dist="6350" dir="2700000" algn="tl" rotWithShape="0">
                    <a:prstClr val="black">
                      <a:alpha val="40000"/>
                    </a:prstClr>
                  </a:outerShdw>
                </a:effectLst>
                <a:latin typeface="+mn-lt"/>
                <a:ea typeface="+mn-ea"/>
                <a:cs typeface="+mn-cs"/>
              </a:defRPr>
            </a:lvl1pPr>
          </a:lstStyle>
          <a:p>
            <a:endParaRPr lang="ar-SA"/>
          </a:p>
        </p:txBody>
      </p:sp>
      <p:sp>
        <p:nvSpPr>
          <p:cNvPr id="7" name="Slide Number Placeholder 6"/>
          <p:cNvSpPr>
            <a:spLocks noGrp="1"/>
          </p:cNvSpPr>
          <p:nvPr>
            <p:ph type="sldNum" sz="quarter" idx="12"/>
          </p:nvPr>
        </p:nvSpPr>
        <p:spPr>
          <a:xfrm>
            <a:off x="10396728" y="6227064"/>
            <a:ext cx="1463040" cy="274320"/>
          </a:xfrm>
        </p:spPr>
        <p:txBody>
          <a:bodyPr/>
          <a:lstStyle>
            <a:lvl1pPr>
              <a:defRPr>
                <a:solidFill>
                  <a:srgbClr val="FFFFFF"/>
                </a:solidFill>
              </a:defRPr>
            </a:lvl1pPr>
          </a:lstStyle>
          <a:p>
            <a:fld id="{1622A7B1-2FD4-41CB-BAAE-12E25621E949}" type="slidenum">
              <a:rPr lang="ar-SA" smtClean="0"/>
              <a:t>‹#›</a:t>
            </a:fld>
            <a:endParaRPr lang="ar-SA"/>
          </a:p>
        </p:txBody>
      </p:sp>
      <p:sp>
        <p:nvSpPr>
          <p:cNvPr id="10" name="Rectangle 9"/>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547376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7162D29-14A5-4C43-B3AA-D78954A63858}" type="datetimeFigureOut">
              <a:rPr lang="ar-SA" smtClean="0"/>
              <a:t>9/17/1441</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1622A7B1-2FD4-41CB-BAAE-12E25621E949}" type="slidenum">
              <a:rPr lang="ar-SA" smtClean="0"/>
              <a:t>‹#›</a:t>
            </a:fld>
            <a:endParaRPr lang="ar-SA"/>
          </a:p>
        </p:txBody>
      </p:sp>
    </p:spTree>
    <p:extLst>
      <p:ext uri="{BB962C8B-B14F-4D97-AF65-F5344CB8AC3E}">
        <p14:creationId xmlns:p14="http://schemas.microsoft.com/office/powerpoint/2010/main" val="28007415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762000"/>
            <a:ext cx="2362200" cy="52578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762000"/>
            <a:ext cx="8077200" cy="52578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7162D29-14A5-4C43-B3AA-D78954A63858}" type="datetimeFigureOut">
              <a:rPr lang="ar-SA" smtClean="0"/>
              <a:t>9/17/1441</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1622A7B1-2FD4-41CB-BAAE-12E25621E949}" type="slidenum">
              <a:rPr lang="ar-SA" smtClean="0"/>
              <a:t>‹#›</a:t>
            </a:fld>
            <a:endParaRPr lang="ar-SA"/>
          </a:p>
        </p:txBody>
      </p:sp>
    </p:spTree>
    <p:extLst>
      <p:ext uri="{BB962C8B-B14F-4D97-AF65-F5344CB8AC3E}">
        <p14:creationId xmlns:p14="http://schemas.microsoft.com/office/powerpoint/2010/main" val="16172576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66800" y="2103120"/>
            <a:ext cx="10058400" cy="393192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274320" y="6307672"/>
            <a:ext cx="2743200" cy="274320"/>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fld id="{A7162D29-14A5-4C43-B3AA-D78954A63858}" type="datetimeFigureOut">
              <a:rPr lang="ar-SA" smtClean="0"/>
              <a:t>9/17/1441</a:t>
            </a:fld>
            <a:endParaRPr lang="ar-SA"/>
          </a:p>
        </p:txBody>
      </p:sp>
      <p:sp>
        <p:nvSpPr>
          <p:cNvPr id="5" name="Footer Placeholder 4"/>
          <p:cNvSpPr>
            <a:spLocks noGrp="1"/>
          </p:cNvSpPr>
          <p:nvPr>
            <p:ph type="ftr" sz="quarter" idx="3"/>
          </p:nvPr>
        </p:nvSpPr>
        <p:spPr>
          <a:xfrm>
            <a:off x="3489960" y="6307672"/>
            <a:ext cx="5212080" cy="274320"/>
          </a:xfrm>
          <a:prstGeom prst="rect">
            <a:avLst/>
          </a:prstGeom>
        </p:spPr>
        <p:txBody>
          <a:bodyPr vert="horz" lIns="91440" tIns="45720" rIns="91440" bIns="45720" rtlCol="0" anchor="b"/>
          <a:lstStyle>
            <a:lvl1pPr algn="ctr">
              <a:defRPr sz="1000">
                <a:solidFill>
                  <a:schemeClr val="tx1">
                    <a:lumMod val="75000"/>
                    <a:lumOff val="25000"/>
                  </a:schemeClr>
                </a:solidFill>
              </a:defRPr>
            </a:lvl1pPr>
          </a:lstStyle>
          <a:p>
            <a:endParaRPr lang="ar-SA"/>
          </a:p>
        </p:txBody>
      </p:sp>
      <p:sp>
        <p:nvSpPr>
          <p:cNvPr id="6" name="Slide Number Placeholder 5"/>
          <p:cNvSpPr>
            <a:spLocks noGrp="1"/>
          </p:cNvSpPr>
          <p:nvPr>
            <p:ph type="sldNum" sz="quarter" idx="4"/>
          </p:nvPr>
        </p:nvSpPr>
        <p:spPr>
          <a:xfrm>
            <a:off x="10469880" y="6307672"/>
            <a:ext cx="1463040" cy="27432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fld id="{1622A7B1-2FD4-41CB-BAAE-12E25621E949}" type="slidenum">
              <a:rPr lang="ar-SA" smtClean="0"/>
              <a:t>‹#›</a:t>
            </a:fld>
            <a:endParaRPr lang="ar-SA"/>
          </a:p>
        </p:txBody>
      </p:sp>
    </p:spTree>
    <p:extLst>
      <p:ext uri="{BB962C8B-B14F-4D97-AF65-F5344CB8AC3E}">
        <p14:creationId xmlns:p14="http://schemas.microsoft.com/office/powerpoint/2010/main" val="1764402123"/>
      </p:ext>
    </p:extLst>
  </p:cSld>
  <p:clrMap bg1="lt1" tx1="dk1" bg2="lt2" tx2="dk2" accent1="accent1" accent2="accent2" accent3="accent3" accent4="accent4" accent5="accent5" accent6="accent6" hlink="hlink" folHlink="folHlink"/>
  <p:sldLayoutIdLst>
    <p:sldLayoutId id="2147484223" r:id="rId1"/>
    <p:sldLayoutId id="2147484224" r:id="rId2"/>
    <p:sldLayoutId id="2147484225" r:id="rId3"/>
    <p:sldLayoutId id="2147484226" r:id="rId4"/>
    <p:sldLayoutId id="2147484227" r:id="rId5"/>
    <p:sldLayoutId id="2147484228" r:id="rId6"/>
    <p:sldLayoutId id="2147484229" r:id="rId7"/>
    <p:sldLayoutId id="2147484230" r:id="rId8"/>
    <p:sldLayoutId id="2147484231" r:id="rId9"/>
    <p:sldLayoutId id="2147484232" r:id="rId10"/>
    <p:sldLayoutId id="2147484233" r:id="rId11"/>
  </p:sldLayoutIdLst>
  <p:txStyles>
    <p:titleStyle>
      <a:lvl1pPr algn="l" defTabSz="914400" rtl="1" eaLnBrk="1" latinLnBrk="0" hangingPunct="1">
        <a:lnSpc>
          <a:spcPct val="90000"/>
        </a:lnSpc>
        <a:spcBef>
          <a:spcPct val="0"/>
        </a:spcBef>
        <a:buNone/>
        <a:defRPr lang="en-US" sz="4800" kern="1200" cap="none" spc="0" baseline="0" dirty="0">
          <a:solidFill>
            <a:schemeClr val="tx1">
              <a:lumMod val="85000"/>
              <a:lumOff val="15000"/>
            </a:schemeClr>
          </a:solidFill>
          <a:effectLst/>
          <a:latin typeface="+mj-lt"/>
          <a:ea typeface="+mn-ea"/>
          <a:cs typeface="+mn-cs"/>
        </a:defRPr>
      </a:lvl1pPr>
    </p:titleStyle>
    <p:bodyStyle>
      <a:lvl1pPr marL="182880" indent="-182880" algn="r" defTabSz="914400" rtl="1" eaLnBrk="1" latinLnBrk="0" hangingPunct="1">
        <a:lnSpc>
          <a:spcPct val="100000"/>
        </a:lnSpc>
        <a:spcBef>
          <a:spcPts val="900"/>
        </a:spcBef>
        <a:spcAft>
          <a:spcPts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r" defTabSz="914400" rtl="1"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r" defTabSz="914400" rtl="1"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r" defTabSz="914400" rtl="1"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r" defTabSz="914400" rtl="1"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r" defTabSz="914400" rtl="1"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r" defTabSz="914400" rtl="1"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r" defTabSz="914400" rtl="1"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r" defTabSz="914400" rtl="1"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7.xml"/><Relationship Id="rId4" Type="http://schemas.openxmlformats.org/officeDocument/2006/relationships/image" Target="../media/image20.png"/></Relationships>
</file>

<file path=ppt/slides/_rels/slide2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2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28.xml.rels><?xml version="1.0" encoding="UTF-8" standalone="yes"?>
<Relationships xmlns="http://schemas.openxmlformats.org/package/2006/relationships"><Relationship Id="rId3" Type="http://schemas.openxmlformats.org/officeDocument/2006/relationships/image" Target="../media/image32.emf"/><Relationship Id="rId2" Type="http://schemas.openxmlformats.org/officeDocument/2006/relationships/image" Target="../media/image31.emf"/><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4.emf"/><Relationship Id="rId2" Type="http://schemas.openxmlformats.org/officeDocument/2006/relationships/image" Target="../media/image33.png"/><Relationship Id="rId1" Type="http://schemas.openxmlformats.org/officeDocument/2006/relationships/slideLayout" Target="../slideLayouts/slideLayout2.xml"/><Relationship Id="rId4" Type="http://schemas.openxmlformats.org/officeDocument/2006/relationships/image" Target="../media/image35.emf"/></Relationships>
</file>

<file path=ppt/slides/_rels/slide31.xml.rels><?xml version="1.0" encoding="UTF-8" standalone="yes"?>
<Relationships xmlns="http://schemas.openxmlformats.org/package/2006/relationships"><Relationship Id="rId2" Type="http://schemas.openxmlformats.org/officeDocument/2006/relationships/image" Target="../media/image36.emf"/><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8.emf"/><Relationship Id="rId2" Type="http://schemas.openxmlformats.org/officeDocument/2006/relationships/image" Target="../media/image37.emf"/><Relationship Id="rId1" Type="http://schemas.openxmlformats.org/officeDocument/2006/relationships/slideLayout" Target="../slideLayouts/slideLayout2.xml"/><Relationship Id="rId4" Type="http://schemas.openxmlformats.org/officeDocument/2006/relationships/image" Target="../media/image39.emf"/></Relationships>
</file>

<file path=ppt/slides/_rels/slide3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2.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png"/></Relationships>
</file>

<file path=ppt/slides/_rels/slide34.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8000" cap="none" dirty="0" smtClean="0">
                <a:solidFill>
                  <a:schemeClr val="bg1">
                    <a:lumMod val="65000"/>
                  </a:schemeClr>
                </a:solidFill>
              </a:rPr>
              <a:t>Occlusal Correction </a:t>
            </a:r>
            <a:endParaRPr lang="ar-SA" sz="8000" cap="none" dirty="0">
              <a:solidFill>
                <a:schemeClr val="bg1">
                  <a:lumMod val="65000"/>
                </a:schemeClr>
              </a:solidFill>
            </a:endParaRPr>
          </a:p>
        </p:txBody>
      </p:sp>
      <p:sp>
        <p:nvSpPr>
          <p:cNvPr id="3" name="Subtitle 2"/>
          <p:cNvSpPr>
            <a:spLocks noGrp="1"/>
          </p:cNvSpPr>
          <p:nvPr>
            <p:ph type="subTitle" idx="1"/>
          </p:nvPr>
        </p:nvSpPr>
        <p:spPr>
          <a:xfrm>
            <a:off x="1562100" y="4682062"/>
            <a:ext cx="9070848" cy="765701"/>
          </a:xfrm>
        </p:spPr>
        <p:txBody>
          <a:bodyPr>
            <a:noAutofit/>
          </a:bodyPr>
          <a:lstStyle/>
          <a:p>
            <a:r>
              <a:rPr lang="en-US" sz="2400" b="1" dirty="0" err="1" smtClean="0">
                <a:solidFill>
                  <a:schemeClr val="bg1">
                    <a:lumMod val="65000"/>
                  </a:schemeClr>
                </a:solidFill>
                <a:latin typeface="Times New Roman" panose="02020603050405020304" pitchFamily="18" charset="0"/>
                <a:cs typeface="Times New Roman" panose="02020603050405020304" pitchFamily="18" charset="0"/>
              </a:rPr>
              <a:t>Bushra</a:t>
            </a:r>
            <a:r>
              <a:rPr lang="en-US" sz="2400" b="1" dirty="0" smtClean="0">
                <a:solidFill>
                  <a:schemeClr val="bg1">
                    <a:lumMod val="65000"/>
                  </a:schemeClr>
                </a:solidFill>
                <a:latin typeface="Times New Roman" panose="02020603050405020304" pitchFamily="18" charset="0"/>
                <a:cs typeface="Times New Roman" panose="02020603050405020304" pitchFamily="18" charset="0"/>
              </a:rPr>
              <a:t>  Mohammed Ali Al-</a:t>
            </a:r>
            <a:r>
              <a:rPr lang="en-US" sz="2400" b="1" dirty="0" err="1" smtClean="0">
                <a:solidFill>
                  <a:schemeClr val="bg1">
                    <a:lumMod val="65000"/>
                  </a:schemeClr>
                </a:solidFill>
                <a:latin typeface="Times New Roman" panose="02020603050405020304" pitchFamily="18" charset="0"/>
                <a:cs typeface="Times New Roman" panose="02020603050405020304" pitchFamily="18" charset="0"/>
              </a:rPr>
              <a:t>Ameen</a:t>
            </a:r>
            <a:endParaRPr lang="en-US" sz="2400" b="1" dirty="0" smtClean="0">
              <a:solidFill>
                <a:schemeClr val="bg1">
                  <a:lumMod val="65000"/>
                </a:schemeClr>
              </a:solidFill>
              <a:latin typeface="Times New Roman" panose="02020603050405020304" pitchFamily="18" charset="0"/>
              <a:cs typeface="Times New Roman" panose="02020603050405020304" pitchFamily="18" charset="0"/>
            </a:endParaRPr>
          </a:p>
          <a:p>
            <a:r>
              <a:rPr lang="en-US" sz="2400" b="1" dirty="0" smtClean="0">
                <a:solidFill>
                  <a:schemeClr val="bg1">
                    <a:lumMod val="65000"/>
                  </a:schemeClr>
                </a:solidFill>
                <a:latin typeface="Times New Roman" panose="02020603050405020304" pitchFamily="18" charset="0"/>
                <a:cs typeface="Times New Roman" panose="02020603050405020304" pitchFamily="18" charset="0"/>
              </a:rPr>
              <a:t>B,D,S,. </a:t>
            </a:r>
            <a:r>
              <a:rPr lang="en-US" sz="2400" b="1" dirty="0" err="1" smtClean="0">
                <a:solidFill>
                  <a:schemeClr val="bg1">
                    <a:lumMod val="65000"/>
                  </a:schemeClr>
                </a:solidFill>
                <a:latin typeface="Times New Roman" panose="02020603050405020304" pitchFamily="18" charset="0"/>
                <a:cs typeface="Times New Roman" panose="02020603050405020304" pitchFamily="18" charset="0"/>
              </a:rPr>
              <a:t>M,Sc</a:t>
            </a:r>
            <a:r>
              <a:rPr lang="en-US" sz="2400" b="1" dirty="0" smtClean="0">
                <a:solidFill>
                  <a:schemeClr val="bg1">
                    <a:lumMod val="65000"/>
                  </a:schemeClr>
                </a:solidFill>
                <a:latin typeface="Times New Roman" panose="02020603050405020304" pitchFamily="18" charset="0"/>
                <a:cs typeface="Times New Roman" panose="02020603050405020304" pitchFamily="18" charset="0"/>
              </a:rPr>
              <a:t>.(Pros)</a:t>
            </a:r>
          </a:p>
          <a:p>
            <a:endParaRPr lang="ar-SA" sz="2400" b="1" dirty="0" smtClean="0">
              <a:solidFill>
                <a:schemeClr val="bg1">
                  <a:lumMod val="65000"/>
                </a:schemeClr>
              </a:solidFill>
            </a:endParaRPr>
          </a:p>
          <a:p>
            <a:endParaRPr lang="ar-SA" sz="2400" dirty="0">
              <a:solidFill>
                <a:schemeClr val="bg1">
                  <a:lumMod val="65000"/>
                </a:schemeClr>
              </a:solidFill>
            </a:endParaRPr>
          </a:p>
        </p:txBody>
      </p:sp>
    </p:spTree>
    <p:extLst>
      <p:ext uri="{BB962C8B-B14F-4D97-AF65-F5344CB8AC3E}">
        <p14:creationId xmlns:p14="http://schemas.microsoft.com/office/powerpoint/2010/main" val="246547219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Occlusal correction</a:t>
            </a:r>
            <a:endParaRPr lang="ar-SA"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algn="l" rtl="0"/>
            <a:r>
              <a:rPr lang="en-US" sz="2400" dirty="0">
                <a:solidFill>
                  <a:srgbClr val="000000"/>
                </a:solidFill>
                <a:latin typeface="Times New Roman" panose="02020603050405020304" pitchFamily="18" charset="0"/>
              </a:rPr>
              <a:t>Artificial teeth may move about to a minor degree during waxing and processing of the trial denture to a resin one (wax elimination, packing of acrylic resin, and curing). </a:t>
            </a:r>
            <a:endParaRPr lang="en-US" sz="2400" dirty="0" smtClean="0">
              <a:solidFill>
                <a:srgbClr val="000000"/>
              </a:solidFill>
              <a:latin typeface="Times New Roman" panose="02020603050405020304" pitchFamily="18" charset="0"/>
            </a:endParaRPr>
          </a:p>
          <a:p>
            <a:pPr algn="l" rtl="0"/>
            <a:r>
              <a:rPr lang="en-US" sz="2400" dirty="0" smtClean="0">
                <a:solidFill>
                  <a:srgbClr val="000000"/>
                </a:solidFill>
                <a:latin typeface="Times New Roman" panose="02020603050405020304" pitchFamily="18" charset="0"/>
              </a:rPr>
              <a:t>This </a:t>
            </a:r>
            <a:r>
              <a:rPr lang="en-US" sz="2400" dirty="0">
                <a:solidFill>
                  <a:srgbClr val="000000"/>
                </a:solidFill>
                <a:latin typeface="Times New Roman" panose="02020603050405020304" pitchFamily="18" charset="0"/>
              </a:rPr>
              <a:t>teeth movement is due primarily to </a:t>
            </a:r>
            <a:r>
              <a:rPr lang="en-US" sz="2400" b="1" u="sng" dirty="0">
                <a:solidFill>
                  <a:srgbClr val="000000"/>
                </a:solidFill>
                <a:latin typeface="Times New Roman" panose="02020603050405020304" pitchFamily="18" charset="0"/>
              </a:rPr>
              <a:t>dimensional changes </a:t>
            </a:r>
            <a:r>
              <a:rPr lang="en-US" sz="2400" dirty="0">
                <a:solidFill>
                  <a:srgbClr val="000000"/>
                </a:solidFill>
                <a:latin typeface="Times New Roman" panose="02020603050405020304" pitchFamily="18" charset="0"/>
              </a:rPr>
              <a:t>in the waxed denture base, the investing material, and in the resin denture base during curing. Occlusal discrepancies caused by these dimensional changes ordinarily are removed before the dentures are polished. </a:t>
            </a:r>
            <a:endParaRPr lang="ar-SA"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8794479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Causes of errors in occlusion </a:t>
            </a:r>
            <a:endParaRPr lang="ar-SA"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Autofit/>
          </a:bodyPr>
          <a:lstStyle/>
          <a:p>
            <a:pPr marL="342900" indent="-342900" algn="l" rtl="0">
              <a:buFont typeface="+mj-lt"/>
              <a:buAutoNum type="arabicPeriod"/>
            </a:pPr>
            <a:r>
              <a:rPr lang="en-US" sz="2000" dirty="0">
                <a:solidFill>
                  <a:srgbClr val="000000"/>
                </a:solidFill>
                <a:latin typeface="Times New Roman" panose="02020603050405020304" pitchFamily="18" charset="0"/>
              </a:rPr>
              <a:t>Inaccurate </a:t>
            </a:r>
            <a:r>
              <a:rPr lang="en-US" sz="2000" dirty="0" err="1">
                <a:solidFill>
                  <a:srgbClr val="000000"/>
                </a:solidFill>
                <a:latin typeface="Times New Roman" panose="02020603050405020304" pitchFamily="18" charset="0"/>
              </a:rPr>
              <a:t>maxillo</a:t>
            </a:r>
            <a:r>
              <a:rPr lang="en-US" sz="2000" dirty="0">
                <a:solidFill>
                  <a:srgbClr val="000000"/>
                </a:solidFill>
                <a:latin typeface="Times New Roman" panose="02020603050405020304" pitchFamily="18" charset="0"/>
              </a:rPr>
              <a:t>-mandibular relation record by the dentist. </a:t>
            </a:r>
            <a:endParaRPr lang="en-US" sz="2000" dirty="0" smtClean="0">
              <a:solidFill>
                <a:srgbClr val="000000"/>
              </a:solidFill>
              <a:latin typeface="Times New Roman" panose="02020603050405020304" pitchFamily="18" charset="0"/>
            </a:endParaRPr>
          </a:p>
          <a:p>
            <a:pPr marL="342900" indent="-342900" algn="l" rtl="0">
              <a:buFont typeface="+mj-lt"/>
              <a:buAutoNum type="arabicPeriod"/>
            </a:pPr>
            <a:r>
              <a:rPr lang="en-US" sz="2000" dirty="0" smtClean="0">
                <a:solidFill>
                  <a:srgbClr val="000000"/>
                </a:solidFill>
                <a:latin typeface="Times New Roman" panose="02020603050405020304" pitchFamily="18" charset="0"/>
              </a:rPr>
              <a:t>Errors </a:t>
            </a:r>
            <a:r>
              <a:rPr lang="en-US" sz="2000" dirty="0">
                <a:solidFill>
                  <a:srgbClr val="000000"/>
                </a:solidFill>
                <a:latin typeface="Times New Roman" panose="02020603050405020304" pitchFamily="18" charset="0"/>
              </a:rPr>
              <a:t>made in the transfer of </a:t>
            </a:r>
            <a:r>
              <a:rPr lang="en-US" sz="2000" dirty="0" err="1">
                <a:solidFill>
                  <a:srgbClr val="000000"/>
                </a:solidFill>
                <a:latin typeface="Times New Roman" panose="02020603050405020304" pitchFamily="18" charset="0"/>
              </a:rPr>
              <a:t>maxillo</a:t>
            </a:r>
            <a:r>
              <a:rPr lang="en-US" sz="2000" dirty="0">
                <a:solidFill>
                  <a:srgbClr val="000000"/>
                </a:solidFill>
                <a:latin typeface="Times New Roman" panose="02020603050405020304" pitchFamily="18" charset="0"/>
              </a:rPr>
              <a:t>-mandibular relation to the articulator. </a:t>
            </a:r>
            <a:endParaRPr lang="en-US" sz="2000" dirty="0" smtClean="0">
              <a:solidFill>
                <a:srgbClr val="000000"/>
              </a:solidFill>
              <a:latin typeface="Times New Roman" panose="02020603050405020304" pitchFamily="18" charset="0"/>
            </a:endParaRPr>
          </a:p>
          <a:p>
            <a:pPr marL="342900" indent="-342900" algn="l" rtl="0">
              <a:buFont typeface="+mj-lt"/>
              <a:buAutoNum type="arabicPeriod"/>
            </a:pPr>
            <a:r>
              <a:rPr lang="en-US" sz="2000" dirty="0" smtClean="0">
                <a:solidFill>
                  <a:srgbClr val="000000"/>
                </a:solidFill>
                <a:latin typeface="Times New Roman" panose="02020603050405020304" pitchFamily="18" charset="0"/>
              </a:rPr>
              <a:t>Failure </a:t>
            </a:r>
            <a:r>
              <a:rPr lang="en-US" sz="2000" dirty="0">
                <a:solidFill>
                  <a:srgbClr val="000000"/>
                </a:solidFill>
                <a:latin typeface="Times New Roman" panose="02020603050405020304" pitchFamily="18" charset="0"/>
              </a:rPr>
              <a:t>to use the face-bow and subsequently changing in the vertical relation on the articulator. </a:t>
            </a:r>
            <a:endParaRPr lang="en-US" sz="2000" dirty="0" smtClean="0">
              <a:solidFill>
                <a:srgbClr val="000000"/>
              </a:solidFill>
              <a:latin typeface="Times New Roman" panose="02020603050405020304" pitchFamily="18" charset="0"/>
            </a:endParaRPr>
          </a:p>
          <a:p>
            <a:pPr marL="342900" indent="-342900" algn="l" rtl="0">
              <a:buFont typeface="+mj-lt"/>
              <a:buAutoNum type="arabicPeriod"/>
            </a:pPr>
            <a:r>
              <a:rPr lang="en-US" sz="2000" dirty="0" smtClean="0">
                <a:solidFill>
                  <a:srgbClr val="000000"/>
                </a:solidFill>
                <a:latin typeface="Times New Roman" panose="02020603050405020304" pitchFamily="18" charset="0"/>
              </a:rPr>
              <a:t>Failure </a:t>
            </a:r>
            <a:r>
              <a:rPr lang="en-US" sz="2000" dirty="0">
                <a:solidFill>
                  <a:srgbClr val="000000"/>
                </a:solidFill>
                <a:latin typeface="Times New Roman" panose="02020603050405020304" pitchFamily="18" charset="0"/>
              </a:rPr>
              <a:t>to seat the occlusion rims correctly on the cast (ill-fitting record bases). </a:t>
            </a:r>
            <a:endParaRPr lang="en-US" sz="2000" dirty="0" smtClean="0">
              <a:solidFill>
                <a:srgbClr val="000000"/>
              </a:solidFill>
              <a:latin typeface="Times New Roman" panose="02020603050405020304" pitchFamily="18" charset="0"/>
            </a:endParaRPr>
          </a:p>
          <a:p>
            <a:pPr marL="342900" indent="-342900" algn="l" rtl="0">
              <a:buFont typeface="+mj-lt"/>
              <a:buAutoNum type="arabicPeriod"/>
            </a:pPr>
            <a:r>
              <a:rPr lang="en-US" sz="2000" dirty="0" smtClean="0">
                <a:solidFill>
                  <a:srgbClr val="000000"/>
                </a:solidFill>
                <a:latin typeface="Times New Roman" panose="02020603050405020304" pitchFamily="18" charset="0"/>
              </a:rPr>
              <a:t>Incorrect </a:t>
            </a:r>
            <a:r>
              <a:rPr lang="en-US" sz="2000" dirty="0">
                <a:solidFill>
                  <a:srgbClr val="000000"/>
                </a:solidFill>
                <a:latin typeface="Times New Roman" panose="02020603050405020304" pitchFamily="18" charset="0"/>
              </a:rPr>
              <a:t>arrangement of posterior teeth. </a:t>
            </a:r>
            <a:endParaRPr lang="en-US" sz="2000" dirty="0" smtClean="0">
              <a:solidFill>
                <a:srgbClr val="000000"/>
              </a:solidFill>
              <a:latin typeface="Times New Roman" panose="02020603050405020304" pitchFamily="18" charset="0"/>
            </a:endParaRPr>
          </a:p>
          <a:p>
            <a:pPr marL="342900" indent="-342900" algn="l" rtl="0">
              <a:buFont typeface="+mj-lt"/>
              <a:buAutoNum type="arabicPeriod"/>
            </a:pPr>
            <a:r>
              <a:rPr lang="en-US" sz="2000" dirty="0" smtClean="0">
                <a:solidFill>
                  <a:srgbClr val="000000"/>
                </a:solidFill>
                <a:latin typeface="Times New Roman" panose="02020603050405020304" pitchFamily="18" charset="0"/>
              </a:rPr>
              <a:t>Failure </a:t>
            </a:r>
            <a:r>
              <a:rPr lang="en-US" sz="2000" dirty="0">
                <a:solidFill>
                  <a:srgbClr val="000000"/>
                </a:solidFill>
                <a:latin typeface="Times New Roman" panose="02020603050405020304" pitchFamily="18" charset="0"/>
              </a:rPr>
              <a:t>to close the flask completely during processing. </a:t>
            </a:r>
            <a:endParaRPr lang="en-US" sz="2000" dirty="0" smtClean="0">
              <a:solidFill>
                <a:srgbClr val="000000"/>
              </a:solidFill>
              <a:latin typeface="Times New Roman" panose="02020603050405020304" pitchFamily="18" charset="0"/>
            </a:endParaRPr>
          </a:p>
          <a:p>
            <a:pPr marL="342900" indent="-342900" algn="l" rtl="0">
              <a:buFont typeface="+mj-lt"/>
              <a:buAutoNum type="arabicPeriod"/>
            </a:pPr>
            <a:r>
              <a:rPr lang="en-US" sz="2000" dirty="0" err="1" smtClean="0">
                <a:solidFill>
                  <a:srgbClr val="000000"/>
                </a:solidFill>
                <a:latin typeface="Times New Roman" panose="02020603050405020304" pitchFamily="18" charset="0"/>
              </a:rPr>
              <a:t>Warpage</a:t>
            </a:r>
            <a:r>
              <a:rPr lang="en-US" sz="2000" dirty="0" smtClean="0">
                <a:solidFill>
                  <a:srgbClr val="000000"/>
                </a:solidFill>
                <a:latin typeface="Times New Roman" panose="02020603050405020304" pitchFamily="18" charset="0"/>
              </a:rPr>
              <a:t> </a:t>
            </a:r>
            <a:r>
              <a:rPr lang="en-US" sz="2000" dirty="0">
                <a:solidFill>
                  <a:srgbClr val="000000"/>
                </a:solidFill>
                <a:latin typeface="Times New Roman" panose="02020603050405020304" pitchFamily="18" charset="0"/>
              </a:rPr>
              <a:t>of the dentures by overheating them in polishing stage. </a:t>
            </a:r>
            <a:endParaRPr lang="en-US" sz="2000" dirty="0" smtClean="0">
              <a:solidFill>
                <a:srgbClr val="000000"/>
              </a:solidFill>
              <a:latin typeface="Times New Roman" panose="02020603050405020304" pitchFamily="18" charset="0"/>
            </a:endParaRPr>
          </a:p>
          <a:p>
            <a:pPr marL="342900" indent="-342900" algn="l" rtl="0">
              <a:buFont typeface="+mj-lt"/>
              <a:buAutoNum type="arabicPeriod"/>
            </a:pPr>
            <a:r>
              <a:rPr lang="en-US" sz="2000" dirty="0" smtClean="0">
                <a:solidFill>
                  <a:srgbClr val="000000"/>
                </a:solidFill>
                <a:latin typeface="Times New Roman" panose="02020603050405020304" pitchFamily="18" charset="0"/>
              </a:rPr>
              <a:t>Dimensional </a:t>
            </a:r>
            <a:r>
              <a:rPr lang="en-US" sz="2000" dirty="0">
                <a:solidFill>
                  <a:srgbClr val="000000"/>
                </a:solidFill>
                <a:latin typeface="Times New Roman" panose="02020603050405020304" pitchFamily="18" charset="0"/>
              </a:rPr>
              <a:t>changes of the denture base material (acrylic resin). </a:t>
            </a:r>
            <a:endParaRPr lang="ar-SA"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663439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marL="182880" lvl="0" indent="-182880" algn="ctr" rtl="0">
              <a:lnSpc>
                <a:spcPct val="100000"/>
              </a:lnSpc>
              <a:spcBef>
                <a:spcPts val="900"/>
              </a:spcBef>
            </a:pPr>
            <a:r>
              <a:rPr lang="en-US" sz="2400" dirty="0" smtClean="0">
                <a:solidFill>
                  <a:srgbClr val="000000"/>
                </a:solidFill>
                <a:latin typeface="Times New Roman" panose="02020603050405020304" pitchFamily="18" charset="0"/>
              </a:rPr>
              <a:t/>
            </a:r>
            <a:br>
              <a:rPr lang="en-US" sz="2400" dirty="0" smtClean="0">
                <a:solidFill>
                  <a:srgbClr val="000000"/>
                </a:solidFill>
                <a:latin typeface="Times New Roman" panose="02020603050405020304" pitchFamily="18" charset="0"/>
              </a:rPr>
            </a:br>
            <a:r>
              <a:rPr lang="en-US" sz="2400" dirty="0">
                <a:solidFill>
                  <a:srgbClr val="000000"/>
                </a:solidFill>
                <a:latin typeface="Times New Roman" panose="02020603050405020304" pitchFamily="18" charset="0"/>
              </a:rPr>
              <a:t/>
            </a:r>
            <a:br>
              <a:rPr lang="en-US" sz="2400" dirty="0">
                <a:solidFill>
                  <a:srgbClr val="000000"/>
                </a:solidFill>
                <a:latin typeface="Times New Roman" panose="02020603050405020304" pitchFamily="18" charset="0"/>
              </a:rPr>
            </a:br>
            <a:r>
              <a:rPr lang="en-US" sz="2400" dirty="0" smtClean="0">
                <a:solidFill>
                  <a:srgbClr val="000000"/>
                </a:solidFill>
                <a:latin typeface="Times New Roman" panose="02020603050405020304" pitchFamily="18" charset="0"/>
              </a:rPr>
              <a:t>The </a:t>
            </a:r>
            <a:r>
              <a:rPr lang="en-US" sz="2400" dirty="0">
                <a:solidFill>
                  <a:srgbClr val="000000"/>
                </a:solidFill>
                <a:latin typeface="Times New Roman" panose="02020603050405020304" pitchFamily="18" charset="0"/>
              </a:rPr>
              <a:t>errors that are a result of processing changes can be eliminated before insertion of the dentures in the patient’s mouth, correcting occlusal surface of the teeth by </a:t>
            </a:r>
            <a:r>
              <a:rPr lang="en-US" sz="2400" b="1" i="1" dirty="0">
                <a:solidFill>
                  <a:srgbClr val="000000"/>
                </a:solidFill>
                <a:latin typeface="Times New Roman" panose="02020603050405020304" pitchFamily="18" charset="0"/>
              </a:rPr>
              <a:t>selective grinding</a:t>
            </a:r>
            <a:r>
              <a:rPr lang="en-US" sz="2400" dirty="0">
                <a:solidFill>
                  <a:srgbClr val="000000"/>
                </a:solidFill>
                <a:latin typeface="Times New Roman" panose="02020603050405020304" pitchFamily="18" charset="0"/>
              </a:rPr>
              <a:t>. </a:t>
            </a:r>
            <a:r>
              <a:rPr lang="ar-SA" sz="2400" dirty="0">
                <a:solidFill>
                  <a:prstClr val="black"/>
                </a:solidFill>
                <a:latin typeface="Times New Roman" panose="02020603050405020304" pitchFamily="18" charset="0"/>
                <a:cs typeface="Times New Roman" panose="02020603050405020304" pitchFamily="18" charset="0"/>
              </a:rPr>
              <a:t/>
            </a:r>
            <a:br>
              <a:rPr lang="ar-SA" sz="2400" dirty="0">
                <a:solidFill>
                  <a:prstClr val="black"/>
                </a:solidFill>
                <a:latin typeface="Times New Roman" panose="02020603050405020304" pitchFamily="18" charset="0"/>
                <a:cs typeface="Times New Roman" panose="02020603050405020304" pitchFamily="18" charset="0"/>
              </a:rPr>
            </a:br>
            <a:endParaRPr lang="ar-SA" sz="60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pPr algn="l" rtl="0"/>
            <a:r>
              <a:rPr lang="en-US" sz="2800" b="1" u="sng" dirty="0" smtClean="0">
                <a:latin typeface="Times New Roman" panose="02020603050405020304" pitchFamily="18" charset="0"/>
                <a:cs typeface="Times New Roman" panose="02020603050405020304" pitchFamily="18" charset="0"/>
              </a:rPr>
              <a:t>Selective grinding :</a:t>
            </a:r>
          </a:p>
          <a:p>
            <a:pPr algn="l" rtl="0"/>
            <a:r>
              <a:rPr lang="en-US" sz="2400" dirty="0">
                <a:solidFill>
                  <a:srgbClr val="000000"/>
                </a:solidFill>
                <a:latin typeface="Times New Roman" panose="02020603050405020304" pitchFamily="18" charset="0"/>
              </a:rPr>
              <a:t>It is the modification of the occlusal forms of the teeth by grinding according to a </a:t>
            </a:r>
            <a:r>
              <a:rPr lang="en-US" sz="2400" b="1" u="sng" dirty="0">
                <a:solidFill>
                  <a:srgbClr val="000000"/>
                </a:solidFill>
                <a:latin typeface="Times New Roman" panose="02020603050405020304" pitchFamily="18" charset="0"/>
              </a:rPr>
              <a:t>plan</a:t>
            </a:r>
            <a:r>
              <a:rPr lang="en-US" sz="2400" dirty="0">
                <a:solidFill>
                  <a:srgbClr val="000000"/>
                </a:solidFill>
                <a:latin typeface="Times New Roman" panose="02020603050405020304" pitchFamily="18" charset="0"/>
              </a:rPr>
              <a:t>. </a:t>
            </a:r>
            <a:endParaRPr lang="en-US" sz="2400" dirty="0" smtClean="0">
              <a:solidFill>
                <a:srgbClr val="000000"/>
              </a:solidFill>
              <a:latin typeface="Times New Roman" panose="02020603050405020304" pitchFamily="18" charset="0"/>
            </a:endParaRPr>
          </a:p>
          <a:p>
            <a:pPr algn="l" rtl="0"/>
            <a:r>
              <a:rPr lang="en-US" sz="2400" dirty="0" smtClean="0">
                <a:solidFill>
                  <a:srgbClr val="000000"/>
                </a:solidFill>
                <a:latin typeface="Times New Roman" panose="02020603050405020304" pitchFamily="18" charset="0"/>
              </a:rPr>
              <a:t>The </a:t>
            </a:r>
            <a:r>
              <a:rPr lang="en-US" sz="2400" dirty="0">
                <a:solidFill>
                  <a:srgbClr val="000000"/>
                </a:solidFill>
                <a:latin typeface="Times New Roman" panose="02020603050405020304" pitchFamily="18" charset="0"/>
              </a:rPr>
              <a:t>modification of the occlusal forms of the teeth by grinding at selected places marked by spots made by </a:t>
            </a:r>
            <a:r>
              <a:rPr lang="en-US" sz="2400" b="1" i="1" dirty="0">
                <a:solidFill>
                  <a:srgbClr val="000000"/>
                </a:solidFill>
                <a:latin typeface="Times New Roman" panose="02020603050405020304" pitchFamily="18" charset="0"/>
              </a:rPr>
              <a:t>articulating paper</a:t>
            </a:r>
            <a:r>
              <a:rPr lang="en-US" sz="2400" dirty="0">
                <a:solidFill>
                  <a:srgbClr val="000000"/>
                </a:solidFill>
                <a:latin typeface="Times New Roman" panose="02020603050405020304" pitchFamily="18" charset="0"/>
              </a:rPr>
              <a:t>, or marked by parts of the teeth cutting through a thin layer of </a:t>
            </a:r>
            <a:r>
              <a:rPr lang="en-US" sz="2400" b="1" i="1" dirty="0">
                <a:solidFill>
                  <a:srgbClr val="000000"/>
                </a:solidFill>
                <a:latin typeface="Times New Roman" panose="02020603050405020304" pitchFamily="18" charset="0"/>
              </a:rPr>
              <a:t>occluding wax </a:t>
            </a:r>
            <a:r>
              <a:rPr lang="en-US" sz="2400" dirty="0">
                <a:solidFill>
                  <a:srgbClr val="000000"/>
                </a:solidFill>
                <a:latin typeface="Times New Roman" panose="02020603050405020304" pitchFamily="18" charset="0"/>
              </a:rPr>
              <a:t>placed over the teeth. </a:t>
            </a:r>
            <a:endParaRPr lang="en-US" sz="2400" b="1" u="sng" dirty="0" smtClean="0">
              <a:latin typeface="Times New Roman" panose="02020603050405020304" pitchFamily="18" charset="0"/>
              <a:cs typeface="Times New Roman" panose="02020603050405020304" pitchFamily="18" charset="0"/>
            </a:endParaRPr>
          </a:p>
          <a:p>
            <a:pPr algn="l" rtl="0"/>
            <a:endParaRPr lang="ar-SA"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1261859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tretch>
            <a:fillRect/>
          </a:stretch>
        </p:blipFill>
        <p:spPr>
          <a:xfrm>
            <a:off x="6565151" y="580445"/>
            <a:ext cx="2286915" cy="2286915"/>
          </a:xfrm>
          <a:prstGeom prst="rect">
            <a:avLst/>
          </a:prstGeom>
        </p:spPr>
      </p:pic>
      <p:pic>
        <p:nvPicPr>
          <p:cNvPr id="5" name="Picture 4"/>
          <p:cNvPicPr>
            <a:picLocks noChangeAspect="1"/>
          </p:cNvPicPr>
          <p:nvPr/>
        </p:nvPicPr>
        <p:blipFill>
          <a:blip r:embed="rId3"/>
          <a:stretch>
            <a:fillRect/>
          </a:stretch>
        </p:blipFill>
        <p:spPr>
          <a:xfrm>
            <a:off x="3619580" y="588416"/>
            <a:ext cx="2278944" cy="2278944"/>
          </a:xfrm>
          <a:prstGeom prst="rect">
            <a:avLst/>
          </a:prstGeom>
        </p:spPr>
      </p:pic>
      <p:pic>
        <p:nvPicPr>
          <p:cNvPr id="6" name="Picture 5"/>
          <p:cNvPicPr>
            <a:picLocks noChangeAspect="1"/>
          </p:cNvPicPr>
          <p:nvPr/>
        </p:nvPicPr>
        <p:blipFill>
          <a:blip r:embed="rId4"/>
          <a:stretch>
            <a:fillRect/>
          </a:stretch>
        </p:blipFill>
        <p:spPr>
          <a:xfrm>
            <a:off x="470146" y="482043"/>
            <a:ext cx="2828925" cy="1609725"/>
          </a:xfrm>
          <a:prstGeom prst="rect">
            <a:avLst/>
          </a:prstGeom>
        </p:spPr>
      </p:pic>
      <p:pic>
        <p:nvPicPr>
          <p:cNvPr id="7" name="Picture 6"/>
          <p:cNvPicPr>
            <a:picLocks noChangeAspect="1"/>
          </p:cNvPicPr>
          <p:nvPr/>
        </p:nvPicPr>
        <p:blipFill>
          <a:blip r:embed="rId5"/>
          <a:stretch>
            <a:fillRect/>
          </a:stretch>
        </p:blipFill>
        <p:spPr>
          <a:xfrm>
            <a:off x="470146" y="2275066"/>
            <a:ext cx="2857500" cy="4162425"/>
          </a:xfrm>
          <a:prstGeom prst="rect">
            <a:avLst/>
          </a:prstGeom>
        </p:spPr>
      </p:pic>
      <p:pic>
        <p:nvPicPr>
          <p:cNvPr id="8" name="Picture 7"/>
          <p:cNvPicPr>
            <a:picLocks noChangeAspect="1"/>
          </p:cNvPicPr>
          <p:nvPr/>
        </p:nvPicPr>
        <p:blipFill rotWithShape="1">
          <a:blip r:embed="rId6"/>
          <a:srcRect l="18989" t="13798" r="14889" b="28053"/>
          <a:stretch/>
        </p:blipFill>
        <p:spPr>
          <a:xfrm>
            <a:off x="4720710" y="3369889"/>
            <a:ext cx="2987898" cy="1972778"/>
          </a:xfrm>
          <a:prstGeom prst="rect">
            <a:avLst/>
          </a:prstGeom>
        </p:spPr>
      </p:pic>
      <p:pic>
        <p:nvPicPr>
          <p:cNvPr id="9" name="Picture 8"/>
          <p:cNvPicPr>
            <a:picLocks noChangeAspect="1"/>
          </p:cNvPicPr>
          <p:nvPr/>
        </p:nvPicPr>
        <p:blipFill rotWithShape="1">
          <a:blip r:embed="rId7"/>
          <a:srcRect l="22378" t="248" r="33752" b="61644"/>
          <a:stretch/>
        </p:blipFill>
        <p:spPr>
          <a:xfrm>
            <a:off x="9144000" y="536418"/>
            <a:ext cx="2665926" cy="1738648"/>
          </a:xfrm>
          <a:prstGeom prst="rect">
            <a:avLst/>
          </a:prstGeom>
        </p:spPr>
      </p:pic>
      <p:pic>
        <p:nvPicPr>
          <p:cNvPr id="10" name="Picture 9"/>
          <p:cNvPicPr>
            <a:picLocks noChangeAspect="1"/>
          </p:cNvPicPr>
          <p:nvPr/>
        </p:nvPicPr>
        <p:blipFill rotWithShape="1">
          <a:blip r:embed="rId7"/>
          <a:srcRect l="23226" t="46542" r="32269" b="12810"/>
          <a:stretch/>
        </p:blipFill>
        <p:spPr>
          <a:xfrm>
            <a:off x="9124681" y="2501720"/>
            <a:ext cx="2704563" cy="1854558"/>
          </a:xfrm>
          <a:prstGeom prst="rect">
            <a:avLst/>
          </a:prstGeom>
        </p:spPr>
      </p:pic>
    </p:spTree>
    <p:extLst>
      <p:ext uri="{BB962C8B-B14F-4D97-AF65-F5344CB8AC3E}">
        <p14:creationId xmlns:p14="http://schemas.microsoft.com/office/powerpoint/2010/main" val="6915280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tretch>
            <a:fillRect/>
          </a:stretch>
        </p:blipFill>
        <p:spPr>
          <a:xfrm>
            <a:off x="2184898" y="1043190"/>
            <a:ext cx="7654884" cy="5044002"/>
          </a:xfrm>
          <a:prstGeom prst="rect">
            <a:avLst/>
          </a:prstGeom>
        </p:spPr>
      </p:pic>
    </p:spTree>
    <p:extLst>
      <p:ext uri="{BB962C8B-B14F-4D97-AF65-F5344CB8AC3E}">
        <p14:creationId xmlns:p14="http://schemas.microsoft.com/office/powerpoint/2010/main" val="14053936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latin typeface="Times New Roman" panose="02020603050405020304" pitchFamily="18" charset="0"/>
                <a:cs typeface="Times New Roman" panose="02020603050405020304" pitchFamily="18" charset="0"/>
              </a:rPr>
              <a:t>Correction of occlusal records </a:t>
            </a:r>
            <a:endParaRPr lang="ar-SA"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marL="0" indent="0" algn="l" rtl="0">
              <a:buNone/>
            </a:pPr>
            <a:r>
              <a:rPr lang="en-US" sz="2800" dirty="0">
                <a:latin typeface="Times New Roman" panose="02020603050405020304" pitchFamily="18" charset="0"/>
              </a:rPr>
              <a:t>Two methods are generally used in correcting errors due to </a:t>
            </a:r>
            <a:r>
              <a:rPr lang="en-US" sz="2800" dirty="0" smtClean="0">
                <a:latin typeface="Times New Roman" panose="02020603050405020304" pitchFamily="18" charset="0"/>
              </a:rPr>
              <a:t>processing changes</a:t>
            </a:r>
            <a:r>
              <a:rPr lang="en-US" sz="2800" dirty="0">
                <a:latin typeface="Times New Roman" panose="02020603050405020304" pitchFamily="18" charset="0"/>
              </a:rPr>
              <a:t>, in both the occlusal surfaces of teeth are altered by </a:t>
            </a:r>
            <a:r>
              <a:rPr lang="en-US" sz="2800" dirty="0" smtClean="0">
                <a:latin typeface="Times New Roman" panose="02020603050405020304" pitchFamily="18" charset="0"/>
              </a:rPr>
              <a:t>selective grinding</a:t>
            </a:r>
            <a:r>
              <a:rPr lang="en-US" sz="2800" dirty="0">
                <a:latin typeface="Times New Roman" panose="02020603050405020304" pitchFamily="18" charset="0"/>
              </a:rPr>
              <a:t>:</a:t>
            </a:r>
          </a:p>
          <a:p>
            <a:pPr marL="0" indent="0" algn="l" rtl="0">
              <a:buNone/>
            </a:pPr>
            <a:r>
              <a:rPr lang="en-US" sz="2800" dirty="0">
                <a:latin typeface="Times New Roman" panose="02020603050405020304" pitchFamily="18" charset="0"/>
              </a:rPr>
              <a:t>Intraoral (inside patient mouth, clinically).</a:t>
            </a:r>
          </a:p>
          <a:p>
            <a:pPr marL="0" indent="0" algn="l" rtl="0">
              <a:buNone/>
            </a:pPr>
            <a:r>
              <a:rPr lang="en-US" sz="2800" dirty="0" err="1">
                <a:latin typeface="Times New Roman" panose="02020603050405020304" pitchFamily="18" charset="0"/>
              </a:rPr>
              <a:t>Extraoral</a:t>
            </a:r>
            <a:r>
              <a:rPr lang="en-US" sz="2800" dirty="0">
                <a:latin typeface="Times New Roman" panose="02020603050405020304" pitchFamily="18" charset="0"/>
              </a:rPr>
              <a:t> (on the articulator, in the laboratory).</a:t>
            </a:r>
            <a:endParaRPr lang="ar-SA"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1816653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Disadvantages of intraoral correction </a:t>
            </a:r>
            <a:endParaRPr lang="ar-SA"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marL="342900" indent="-342900" algn="l" rtl="0">
              <a:buFont typeface="+mj-lt"/>
              <a:buAutoNum type="arabicPeriod"/>
            </a:pPr>
            <a:r>
              <a:rPr lang="en-US" sz="2400" dirty="0">
                <a:latin typeface="Times New Roman" panose="02020603050405020304" pitchFamily="18" charset="0"/>
              </a:rPr>
              <a:t>It is difficult to see the errors because the soft tissues will be </a:t>
            </a:r>
            <a:r>
              <a:rPr lang="en-US" sz="2400" dirty="0" smtClean="0">
                <a:latin typeface="Times New Roman" panose="02020603050405020304" pitchFamily="18" charset="0"/>
              </a:rPr>
              <a:t>distorted and </a:t>
            </a:r>
            <a:r>
              <a:rPr lang="en-US" sz="2400" dirty="0">
                <a:latin typeface="Times New Roman" panose="02020603050405020304" pitchFamily="18" charset="0"/>
              </a:rPr>
              <a:t>obscure the errors.</a:t>
            </a:r>
          </a:p>
          <a:p>
            <a:pPr marL="342900" indent="-342900" algn="l" rtl="0">
              <a:buFont typeface="+mj-lt"/>
              <a:buAutoNum type="arabicPeriod"/>
            </a:pPr>
            <a:r>
              <a:rPr lang="en-US" sz="2400" dirty="0">
                <a:latin typeface="Times New Roman" panose="02020603050405020304" pitchFamily="18" charset="0"/>
              </a:rPr>
              <a:t>The denture bases will be shift in relation to the underlying </a:t>
            </a:r>
            <a:r>
              <a:rPr lang="en-US" sz="2400" dirty="0" smtClean="0">
                <a:latin typeface="Times New Roman" panose="02020603050405020304" pitchFamily="18" charset="0"/>
              </a:rPr>
              <a:t>bone when </a:t>
            </a:r>
            <a:r>
              <a:rPr lang="en-US" sz="2400" dirty="0">
                <a:latin typeface="Times New Roman" panose="02020603050405020304" pitchFamily="18" charset="0"/>
              </a:rPr>
              <a:t>there are errors in occlusion due to the resiliency of the </a:t>
            </a:r>
            <a:r>
              <a:rPr lang="en-US" sz="2400" dirty="0" smtClean="0">
                <a:latin typeface="Times New Roman" panose="02020603050405020304" pitchFamily="18" charset="0"/>
              </a:rPr>
              <a:t>soft tissue</a:t>
            </a:r>
            <a:r>
              <a:rPr lang="en-US" sz="2400" dirty="0">
                <a:latin typeface="Times New Roman" panose="02020603050405020304" pitchFamily="18" charset="0"/>
              </a:rPr>
              <a:t>.</a:t>
            </a:r>
          </a:p>
          <a:p>
            <a:pPr marL="342900" indent="-342900" algn="l" rtl="0">
              <a:buFont typeface="+mj-lt"/>
              <a:buAutoNum type="arabicPeriod"/>
            </a:pPr>
            <a:r>
              <a:rPr lang="en-US" sz="2400" dirty="0">
                <a:latin typeface="Times New Roman" panose="02020603050405020304" pitchFamily="18" charset="0"/>
              </a:rPr>
              <a:t>The articulating paper marks are likely to be incorrect due to </a:t>
            </a:r>
            <a:r>
              <a:rPr lang="en-US" sz="2400" dirty="0" smtClean="0">
                <a:latin typeface="Times New Roman" panose="02020603050405020304" pitchFamily="18" charset="0"/>
              </a:rPr>
              <a:t>the presence </a:t>
            </a:r>
            <a:r>
              <a:rPr lang="en-US" sz="2400" dirty="0">
                <a:latin typeface="Times New Roman" panose="02020603050405020304" pitchFamily="18" charset="0"/>
              </a:rPr>
              <a:t>of the saliva.</a:t>
            </a:r>
          </a:p>
          <a:p>
            <a:pPr marL="342900" indent="-342900" algn="l" rtl="0">
              <a:buFont typeface="+mj-lt"/>
              <a:buAutoNum type="arabicPeriod"/>
            </a:pPr>
            <a:r>
              <a:rPr lang="en-US" sz="2400" dirty="0">
                <a:latin typeface="Times New Roman" panose="02020603050405020304" pitchFamily="18" charset="0"/>
              </a:rPr>
              <a:t>The central of jaw position depends entirely on the ability of </a:t>
            </a:r>
            <a:r>
              <a:rPr lang="en-US" sz="2400" dirty="0" smtClean="0">
                <a:latin typeface="Times New Roman" panose="02020603050405020304" pitchFamily="18" charset="0"/>
              </a:rPr>
              <a:t>the patient </a:t>
            </a:r>
            <a:r>
              <a:rPr lang="en-US" sz="2400" dirty="0">
                <a:latin typeface="Times New Roman" panose="02020603050405020304" pitchFamily="18" charset="0"/>
              </a:rPr>
              <a:t>to place and move jaw correctly.</a:t>
            </a:r>
            <a:endParaRPr lang="ar-SA"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387087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Advantages of </a:t>
            </a:r>
            <a:r>
              <a:rPr lang="en-US" dirty="0" err="1" smtClean="0">
                <a:latin typeface="Times New Roman" panose="02020603050405020304" pitchFamily="18" charset="0"/>
                <a:cs typeface="Times New Roman" panose="02020603050405020304" pitchFamily="18" charset="0"/>
              </a:rPr>
              <a:t>extraoral</a:t>
            </a:r>
            <a:r>
              <a:rPr lang="en-US" dirty="0" smtClean="0">
                <a:latin typeface="Times New Roman" panose="02020603050405020304" pitchFamily="18" charset="0"/>
                <a:cs typeface="Times New Roman" panose="02020603050405020304" pitchFamily="18" charset="0"/>
              </a:rPr>
              <a:t> correction </a:t>
            </a:r>
            <a:endParaRPr lang="ar-SA"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marL="457200" indent="-457200" algn="l" rtl="0">
              <a:buFont typeface="+mj-lt"/>
              <a:buAutoNum type="arabicPeriod"/>
            </a:pPr>
            <a:r>
              <a:rPr lang="en-US" sz="2800" dirty="0">
                <a:latin typeface="Times New Roman" panose="02020603050405020304" pitchFamily="18" charset="0"/>
              </a:rPr>
              <a:t>Easily visible.</a:t>
            </a:r>
          </a:p>
          <a:p>
            <a:pPr marL="457200" indent="-457200" algn="l" rtl="0">
              <a:buFont typeface="+mj-lt"/>
              <a:buAutoNum type="arabicPeriod"/>
            </a:pPr>
            <a:r>
              <a:rPr lang="en-US" sz="2800" dirty="0">
                <a:latin typeface="Times New Roman" panose="02020603050405020304" pitchFamily="18" charset="0"/>
              </a:rPr>
              <a:t>Easily located.</a:t>
            </a:r>
          </a:p>
          <a:p>
            <a:pPr marL="457200" indent="-457200" algn="l" rtl="0">
              <a:buFont typeface="+mj-lt"/>
              <a:buAutoNum type="arabicPeriod"/>
            </a:pPr>
            <a:r>
              <a:rPr lang="en-US" sz="2800" dirty="0">
                <a:latin typeface="Times New Roman" panose="02020603050405020304" pitchFamily="18" charset="0"/>
              </a:rPr>
              <a:t>Easily corrected by selective grinding.</a:t>
            </a:r>
          </a:p>
          <a:p>
            <a:pPr marL="457200" indent="-457200" algn="l" rtl="0">
              <a:buFont typeface="+mj-lt"/>
              <a:buAutoNum type="arabicPeriod"/>
            </a:pPr>
            <a:r>
              <a:rPr lang="en-US" sz="2800" dirty="0">
                <a:latin typeface="Times New Roman" panose="02020603050405020304" pitchFamily="18" charset="0"/>
              </a:rPr>
              <a:t>The articulating paper marks can be quite easily made on dry teeth.</a:t>
            </a:r>
          </a:p>
          <a:p>
            <a:pPr marL="457200" indent="-457200" algn="l" rtl="0">
              <a:buFont typeface="+mj-lt"/>
              <a:buAutoNum type="arabicPeriod"/>
            </a:pPr>
            <a:r>
              <a:rPr lang="en-US" sz="2800" dirty="0">
                <a:latin typeface="Times New Roman" panose="02020603050405020304" pitchFamily="18" charset="0"/>
              </a:rPr>
              <a:t>Make the correction away from the patient thus there is </a:t>
            </a:r>
            <a:r>
              <a:rPr lang="en-US" sz="2800" dirty="0" smtClean="0">
                <a:latin typeface="Times New Roman" panose="02020603050405020304" pitchFamily="18" charset="0"/>
              </a:rPr>
              <a:t>a psychological </a:t>
            </a:r>
            <a:r>
              <a:rPr lang="en-US" sz="2800" dirty="0">
                <a:latin typeface="Times New Roman" panose="02020603050405020304" pitchFamily="18" charset="0"/>
              </a:rPr>
              <a:t>advantage.</a:t>
            </a:r>
            <a:endParaRPr lang="ar-SA"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209478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0" indent="0" algn="l">
              <a:buNone/>
            </a:pPr>
            <a:r>
              <a:rPr lang="en-US" sz="2400" b="1" i="1" dirty="0">
                <a:latin typeface="Times New Roman" panose="02020603050405020304" pitchFamily="18" charset="0"/>
              </a:rPr>
              <a:t>Articulating paper </a:t>
            </a:r>
            <a:r>
              <a:rPr lang="en-US" sz="2400" dirty="0">
                <a:latin typeface="Times New Roman" panose="02020603050405020304" pitchFamily="18" charset="0"/>
              </a:rPr>
              <a:t>and </a:t>
            </a:r>
            <a:r>
              <a:rPr lang="en-US" sz="2400" b="1" i="1" dirty="0">
                <a:latin typeface="Times New Roman" panose="02020603050405020304" pitchFamily="18" charset="0"/>
              </a:rPr>
              <a:t>occluding wax </a:t>
            </a:r>
            <a:r>
              <a:rPr lang="en-US" sz="2400" dirty="0">
                <a:latin typeface="Times New Roman" panose="02020603050405020304" pitchFamily="18" charset="0"/>
              </a:rPr>
              <a:t>can be used to detect </a:t>
            </a:r>
            <a:r>
              <a:rPr lang="en-US" sz="2400" dirty="0" smtClean="0">
                <a:latin typeface="Times New Roman" panose="02020603050405020304" pitchFamily="18" charset="0"/>
              </a:rPr>
              <a:t>the premature </a:t>
            </a:r>
            <a:r>
              <a:rPr lang="en-US" sz="2400" dirty="0">
                <a:latin typeface="Times New Roman" panose="02020603050405020304" pitchFamily="18" charset="0"/>
              </a:rPr>
              <a:t>contacts, although it is preferable to use occluding </a:t>
            </a:r>
            <a:r>
              <a:rPr lang="en-US" sz="2400" dirty="0" smtClean="0">
                <a:latin typeface="Times New Roman" panose="02020603050405020304" pitchFamily="18" charset="0"/>
              </a:rPr>
              <a:t>wax because </a:t>
            </a:r>
            <a:r>
              <a:rPr lang="en-US" sz="2400" dirty="0">
                <a:latin typeface="Times New Roman" panose="02020603050405020304" pitchFamily="18" charset="0"/>
              </a:rPr>
              <a:t>premature contact will cause the cusps to penetrate through </a:t>
            </a:r>
            <a:r>
              <a:rPr lang="en-US" sz="2400" dirty="0" smtClean="0">
                <a:latin typeface="Times New Roman" panose="02020603050405020304" pitchFamily="18" charset="0"/>
              </a:rPr>
              <a:t>the wax </a:t>
            </a:r>
            <a:r>
              <a:rPr lang="en-US" sz="2400" dirty="0">
                <a:latin typeface="Times New Roman" panose="02020603050405020304" pitchFamily="18" charset="0"/>
              </a:rPr>
              <a:t>indicating heavy contact is </a:t>
            </a:r>
            <a:r>
              <a:rPr lang="en-US" sz="2400" dirty="0" smtClean="0">
                <a:latin typeface="Times New Roman" panose="02020603050405020304" pitchFamily="18" charset="0"/>
              </a:rPr>
              <a:t>present.</a:t>
            </a:r>
            <a:endParaRPr lang="ar-SA" sz="2400"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rotWithShape="1">
          <a:blip r:embed="rId2"/>
          <a:srcRect l="10275" t="54533" r="29642" b="21171"/>
          <a:stretch/>
        </p:blipFill>
        <p:spPr>
          <a:xfrm>
            <a:off x="1011672" y="3723221"/>
            <a:ext cx="10168656" cy="2311819"/>
          </a:xfrm>
          <a:prstGeom prst="rect">
            <a:avLst/>
          </a:prstGeom>
        </p:spPr>
      </p:pic>
    </p:spTree>
    <p:extLst>
      <p:ext uri="{BB962C8B-B14F-4D97-AF65-F5344CB8AC3E}">
        <p14:creationId xmlns:p14="http://schemas.microsoft.com/office/powerpoint/2010/main" val="23298484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200" b="1" dirty="0">
                <a:solidFill>
                  <a:schemeClr val="bg1">
                    <a:lumMod val="50000"/>
                  </a:schemeClr>
                </a:solidFill>
                <a:latin typeface="Times New Roman" panose="02020603050405020304" pitchFamily="18" charset="0"/>
              </a:rPr>
              <a:t>An alternate method to correct the occlusion before removal the dentures from the casts </a:t>
            </a:r>
            <a:endParaRPr lang="ar-SA" sz="3200" dirty="0">
              <a:solidFill>
                <a:schemeClr val="bg1">
                  <a:lumMod val="50000"/>
                </a:schemeClr>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marL="342900" indent="-342900" algn="l" rtl="0">
              <a:buFont typeface="+mj-lt"/>
              <a:buAutoNum type="arabicPeriod"/>
            </a:pPr>
            <a:r>
              <a:rPr lang="en-US" sz="2400" dirty="0">
                <a:solidFill>
                  <a:srgbClr val="000000"/>
                </a:solidFill>
                <a:latin typeface="Times New Roman" panose="02020603050405020304" pitchFamily="18" charset="0"/>
              </a:rPr>
              <a:t>Replace the upper and lower mounting casts and the dentures on the </a:t>
            </a:r>
            <a:r>
              <a:rPr lang="en-US" sz="2400" dirty="0" smtClean="0">
                <a:solidFill>
                  <a:srgbClr val="000000"/>
                </a:solidFill>
                <a:latin typeface="Times New Roman" panose="02020603050405020304" pitchFamily="18" charset="0"/>
              </a:rPr>
              <a:t>articulator, </a:t>
            </a:r>
            <a:r>
              <a:rPr lang="en-US" sz="2400" dirty="0">
                <a:solidFill>
                  <a:srgbClr val="000000"/>
                </a:solidFill>
                <a:latin typeface="Times New Roman" panose="02020603050405020304" pitchFamily="18" charset="0"/>
              </a:rPr>
              <a:t>If processing changes in occlusion have occurred, they must be corrected. </a:t>
            </a:r>
            <a:endParaRPr lang="en-US" sz="2400" dirty="0">
              <a:latin typeface="Times New Roman" panose="02020603050405020304" pitchFamily="18" charset="0"/>
              <a:cs typeface="Times New Roman" panose="02020603050405020304" pitchFamily="18" charset="0"/>
            </a:endParaRPr>
          </a:p>
          <a:p>
            <a:pPr marL="342900" indent="-342900" algn="l" rtl="0">
              <a:buFont typeface="+mj-lt"/>
              <a:buAutoNum type="arabicPeriod"/>
            </a:pPr>
            <a:endParaRPr lang="en-US" sz="2400" dirty="0" smtClean="0">
              <a:solidFill>
                <a:srgbClr val="000000"/>
              </a:solidFill>
              <a:latin typeface="Times New Roman" panose="02020603050405020304" pitchFamily="18" charset="0"/>
            </a:endParaRPr>
          </a:p>
        </p:txBody>
      </p:sp>
      <p:pic>
        <p:nvPicPr>
          <p:cNvPr id="4" name="Picture 3"/>
          <p:cNvPicPr>
            <a:picLocks noChangeAspect="1"/>
          </p:cNvPicPr>
          <p:nvPr/>
        </p:nvPicPr>
        <p:blipFill>
          <a:blip r:embed="rId2"/>
          <a:stretch>
            <a:fillRect/>
          </a:stretch>
        </p:blipFill>
        <p:spPr>
          <a:xfrm>
            <a:off x="1645534" y="3545134"/>
            <a:ext cx="8900931" cy="2578832"/>
          </a:xfrm>
          <a:prstGeom prst="rect">
            <a:avLst/>
          </a:prstGeom>
        </p:spPr>
      </p:pic>
    </p:spTree>
    <p:extLst>
      <p:ext uri="{BB962C8B-B14F-4D97-AF65-F5344CB8AC3E}">
        <p14:creationId xmlns:p14="http://schemas.microsoft.com/office/powerpoint/2010/main" val="33015139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200" b="1" dirty="0">
                <a:solidFill>
                  <a:schemeClr val="bg1">
                    <a:lumMod val="50000"/>
                  </a:schemeClr>
                </a:solidFill>
                <a:latin typeface="Times New Roman" panose="02020603050405020304" pitchFamily="18" charset="0"/>
              </a:rPr>
              <a:t>An alternate method to correct the occlusion before removal the dentures from the casts </a:t>
            </a:r>
            <a:endParaRPr lang="ar-SA" sz="3200" dirty="0">
              <a:solidFill>
                <a:schemeClr val="bg1">
                  <a:lumMod val="50000"/>
                </a:schemeClr>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marL="0" indent="0" algn="l" rtl="0">
              <a:buNone/>
            </a:pPr>
            <a:r>
              <a:rPr lang="en-US" sz="2400" dirty="0" smtClean="0">
                <a:solidFill>
                  <a:srgbClr val="000000"/>
                </a:solidFill>
                <a:latin typeface="Times New Roman" panose="02020603050405020304" pitchFamily="18" charset="0"/>
              </a:rPr>
              <a:t>2. Reestablished </a:t>
            </a:r>
            <a:r>
              <a:rPr lang="en-US" sz="2400" dirty="0">
                <a:solidFill>
                  <a:srgbClr val="000000"/>
                </a:solidFill>
                <a:latin typeface="Times New Roman" panose="02020603050405020304" pitchFamily="18" charset="0"/>
              </a:rPr>
              <a:t>the vertical dimension of occlusion at this time, an opening in the vertical dimension can be noted by corresponding opening in the relationship of the incisal pin to the incisal table. The pin should contact the table. </a:t>
            </a:r>
            <a:endParaRPr lang="en-US" sz="2400" dirty="0" smtClean="0">
              <a:solidFill>
                <a:srgbClr val="000000"/>
              </a:solidFill>
              <a:latin typeface="Times New Roman" panose="02020603050405020304" pitchFamily="18" charset="0"/>
            </a:endParaRPr>
          </a:p>
        </p:txBody>
      </p:sp>
      <p:pic>
        <p:nvPicPr>
          <p:cNvPr id="5" name="Picture 4"/>
          <p:cNvPicPr>
            <a:picLocks noChangeAspect="1"/>
          </p:cNvPicPr>
          <p:nvPr/>
        </p:nvPicPr>
        <p:blipFill rotWithShape="1">
          <a:blip r:embed="rId2"/>
          <a:srcRect l="27102" t="37808" r="47162" b="18706"/>
          <a:stretch/>
        </p:blipFill>
        <p:spPr>
          <a:xfrm>
            <a:off x="4069723" y="3348508"/>
            <a:ext cx="3348507" cy="3181082"/>
          </a:xfrm>
          <a:prstGeom prst="rect">
            <a:avLst/>
          </a:prstGeom>
        </p:spPr>
      </p:pic>
    </p:spTree>
    <p:extLst>
      <p:ext uri="{BB962C8B-B14F-4D97-AF65-F5344CB8AC3E}">
        <p14:creationId xmlns:p14="http://schemas.microsoft.com/office/powerpoint/2010/main" val="30858902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200" b="1" dirty="0">
                <a:solidFill>
                  <a:schemeClr val="bg1">
                    <a:lumMod val="50000"/>
                  </a:schemeClr>
                </a:solidFill>
                <a:latin typeface="Times New Roman" panose="02020603050405020304" pitchFamily="18" charset="0"/>
              </a:rPr>
              <a:t>An alternate method to correct the occlusion before removal the dentures from the casts </a:t>
            </a:r>
            <a:endParaRPr lang="ar-SA" sz="3200" dirty="0">
              <a:solidFill>
                <a:schemeClr val="bg1">
                  <a:lumMod val="50000"/>
                </a:schemeClr>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52530" y="1799822"/>
            <a:ext cx="7124163" cy="3931920"/>
          </a:xfrm>
        </p:spPr>
        <p:txBody>
          <a:bodyPr>
            <a:normAutofit/>
          </a:bodyPr>
          <a:lstStyle/>
          <a:p>
            <a:pPr algn="l" rtl="0"/>
            <a:r>
              <a:rPr lang="en-US" sz="2400" dirty="0">
                <a:solidFill>
                  <a:srgbClr val="000000"/>
                </a:solidFill>
                <a:latin typeface="Times New Roman" panose="02020603050405020304" pitchFamily="18" charset="0"/>
              </a:rPr>
              <a:t>If excessive opening between incisal pin and incisal table, the flask do not correctly closed. </a:t>
            </a:r>
            <a:endParaRPr lang="en-US" sz="2400" dirty="0" smtClean="0">
              <a:solidFill>
                <a:srgbClr val="000000"/>
              </a:solidFill>
              <a:latin typeface="Times New Roman" panose="02020603050405020304" pitchFamily="18" charset="0"/>
            </a:endParaRPr>
          </a:p>
          <a:p>
            <a:pPr algn="l" rtl="0"/>
            <a:r>
              <a:rPr lang="en-US" sz="2400" dirty="0" smtClean="0">
                <a:solidFill>
                  <a:srgbClr val="000000"/>
                </a:solidFill>
                <a:latin typeface="Times New Roman" panose="02020603050405020304" pitchFamily="18" charset="0"/>
              </a:rPr>
              <a:t>If </a:t>
            </a:r>
            <a:r>
              <a:rPr lang="en-US" sz="2400" dirty="0">
                <a:solidFill>
                  <a:srgbClr val="000000"/>
                </a:solidFill>
                <a:latin typeface="Times New Roman" panose="02020603050405020304" pitchFamily="18" charset="0"/>
              </a:rPr>
              <a:t>the incisal pin </a:t>
            </a:r>
            <a:r>
              <a:rPr lang="en-US" sz="2400" dirty="0" smtClean="0">
                <a:solidFill>
                  <a:srgbClr val="000000"/>
                </a:solidFill>
                <a:latin typeface="Times New Roman" panose="02020603050405020304" pitchFamily="18" charset="0"/>
              </a:rPr>
              <a:t>prematurely touches </a:t>
            </a:r>
            <a:r>
              <a:rPr lang="en-US" sz="2400" dirty="0">
                <a:solidFill>
                  <a:srgbClr val="000000"/>
                </a:solidFill>
                <a:latin typeface="Times New Roman" panose="02020603050405020304" pitchFamily="18" charset="0"/>
              </a:rPr>
              <a:t>the incisal table, the denture may have been under packed. </a:t>
            </a:r>
            <a:endParaRPr lang="en-US" sz="2400" dirty="0" smtClean="0">
              <a:solidFill>
                <a:srgbClr val="000000"/>
              </a:solidFill>
              <a:latin typeface="Times New Roman" panose="02020603050405020304" pitchFamily="18" charset="0"/>
            </a:endParaRPr>
          </a:p>
          <a:p>
            <a:pPr algn="l" rtl="0"/>
            <a:r>
              <a:rPr lang="en-US" sz="2400" dirty="0" smtClean="0">
                <a:solidFill>
                  <a:srgbClr val="000000"/>
                </a:solidFill>
                <a:latin typeface="Times New Roman" panose="02020603050405020304" pitchFamily="18" charset="0"/>
              </a:rPr>
              <a:t>If </a:t>
            </a:r>
            <a:r>
              <a:rPr lang="en-US" sz="2400" dirty="0">
                <a:solidFill>
                  <a:srgbClr val="000000"/>
                </a:solidFill>
                <a:latin typeface="Times New Roman" panose="02020603050405020304" pitchFamily="18" charset="0"/>
              </a:rPr>
              <a:t>there is </a:t>
            </a:r>
            <a:r>
              <a:rPr lang="en-US" sz="2400" b="1" i="1" dirty="0">
                <a:solidFill>
                  <a:srgbClr val="000000"/>
                </a:solidFill>
                <a:latin typeface="Times New Roman" panose="02020603050405020304" pitchFamily="18" charset="0"/>
              </a:rPr>
              <a:t>1-1.5 mm </a:t>
            </a:r>
            <a:r>
              <a:rPr lang="en-US" sz="2400" dirty="0">
                <a:solidFill>
                  <a:srgbClr val="000000"/>
                </a:solidFill>
                <a:latin typeface="Times New Roman" panose="02020603050405020304" pitchFamily="18" charset="0"/>
              </a:rPr>
              <a:t>of incisal pin opening, proper technique have been followed through the investing and packing procedures. </a:t>
            </a:r>
            <a:endParaRPr lang="en-US" sz="2400" dirty="0" smtClean="0">
              <a:solidFill>
                <a:srgbClr val="000000"/>
              </a:solidFill>
              <a:latin typeface="Times New Roman" panose="02020603050405020304" pitchFamily="18" charset="0"/>
            </a:endParaRPr>
          </a:p>
        </p:txBody>
      </p:sp>
      <p:pic>
        <p:nvPicPr>
          <p:cNvPr id="5" name="Picture 4"/>
          <p:cNvPicPr>
            <a:picLocks noChangeAspect="1"/>
          </p:cNvPicPr>
          <p:nvPr/>
        </p:nvPicPr>
        <p:blipFill rotWithShape="1">
          <a:blip r:embed="rId2"/>
          <a:srcRect l="27102" t="37808" r="47162" b="18706"/>
          <a:stretch/>
        </p:blipFill>
        <p:spPr>
          <a:xfrm>
            <a:off x="8203842" y="1799822"/>
            <a:ext cx="3348507" cy="3181082"/>
          </a:xfrm>
          <a:prstGeom prst="rect">
            <a:avLst/>
          </a:prstGeom>
        </p:spPr>
      </p:pic>
      <p:pic>
        <p:nvPicPr>
          <p:cNvPr id="4" name="Picture 3"/>
          <p:cNvPicPr>
            <a:picLocks noChangeAspect="1"/>
          </p:cNvPicPr>
          <p:nvPr/>
        </p:nvPicPr>
        <p:blipFill>
          <a:blip r:embed="rId3"/>
          <a:stretch>
            <a:fillRect/>
          </a:stretch>
        </p:blipFill>
        <p:spPr>
          <a:xfrm>
            <a:off x="4942064" y="4404574"/>
            <a:ext cx="3048203" cy="1989853"/>
          </a:xfrm>
          <a:prstGeom prst="rect">
            <a:avLst/>
          </a:prstGeom>
        </p:spPr>
      </p:pic>
    </p:spTree>
    <p:extLst>
      <p:ext uri="{BB962C8B-B14F-4D97-AF65-F5344CB8AC3E}">
        <p14:creationId xmlns:p14="http://schemas.microsoft.com/office/powerpoint/2010/main" val="9590337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200" b="1" dirty="0">
                <a:solidFill>
                  <a:schemeClr val="bg1">
                    <a:lumMod val="50000"/>
                  </a:schemeClr>
                </a:solidFill>
                <a:latin typeface="Times New Roman" panose="02020603050405020304" pitchFamily="18" charset="0"/>
              </a:rPr>
              <a:t>An alternate method to correct the occlusion before removal the dentures from the casts </a:t>
            </a:r>
            <a:endParaRPr lang="ar-SA" sz="3200" dirty="0">
              <a:solidFill>
                <a:schemeClr val="bg1">
                  <a:lumMod val="50000"/>
                </a:schemeClr>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marL="0" indent="0" algn="l" rtl="0">
              <a:buNone/>
            </a:pPr>
            <a:r>
              <a:rPr lang="en-US" sz="2400" dirty="0" smtClean="0">
                <a:solidFill>
                  <a:srgbClr val="000000"/>
                </a:solidFill>
                <a:latin typeface="Times New Roman" panose="02020603050405020304" pitchFamily="18" charset="0"/>
              </a:rPr>
              <a:t>3. </a:t>
            </a:r>
            <a:r>
              <a:rPr lang="en-US" sz="2400" dirty="0">
                <a:solidFill>
                  <a:srgbClr val="000000"/>
                </a:solidFill>
                <a:latin typeface="Times New Roman" panose="02020603050405020304" pitchFamily="18" charset="0"/>
              </a:rPr>
              <a:t>Refine and equalize the centric </a:t>
            </a:r>
            <a:r>
              <a:rPr lang="en-US" sz="2400" dirty="0" smtClean="0">
                <a:solidFill>
                  <a:srgbClr val="000000"/>
                </a:solidFill>
                <a:latin typeface="Times New Roman" panose="02020603050405020304" pitchFamily="18" charset="0"/>
              </a:rPr>
              <a:t>occlusion.</a:t>
            </a:r>
          </a:p>
          <a:p>
            <a:pPr marL="0" indent="0" algn="l" rtl="0">
              <a:buNone/>
            </a:pPr>
            <a:r>
              <a:rPr lang="en-US" sz="2400" dirty="0" smtClean="0">
                <a:solidFill>
                  <a:srgbClr val="000000"/>
                </a:solidFill>
                <a:latin typeface="Times New Roman" panose="02020603050405020304" pitchFamily="18" charset="0"/>
              </a:rPr>
              <a:t>4. Perfect </a:t>
            </a:r>
            <a:r>
              <a:rPr lang="en-US" sz="2400" dirty="0">
                <a:solidFill>
                  <a:srgbClr val="000000"/>
                </a:solidFill>
                <a:latin typeface="Times New Roman" panose="02020603050405020304" pitchFamily="18" charset="0"/>
              </a:rPr>
              <a:t>the working and balancing </a:t>
            </a:r>
            <a:r>
              <a:rPr lang="en-US" sz="2400" dirty="0" smtClean="0">
                <a:solidFill>
                  <a:srgbClr val="000000"/>
                </a:solidFill>
                <a:latin typeface="Times New Roman" panose="02020603050405020304" pitchFamily="18" charset="0"/>
              </a:rPr>
              <a:t>occlusions.</a:t>
            </a:r>
          </a:p>
          <a:p>
            <a:pPr marL="0" indent="0" algn="l" rtl="0">
              <a:buNone/>
            </a:pPr>
            <a:r>
              <a:rPr lang="en-US" sz="2400" dirty="0" smtClean="0">
                <a:solidFill>
                  <a:srgbClr val="000000"/>
                </a:solidFill>
                <a:latin typeface="Times New Roman" panose="02020603050405020304" pitchFamily="18" charset="0"/>
              </a:rPr>
              <a:t>5. Correct </a:t>
            </a:r>
            <a:r>
              <a:rPr lang="en-US" sz="2400" dirty="0">
                <a:solidFill>
                  <a:srgbClr val="000000"/>
                </a:solidFill>
                <a:latin typeface="Times New Roman" panose="02020603050405020304" pitchFamily="18" charset="0"/>
              </a:rPr>
              <a:t>the protrusive occlusion.</a:t>
            </a:r>
            <a:endParaRPr lang="en-US" sz="2400" dirty="0" smtClean="0">
              <a:solidFill>
                <a:srgbClr val="000000"/>
              </a:solidFill>
              <a:latin typeface="Times New Roman" panose="02020603050405020304" pitchFamily="18" charset="0"/>
            </a:endParaRPr>
          </a:p>
        </p:txBody>
      </p:sp>
      <p:pic>
        <p:nvPicPr>
          <p:cNvPr id="4" name="Picture 3"/>
          <p:cNvPicPr>
            <a:picLocks noChangeAspect="1"/>
          </p:cNvPicPr>
          <p:nvPr/>
        </p:nvPicPr>
        <p:blipFill>
          <a:blip r:embed="rId2"/>
          <a:stretch>
            <a:fillRect/>
          </a:stretch>
        </p:blipFill>
        <p:spPr>
          <a:xfrm>
            <a:off x="1645534" y="3764074"/>
            <a:ext cx="8900931" cy="2578832"/>
          </a:xfrm>
          <a:prstGeom prst="rect">
            <a:avLst/>
          </a:prstGeom>
        </p:spPr>
      </p:pic>
    </p:spTree>
    <p:extLst>
      <p:ext uri="{BB962C8B-B14F-4D97-AF65-F5344CB8AC3E}">
        <p14:creationId xmlns:p14="http://schemas.microsoft.com/office/powerpoint/2010/main" val="12291587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Rules of selective grinding </a:t>
            </a:r>
            <a:endParaRPr lang="ar-SA"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marL="457200" indent="-457200" algn="l" rtl="0">
              <a:buFont typeface="+mj-lt"/>
              <a:buAutoNum type="arabicPeriod"/>
            </a:pPr>
            <a:r>
              <a:rPr lang="en-US" sz="2400" dirty="0">
                <a:latin typeface="Times New Roman" panose="02020603050405020304" pitchFamily="18" charset="0"/>
              </a:rPr>
              <a:t>Never grind a centric cusp tip unless it contacts prematurely in </a:t>
            </a:r>
            <a:r>
              <a:rPr lang="en-US" sz="2400" dirty="0" smtClean="0">
                <a:latin typeface="Times New Roman" panose="02020603050405020304" pitchFamily="18" charset="0"/>
              </a:rPr>
              <a:t>all excursions </a:t>
            </a:r>
            <a:r>
              <a:rPr lang="en-US" sz="2400" dirty="0">
                <a:latin typeface="Times New Roman" panose="02020603050405020304" pitchFamily="18" charset="0"/>
              </a:rPr>
              <a:t>of the mandible. Always grind the opposing fossa. (i.e. if </a:t>
            </a:r>
            <a:r>
              <a:rPr lang="en-US" sz="2400" dirty="0" smtClean="0">
                <a:latin typeface="Times New Roman" panose="02020603050405020304" pitchFamily="18" charset="0"/>
              </a:rPr>
              <a:t>the cusp </a:t>
            </a:r>
            <a:r>
              <a:rPr lang="en-US" sz="2400" dirty="0">
                <a:latin typeface="Times New Roman" panose="02020603050405020304" pitchFamily="18" charset="0"/>
              </a:rPr>
              <a:t>is premature contact in centric relation and is also premature </a:t>
            </a:r>
            <a:r>
              <a:rPr lang="en-US" sz="2400" dirty="0" smtClean="0">
                <a:latin typeface="Times New Roman" panose="02020603050405020304" pitchFamily="18" charset="0"/>
              </a:rPr>
              <a:t>in balancing or </a:t>
            </a:r>
            <a:r>
              <a:rPr lang="en-US" sz="2400" dirty="0">
                <a:latin typeface="Times New Roman" panose="02020603050405020304" pitchFamily="18" charset="0"/>
              </a:rPr>
              <a:t>working, then the cusp should be reduced; if the cusp is </a:t>
            </a:r>
            <a:r>
              <a:rPr lang="en-US" sz="2400" dirty="0" smtClean="0">
                <a:latin typeface="Times New Roman" panose="02020603050405020304" pitchFamily="18" charset="0"/>
              </a:rPr>
              <a:t>in premature </a:t>
            </a:r>
            <a:r>
              <a:rPr lang="en-US" sz="2400" dirty="0">
                <a:latin typeface="Times New Roman" panose="02020603050405020304" pitchFamily="18" charset="0"/>
              </a:rPr>
              <a:t>contact in centric relation, but is not in working or </a:t>
            </a:r>
            <a:r>
              <a:rPr lang="en-US" sz="2400" dirty="0" smtClean="0">
                <a:latin typeface="Times New Roman" panose="02020603050405020304" pitchFamily="18" charset="0"/>
              </a:rPr>
              <a:t>balancing prematurity</a:t>
            </a:r>
            <a:r>
              <a:rPr lang="en-US" sz="2400" dirty="0">
                <a:latin typeface="Times New Roman" panose="02020603050405020304" pitchFamily="18" charset="0"/>
              </a:rPr>
              <a:t>, then the opposing fossa or marginal ridge should </a:t>
            </a:r>
            <a:r>
              <a:rPr lang="en-US" sz="2400" dirty="0" smtClean="0">
                <a:latin typeface="Times New Roman" panose="02020603050405020304" pitchFamily="18" charset="0"/>
              </a:rPr>
              <a:t>be reduced</a:t>
            </a:r>
            <a:r>
              <a:rPr lang="en-US" sz="2400" dirty="0">
                <a:latin typeface="Times New Roman" panose="02020603050405020304" pitchFamily="18" charset="0"/>
              </a:rPr>
              <a:t>).</a:t>
            </a:r>
            <a:endParaRPr lang="ar-SA" sz="2400"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rotWithShape="1">
          <a:blip r:embed="rId2"/>
          <a:srcRect l="23736" t="59463" r="39442" b="16946"/>
          <a:stretch/>
        </p:blipFill>
        <p:spPr>
          <a:xfrm>
            <a:off x="6359668" y="4468969"/>
            <a:ext cx="5398743" cy="1944710"/>
          </a:xfrm>
          <a:prstGeom prst="rect">
            <a:avLst/>
          </a:prstGeom>
        </p:spPr>
      </p:pic>
    </p:spTree>
    <p:extLst>
      <p:ext uri="{BB962C8B-B14F-4D97-AF65-F5344CB8AC3E}">
        <p14:creationId xmlns:p14="http://schemas.microsoft.com/office/powerpoint/2010/main" val="28717112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Rules of selective grinding </a:t>
            </a:r>
            <a:endParaRPr lang="ar-SA"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marL="0" indent="0" algn="l" rtl="0">
              <a:buNone/>
            </a:pPr>
            <a:r>
              <a:rPr lang="en-US" sz="2400" dirty="0" smtClean="0">
                <a:solidFill>
                  <a:srgbClr val="000000"/>
                </a:solidFill>
                <a:latin typeface="Times New Roman" panose="02020603050405020304" pitchFamily="18" charset="0"/>
              </a:rPr>
              <a:t>2. Utilize </a:t>
            </a:r>
            <a:r>
              <a:rPr lang="en-US" sz="2400" dirty="0">
                <a:solidFill>
                  <a:srgbClr val="000000"/>
                </a:solidFill>
                <a:latin typeface="Times New Roman" panose="02020603050405020304" pitchFamily="18" charset="0"/>
              </a:rPr>
              <a:t>the </a:t>
            </a:r>
            <a:r>
              <a:rPr lang="en-US" sz="2400" b="1" dirty="0">
                <a:solidFill>
                  <a:srgbClr val="FF0000"/>
                </a:solidFill>
                <a:latin typeface="Times New Roman" panose="02020603050405020304" pitchFamily="18" charset="0"/>
              </a:rPr>
              <a:t>(BULL rule) </a:t>
            </a:r>
            <a:r>
              <a:rPr lang="en-US" sz="2400" dirty="0">
                <a:solidFill>
                  <a:srgbClr val="000000"/>
                </a:solidFill>
                <a:latin typeface="Times New Roman" panose="02020603050405020304" pitchFamily="18" charset="0"/>
              </a:rPr>
              <a:t>when perfecting </a:t>
            </a:r>
            <a:r>
              <a:rPr lang="en-US" sz="2400" b="1" dirty="0">
                <a:solidFill>
                  <a:srgbClr val="000000"/>
                </a:solidFill>
                <a:latin typeface="Times New Roman" panose="02020603050405020304" pitchFamily="18" charset="0"/>
              </a:rPr>
              <a:t>working occlusion </a:t>
            </a:r>
            <a:r>
              <a:rPr lang="en-US" sz="2400" dirty="0" smtClean="0">
                <a:solidFill>
                  <a:srgbClr val="000000"/>
                </a:solidFill>
                <a:latin typeface="Times New Roman" panose="02020603050405020304" pitchFamily="18" charset="0"/>
              </a:rPr>
              <a:t>prematurity,</a:t>
            </a:r>
            <a:endParaRPr lang="en-US" sz="2400" dirty="0">
              <a:solidFill>
                <a:srgbClr val="000000"/>
              </a:solidFill>
              <a:latin typeface="Times New Roman" panose="02020603050405020304" pitchFamily="18" charset="0"/>
            </a:endParaRPr>
          </a:p>
          <a:p>
            <a:pPr marL="0" indent="0" algn="l" rtl="0">
              <a:buNone/>
            </a:pPr>
            <a:r>
              <a:rPr lang="en-US" sz="2400" dirty="0">
                <a:solidFill>
                  <a:srgbClr val="000000"/>
                </a:solidFill>
                <a:latin typeface="Times New Roman" panose="02020603050405020304" pitchFamily="18" charset="0"/>
              </a:rPr>
              <a:t>grind the lingual incline plane of the </a:t>
            </a:r>
            <a:r>
              <a:rPr lang="en-US" sz="2400" b="1" dirty="0">
                <a:solidFill>
                  <a:srgbClr val="FF0000"/>
                </a:solidFill>
                <a:latin typeface="Times New Roman" panose="02020603050405020304" pitchFamily="18" charset="0"/>
              </a:rPr>
              <a:t>B</a:t>
            </a:r>
            <a:r>
              <a:rPr lang="en-US" sz="2400" dirty="0">
                <a:solidFill>
                  <a:srgbClr val="000000"/>
                </a:solidFill>
                <a:latin typeface="Times New Roman" panose="02020603050405020304" pitchFamily="18" charset="0"/>
              </a:rPr>
              <a:t>uccal cusps of the </a:t>
            </a:r>
            <a:r>
              <a:rPr lang="en-US" sz="2400" b="1" dirty="0">
                <a:solidFill>
                  <a:srgbClr val="FF0000"/>
                </a:solidFill>
                <a:latin typeface="Times New Roman" panose="02020603050405020304" pitchFamily="18" charset="0"/>
              </a:rPr>
              <a:t>U</a:t>
            </a:r>
            <a:r>
              <a:rPr lang="en-US" sz="2400" dirty="0">
                <a:solidFill>
                  <a:srgbClr val="000000"/>
                </a:solidFill>
                <a:latin typeface="Times New Roman" panose="02020603050405020304" pitchFamily="18" charset="0"/>
              </a:rPr>
              <a:t>pper teeth, or</a:t>
            </a:r>
          </a:p>
          <a:p>
            <a:pPr marL="0" indent="0" algn="l" rtl="0">
              <a:buNone/>
            </a:pPr>
            <a:r>
              <a:rPr lang="en-US" sz="2400" dirty="0">
                <a:solidFill>
                  <a:srgbClr val="000000"/>
                </a:solidFill>
                <a:latin typeface="Times New Roman" panose="02020603050405020304" pitchFamily="18" charset="0"/>
              </a:rPr>
              <a:t>the buccal incline plane of the </a:t>
            </a:r>
            <a:r>
              <a:rPr lang="en-US" sz="2400" b="1" dirty="0">
                <a:solidFill>
                  <a:srgbClr val="FF0000"/>
                </a:solidFill>
                <a:latin typeface="Times New Roman" panose="02020603050405020304" pitchFamily="18" charset="0"/>
              </a:rPr>
              <a:t>L</a:t>
            </a:r>
            <a:r>
              <a:rPr lang="en-US" sz="2400" dirty="0">
                <a:solidFill>
                  <a:srgbClr val="000000"/>
                </a:solidFill>
                <a:latin typeface="Times New Roman" panose="02020603050405020304" pitchFamily="18" charset="0"/>
              </a:rPr>
              <a:t>ingual cusps of the </a:t>
            </a:r>
            <a:r>
              <a:rPr lang="en-US" sz="2400" b="1" dirty="0">
                <a:solidFill>
                  <a:srgbClr val="FF0000"/>
                </a:solidFill>
                <a:latin typeface="Times New Roman" panose="02020603050405020304" pitchFamily="18" charset="0"/>
              </a:rPr>
              <a:t>L</a:t>
            </a:r>
            <a:r>
              <a:rPr lang="en-US" sz="2400" dirty="0">
                <a:solidFill>
                  <a:srgbClr val="000000"/>
                </a:solidFill>
                <a:latin typeface="Times New Roman" panose="02020603050405020304" pitchFamily="18" charset="0"/>
              </a:rPr>
              <a:t>ower teeth. </a:t>
            </a:r>
          </a:p>
          <a:p>
            <a:pPr algn="l" rtl="0"/>
            <a:r>
              <a:rPr lang="en-US" sz="2400" u="sng" dirty="0" smtClean="0">
                <a:solidFill>
                  <a:srgbClr val="000000"/>
                </a:solidFill>
                <a:latin typeface="Times New Roman" panose="02020603050405020304" pitchFamily="18" charset="0"/>
              </a:rPr>
              <a:t>BULL rule </a:t>
            </a:r>
            <a:r>
              <a:rPr lang="en-US" sz="2400" u="sng" dirty="0">
                <a:solidFill>
                  <a:srgbClr val="000000"/>
                </a:solidFill>
                <a:latin typeface="Times New Roman" panose="02020603050405020304" pitchFamily="18" charset="0"/>
              </a:rPr>
              <a:t>applies </a:t>
            </a:r>
            <a:r>
              <a:rPr lang="en-US" sz="2400" b="1" u="sng" dirty="0">
                <a:solidFill>
                  <a:srgbClr val="000000"/>
                </a:solidFill>
                <a:latin typeface="Times New Roman" panose="02020603050405020304" pitchFamily="18" charset="0"/>
              </a:rPr>
              <a:t>working side </a:t>
            </a:r>
            <a:r>
              <a:rPr lang="en-US" sz="2400" u="sng" dirty="0">
                <a:solidFill>
                  <a:srgbClr val="000000"/>
                </a:solidFill>
                <a:latin typeface="Times New Roman" panose="02020603050405020304" pitchFamily="18" charset="0"/>
              </a:rPr>
              <a:t>only.</a:t>
            </a:r>
            <a:endParaRPr lang="ar-SA" sz="2400" u="sng" dirty="0">
              <a:latin typeface="Times New Roman" panose="02020603050405020304" pitchFamily="18" charset="0"/>
              <a:cs typeface="Times New Roman" panose="02020603050405020304" pitchFamily="18" charset="0"/>
            </a:endParaRPr>
          </a:p>
        </p:txBody>
      </p:sp>
      <p:pic>
        <p:nvPicPr>
          <p:cNvPr id="5" name="Picture 4"/>
          <p:cNvPicPr>
            <a:picLocks noChangeAspect="1"/>
          </p:cNvPicPr>
          <p:nvPr/>
        </p:nvPicPr>
        <p:blipFill rotWithShape="1">
          <a:blip r:embed="rId2"/>
          <a:srcRect l="41553" t="60167" r="28950" b="14129"/>
          <a:stretch/>
        </p:blipFill>
        <p:spPr>
          <a:xfrm>
            <a:off x="7160654" y="4069080"/>
            <a:ext cx="3837904" cy="1880316"/>
          </a:xfrm>
          <a:prstGeom prst="rect">
            <a:avLst/>
          </a:prstGeom>
        </p:spPr>
      </p:pic>
    </p:spTree>
    <p:extLst>
      <p:ext uri="{BB962C8B-B14F-4D97-AF65-F5344CB8AC3E}">
        <p14:creationId xmlns:p14="http://schemas.microsoft.com/office/powerpoint/2010/main" val="352529106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Rules of selective grinding </a:t>
            </a:r>
            <a:endParaRPr lang="ar-SA"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marL="0" indent="0" algn="l" rtl="0">
              <a:buNone/>
            </a:pPr>
            <a:r>
              <a:rPr lang="en-US" sz="2400" dirty="0" smtClean="0">
                <a:solidFill>
                  <a:srgbClr val="000000"/>
                </a:solidFill>
                <a:latin typeface="Times New Roman" panose="02020603050405020304" pitchFamily="18" charset="0"/>
              </a:rPr>
              <a:t>3. If </a:t>
            </a:r>
            <a:r>
              <a:rPr lang="en-US" sz="2400" dirty="0">
                <a:solidFill>
                  <a:srgbClr val="000000"/>
                </a:solidFill>
                <a:latin typeface="Times New Roman" panose="02020603050405020304" pitchFamily="18" charset="0"/>
              </a:rPr>
              <a:t>there is a premature contact on the </a:t>
            </a:r>
            <a:r>
              <a:rPr lang="en-US" sz="2400" b="1" dirty="0">
                <a:solidFill>
                  <a:srgbClr val="000000"/>
                </a:solidFill>
                <a:latin typeface="Times New Roman" panose="02020603050405020304" pitchFamily="18" charset="0"/>
              </a:rPr>
              <a:t>balancing side</a:t>
            </a:r>
            <a:r>
              <a:rPr lang="en-US" sz="2400" dirty="0">
                <a:solidFill>
                  <a:srgbClr val="000000"/>
                </a:solidFill>
                <a:latin typeface="Times New Roman" panose="02020603050405020304" pitchFamily="18" charset="0"/>
              </a:rPr>
              <a:t>, then adjust the buccal incline plane of the lingual cusp of the upper teeth, or the lingual incline plane of the buccal cusp of the lower teeth. </a:t>
            </a:r>
            <a:endParaRPr lang="en-US" sz="2400" dirty="0" smtClean="0">
              <a:solidFill>
                <a:srgbClr val="000000"/>
              </a:solidFill>
              <a:latin typeface="Times New Roman" panose="02020603050405020304" pitchFamily="18" charset="0"/>
            </a:endParaRPr>
          </a:p>
          <a:p>
            <a:pPr algn="l" rtl="0"/>
            <a:r>
              <a:rPr lang="en-US" sz="2400" dirty="0" smtClean="0">
                <a:solidFill>
                  <a:srgbClr val="000000"/>
                </a:solidFill>
                <a:latin typeface="Times New Roman" panose="02020603050405020304" pitchFamily="18" charset="0"/>
              </a:rPr>
              <a:t>When </a:t>
            </a:r>
            <a:r>
              <a:rPr lang="en-US" sz="2400" dirty="0">
                <a:solidFill>
                  <a:srgbClr val="000000"/>
                </a:solidFill>
                <a:latin typeface="Times New Roman" panose="02020603050405020304" pitchFamily="18" charset="0"/>
              </a:rPr>
              <a:t>grinding to perfect balancing occlusion prematurity, never grind the interfering cusp tips but grind the cusp inclines. </a:t>
            </a:r>
            <a:endParaRPr lang="en-US" sz="2400" dirty="0" smtClean="0">
              <a:solidFill>
                <a:srgbClr val="000000"/>
              </a:solidFill>
              <a:latin typeface="Times New Roman" panose="02020603050405020304" pitchFamily="18" charset="0"/>
            </a:endParaRPr>
          </a:p>
          <a:p>
            <a:pPr algn="l" rtl="0"/>
            <a:r>
              <a:rPr lang="en-US" sz="2400" dirty="0" smtClean="0">
                <a:solidFill>
                  <a:srgbClr val="000000"/>
                </a:solidFill>
                <a:latin typeface="Times New Roman" panose="02020603050405020304" pitchFamily="18" charset="0"/>
              </a:rPr>
              <a:t>Usually </a:t>
            </a:r>
            <a:r>
              <a:rPr lang="en-US" sz="2400" dirty="0">
                <a:solidFill>
                  <a:srgbClr val="000000"/>
                </a:solidFill>
                <a:latin typeface="Times New Roman" panose="02020603050405020304" pitchFamily="18" charset="0"/>
              </a:rPr>
              <a:t>this done in the mandibular teeth, do not adjust both maxillary and mandibular </a:t>
            </a:r>
            <a:r>
              <a:rPr lang="en-US" sz="2400" dirty="0" smtClean="0">
                <a:solidFill>
                  <a:srgbClr val="000000"/>
                </a:solidFill>
                <a:latin typeface="Times New Roman" panose="02020603050405020304" pitchFamily="18" charset="0"/>
              </a:rPr>
              <a:t>teeth</a:t>
            </a:r>
            <a:r>
              <a:rPr lang="en-US" sz="2400" dirty="0">
                <a:solidFill>
                  <a:srgbClr val="000000"/>
                </a:solidFill>
                <a:latin typeface="Times New Roman" panose="02020603050405020304" pitchFamily="18" charset="0"/>
              </a:rPr>
              <a:t>.</a:t>
            </a:r>
            <a:endParaRPr lang="ar-SA" sz="2400" u="sng"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rotWithShape="1">
          <a:blip r:embed="rId2"/>
          <a:srcRect l="42741" t="66152" r="30237" b="7966"/>
          <a:stretch/>
        </p:blipFill>
        <p:spPr>
          <a:xfrm>
            <a:off x="8358388" y="4662152"/>
            <a:ext cx="3515933" cy="1893194"/>
          </a:xfrm>
          <a:prstGeom prst="rect">
            <a:avLst/>
          </a:prstGeom>
        </p:spPr>
      </p:pic>
    </p:spTree>
    <p:extLst>
      <p:ext uri="{BB962C8B-B14F-4D97-AF65-F5344CB8AC3E}">
        <p14:creationId xmlns:p14="http://schemas.microsoft.com/office/powerpoint/2010/main" val="352506532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Rules of selective grinding </a:t>
            </a:r>
            <a:endParaRPr lang="ar-SA"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marL="0" indent="0" algn="l" rtl="0">
              <a:buNone/>
            </a:pPr>
            <a:r>
              <a:rPr lang="en-US" sz="2400" dirty="0" smtClean="0">
                <a:solidFill>
                  <a:srgbClr val="000000"/>
                </a:solidFill>
                <a:latin typeface="Times New Roman" panose="02020603050405020304" pitchFamily="18" charset="0"/>
              </a:rPr>
              <a:t>4. In </a:t>
            </a:r>
            <a:r>
              <a:rPr lang="en-US" sz="2400" dirty="0">
                <a:solidFill>
                  <a:srgbClr val="000000"/>
                </a:solidFill>
                <a:latin typeface="Times New Roman" panose="02020603050405020304" pitchFamily="18" charset="0"/>
              </a:rPr>
              <a:t>correcting protrusive interference in the anterior teeth grind the labial portion of the incisal edges of the mandibular teeth and the lingual portion of the maxillary teeth. </a:t>
            </a:r>
            <a:endParaRPr lang="en-US" sz="2400" dirty="0" smtClean="0">
              <a:solidFill>
                <a:srgbClr val="000000"/>
              </a:solidFill>
              <a:latin typeface="Times New Roman" panose="02020603050405020304" pitchFamily="18" charset="0"/>
            </a:endParaRPr>
          </a:p>
          <a:p>
            <a:pPr algn="l" rtl="0"/>
            <a:r>
              <a:rPr lang="en-US" sz="2400" dirty="0" smtClean="0">
                <a:solidFill>
                  <a:srgbClr val="000000"/>
                </a:solidFill>
                <a:latin typeface="Times New Roman" panose="02020603050405020304" pitchFamily="18" charset="0"/>
              </a:rPr>
              <a:t>For </a:t>
            </a:r>
            <a:r>
              <a:rPr lang="en-US" sz="2400" dirty="0">
                <a:solidFill>
                  <a:srgbClr val="000000"/>
                </a:solidFill>
                <a:latin typeface="Times New Roman" panose="02020603050405020304" pitchFamily="18" charset="0"/>
              </a:rPr>
              <a:t>protrusive interference in the posterior teeth, reduce the distal slopes of the upper buccal cusps, or the mesial slopes of the lower lingual cusps. </a:t>
            </a:r>
            <a:endParaRPr lang="ar-SA" sz="2400" u="sng" dirty="0">
              <a:latin typeface="Times New Roman" panose="02020603050405020304" pitchFamily="18" charset="0"/>
              <a:cs typeface="Times New Roman" panose="02020603050405020304" pitchFamily="18" charset="0"/>
            </a:endParaRPr>
          </a:p>
        </p:txBody>
      </p:sp>
      <p:pic>
        <p:nvPicPr>
          <p:cNvPr id="5" name="Picture 4"/>
          <p:cNvPicPr>
            <a:picLocks noChangeAspect="1"/>
          </p:cNvPicPr>
          <p:nvPr/>
        </p:nvPicPr>
        <p:blipFill rotWithShape="1">
          <a:blip r:embed="rId2"/>
          <a:srcRect l="34921" t="62808" r="31325" b="22227"/>
          <a:stretch/>
        </p:blipFill>
        <p:spPr>
          <a:xfrm>
            <a:off x="3109645" y="4546242"/>
            <a:ext cx="5972709" cy="1488798"/>
          </a:xfrm>
          <a:prstGeom prst="rect">
            <a:avLst/>
          </a:prstGeom>
        </p:spPr>
      </p:pic>
    </p:spTree>
    <p:extLst>
      <p:ext uri="{BB962C8B-B14F-4D97-AF65-F5344CB8AC3E}">
        <p14:creationId xmlns:p14="http://schemas.microsoft.com/office/powerpoint/2010/main" val="371083581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cap="none" dirty="0" smtClean="0">
                <a:latin typeface="Times New Roman" panose="02020603050405020304" pitchFamily="18" charset="0"/>
                <a:cs typeface="Times New Roman" panose="02020603050405020304" pitchFamily="18" charset="0"/>
              </a:rPr>
              <a:t>Finishing And Polishing </a:t>
            </a:r>
            <a:endParaRPr lang="ar-SA" cap="none"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0000094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Finishing </a:t>
            </a:r>
            <a:endParaRPr lang="ar-SA"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marL="0" indent="0" algn="l" rtl="0">
              <a:buNone/>
            </a:pPr>
            <a:r>
              <a:rPr lang="en-US" sz="3200" b="1" dirty="0" smtClean="0">
                <a:solidFill>
                  <a:schemeClr val="bg1">
                    <a:lumMod val="50000"/>
                  </a:schemeClr>
                </a:solidFill>
                <a:latin typeface="Times New Roman" panose="02020603050405020304" pitchFamily="18" charset="0"/>
              </a:rPr>
              <a:t>Finishing: </a:t>
            </a:r>
            <a:r>
              <a:rPr lang="en-US" sz="2400" dirty="0" smtClean="0">
                <a:latin typeface="Times New Roman" panose="02020603050405020304" pitchFamily="18" charset="0"/>
              </a:rPr>
              <a:t>of </a:t>
            </a:r>
            <a:r>
              <a:rPr lang="en-US" sz="2400" dirty="0">
                <a:latin typeface="Times New Roman" panose="02020603050405020304" pitchFamily="18" charset="0"/>
              </a:rPr>
              <a:t>complete denture is the process of perfecting the </a:t>
            </a:r>
            <a:r>
              <a:rPr lang="en-US" sz="2400" dirty="0" smtClean="0">
                <a:latin typeface="Times New Roman" panose="02020603050405020304" pitchFamily="18" charset="0"/>
              </a:rPr>
              <a:t>final form </a:t>
            </a:r>
            <a:r>
              <a:rPr lang="en-US" sz="2400" dirty="0">
                <a:latin typeface="Times New Roman" panose="02020603050405020304" pitchFamily="18" charset="0"/>
              </a:rPr>
              <a:t>of the denture by removing any flash, stone remaining around </a:t>
            </a:r>
            <a:r>
              <a:rPr lang="en-US" sz="2400" dirty="0" smtClean="0">
                <a:latin typeface="Times New Roman" panose="02020603050405020304" pitchFamily="18" charset="0"/>
              </a:rPr>
              <a:t>the teeth</a:t>
            </a:r>
            <a:r>
              <a:rPr lang="en-US" sz="2400" dirty="0">
                <a:latin typeface="Times New Roman" panose="02020603050405020304" pitchFamily="18" charset="0"/>
              </a:rPr>
              <a:t>, and any nodules of acrylic resin on the surfaces of the denture </a:t>
            </a:r>
            <a:r>
              <a:rPr lang="en-US" sz="2400" dirty="0" smtClean="0">
                <a:latin typeface="Times New Roman" panose="02020603050405020304" pitchFamily="18" charset="0"/>
              </a:rPr>
              <a:t>base resulting </a:t>
            </a:r>
            <a:r>
              <a:rPr lang="en-US" sz="2400" dirty="0">
                <a:latin typeface="Times New Roman" panose="02020603050405020304" pitchFamily="18" charset="0"/>
              </a:rPr>
              <a:t>from processing</a:t>
            </a:r>
            <a:r>
              <a:rPr lang="en-US" sz="2400" dirty="0" smtClean="0">
                <a:latin typeface="Times New Roman" panose="02020603050405020304" pitchFamily="18" charset="0"/>
              </a:rPr>
              <a:t>.</a:t>
            </a:r>
          </a:p>
          <a:p>
            <a:pPr marL="0" indent="0" algn="l" rtl="0">
              <a:buNone/>
            </a:pPr>
            <a:endParaRPr lang="en-US" sz="2400" dirty="0">
              <a:latin typeface="Times New Roman" panose="02020603050405020304" pitchFamily="18" charset="0"/>
            </a:endParaRPr>
          </a:p>
          <a:p>
            <a:pPr marL="0" indent="0" algn="l" rtl="0">
              <a:buNone/>
            </a:pPr>
            <a:r>
              <a:rPr lang="en-US" sz="3200" b="1" dirty="0" smtClean="0">
                <a:solidFill>
                  <a:schemeClr val="bg1">
                    <a:lumMod val="50000"/>
                  </a:schemeClr>
                </a:solidFill>
                <a:latin typeface="Times New Roman" panose="02020603050405020304" pitchFamily="18" charset="0"/>
              </a:rPr>
              <a:t>Flash: </a:t>
            </a:r>
            <a:r>
              <a:rPr lang="en-US" sz="2400" dirty="0">
                <a:latin typeface="Times New Roman" panose="02020603050405020304" pitchFamily="18" charset="0"/>
              </a:rPr>
              <a:t>It is the excess of acrylic resin at the denture border, the </a:t>
            </a:r>
            <a:r>
              <a:rPr lang="en-US" sz="2400" dirty="0" smtClean="0">
                <a:latin typeface="Times New Roman" panose="02020603050405020304" pitchFamily="18" charset="0"/>
              </a:rPr>
              <a:t>acrylic resin </a:t>
            </a:r>
            <a:r>
              <a:rPr lang="en-US" sz="2400" dirty="0">
                <a:latin typeface="Times New Roman" panose="02020603050405020304" pitchFamily="18" charset="0"/>
              </a:rPr>
              <a:t>that was forced out between the two halves of the flask by </a:t>
            </a:r>
            <a:r>
              <a:rPr lang="en-US" sz="2400" dirty="0" smtClean="0">
                <a:latin typeface="Times New Roman" panose="02020603050405020304" pitchFamily="18" charset="0"/>
              </a:rPr>
              <a:t>the pressure </a:t>
            </a:r>
            <a:r>
              <a:rPr lang="en-US" sz="2400" dirty="0">
                <a:latin typeface="Times New Roman" panose="02020603050405020304" pitchFamily="18" charset="0"/>
              </a:rPr>
              <a:t>applied during the processing procedure.</a:t>
            </a:r>
            <a:endParaRPr lang="en-US" sz="2400" dirty="0" smtClean="0">
              <a:latin typeface="Times New Roman" panose="02020603050405020304" pitchFamily="18" charset="0"/>
            </a:endParaRPr>
          </a:p>
          <a:p>
            <a:pPr marL="0" indent="0" algn="l" rtl="0">
              <a:buNone/>
            </a:pPr>
            <a:endParaRPr lang="ar-SA"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4219758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srcRect l="52342" t="28125" r="32612" b="42122"/>
          <a:stretch/>
        </p:blipFill>
        <p:spPr>
          <a:xfrm>
            <a:off x="8345510" y="601919"/>
            <a:ext cx="2678807" cy="2978408"/>
          </a:xfrm>
          <a:prstGeom prst="rect">
            <a:avLst/>
          </a:prstGeom>
        </p:spPr>
      </p:pic>
      <p:pic>
        <p:nvPicPr>
          <p:cNvPr id="5" name="Picture 4"/>
          <p:cNvPicPr>
            <a:picLocks noChangeAspect="1"/>
          </p:cNvPicPr>
          <p:nvPr/>
        </p:nvPicPr>
        <p:blipFill rotWithShape="1">
          <a:blip r:embed="rId3"/>
          <a:srcRect l="41488" t="14940" r="31141" b="20561"/>
          <a:stretch/>
        </p:blipFill>
        <p:spPr>
          <a:xfrm>
            <a:off x="4459161" y="862885"/>
            <a:ext cx="3538619" cy="2588654"/>
          </a:xfrm>
          <a:prstGeom prst="rect">
            <a:avLst/>
          </a:prstGeom>
        </p:spPr>
      </p:pic>
      <p:pic>
        <p:nvPicPr>
          <p:cNvPr id="6" name="Picture 5"/>
          <p:cNvPicPr>
            <a:picLocks noChangeAspect="1"/>
          </p:cNvPicPr>
          <p:nvPr/>
        </p:nvPicPr>
        <p:blipFill rotWithShape="1">
          <a:blip r:embed="rId3"/>
          <a:srcRect r="62089"/>
          <a:stretch/>
        </p:blipFill>
        <p:spPr>
          <a:xfrm>
            <a:off x="745725" y="695530"/>
            <a:ext cx="3365706" cy="2756009"/>
          </a:xfrm>
          <a:prstGeom prst="rect">
            <a:avLst/>
          </a:prstGeom>
        </p:spPr>
      </p:pic>
      <p:pic>
        <p:nvPicPr>
          <p:cNvPr id="7" name="Picture 6"/>
          <p:cNvPicPr>
            <a:picLocks noChangeAspect="1"/>
          </p:cNvPicPr>
          <p:nvPr/>
        </p:nvPicPr>
        <p:blipFill rotWithShape="1">
          <a:blip r:embed="rId4"/>
          <a:srcRect l="30368" t="59639" r="47163" b="11311"/>
          <a:stretch/>
        </p:blipFill>
        <p:spPr>
          <a:xfrm>
            <a:off x="4423595" y="3769084"/>
            <a:ext cx="3567448" cy="2593079"/>
          </a:xfrm>
          <a:prstGeom prst="rect">
            <a:avLst/>
          </a:prstGeom>
        </p:spPr>
      </p:pic>
    </p:spTree>
    <p:extLst>
      <p:ext uri="{BB962C8B-B14F-4D97-AF65-F5344CB8AC3E}">
        <p14:creationId xmlns:p14="http://schemas.microsoft.com/office/powerpoint/2010/main" val="402977225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Procedure for finishing </a:t>
            </a:r>
            <a:endParaRPr lang="ar-SA"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757707" y="1769567"/>
            <a:ext cx="10058400" cy="3931920"/>
          </a:xfrm>
        </p:spPr>
        <p:txBody>
          <a:bodyPr>
            <a:normAutofit/>
          </a:bodyPr>
          <a:lstStyle/>
          <a:p>
            <a:pPr marL="0" indent="0" algn="l" rtl="0">
              <a:buNone/>
            </a:pPr>
            <a:r>
              <a:rPr lang="en-US" sz="2400" dirty="0">
                <a:latin typeface="Times New Roman" panose="02020603050405020304" pitchFamily="18" charset="0"/>
              </a:rPr>
              <a:t>Take care to preserve the border and contour of the denture during </a:t>
            </a:r>
            <a:r>
              <a:rPr lang="en-US" sz="2400" dirty="0" smtClean="0">
                <a:latin typeface="Times New Roman" panose="02020603050405020304" pitchFamily="18" charset="0"/>
              </a:rPr>
              <a:t>the finishing </a:t>
            </a:r>
            <a:r>
              <a:rPr lang="en-US" sz="2400" dirty="0">
                <a:latin typeface="Times New Roman" panose="02020603050405020304" pitchFamily="18" charset="0"/>
              </a:rPr>
              <a:t>process. If the impression was correcting molded and </a:t>
            </a:r>
            <a:r>
              <a:rPr lang="en-US" sz="2400" dirty="0" smtClean="0">
                <a:latin typeface="Times New Roman" panose="02020603050405020304" pitchFamily="18" charset="0"/>
              </a:rPr>
              <a:t>boxed, and </a:t>
            </a:r>
            <a:r>
              <a:rPr lang="en-US" sz="2400" dirty="0">
                <a:latin typeface="Times New Roman" panose="02020603050405020304" pitchFamily="18" charset="0"/>
              </a:rPr>
              <a:t>the trial denture was carefully waxed contoured into the form </a:t>
            </a:r>
            <a:r>
              <a:rPr lang="en-US" sz="2400" dirty="0" smtClean="0">
                <a:latin typeface="Times New Roman" panose="02020603050405020304" pitchFamily="18" charset="0"/>
              </a:rPr>
              <a:t>desired in </a:t>
            </a:r>
            <a:r>
              <a:rPr lang="en-US" sz="2400" dirty="0">
                <a:latin typeface="Times New Roman" panose="02020603050405020304" pitchFamily="18" charset="0"/>
              </a:rPr>
              <a:t>the finished denture, little finishing will be necessary</a:t>
            </a:r>
            <a:r>
              <a:rPr lang="en-US" sz="2400" dirty="0" smtClean="0">
                <a:latin typeface="Times New Roman" panose="02020603050405020304" pitchFamily="18" charset="0"/>
              </a:rPr>
              <a:t>.</a:t>
            </a:r>
          </a:p>
          <a:p>
            <a:pPr marL="457200" indent="-457200" algn="l" rtl="0">
              <a:buAutoNum type="arabicPeriod"/>
            </a:pPr>
            <a:r>
              <a:rPr lang="en-US" sz="2400" dirty="0" smtClean="0">
                <a:solidFill>
                  <a:srgbClr val="000000"/>
                </a:solidFill>
                <a:latin typeface="Times New Roman" panose="02020603050405020304" pitchFamily="18" charset="0"/>
              </a:rPr>
              <a:t>Carefully </a:t>
            </a:r>
            <a:r>
              <a:rPr lang="en-US" sz="2400" dirty="0">
                <a:solidFill>
                  <a:srgbClr val="000000"/>
                </a:solidFill>
                <a:latin typeface="Times New Roman" panose="02020603050405020304" pitchFamily="18" charset="0"/>
              </a:rPr>
              <a:t>remove </a:t>
            </a:r>
            <a:r>
              <a:rPr lang="en-US" sz="2400" b="1" i="1" dirty="0">
                <a:solidFill>
                  <a:srgbClr val="FF0000"/>
                </a:solidFill>
                <a:latin typeface="Times New Roman" panose="02020603050405020304" pitchFamily="18" charset="0"/>
              </a:rPr>
              <a:t>remaining stone around </a:t>
            </a:r>
            <a:r>
              <a:rPr lang="en-US" sz="2400" b="1" i="1" dirty="0" smtClean="0">
                <a:solidFill>
                  <a:srgbClr val="FF0000"/>
                </a:solidFill>
                <a:latin typeface="Times New Roman" panose="02020603050405020304" pitchFamily="18" charset="0"/>
              </a:rPr>
              <a:t>the neck </a:t>
            </a:r>
            <a:r>
              <a:rPr lang="en-US" sz="2400" b="1" i="1" dirty="0">
                <a:solidFill>
                  <a:srgbClr val="FF0000"/>
                </a:solidFill>
                <a:latin typeface="Times New Roman" panose="02020603050405020304" pitchFamily="18" charset="0"/>
              </a:rPr>
              <a:t>of teeth </a:t>
            </a:r>
            <a:r>
              <a:rPr lang="en-US" sz="2400" dirty="0">
                <a:solidFill>
                  <a:srgbClr val="000000"/>
                </a:solidFill>
                <a:latin typeface="Times New Roman" panose="02020603050405020304" pitchFamily="18" charset="0"/>
              </a:rPr>
              <a:t>with </a:t>
            </a:r>
            <a:r>
              <a:rPr lang="en-US" sz="2400" b="1" i="1" dirty="0">
                <a:solidFill>
                  <a:srgbClr val="000000"/>
                </a:solidFill>
                <a:latin typeface="Times New Roman" panose="02020603050405020304" pitchFamily="18" charset="0"/>
              </a:rPr>
              <a:t>a small sharp knife</a:t>
            </a:r>
            <a:r>
              <a:rPr lang="en-US" sz="2400" dirty="0">
                <a:solidFill>
                  <a:srgbClr val="000000"/>
                </a:solidFill>
                <a:latin typeface="Times New Roman" panose="02020603050405020304" pitchFamily="18" charset="0"/>
              </a:rPr>
              <a:t>.</a:t>
            </a:r>
            <a:endParaRPr lang="ar-SA" sz="2400"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rotWithShape="1">
          <a:blip r:embed="rId2"/>
          <a:srcRect l="49967" t="26012" r="32513" b="52861"/>
          <a:stretch/>
        </p:blipFill>
        <p:spPr>
          <a:xfrm>
            <a:off x="7907627" y="3822842"/>
            <a:ext cx="3992453" cy="2706746"/>
          </a:xfrm>
          <a:prstGeom prst="rect">
            <a:avLst/>
          </a:prstGeom>
        </p:spPr>
      </p:pic>
    </p:spTree>
    <p:extLst>
      <p:ext uri="{BB962C8B-B14F-4D97-AF65-F5344CB8AC3E}">
        <p14:creationId xmlns:p14="http://schemas.microsoft.com/office/powerpoint/2010/main" val="99341178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Procedure for finishing </a:t>
            </a:r>
            <a:endParaRPr lang="ar-SA"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757707" y="1769567"/>
            <a:ext cx="8412051" cy="3931920"/>
          </a:xfrm>
        </p:spPr>
        <p:txBody>
          <a:bodyPr>
            <a:normAutofit/>
          </a:bodyPr>
          <a:lstStyle/>
          <a:p>
            <a:pPr marL="0" indent="0" algn="l" rtl="0">
              <a:buNone/>
            </a:pPr>
            <a:r>
              <a:rPr lang="en-US" sz="2400" dirty="0" smtClean="0">
                <a:solidFill>
                  <a:srgbClr val="000000"/>
                </a:solidFill>
                <a:latin typeface="Times New Roman" panose="02020603050405020304" pitchFamily="18" charset="0"/>
              </a:rPr>
              <a:t>2. To </a:t>
            </a:r>
            <a:r>
              <a:rPr lang="en-US" sz="2400" dirty="0">
                <a:solidFill>
                  <a:srgbClr val="000000"/>
                </a:solidFill>
                <a:latin typeface="Times New Roman" panose="02020603050405020304" pitchFamily="18" charset="0"/>
              </a:rPr>
              <a:t>remove the </a:t>
            </a:r>
            <a:r>
              <a:rPr lang="en-US" sz="2400" b="1" i="1" dirty="0">
                <a:solidFill>
                  <a:srgbClr val="000000"/>
                </a:solidFill>
                <a:latin typeface="Times New Roman" panose="02020603050405020304" pitchFamily="18" charset="0"/>
              </a:rPr>
              <a:t>flash </a:t>
            </a:r>
            <a:r>
              <a:rPr lang="en-US" sz="2400" dirty="0">
                <a:solidFill>
                  <a:srgbClr val="000000"/>
                </a:solidFill>
                <a:latin typeface="Times New Roman" panose="02020603050405020304" pitchFamily="18" charset="0"/>
              </a:rPr>
              <a:t>of acrylic resin from the denture border, press the denture base lightly against a slowly revolving </a:t>
            </a:r>
            <a:r>
              <a:rPr lang="en-US" sz="2400" b="1" i="1" dirty="0">
                <a:solidFill>
                  <a:srgbClr val="000000"/>
                </a:solidFill>
                <a:latin typeface="Times New Roman" panose="02020603050405020304" pitchFamily="18" charset="0"/>
              </a:rPr>
              <a:t>arbor band </a:t>
            </a:r>
            <a:r>
              <a:rPr lang="en-US" sz="2400" dirty="0">
                <a:solidFill>
                  <a:srgbClr val="000000"/>
                </a:solidFill>
                <a:latin typeface="Times New Roman" panose="02020603050405020304" pitchFamily="18" charset="0"/>
              </a:rPr>
              <a:t>mounted on the </a:t>
            </a:r>
            <a:r>
              <a:rPr lang="en-US" sz="2400" b="1" i="1" dirty="0">
                <a:solidFill>
                  <a:srgbClr val="000000"/>
                </a:solidFill>
                <a:latin typeface="Times New Roman" panose="02020603050405020304" pitchFamily="18" charset="0"/>
              </a:rPr>
              <a:t>dental lathe</a:t>
            </a:r>
            <a:r>
              <a:rPr lang="en-US" sz="2400" dirty="0">
                <a:solidFill>
                  <a:srgbClr val="000000"/>
                </a:solidFill>
                <a:latin typeface="Times New Roman" panose="02020603050405020304" pitchFamily="18" charset="0"/>
              </a:rPr>
              <a:t>. An alternate but less satisfactory to use a </a:t>
            </a:r>
            <a:r>
              <a:rPr lang="en-US" sz="2400" b="1" i="1" dirty="0">
                <a:solidFill>
                  <a:srgbClr val="000000"/>
                </a:solidFill>
                <a:latin typeface="Times New Roman" panose="02020603050405020304" pitchFamily="18" charset="0"/>
              </a:rPr>
              <a:t>large acrylic bur or stone bur </a:t>
            </a:r>
            <a:r>
              <a:rPr lang="en-US" sz="2400" dirty="0">
                <a:solidFill>
                  <a:srgbClr val="000000"/>
                </a:solidFill>
                <a:latin typeface="Times New Roman" panose="02020603050405020304" pitchFamily="18" charset="0"/>
              </a:rPr>
              <a:t>mounted in a </a:t>
            </a:r>
            <a:r>
              <a:rPr lang="en-US" sz="2400" b="1" i="1" dirty="0">
                <a:solidFill>
                  <a:srgbClr val="000000"/>
                </a:solidFill>
                <a:latin typeface="Times New Roman" panose="02020603050405020304" pitchFamily="18" charset="0"/>
              </a:rPr>
              <a:t>straight hand piece </a:t>
            </a:r>
            <a:r>
              <a:rPr lang="en-US" sz="2400" dirty="0">
                <a:solidFill>
                  <a:srgbClr val="000000"/>
                </a:solidFill>
                <a:latin typeface="Times New Roman" panose="02020603050405020304" pitchFamily="18" charset="0"/>
              </a:rPr>
              <a:t>to remove the flash. Take care not to change the form of the denture border but only remove the excess resin on the border of denture. </a:t>
            </a:r>
            <a:endParaRPr lang="en-US" sz="2400" dirty="0" smtClean="0">
              <a:solidFill>
                <a:srgbClr val="000000"/>
              </a:solidFill>
              <a:latin typeface="Times New Roman" panose="02020603050405020304" pitchFamily="18" charset="0"/>
            </a:endParaRPr>
          </a:p>
          <a:p>
            <a:pPr marL="0" indent="0" algn="l" rtl="0">
              <a:buNone/>
            </a:pPr>
            <a:endParaRPr lang="ar-SA" sz="2400" dirty="0">
              <a:latin typeface="Times New Roman" panose="02020603050405020304" pitchFamily="18" charset="0"/>
              <a:cs typeface="Times New Roman" panose="02020603050405020304" pitchFamily="18" charset="0"/>
            </a:endParaRPr>
          </a:p>
        </p:txBody>
      </p:sp>
      <p:pic>
        <p:nvPicPr>
          <p:cNvPr id="5" name="Picture 4"/>
          <p:cNvPicPr>
            <a:picLocks noChangeAspect="1"/>
          </p:cNvPicPr>
          <p:nvPr/>
        </p:nvPicPr>
        <p:blipFill rotWithShape="1">
          <a:blip r:embed="rId2"/>
          <a:srcRect l="18885" t="45377" r="33405" b="24869"/>
          <a:stretch/>
        </p:blipFill>
        <p:spPr>
          <a:xfrm>
            <a:off x="1603734" y="4406820"/>
            <a:ext cx="6065235" cy="2126607"/>
          </a:xfrm>
          <a:prstGeom prst="rect">
            <a:avLst/>
          </a:prstGeom>
        </p:spPr>
      </p:pic>
      <p:pic>
        <p:nvPicPr>
          <p:cNvPr id="6" name="Picture 5"/>
          <p:cNvPicPr>
            <a:picLocks noChangeAspect="1"/>
          </p:cNvPicPr>
          <p:nvPr/>
        </p:nvPicPr>
        <p:blipFill>
          <a:blip r:embed="rId3"/>
          <a:stretch>
            <a:fillRect/>
          </a:stretch>
        </p:blipFill>
        <p:spPr>
          <a:xfrm>
            <a:off x="8375766" y="4177247"/>
            <a:ext cx="3516686" cy="2356180"/>
          </a:xfrm>
          <a:prstGeom prst="rect">
            <a:avLst/>
          </a:prstGeom>
        </p:spPr>
      </p:pic>
      <p:pic>
        <p:nvPicPr>
          <p:cNvPr id="7" name="Picture 6"/>
          <p:cNvPicPr>
            <a:picLocks noChangeAspect="1"/>
          </p:cNvPicPr>
          <p:nvPr/>
        </p:nvPicPr>
        <p:blipFill>
          <a:blip r:embed="rId4"/>
          <a:stretch>
            <a:fillRect/>
          </a:stretch>
        </p:blipFill>
        <p:spPr>
          <a:xfrm>
            <a:off x="9169758" y="323555"/>
            <a:ext cx="2722694" cy="3630259"/>
          </a:xfrm>
          <a:prstGeom prst="rect">
            <a:avLst/>
          </a:prstGeom>
        </p:spPr>
      </p:pic>
    </p:spTree>
    <p:extLst>
      <p:ext uri="{BB962C8B-B14F-4D97-AF65-F5344CB8AC3E}">
        <p14:creationId xmlns:p14="http://schemas.microsoft.com/office/powerpoint/2010/main" val="1268235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Procedure for finishing </a:t>
            </a:r>
            <a:endParaRPr lang="ar-SA"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873616" y="2014194"/>
            <a:ext cx="9828727" cy="3931920"/>
          </a:xfrm>
        </p:spPr>
        <p:txBody>
          <a:bodyPr>
            <a:normAutofit/>
          </a:bodyPr>
          <a:lstStyle/>
          <a:p>
            <a:pPr marL="0" indent="0" algn="l" rtl="0">
              <a:buNone/>
            </a:pPr>
            <a:r>
              <a:rPr lang="en-US" sz="2400" dirty="0" smtClean="0">
                <a:solidFill>
                  <a:srgbClr val="000000"/>
                </a:solidFill>
                <a:latin typeface="Times New Roman" panose="02020603050405020304" pitchFamily="18" charset="0"/>
              </a:rPr>
              <a:t>3. Remove </a:t>
            </a:r>
            <a:r>
              <a:rPr lang="en-US" sz="2400" b="1" i="1" dirty="0">
                <a:solidFill>
                  <a:srgbClr val="000000"/>
                </a:solidFill>
                <a:latin typeface="Times New Roman" panose="02020603050405020304" pitchFamily="18" charset="0"/>
              </a:rPr>
              <a:t>nodules of acrylic </a:t>
            </a:r>
            <a:r>
              <a:rPr lang="en-US" sz="2400" dirty="0">
                <a:solidFill>
                  <a:srgbClr val="000000"/>
                </a:solidFill>
                <a:latin typeface="Times New Roman" panose="02020603050405020304" pitchFamily="18" charset="0"/>
              </a:rPr>
              <a:t>with </a:t>
            </a:r>
            <a:r>
              <a:rPr lang="en-US" sz="2400" b="1" i="1" dirty="0">
                <a:solidFill>
                  <a:srgbClr val="000000"/>
                </a:solidFill>
                <a:latin typeface="Times New Roman" panose="02020603050405020304" pitchFamily="18" charset="0"/>
              </a:rPr>
              <a:t>small stone or acrylic carbide burs</a:t>
            </a:r>
            <a:r>
              <a:rPr lang="en-US" sz="2400" dirty="0">
                <a:solidFill>
                  <a:srgbClr val="000000"/>
                </a:solidFill>
                <a:latin typeface="Times New Roman" panose="02020603050405020304" pitchFamily="18" charset="0"/>
              </a:rPr>
              <a:t>. </a:t>
            </a:r>
            <a:endParaRPr lang="en-US" sz="2400" dirty="0" smtClean="0">
              <a:solidFill>
                <a:srgbClr val="000000"/>
              </a:solidFill>
              <a:latin typeface="Times New Roman" panose="02020603050405020304" pitchFamily="18" charset="0"/>
            </a:endParaRPr>
          </a:p>
          <a:p>
            <a:pPr marL="0" indent="0" algn="l" rtl="0">
              <a:buNone/>
            </a:pPr>
            <a:r>
              <a:rPr lang="en-US" sz="2400" dirty="0" smtClean="0">
                <a:solidFill>
                  <a:srgbClr val="000000"/>
                </a:solidFill>
                <a:latin typeface="Times New Roman" panose="02020603050405020304" pitchFamily="18" charset="0"/>
              </a:rPr>
              <a:t>4. The </a:t>
            </a:r>
            <a:r>
              <a:rPr lang="en-US" sz="2400" b="1" i="1" dirty="0">
                <a:solidFill>
                  <a:srgbClr val="000000"/>
                </a:solidFill>
                <a:latin typeface="Times New Roman" panose="02020603050405020304" pitchFamily="18" charset="0"/>
              </a:rPr>
              <a:t>posterior area of the palate </a:t>
            </a:r>
            <a:r>
              <a:rPr lang="en-US" sz="2400" dirty="0">
                <a:solidFill>
                  <a:srgbClr val="000000"/>
                </a:solidFill>
                <a:latin typeface="Times New Roman" panose="02020603050405020304" pitchFamily="18" charset="0"/>
              </a:rPr>
              <a:t>has been thinned to its proper thickness. </a:t>
            </a:r>
            <a:endParaRPr lang="ar-SA" sz="2400"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2"/>
          <a:stretch>
            <a:fillRect/>
          </a:stretch>
        </p:blipFill>
        <p:spPr>
          <a:xfrm>
            <a:off x="7941017" y="3499369"/>
            <a:ext cx="3599526" cy="2429680"/>
          </a:xfrm>
          <a:prstGeom prst="rect">
            <a:avLst/>
          </a:prstGeom>
        </p:spPr>
      </p:pic>
      <p:pic>
        <p:nvPicPr>
          <p:cNvPr id="8" name="Picture 7"/>
          <p:cNvPicPr>
            <a:picLocks noChangeAspect="1"/>
          </p:cNvPicPr>
          <p:nvPr/>
        </p:nvPicPr>
        <p:blipFill rotWithShape="1">
          <a:blip r:embed="rId3"/>
          <a:srcRect l="7544" t="33557" r="6837" b="28900"/>
          <a:stretch/>
        </p:blipFill>
        <p:spPr>
          <a:xfrm>
            <a:off x="972364" y="3606586"/>
            <a:ext cx="6729019" cy="2215246"/>
          </a:xfrm>
          <a:prstGeom prst="rect">
            <a:avLst/>
          </a:prstGeom>
        </p:spPr>
      </p:pic>
    </p:spTree>
    <p:extLst>
      <p:ext uri="{BB962C8B-B14F-4D97-AF65-F5344CB8AC3E}">
        <p14:creationId xmlns:p14="http://schemas.microsoft.com/office/powerpoint/2010/main" val="24645352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Polishing </a:t>
            </a:r>
            <a:endParaRPr lang="ar-SA"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pPr algn="l" rtl="0"/>
            <a:r>
              <a:rPr lang="en-US" sz="3200" b="1" dirty="0" smtClean="0">
                <a:solidFill>
                  <a:schemeClr val="bg1">
                    <a:lumMod val="50000"/>
                  </a:schemeClr>
                </a:solidFill>
                <a:latin typeface="Times New Roman" panose="02020603050405020304" pitchFamily="18" charset="0"/>
                <a:cs typeface="Times New Roman" panose="02020603050405020304" pitchFamily="18" charset="0"/>
              </a:rPr>
              <a:t>Polishing: </a:t>
            </a:r>
            <a:r>
              <a:rPr lang="en-US" sz="2400" dirty="0">
                <a:solidFill>
                  <a:srgbClr val="000000"/>
                </a:solidFill>
                <a:latin typeface="Times New Roman" panose="02020603050405020304" pitchFamily="18" charset="0"/>
              </a:rPr>
              <a:t>is a process of removing scratches. Polishing consists of making the dentures smooth and glossy without changing the contours. </a:t>
            </a:r>
            <a:endParaRPr lang="en-US" sz="2400" dirty="0" smtClean="0">
              <a:solidFill>
                <a:srgbClr val="000000"/>
              </a:solidFill>
              <a:latin typeface="Times New Roman" panose="02020603050405020304" pitchFamily="18" charset="0"/>
            </a:endParaRPr>
          </a:p>
          <a:p>
            <a:pPr algn="l" rtl="0"/>
            <a:endParaRPr lang="ar-SA"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2"/>
          <a:stretch>
            <a:fillRect/>
          </a:stretch>
        </p:blipFill>
        <p:spPr>
          <a:xfrm>
            <a:off x="6341638" y="3266466"/>
            <a:ext cx="4248150" cy="2857500"/>
          </a:xfrm>
          <a:prstGeom prst="rect">
            <a:avLst/>
          </a:prstGeom>
        </p:spPr>
      </p:pic>
    </p:spTree>
    <p:extLst>
      <p:ext uri="{BB962C8B-B14F-4D97-AF65-F5344CB8AC3E}">
        <p14:creationId xmlns:p14="http://schemas.microsoft.com/office/powerpoint/2010/main" val="117030772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Principles of polishing </a:t>
            </a:r>
            <a:endParaRPr lang="ar-SA"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066800" y="1725769"/>
            <a:ext cx="10058400" cy="4309271"/>
          </a:xfrm>
        </p:spPr>
        <p:txBody>
          <a:bodyPr>
            <a:noAutofit/>
          </a:bodyPr>
          <a:lstStyle/>
          <a:p>
            <a:pPr marL="0" indent="0" algn="l" rtl="0">
              <a:buNone/>
            </a:pPr>
            <a:r>
              <a:rPr lang="en-US" sz="2000" dirty="0" smtClean="0">
                <a:solidFill>
                  <a:srgbClr val="000000"/>
                </a:solidFill>
                <a:latin typeface="Times New Roman" panose="02020603050405020304" pitchFamily="18" charset="0"/>
              </a:rPr>
              <a:t>1- The </a:t>
            </a:r>
            <a:r>
              <a:rPr lang="en-US" sz="2000" dirty="0">
                <a:solidFill>
                  <a:srgbClr val="000000"/>
                </a:solidFill>
                <a:latin typeface="Times New Roman" panose="02020603050405020304" pitchFamily="18" charset="0"/>
              </a:rPr>
              <a:t>tissue surface of a denture is never polished as a polishing destroys the details necessary for good fit and retention. </a:t>
            </a:r>
          </a:p>
          <a:p>
            <a:pPr marL="0" indent="0" algn="l" rtl="0">
              <a:buNone/>
            </a:pPr>
            <a:r>
              <a:rPr lang="en-US" sz="2000" b="1" dirty="0" smtClean="0">
                <a:solidFill>
                  <a:srgbClr val="000000"/>
                </a:solidFill>
                <a:latin typeface="Times New Roman" panose="02020603050405020304" pitchFamily="18" charset="0"/>
              </a:rPr>
              <a:t>2- </a:t>
            </a:r>
            <a:r>
              <a:rPr lang="en-US" sz="2000" dirty="0">
                <a:solidFill>
                  <a:srgbClr val="000000"/>
                </a:solidFill>
                <a:latin typeface="Times New Roman" panose="02020603050405020304" pitchFamily="18" charset="0"/>
              </a:rPr>
              <a:t>The polished surface extends just over the border, but the borders are not reduced in height and width during polishing. </a:t>
            </a:r>
            <a:endParaRPr lang="en-US" sz="2000" dirty="0" smtClean="0">
              <a:solidFill>
                <a:srgbClr val="000000"/>
              </a:solidFill>
              <a:latin typeface="Times New Roman" panose="02020603050405020304" pitchFamily="18" charset="0"/>
            </a:endParaRPr>
          </a:p>
          <a:p>
            <a:pPr marL="0" indent="0" algn="l" rtl="0">
              <a:buNone/>
            </a:pPr>
            <a:r>
              <a:rPr lang="en-US" sz="2000" b="1" dirty="0" smtClean="0">
                <a:solidFill>
                  <a:srgbClr val="000000"/>
                </a:solidFill>
                <a:latin typeface="Times New Roman" panose="02020603050405020304" pitchFamily="18" charset="0"/>
              </a:rPr>
              <a:t>3- </a:t>
            </a:r>
            <a:r>
              <a:rPr lang="en-US" sz="2000" dirty="0">
                <a:solidFill>
                  <a:srgbClr val="000000"/>
                </a:solidFill>
                <a:latin typeface="Times New Roman" panose="02020603050405020304" pitchFamily="18" charset="0"/>
              </a:rPr>
              <a:t>Care must be taken when using pumice (it should be used as wet slurry) as this material is very abrasive and may obliterate the details placed on the denture when they were waxes (festooned). </a:t>
            </a:r>
            <a:endParaRPr lang="en-US" sz="2000" dirty="0" smtClean="0">
              <a:solidFill>
                <a:srgbClr val="000000"/>
              </a:solidFill>
              <a:latin typeface="Times New Roman" panose="02020603050405020304" pitchFamily="18" charset="0"/>
            </a:endParaRPr>
          </a:p>
          <a:p>
            <a:pPr marL="0" indent="0" algn="l" rtl="0">
              <a:buNone/>
            </a:pPr>
            <a:r>
              <a:rPr lang="en-US" sz="2000" b="1" dirty="0" smtClean="0">
                <a:solidFill>
                  <a:srgbClr val="000000"/>
                </a:solidFill>
                <a:latin typeface="Times New Roman" panose="02020603050405020304" pitchFamily="18" charset="0"/>
              </a:rPr>
              <a:t>4- </a:t>
            </a:r>
            <a:r>
              <a:rPr lang="en-US" sz="2000" dirty="0">
                <a:solidFill>
                  <a:srgbClr val="000000"/>
                </a:solidFill>
                <a:latin typeface="Times New Roman" panose="02020603050405020304" pitchFamily="18" charset="0"/>
              </a:rPr>
              <a:t>Resin teeth have approximately the same hardness as the denture base, so polishing a denture with resin teeth requires some precautions not necessary with porcelain teeth. </a:t>
            </a:r>
            <a:endParaRPr lang="en-US" sz="2000" dirty="0" smtClean="0">
              <a:solidFill>
                <a:srgbClr val="000000"/>
              </a:solidFill>
              <a:latin typeface="Times New Roman" panose="02020603050405020304" pitchFamily="18" charset="0"/>
            </a:endParaRPr>
          </a:p>
          <a:p>
            <a:pPr marL="0" indent="0" algn="l" rtl="0">
              <a:buNone/>
            </a:pPr>
            <a:r>
              <a:rPr lang="en-US" sz="2000" b="1" dirty="0" smtClean="0">
                <a:solidFill>
                  <a:srgbClr val="000000"/>
                </a:solidFill>
                <a:latin typeface="Times New Roman" panose="02020603050405020304" pitchFamily="18" charset="0"/>
              </a:rPr>
              <a:t>5- </a:t>
            </a:r>
            <a:r>
              <a:rPr lang="en-US" sz="2000" dirty="0">
                <a:solidFill>
                  <a:srgbClr val="000000"/>
                </a:solidFill>
                <a:latin typeface="Times New Roman" panose="02020603050405020304" pitchFamily="18" charset="0"/>
              </a:rPr>
              <a:t>When polishing, only the denture base and not the teeth are polished. </a:t>
            </a:r>
            <a:endParaRPr lang="en-US" sz="2000" dirty="0" smtClean="0">
              <a:solidFill>
                <a:srgbClr val="000000"/>
              </a:solidFill>
              <a:latin typeface="Times New Roman" panose="02020603050405020304" pitchFamily="18" charset="0"/>
            </a:endParaRPr>
          </a:p>
          <a:p>
            <a:pPr marL="0" indent="0" algn="l" rtl="0">
              <a:buNone/>
            </a:pPr>
            <a:r>
              <a:rPr lang="en-US" sz="2000" b="1" dirty="0" smtClean="0">
                <a:solidFill>
                  <a:srgbClr val="000000"/>
                </a:solidFill>
                <a:latin typeface="Times New Roman" panose="02020603050405020304" pitchFamily="18" charset="0"/>
              </a:rPr>
              <a:t>6- </a:t>
            </a:r>
            <a:r>
              <a:rPr lang="en-US" sz="2000" dirty="0">
                <a:solidFill>
                  <a:srgbClr val="000000"/>
                </a:solidFill>
                <a:latin typeface="Times New Roman" panose="02020603050405020304" pitchFamily="18" charset="0"/>
              </a:rPr>
              <a:t>During the finishing and polishing we should minimize the reduction of bulk because this cause </a:t>
            </a:r>
            <a:r>
              <a:rPr lang="en-US" sz="2000" dirty="0" err="1">
                <a:solidFill>
                  <a:srgbClr val="000000"/>
                </a:solidFill>
                <a:latin typeface="Times New Roman" panose="02020603050405020304" pitchFamily="18" charset="0"/>
              </a:rPr>
              <a:t>warpage</a:t>
            </a:r>
            <a:r>
              <a:rPr lang="en-US" sz="2000" dirty="0">
                <a:solidFill>
                  <a:srgbClr val="000000"/>
                </a:solidFill>
                <a:latin typeface="Times New Roman" panose="02020603050405020304" pitchFamily="18" charset="0"/>
              </a:rPr>
              <a:t>. </a:t>
            </a:r>
            <a:endParaRPr lang="ar-SA"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6338107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latin typeface="Times New Roman" panose="02020603050405020304" pitchFamily="18" charset="0"/>
                <a:cs typeface="Times New Roman" panose="02020603050405020304" pitchFamily="18" charset="0"/>
              </a:rPr>
              <a:t>Procedure for polishing</a:t>
            </a:r>
            <a:endParaRPr lang="ar-SA"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066800" y="1806906"/>
            <a:ext cx="7768107" cy="3931920"/>
          </a:xfrm>
        </p:spPr>
        <p:txBody>
          <a:bodyPr>
            <a:normAutofit/>
          </a:bodyPr>
          <a:lstStyle/>
          <a:p>
            <a:pPr marL="0" indent="0" algn="l" rtl="0">
              <a:buNone/>
            </a:pPr>
            <a:r>
              <a:rPr lang="en-US" sz="2800" b="1" dirty="0" smtClean="0">
                <a:solidFill>
                  <a:schemeClr val="bg1">
                    <a:lumMod val="50000"/>
                  </a:schemeClr>
                </a:solidFill>
                <a:latin typeface="Times New Roman" panose="02020603050405020304" pitchFamily="18" charset="0"/>
                <a:cs typeface="Times New Roman" panose="02020603050405020304" pitchFamily="18" charset="0"/>
              </a:rPr>
              <a:t>A- smoothening :</a:t>
            </a:r>
          </a:p>
          <a:p>
            <a:pPr marL="0" indent="0" algn="l" rtl="0">
              <a:buNone/>
            </a:pPr>
            <a:r>
              <a:rPr lang="en-US" sz="2400" dirty="0" smtClean="0">
                <a:solidFill>
                  <a:srgbClr val="000000"/>
                </a:solidFill>
                <a:latin typeface="Times New Roman" panose="02020603050405020304" pitchFamily="18" charset="0"/>
              </a:rPr>
              <a:t>1- Polish </a:t>
            </a:r>
            <a:r>
              <a:rPr lang="en-US" sz="2400" b="1" i="1" dirty="0">
                <a:solidFill>
                  <a:srgbClr val="000000"/>
                </a:solidFill>
                <a:latin typeface="Times New Roman" panose="02020603050405020304" pitchFamily="18" charset="0"/>
              </a:rPr>
              <a:t>labial, buccal, lingual, and palatal external surfaces of the denture </a:t>
            </a:r>
            <a:r>
              <a:rPr lang="en-US" sz="2400" dirty="0">
                <a:solidFill>
                  <a:srgbClr val="000000"/>
                </a:solidFill>
                <a:latin typeface="Times New Roman" panose="02020603050405020304" pitchFamily="18" charset="0"/>
              </a:rPr>
              <a:t>with </a:t>
            </a:r>
            <a:r>
              <a:rPr lang="en-US" sz="2400" b="1" i="1" dirty="0">
                <a:solidFill>
                  <a:srgbClr val="000000"/>
                </a:solidFill>
                <a:latin typeface="Times New Roman" panose="02020603050405020304" pitchFamily="18" charset="0"/>
              </a:rPr>
              <a:t>wet pumice </a:t>
            </a:r>
            <a:r>
              <a:rPr lang="en-US" sz="2400" dirty="0">
                <a:solidFill>
                  <a:srgbClr val="000000"/>
                </a:solidFill>
                <a:latin typeface="Times New Roman" panose="02020603050405020304" pitchFamily="18" charset="0"/>
              </a:rPr>
              <a:t>on </a:t>
            </a:r>
            <a:r>
              <a:rPr lang="en-US" sz="2400" b="1" i="1" dirty="0">
                <a:solidFill>
                  <a:srgbClr val="000000"/>
                </a:solidFill>
                <a:latin typeface="Times New Roman" panose="02020603050405020304" pitchFamily="18" charset="0"/>
              </a:rPr>
              <a:t>rag wheel attached to dental lathe </a:t>
            </a:r>
            <a:r>
              <a:rPr lang="en-US" sz="2400" dirty="0">
                <a:solidFill>
                  <a:srgbClr val="000000"/>
                </a:solidFill>
                <a:latin typeface="Times New Roman" panose="02020603050405020304" pitchFamily="18" charset="0"/>
              </a:rPr>
              <a:t>running at </a:t>
            </a:r>
            <a:r>
              <a:rPr lang="en-US" sz="2400" b="1" dirty="0">
                <a:solidFill>
                  <a:srgbClr val="000000"/>
                </a:solidFill>
                <a:latin typeface="Times New Roman" panose="02020603050405020304" pitchFamily="18" charset="0"/>
              </a:rPr>
              <a:t>slow </a:t>
            </a:r>
            <a:r>
              <a:rPr lang="en-US" sz="2400" dirty="0">
                <a:solidFill>
                  <a:srgbClr val="000000"/>
                </a:solidFill>
                <a:latin typeface="Times New Roman" panose="02020603050405020304" pitchFamily="18" charset="0"/>
              </a:rPr>
              <a:t>speed. Keep plenty of pumice on the denture surface and keep the denture moving at all times; press the denture lightly against the wheel. </a:t>
            </a:r>
            <a:endParaRPr lang="ar-SA" sz="2400" b="1" dirty="0">
              <a:solidFill>
                <a:schemeClr val="bg1">
                  <a:lumMod val="50000"/>
                </a:schemeClr>
              </a:solidFill>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2"/>
          <a:stretch>
            <a:fillRect/>
          </a:stretch>
        </p:blipFill>
        <p:spPr>
          <a:xfrm>
            <a:off x="9022091" y="435549"/>
            <a:ext cx="2725148" cy="3633531"/>
          </a:xfrm>
          <a:prstGeom prst="rect">
            <a:avLst/>
          </a:prstGeom>
        </p:spPr>
      </p:pic>
      <p:pic>
        <p:nvPicPr>
          <p:cNvPr id="5" name="Picture 4"/>
          <p:cNvPicPr>
            <a:picLocks noChangeAspect="1"/>
          </p:cNvPicPr>
          <p:nvPr/>
        </p:nvPicPr>
        <p:blipFill>
          <a:blip r:embed="rId3"/>
          <a:stretch>
            <a:fillRect/>
          </a:stretch>
        </p:blipFill>
        <p:spPr>
          <a:xfrm>
            <a:off x="8371210" y="4160215"/>
            <a:ext cx="3517697" cy="2359356"/>
          </a:xfrm>
          <a:prstGeom prst="rect">
            <a:avLst/>
          </a:prstGeom>
        </p:spPr>
      </p:pic>
      <p:pic>
        <p:nvPicPr>
          <p:cNvPr id="6" name="Picture 5"/>
          <p:cNvPicPr>
            <a:picLocks noChangeAspect="1"/>
          </p:cNvPicPr>
          <p:nvPr/>
        </p:nvPicPr>
        <p:blipFill>
          <a:blip r:embed="rId4"/>
          <a:stretch>
            <a:fillRect/>
          </a:stretch>
        </p:blipFill>
        <p:spPr>
          <a:xfrm>
            <a:off x="5710677" y="4378478"/>
            <a:ext cx="2141093" cy="2141093"/>
          </a:xfrm>
          <a:prstGeom prst="rect">
            <a:avLst/>
          </a:prstGeom>
        </p:spPr>
      </p:pic>
    </p:spTree>
    <p:extLst>
      <p:ext uri="{BB962C8B-B14F-4D97-AF65-F5344CB8AC3E}">
        <p14:creationId xmlns:p14="http://schemas.microsoft.com/office/powerpoint/2010/main" val="233625612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latin typeface="Times New Roman" panose="02020603050405020304" pitchFamily="18" charset="0"/>
                <a:cs typeface="Times New Roman" panose="02020603050405020304" pitchFamily="18" charset="0"/>
              </a:rPr>
              <a:t>Procedure for polishing</a:t>
            </a:r>
            <a:endParaRPr lang="ar-SA"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066800" y="1806906"/>
            <a:ext cx="7497651" cy="3931920"/>
          </a:xfrm>
        </p:spPr>
        <p:txBody>
          <a:bodyPr>
            <a:normAutofit/>
          </a:bodyPr>
          <a:lstStyle/>
          <a:p>
            <a:pPr marL="0" indent="0" algn="l" rtl="0">
              <a:buNone/>
            </a:pPr>
            <a:r>
              <a:rPr lang="en-US" sz="2800" b="1" dirty="0" smtClean="0">
                <a:solidFill>
                  <a:schemeClr val="bg1">
                    <a:lumMod val="50000"/>
                  </a:schemeClr>
                </a:solidFill>
                <a:latin typeface="Times New Roman" panose="02020603050405020304" pitchFamily="18" charset="0"/>
                <a:cs typeface="Times New Roman" panose="02020603050405020304" pitchFamily="18" charset="0"/>
              </a:rPr>
              <a:t>A- smoothening :</a:t>
            </a:r>
          </a:p>
          <a:p>
            <a:pPr marL="0" indent="0" algn="l" rtl="0">
              <a:buNone/>
            </a:pPr>
            <a:r>
              <a:rPr lang="en-US" sz="2400" dirty="0">
                <a:solidFill>
                  <a:srgbClr val="000000"/>
                </a:solidFill>
                <a:latin typeface="Times New Roman" panose="02020603050405020304" pitchFamily="18" charset="0"/>
              </a:rPr>
              <a:t>2</a:t>
            </a:r>
            <a:r>
              <a:rPr lang="en-US" sz="2400" dirty="0" smtClean="0">
                <a:solidFill>
                  <a:srgbClr val="000000"/>
                </a:solidFill>
                <a:latin typeface="Times New Roman" panose="02020603050405020304" pitchFamily="18" charset="0"/>
              </a:rPr>
              <a:t>- </a:t>
            </a:r>
            <a:r>
              <a:rPr lang="en-US" sz="2400" dirty="0">
                <a:solidFill>
                  <a:srgbClr val="000000"/>
                </a:solidFill>
                <a:latin typeface="Times New Roman" panose="02020603050405020304" pitchFamily="18" charset="0"/>
              </a:rPr>
              <a:t>Polish </a:t>
            </a:r>
            <a:r>
              <a:rPr lang="en-US" sz="2400" b="1" i="1" dirty="0">
                <a:solidFill>
                  <a:srgbClr val="000000"/>
                </a:solidFill>
                <a:latin typeface="Times New Roman" panose="02020603050405020304" pitchFamily="18" charset="0"/>
              </a:rPr>
              <a:t>acrylic around the teeth </a:t>
            </a:r>
            <a:r>
              <a:rPr lang="en-US" sz="2400" dirty="0">
                <a:solidFill>
                  <a:srgbClr val="000000"/>
                </a:solidFill>
                <a:latin typeface="Times New Roman" panose="02020603050405020304" pitchFamily="18" charset="0"/>
              </a:rPr>
              <a:t>with </a:t>
            </a:r>
            <a:r>
              <a:rPr lang="en-US" sz="2400" b="1" i="1" dirty="0">
                <a:solidFill>
                  <a:srgbClr val="000000"/>
                </a:solidFill>
                <a:latin typeface="Times New Roman" panose="02020603050405020304" pitchFamily="18" charset="0"/>
              </a:rPr>
              <a:t>wet pumice </a:t>
            </a:r>
            <a:r>
              <a:rPr lang="en-US" sz="2400" dirty="0">
                <a:solidFill>
                  <a:srgbClr val="000000"/>
                </a:solidFill>
                <a:latin typeface="Times New Roman" panose="02020603050405020304" pitchFamily="18" charset="0"/>
              </a:rPr>
              <a:t>and a </a:t>
            </a:r>
            <a:r>
              <a:rPr lang="en-US" sz="2400" b="1" i="1" dirty="0">
                <a:solidFill>
                  <a:srgbClr val="000000"/>
                </a:solidFill>
                <a:latin typeface="Times New Roman" panose="02020603050405020304" pitchFamily="18" charset="0"/>
              </a:rPr>
              <a:t>brush wheel attached to dental lathe </a:t>
            </a:r>
            <a:r>
              <a:rPr lang="en-US" sz="2400" dirty="0">
                <a:solidFill>
                  <a:srgbClr val="000000"/>
                </a:solidFill>
                <a:latin typeface="Times New Roman" panose="02020603050405020304" pitchFamily="18" charset="0"/>
              </a:rPr>
              <a:t>moving at slow speed. Be careful not remove previously developed contours</a:t>
            </a:r>
            <a:r>
              <a:rPr lang="en-US" sz="2400" dirty="0" smtClean="0">
                <a:solidFill>
                  <a:srgbClr val="000000"/>
                </a:solidFill>
                <a:latin typeface="Times New Roman" panose="02020603050405020304" pitchFamily="18" charset="0"/>
              </a:rPr>
              <a:t>.</a:t>
            </a:r>
            <a:endParaRPr lang="ar-SA" sz="2400" b="1" dirty="0">
              <a:solidFill>
                <a:schemeClr val="bg1">
                  <a:lumMod val="50000"/>
                </a:schemeClr>
              </a:solidFill>
              <a:latin typeface="Times New Roman" panose="02020603050405020304" pitchFamily="18" charset="0"/>
              <a:cs typeface="Times New Roman" panose="02020603050405020304" pitchFamily="18" charset="0"/>
            </a:endParaRPr>
          </a:p>
        </p:txBody>
      </p:sp>
      <p:pic>
        <p:nvPicPr>
          <p:cNvPr id="7" name="Picture 6"/>
          <p:cNvPicPr>
            <a:picLocks noChangeAspect="1"/>
          </p:cNvPicPr>
          <p:nvPr/>
        </p:nvPicPr>
        <p:blipFill>
          <a:blip r:embed="rId2"/>
          <a:stretch>
            <a:fillRect/>
          </a:stretch>
        </p:blipFill>
        <p:spPr>
          <a:xfrm>
            <a:off x="8731542" y="454023"/>
            <a:ext cx="3048668" cy="2705766"/>
          </a:xfrm>
          <a:prstGeom prst="rect">
            <a:avLst/>
          </a:prstGeom>
        </p:spPr>
      </p:pic>
      <p:pic>
        <p:nvPicPr>
          <p:cNvPr id="8" name="Picture 7"/>
          <p:cNvPicPr>
            <a:picLocks noChangeAspect="1"/>
          </p:cNvPicPr>
          <p:nvPr/>
        </p:nvPicPr>
        <p:blipFill>
          <a:blip r:embed="rId3"/>
          <a:stretch>
            <a:fillRect/>
          </a:stretch>
        </p:blipFill>
        <p:spPr>
          <a:xfrm>
            <a:off x="8883975" y="3489972"/>
            <a:ext cx="2896235" cy="2858204"/>
          </a:xfrm>
          <a:prstGeom prst="rect">
            <a:avLst/>
          </a:prstGeom>
        </p:spPr>
      </p:pic>
    </p:spTree>
    <p:extLst>
      <p:ext uri="{BB962C8B-B14F-4D97-AF65-F5344CB8AC3E}">
        <p14:creationId xmlns:p14="http://schemas.microsoft.com/office/powerpoint/2010/main" val="395263463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latin typeface="Times New Roman" panose="02020603050405020304" pitchFamily="18" charset="0"/>
                <a:cs typeface="Times New Roman" panose="02020603050405020304" pitchFamily="18" charset="0"/>
              </a:rPr>
              <a:t>Procedure for polishing</a:t>
            </a:r>
            <a:endParaRPr lang="ar-SA"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066800" y="1806906"/>
            <a:ext cx="7497651" cy="3931920"/>
          </a:xfrm>
        </p:spPr>
        <p:txBody>
          <a:bodyPr>
            <a:normAutofit/>
          </a:bodyPr>
          <a:lstStyle/>
          <a:p>
            <a:pPr marL="0" indent="0" algn="l" rtl="0">
              <a:buNone/>
            </a:pPr>
            <a:r>
              <a:rPr lang="en-US" sz="2800" b="1" dirty="0" smtClean="0">
                <a:solidFill>
                  <a:schemeClr val="bg1">
                    <a:lumMod val="50000"/>
                  </a:schemeClr>
                </a:solidFill>
                <a:latin typeface="Times New Roman" panose="02020603050405020304" pitchFamily="18" charset="0"/>
                <a:cs typeface="Times New Roman" panose="02020603050405020304" pitchFamily="18" charset="0"/>
              </a:rPr>
              <a:t>A- smoothening :</a:t>
            </a:r>
          </a:p>
          <a:p>
            <a:pPr marL="0" indent="0" algn="l" rtl="0">
              <a:buNone/>
            </a:pPr>
            <a:r>
              <a:rPr lang="en-US" sz="2400" dirty="0">
                <a:solidFill>
                  <a:srgbClr val="000000"/>
                </a:solidFill>
                <a:latin typeface="Times New Roman" panose="02020603050405020304" pitchFamily="18" charset="0"/>
              </a:rPr>
              <a:t>3</a:t>
            </a:r>
            <a:r>
              <a:rPr lang="en-US" sz="2400" dirty="0" smtClean="0">
                <a:solidFill>
                  <a:srgbClr val="000000"/>
                </a:solidFill>
                <a:latin typeface="Times New Roman" panose="02020603050405020304" pitchFamily="18" charset="0"/>
              </a:rPr>
              <a:t>- Polish </a:t>
            </a:r>
            <a:r>
              <a:rPr lang="en-US" sz="2400" dirty="0">
                <a:solidFill>
                  <a:srgbClr val="000000"/>
                </a:solidFill>
                <a:latin typeface="Times New Roman" panose="02020603050405020304" pitchFamily="18" charset="0"/>
              </a:rPr>
              <a:t>the </a:t>
            </a:r>
            <a:r>
              <a:rPr lang="en-US" sz="2400" b="1" i="1" dirty="0">
                <a:solidFill>
                  <a:srgbClr val="000000"/>
                </a:solidFill>
                <a:latin typeface="Times New Roman" panose="02020603050405020304" pitchFamily="18" charset="0"/>
              </a:rPr>
              <a:t>border, lateral and palatal surfaces of denture </a:t>
            </a:r>
            <a:r>
              <a:rPr lang="en-US" sz="2400" dirty="0">
                <a:solidFill>
                  <a:srgbClr val="000000"/>
                </a:solidFill>
                <a:latin typeface="Times New Roman" panose="02020603050405020304" pitchFamily="18" charset="0"/>
              </a:rPr>
              <a:t>by using </a:t>
            </a:r>
            <a:r>
              <a:rPr lang="en-US" sz="2400" b="1" i="1" dirty="0">
                <a:solidFill>
                  <a:srgbClr val="000000"/>
                </a:solidFill>
                <a:latin typeface="Times New Roman" panose="02020603050405020304" pitchFamily="18" charset="0"/>
              </a:rPr>
              <a:t>wet muslin buffing wheel attached to dental lathe</a:t>
            </a:r>
            <a:r>
              <a:rPr lang="en-US" sz="2400" dirty="0">
                <a:solidFill>
                  <a:srgbClr val="000000"/>
                </a:solidFill>
                <a:latin typeface="Times New Roman" panose="02020603050405020304" pitchFamily="18" charset="0"/>
              </a:rPr>
              <a:t>. </a:t>
            </a:r>
            <a:endParaRPr lang="ar-SA" sz="2400" b="1" dirty="0">
              <a:solidFill>
                <a:schemeClr val="bg1">
                  <a:lumMod val="50000"/>
                </a:schemeClr>
              </a:solidFill>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2"/>
          <a:stretch>
            <a:fillRect/>
          </a:stretch>
        </p:blipFill>
        <p:spPr>
          <a:xfrm>
            <a:off x="8146001" y="3178506"/>
            <a:ext cx="3692365" cy="3329282"/>
          </a:xfrm>
          <a:prstGeom prst="rect">
            <a:avLst/>
          </a:prstGeom>
        </p:spPr>
      </p:pic>
    </p:spTree>
    <p:extLst>
      <p:ext uri="{BB962C8B-B14F-4D97-AF65-F5344CB8AC3E}">
        <p14:creationId xmlns:p14="http://schemas.microsoft.com/office/powerpoint/2010/main" val="419938084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latin typeface="Times New Roman" panose="02020603050405020304" pitchFamily="18" charset="0"/>
                <a:cs typeface="Times New Roman" panose="02020603050405020304" pitchFamily="18" charset="0"/>
              </a:rPr>
              <a:t>Procedure for polishing</a:t>
            </a:r>
            <a:endParaRPr lang="ar-SA"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066800" y="1806906"/>
            <a:ext cx="7497651" cy="3931920"/>
          </a:xfrm>
        </p:spPr>
        <p:txBody>
          <a:bodyPr>
            <a:normAutofit/>
          </a:bodyPr>
          <a:lstStyle/>
          <a:p>
            <a:pPr marL="0" indent="0" algn="l" rtl="0">
              <a:buNone/>
            </a:pPr>
            <a:r>
              <a:rPr lang="en-US" sz="2800" b="1" dirty="0" smtClean="0">
                <a:solidFill>
                  <a:schemeClr val="bg1">
                    <a:lumMod val="50000"/>
                  </a:schemeClr>
                </a:solidFill>
                <a:latin typeface="Times New Roman" panose="02020603050405020304" pitchFamily="18" charset="0"/>
                <a:cs typeface="Times New Roman" panose="02020603050405020304" pitchFamily="18" charset="0"/>
              </a:rPr>
              <a:t>B- making the denture glossy :</a:t>
            </a:r>
          </a:p>
          <a:p>
            <a:pPr marL="0" indent="0" algn="l">
              <a:buNone/>
            </a:pPr>
            <a:r>
              <a:rPr lang="en-US" sz="2400" dirty="0" smtClean="0">
                <a:solidFill>
                  <a:srgbClr val="000000"/>
                </a:solidFill>
                <a:latin typeface="Times New Roman" panose="02020603050405020304" pitchFamily="18" charset="0"/>
              </a:rPr>
              <a:t>1- </a:t>
            </a:r>
            <a:r>
              <a:rPr lang="en-US" sz="2400" dirty="0">
                <a:latin typeface="Times New Roman" panose="02020603050405020304" pitchFamily="18" charset="0"/>
              </a:rPr>
              <a:t>Use </a:t>
            </a:r>
            <a:r>
              <a:rPr lang="en-US" sz="2400" b="1" i="1" dirty="0">
                <a:latin typeface="Times New Roman" panose="02020603050405020304" pitchFamily="18" charset="0"/>
              </a:rPr>
              <a:t>Rouge </a:t>
            </a:r>
            <a:r>
              <a:rPr lang="en-US" sz="2400" dirty="0">
                <a:latin typeface="Times New Roman" panose="02020603050405020304" pitchFamily="18" charset="0"/>
              </a:rPr>
              <a:t>(greasy material) this material is applied to </a:t>
            </a:r>
            <a:r>
              <a:rPr lang="en-US" sz="2400" b="1" i="1" dirty="0">
                <a:latin typeface="Times New Roman" panose="02020603050405020304" pitchFamily="18" charset="0"/>
              </a:rPr>
              <a:t>dry </a:t>
            </a:r>
            <a:r>
              <a:rPr lang="en-US" sz="2400" b="1" i="1" dirty="0" smtClean="0">
                <a:latin typeface="Times New Roman" panose="02020603050405020304" pitchFamily="18" charset="0"/>
              </a:rPr>
              <a:t>muslin buffing </a:t>
            </a:r>
            <a:r>
              <a:rPr lang="en-US" sz="2400" b="1" i="1" dirty="0">
                <a:latin typeface="Times New Roman" panose="02020603050405020304" pitchFamily="18" charset="0"/>
              </a:rPr>
              <a:t>wheel</a:t>
            </a:r>
            <a:r>
              <a:rPr lang="en-US" sz="2400" dirty="0">
                <a:latin typeface="Times New Roman" panose="02020603050405020304" pitchFamily="18" charset="0"/>
              </a:rPr>
              <a:t>, this differ in that the polishing compound is applied to </a:t>
            </a:r>
            <a:r>
              <a:rPr lang="en-US" sz="2400" dirty="0" smtClean="0">
                <a:latin typeface="Times New Roman" panose="02020603050405020304" pitchFamily="18" charset="0"/>
              </a:rPr>
              <a:t>the wheel </a:t>
            </a:r>
            <a:r>
              <a:rPr lang="en-US" sz="2400" dirty="0">
                <a:latin typeface="Times New Roman" panose="02020603050405020304" pitchFamily="18" charset="0"/>
              </a:rPr>
              <a:t>not as pumice to the piece of work being polished.</a:t>
            </a:r>
            <a:endParaRPr lang="ar-SA" sz="2400" b="1" dirty="0">
              <a:solidFill>
                <a:schemeClr val="bg1">
                  <a:lumMod val="50000"/>
                </a:schemeClr>
              </a:solidFill>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2"/>
          <a:stretch>
            <a:fillRect/>
          </a:stretch>
        </p:blipFill>
        <p:spPr>
          <a:xfrm>
            <a:off x="5740302" y="3907028"/>
            <a:ext cx="2603969" cy="2347912"/>
          </a:xfrm>
          <a:prstGeom prst="rect">
            <a:avLst/>
          </a:prstGeom>
        </p:spPr>
      </p:pic>
      <p:pic>
        <p:nvPicPr>
          <p:cNvPr id="5" name="Picture 4"/>
          <p:cNvPicPr>
            <a:picLocks noChangeAspect="1"/>
          </p:cNvPicPr>
          <p:nvPr/>
        </p:nvPicPr>
        <p:blipFill>
          <a:blip r:embed="rId3"/>
          <a:stretch>
            <a:fillRect/>
          </a:stretch>
        </p:blipFill>
        <p:spPr>
          <a:xfrm>
            <a:off x="8434020" y="324106"/>
            <a:ext cx="3404346" cy="1841953"/>
          </a:xfrm>
          <a:prstGeom prst="rect">
            <a:avLst/>
          </a:prstGeom>
        </p:spPr>
      </p:pic>
      <p:pic>
        <p:nvPicPr>
          <p:cNvPr id="6" name="Picture 5"/>
          <p:cNvPicPr>
            <a:picLocks noChangeAspect="1"/>
          </p:cNvPicPr>
          <p:nvPr/>
        </p:nvPicPr>
        <p:blipFill>
          <a:blip r:embed="rId4"/>
          <a:stretch>
            <a:fillRect/>
          </a:stretch>
        </p:blipFill>
        <p:spPr>
          <a:xfrm>
            <a:off x="8700082" y="2630866"/>
            <a:ext cx="3002653" cy="2552324"/>
          </a:xfrm>
          <a:prstGeom prst="rect">
            <a:avLst/>
          </a:prstGeom>
        </p:spPr>
      </p:pic>
    </p:spTree>
    <p:extLst>
      <p:ext uri="{BB962C8B-B14F-4D97-AF65-F5344CB8AC3E}">
        <p14:creationId xmlns:p14="http://schemas.microsoft.com/office/powerpoint/2010/main" val="419498649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latin typeface="Times New Roman" panose="02020603050405020304" pitchFamily="18" charset="0"/>
                <a:cs typeface="Times New Roman" panose="02020603050405020304" pitchFamily="18" charset="0"/>
              </a:rPr>
              <a:t>Procedure for polishing</a:t>
            </a:r>
            <a:endParaRPr lang="ar-SA"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066800" y="1806906"/>
            <a:ext cx="7497651" cy="3931920"/>
          </a:xfrm>
        </p:spPr>
        <p:txBody>
          <a:bodyPr>
            <a:normAutofit/>
          </a:bodyPr>
          <a:lstStyle/>
          <a:p>
            <a:pPr marL="0" indent="0" algn="l" rtl="0">
              <a:buNone/>
            </a:pPr>
            <a:r>
              <a:rPr lang="en-US" sz="2800" b="1" dirty="0">
                <a:solidFill>
                  <a:schemeClr val="bg1">
                    <a:lumMod val="50000"/>
                  </a:schemeClr>
                </a:solidFill>
                <a:latin typeface="Times New Roman" panose="02020603050405020304" pitchFamily="18" charset="0"/>
                <a:cs typeface="Times New Roman" panose="02020603050405020304" pitchFamily="18" charset="0"/>
              </a:rPr>
              <a:t>B</a:t>
            </a:r>
            <a:r>
              <a:rPr lang="en-US" sz="2800" b="1" smtClean="0">
                <a:solidFill>
                  <a:schemeClr val="bg1">
                    <a:lumMod val="50000"/>
                  </a:schemeClr>
                </a:solidFill>
                <a:latin typeface="Times New Roman" panose="02020603050405020304" pitchFamily="18" charset="0"/>
                <a:cs typeface="Times New Roman" panose="02020603050405020304" pitchFamily="18" charset="0"/>
              </a:rPr>
              <a:t>- </a:t>
            </a:r>
            <a:r>
              <a:rPr lang="en-US" sz="2800" b="1" dirty="0" smtClean="0">
                <a:solidFill>
                  <a:schemeClr val="bg1">
                    <a:lumMod val="50000"/>
                  </a:schemeClr>
                </a:solidFill>
                <a:latin typeface="Times New Roman" panose="02020603050405020304" pitchFamily="18" charset="0"/>
                <a:cs typeface="Times New Roman" panose="02020603050405020304" pitchFamily="18" charset="0"/>
              </a:rPr>
              <a:t>making the denture glossy :</a:t>
            </a:r>
          </a:p>
          <a:p>
            <a:pPr marL="0" indent="0" algn="l">
              <a:buNone/>
            </a:pPr>
            <a:r>
              <a:rPr lang="en-US" sz="2400" dirty="0">
                <a:solidFill>
                  <a:srgbClr val="000000"/>
                </a:solidFill>
                <a:latin typeface="Times New Roman" panose="02020603050405020304" pitchFamily="18" charset="0"/>
              </a:rPr>
              <a:t>2</a:t>
            </a:r>
            <a:r>
              <a:rPr lang="en-US" sz="2400" dirty="0" smtClean="0">
                <a:solidFill>
                  <a:srgbClr val="000000"/>
                </a:solidFill>
                <a:latin typeface="Times New Roman" panose="02020603050405020304" pitchFamily="18" charset="0"/>
              </a:rPr>
              <a:t>- </a:t>
            </a:r>
            <a:r>
              <a:rPr lang="en-US" sz="2400" dirty="0">
                <a:latin typeface="Times New Roman" panose="02020603050405020304" pitchFamily="18" charset="0"/>
              </a:rPr>
              <a:t>After the denture completely polished </a:t>
            </a:r>
            <a:r>
              <a:rPr lang="en-US" sz="2400" dirty="0" smtClean="0">
                <a:latin typeface="Times New Roman" panose="02020603050405020304" pitchFamily="18" charset="0"/>
              </a:rPr>
              <a:t>with rouge</a:t>
            </a:r>
            <a:r>
              <a:rPr lang="en-US" sz="2400" dirty="0">
                <a:latin typeface="Times New Roman" panose="02020603050405020304" pitchFamily="18" charset="0"/>
              </a:rPr>
              <a:t>, it </a:t>
            </a:r>
            <a:r>
              <a:rPr lang="en-US" sz="2400" dirty="0" smtClean="0">
                <a:latin typeface="Times New Roman" panose="02020603050405020304" pitchFamily="18" charset="0"/>
              </a:rPr>
              <a:t>is </a:t>
            </a:r>
            <a:r>
              <a:rPr lang="en-US" sz="2400" dirty="0">
                <a:latin typeface="Times New Roman" panose="02020603050405020304" pitchFamily="18" charset="0"/>
              </a:rPr>
              <a:t>scrubbed </a:t>
            </a:r>
            <a:r>
              <a:rPr lang="en-US" sz="2400" dirty="0" smtClean="0">
                <a:latin typeface="Times New Roman" panose="02020603050405020304" pitchFamily="18" charset="0"/>
              </a:rPr>
              <a:t>thoroughly.</a:t>
            </a:r>
          </a:p>
          <a:p>
            <a:pPr marL="0" indent="0" algn="l">
              <a:buNone/>
            </a:pPr>
            <a:r>
              <a:rPr lang="en-US" sz="2400" dirty="0">
                <a:latin typeface="Times New Roman" panose="02020603050405020304" pitchFamily="18" charset="0"/>
              </a:rPr>
              <a:t>3</a:t>
            </a:r>
            <a:r>
              <a:rPr lang="en-US" sz="2400" dirty="0" smtClean="0">
                <a:latin typeface="Times New Roman" panose="02020603050405020304" pitchFamily="18" charset="0"/>
              </a:rPr>
              <a:t>- Final </a:t>
            </a:r>
            <a:r>
              <a:rPr lang="en-US" sz="2400" dirty="0">
                <a:latin typeface="Times New Roman" panose="02020603050405020304" pitchFamily="18" charset="0"/>
              </a:rPr>
              <a:t>polish is obtained by placing high shine material on the denture.</a:t>
            </a:r>
            <a:r>
              <a:rPr lang="en-US" sz="2400" dirty="0" smtClean="0">
                <a:latin typeface="Times New Roman" panose="02020603050405020304" pitchFamily="18" charset="0"/>
              </a:rPr>
              <a:t> </a:t>
            </a:r>
            <a:endParaRPr lang="ar-SA" sz="2400" dirty="0" smtClean="0">
              <a:latin typeface="Times New Roman" panose="02020603050405020304" pitchFamily="18" charset="0"/>
            </a:endParaRPr>
          </a:p>
        </p:txBody>
      </p:sp>
      <p:pic>
        <p:nvPicPr>
          <p:cNvPr id="7" name="Picture 6"/>
          <p:cNvPicPr>
            <a:picLocks noChangeAspect="1"/>
          </p:cNvPicPr>
          <p:nvPr/>
        </p:nvPicPr>
        <p:blipFill>
          <a:blip r:embed="rId2"/>
          <a:stretch>
            <a:fillRect/>
          </a:stretch>
        </p:blipFill>
        <p:spPr>
          <a:xfrm>
            <a:off x="8564451" y="2317911"/>
            <a:ext cx="3165852" cy="2572325"/>
          </a:xfrm>
          <a:prstGeom prst="rect">
            <a:avLst/>
          </a:prstGeom>
        </p:spPr>
      </p:pic>
    </p:spTree>
    <p:extLst>
      <p:ext uri="{BB962C8B-B14F-4D97-AF65-F5344CB8AC3E}">
        <p14:creationId xmlns:p14="http://schemas.microsoft.com/office/powerpoint/2010/main" val="226794640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latin typeface="Times New Roman" panose="02020603050405020304" pitchFamily="18" charset="0"/>
                <a:cs typeface="Times New Roman" panose="02020603050405020304" pitchFamily="18" charset="0"/>
              </a:rPr>
              <a:t>Procedure for polishing</a:t>
            </a:r>
            <a:endParaRPr lang="ar-SA"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066800" y="1806906"/>
            <a:ext cx="7497651" cy="3931920"/>
          </a:xfrm>
        </p:spPr>
        <p:txBody>
          <a:bodyPr>
            <a:normAutofit/>
          </a:bodyPr>
          <a:lstStyle/>
          <a:p>
            <a:pPr marL="0" indent="0" algn="l" rtl="0">
              <a:buNone/>
            </a:pPr>
            <a:r>
              <a:rPr lang="en-US" sz="2800" b="1" dirty="0">
                <a:solidFill>
                  <a:schemeClr val="bg1">
                    <a:lumMod val="50000"/>
                  </a:schemeClr>
                </a:solidFill>
                <a:latin typeface="Times New Roman" panose="02020603050405020304" pitchFamily="18" charset="0"/>
                <a:cs typeface="Times New Roman" panose="02020603050405020304" pitchFamily="18" charset="0"/>
              </a:rPr>
              <a:t>B</a:t>
            </a:r>
            <a:r>
              <a:rPr lang="en-US" sz="2800" b="1" dirty="0" smtClean="0">
                <a:solidFill>
                  <a:schemeClr val="bg1">
                    <a:lumMod val="50000"/>
                  </a:schemeClr>
                </a:solidFill>
                <a:latin typeface="Times New Roman" panose="02020603050405020304" pitchFamily="18" charset="0"/>
                <a:cs typeface="Times New Roman" panose="02020603050405020304" pitchFamily="18" charset="0"/>
              </a:rPr>
              <a:t>- making the denture glossy :</a:t>
            </a:r>
          </a:p>
          <a:p>
            <a:pPr marL="0" indent="0" algn="l">
              <a:buNone/>
            </a:pPr>
            <a:r>
              <a:rPr lang="en-US" sz="2400" dirty="0" smtClean="0">
                <a:solidFill>
                  <a:srgbClr val="000000"/>
                </a:solidFill>
                <a:latin typeface="Times New Roman" panose="02020603050405020304" pitchFamily="18" charset="0"/>
              </a:rPr>
              <a:t>4- </a:t>
            </a:r>
            <a:r>
              <a:rPr lang="en-US" sz="2400" dirty="0" smtClean="0">
                <a:latin typeface="Times New Roman" panose="02020603050405020304" pitchFamily="18" charset="0"/>
              </a:rPr>
              <a:t>Store </a:t>
            </a:r>
            <a:r>
              <a:rPr lang="en-US" sz="2400" dirty="0">
                <a:latin typeface="Times New Roman" panose="02020603050405020304" pitchFamily="18" charset="0"/>
              </a:rPr>
              <a:t>the polished dentures in water until they have been delivered to </a:t>
            </a:r>
            <a:r>
              <a:rPr lang="en-US" sz="2400" dirty="0" smtClean="0">
                <a:latin typeface="Times New Roman" panose="02020603050405020304" pitchFamily="18" charset="0"/>
              </a:rPr>
              <a:t>the patient</a:t>
            </a:r>
            <a:r>
              <a:rPr lang="en-US" sz="2400" dirty="0">
                <a:latin typeface="Times New Roman" panose="02020603050405020304" pitchFamily="18" charset="0"/>
              </a:rPr>
              <a:t>. Store the dentures in water all the times otherwise they </a:t>
            </a:r>
            <a:r>
              <a:rPr lang="en-US" sz="2400" dirty="0" smtClean="0">
                <a:latin typeface="Times New Roman" panose="02020603050405020304" pitchFamily="18" charset="0"/>
              </a:rPr>
              <a:t>will undergo </a:t>
            </a:r>
            <a:r>
              <a:rPr lang="en-US" sz="2400" dirty="0">
                <a:latin typeface="Times New Roman" panose="02020603050405020304" pitchFamily="18" charset="0"/>
              </a:rPr>
              <a:t>dimensional changes and shrinkage</a:t>
            </a:r>
            <a:r>
              <a:rPr lang="en-US" sz="2400" dirty="0" smtClean="0">
                <a:latin typeface="Times New Roman" panose="02020603050405020304" pitchFamily="18" charset="0"/>
              </a:rPr>
              <a:t>.</a:t>
            </a:r>
            <a:endParaRPr lang="ar-SA" sz="2400" dirty="0" smtClean="0">
              <a:latin typeface="Times New Roman" panose="02020603050405020304" pitchFamily="18" charset="0"/>
            </a:endParaRPr>
          </a:p>
        </p:txBody>
      </p:sp>
      <p:pic>
        <p:nvPicPr>
          <p:cNvPr id="4" name="Picture 3"/>
          <p:cNvPicPr>
            <a:picLocks noChangeAspect="1"/>
          </p:cNvPicPr>
          <p:nvPr/>
        </p:nvPicPr>
        <p:blipFill>
          <a:blip r:embed="rId2"/>
          <a:stretch>
            <a:fillRect/>
          </a:stretch>
        </p:blipFill>
        <p:spPr>
          <a:xfrm>
            <a:off x="8579414" y="373998"/>
            <a:ext cx="3249845" cy="2291930"/>
          </a:xfrm>
          <a:prstGeom prst="rect">
            <a:avLst/>
          </a:prstGeom>
        </p:spPr>
      </p:pic>
      <p:pic>
        <p:nvPicPr>
          <p:cNvPr id="5" name="Picture 4"/>
          <p:cNvPicPr>
            <a:picLocks noChangeAspect="1"/>
          </p:cNvPicPr>
          <p:nvPr/>
        </p:nvPicPr>
        <p:blipFill>
          <a:blip r:embed="rId3"/>
          <a:stretch>
            <a:fillRect/>
          </a:stretch>
        </p:blipFill>
        <p:spPr>
          <a:xfrm>
            <a:off x="8935491" y="2728185"/>
            <a:ext cx="2743801" cy="3010641"/>
          </a:xfrm>
          <a:prstGeom prst="rect">
            <a:avLst/>
          </a:prstGeom>
        </p:spPr>
      </p:pic>
      <p:pic>
        <p:nvPicPr>
          <p:cNvPr id="6" name="Picture 5"/>
          <p:cNvPicPr>
            <a:picLocks noChangeAspect="1"/>
          </p:cNvPicPr>
          <p:nvPr/>
        </p:nvPicPr>
        <p:blipFill>
          <a:blip r:embed="rId4"/>
          <a:stretch>
            <a:fillRect/>
          </a:stretch>
        </p:blipFill>
        <p:spPr>
          <a:xfrm>
            <a:off x="5160105" y="3772866"/>
            <a:ext cx="3404346" cy="2400891"/>
          </a:xfrm>
          <a:prstGeom prst="rect">
            <a:avLst/>
          </a:prstGeom>
        </p:spPr>
      </p:pic>
    </p:spTree>
    <p:extLst>
      <p:ext uri="{BB962C8B-B14F-4D97-AF65-F5344CB8AC3E}">
        <p14:creationId xmlns:p14="http://schemas.microsoft.com/office/powerpoint/2010/main" val="202694552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00129" y="421431"/>
            <a:ext cx="7510530" cy="3931920"/>
          </a:xfrm>
        </p:spPr>
        <p:txBody>
          <a:bodyPr>
            <a:normAutofit/>
          </a:bodyPr>
          <a:lstStyle/>
          <a:p>
            <a:pPr marL="0" indent="0" algn="l">
              <a:buNone/>
            </a:pPr>
            <a:r>
              <a:rPr lang="en-US" sz="2400" dirty="0">
                <a:solidFill>
                  <a:srgbClr val="000000"/>
                </a:solidFill>
                <a:latin typeface="Times New Roman" panose="02020603050405020304" pitchFamily="18" charset="0"/>
              </a:rPr>
              <a:t>Every new set of complete dentures should be tested in mouth for </a:t>
            </a:r>
            <a:r>
              <a:rPr lang="en-US" sz="2400" dirty="0" smtClean="0">
                <a:solidFill>
                  <a:srgbClr val="000000"/>
                </a:solidFill>
                <a:latin typeface="Times New Roman" panose="02020603050405020304" pitchFamily="18" charset="0"/>
              </a:rPr>
              <a:t>tissue adaptation </a:t>
            </a:r>
            <a:r>
              <a:rPr lang="en-US" sz="2400" dirty="0">
                <a:solidFill>
                  <a:srgbClr val="000000"/>
                </a:solidFill>
                <a:latin typeface="Times New Roman" panose="02020603050405020304" pitchFamily="18" charset="0"/>
              </a:rPr>
              <a:t>and retention and any pressure area should be indicated </a:t>
            </a:r>
            <a:r>
              <a:rPr lang="en-US" sz="2400" dirty="0" smtClean="0">
                <a:solidFill>
                  <a:srgbClr val="000000"/>
                </a:solidFill>
                <a:latin typeface="Times New Roman" panose="02020603050405020304" pitchFamily="18" charset="0"/>
              </a:rPr>
              <a:t>by using </a:t>
            </a:r>
            <a:r>
              <a:rPr lang="en-US" sz="2400" b="1" i="1" dirty="0">
                <a:solidFill>
                  <a:srgbClr val="FF0000"/>
                </a:solidFill>
                <a:latin typeface="Times New Roman" panose="02020603050405020304" pitchFamily="18" charset="0"/>
              </a:rPr>
              <a:t>pressure indicating paste</a:t>
            </a:r>
            <a:r>
              <a:rPr lang="en-US" sz="2400" dirty="0">
                <a:solidFill>
                  <a:srgbClr val="000000"/>
                </a:solidFill>
                <a:latin typeface="Times New Roman" panose="02020603050405020304" pitchFamily="18" charset="0"/>
              </a:rPr>
              <a:t>, and overextended borders should </a:t>
            </a:r>
            <a:r>
              <a:rPr lang="en-US" sz="2400" dirty="0" smtClean="0">
                <a:solidFill>
                  <a:srgbClr val="000000"/>
                </a:solidFill>
                <a:latin typeface="Times New Roman" panose="02020603050405020304" pitchFamily="18" charset="0"/>
              </a:rPr>
              <a:t>be indicated </a:t>
            </a:r>
            <a:r>
              <a:rPr lang="en-US" sz="2400" dirty="0">
                <a:solidFill>
                  <a:srgbClr val="000000"/>
                </a:solidFill>
                <a:latin typeface="Times New Roman" panose="02020603050405020304" pitchFamily="18" charset="0"/>
              </a:rPr>
              <a:t>by using </a:t>
            </a:r>
            <a:r>
              <a:rPr lang="en-US" sz="2400" b="1" i="1" dirty="0">
                <a:solidFill>
                  <a:srgbClr val="FF0000"/>
                </a:solidFill>
                <a:latin typeface="Times New Roman" panose="02020603050405020304" pitchFamily="18" charset="0"/>
              </a:rPr>
              <a:t>disclosing wax</a:t>
            </a:r>
            <a:r>
              <a:rPr lang="en-US" sz="2400" dirty="0">
                <a:solidFill>
                  <a:srgbClr val="000000"/>
                </a:solidFill>
                <a:latin typeface="Times New Roman" panose="02020603050405020304" pitchFamily="18" charset="0"/>
              </a:rPr>
              <a:t>.</a:t>
            </a:r>
            <a:endParaRPr lang="ar-SA" sz="2400" dirty="0">
              <a:latin typeface="Times New Roman" panose="02020603050405020304" pitchFamily="18" charset="0"/>
              <a:cs typeface="Times New Roman" panose="02020603050405020304" pitchFamily="18" charset="0"/>
            </a:endParaRPr>
          </a:p>
        </p:txBody>
      </p:sp>
      <p:pic>
        <p:nvPicPr>
          <p:cNvPr id="5" name="Picture 4"/>
          <p:cNvPicPr>
            <a:picLocks noChangeAspect="1"/>
          </p:cNvPicPr>
          <p:nvPr/>
        </p:nvPicPr>
        <p:blipFill>
          <a:blip r:embed="rId2"/>
          <a:stretch>
            <a:fillRect/>
          </a:stretch>
        </p:blipFill>
        <p:spPr>
          <a:xfrm>
            <a:off x="8447850" y="421431"/>
            <a:ext cx="3044579" cy="2199160"/>
          </a:xfrm>
          <a:prstGeom prst="rect">
            <a:avLst/>
          </a:prstGeom>
        </p:spPr>
      </p:pic>
      <p:pic>
        <p:nvPicPr>
          <p:cNvPr id="6" name="Picture 5"/>
          <p:cNvPicPr>
            <a:picLocks noChangeAspect="1"/>
          </p:cNvPicPr>
          <p:nvPr/>
        </p:nvPicPr>
        <p:blipFill>
          <a:blip r:embed="rId3"/>
          <a:stretch>
            <a:fillRect/>
          </a:stretch>
        </p:blipFill>
        <p:spPr>
          <a:xfrm>
            <a:off x="8447850" y="4521824"/>
            <a:ext cx="3044579" cy="2027150"/>
          </a:xfrm>
          <a:prstGeom prst="rect">
            <a:avLst/>
          </a:prstGeom>
        </p:spPr>
      </p:pic>
      <p:pic>
        <p:nvPicPr>
          <p:cNvPr id="4" name="Picture 3"/>
          <p:cNvPicPr>
            <a:picLocks noChangeAspect="1"/>
          </p:cNvPicPr>
          <p:nvPr/>
        </p:nvPicPr>
        <p:blipFill>
          <a:blip r:embed="rId4"/>
          <a:stretch>
            <a:fillRect/>
          </a:stretch>
        </p:blipFill>
        <p:spPr>
          <a:xfrm>
            <a:off x="7690925" y="2620591"/>
            <a:ext cx="4172754" cy="2086377"/>
          </a:xfrm>
          <a:prstGeom prst="rect">
            <a:avLst/>
          </a:prstGeom>
        </p:spPr>
      </p:pic>
      <p:pic>
        <p:nvPicPr>
          <p:cNvPr id="7" name="Picture 6"/>
          <p:cNvPicPr>
            <a:picLocks noChangeAspect="1"/>
          </p:cNvPicPr>
          <p:nvPr/>
        </p:nvPicPr>
        <p:blipFill>
          <a:blip r:embed="rId5"/>
          <a:stretch>
            <a:fillRect/>
          </a:stretch>
        </p:blipFill>
        <p:spPr>
          <a:xfrm>
            <a:off x="626772" y="2426811"/>
            <a:ext cx="2438400" cy="1876425"/>
          </a:xfrm>
          <a:prstGeom prst="rect">
            <a:avLst/>
          </a:prstGeom>
        </p:spPr>
      </p:pic>
      <p:pic>
        <p:nvPicPr>
          <p:cNvPr id="8" name="Picture 7"/>
          <p:cNvPicPr>
            <a:picLocks noChangeAspect="1"/>
          </p:cNvPicPr>
          <p:nvPr/>
        </p:nvPicPr>
        <p:blipFill rotWithShape="1">
          <a:blip r:embed="rId6"/>
          <a:srcRect l="4250" t="22945" r="9758" b="38175"/>
          <a:stretch/>
        </p:blipFill>
        <p:spPr>
          <a:xfrm>
            <a:off x="500129" y="4414585"/>
            <a:ext cx="5962919" cy="2021983"/>
          </a:xfrm>
          <a:prstGeom prst="rect">
            <a:avLst/>
          </a:prstGeom>
        </p:spPr>
      </p:pic>
      <p:pic>
        <p:nvPicPr>
          <p:cNvPr id="9" name="Picture 8"/>
          <p:cNvPicPr>
            <a:picLocks noChangeAspect="1"/>
          </p:cNvPicPr>
          <p:nvPr/>
        </p:nvPicPr>
        <p:blipFill rotWithShape="1">
          <a:blip r:embed="rId6"/>
          <a:srcRect l="59039" t="62320" r="2516" b="4496"/>
          <a:stretch/>
        </p:blipFill>
        <p:spPr>
          <a:xfrm>
            <a:off x="3502363" y="2502138"/>
            <a:ext cx="2665927" cy="1725770"/>
          </a:xfrm>
          <a:prstGeom prst="rect">
            <a:avLst/>
          </a:prstGeom>
        </p:spPr>
      </p:pic>
    </p:spTree>
    <p:extLst>
      <p:ext uri="{BB962C8B-B14F-4D97-AF65-F5344CB8AC3E}">
        <p14:creationId xmlns:p14="http://schemas.microsoft.com/office/powerpoint/2010/main" val="215666563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dirty="0">
              <a:latin typeface="Times New Roman" panose="02020603050405020304" pitchFamily="18" charset="0"/>
              <a:cs typeface="Times New Roman" panose="02020603050405020304" pitchFamily="18" charset="0"/>
            </a:endParaRPr>
          </a:p>
        </p:txBody>
      </p:sp>
      <p:pic>
        <p:nvPicPr>
          <p:cNvPr id="4" name="Content Placeholder 3"/>
          <p:cNvPicPr>
            <a:picLocks noGrp="1" noChangeAspect="1"/>
          </p:cNvPicPr>
          <p:nvPr>
            <p:ph idx="1"/>
          </p:nvPr>
        </p:nvPicPr>
        <p:blipFill rotWithShape="1">
          <a:blip r:embed="rId2"/>
          <a:srcRect l="8951" t="20200" r="8842" b="20518"/>
          <a:stretch/>
        </p:blipFill>
        <p:spPr>
          <a:xfrm>
            <a:off x="244699" y="218941"/>
            <a:ext cx="11706895" cy="6387920"/>
          </a:xfrm>
          <a:prstGeom prst="rect">
            <a:avLst/>
          </a:prstGeom>
        </p:spPr>
      </p:pic>
    </p:spTree>
    <p:extLst>
      <p:ext uri="{BB962C8B-B14F-4D97-AF65-F5344CB8AC3E}">
        <p14:creationId xmlns:p14="http://schemas.microsoft.com/office/powerpoint/2010/main" val="135088439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avon">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von">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C20BADFE-D095-436F-9677-9264042809F0}"/>
    </a:ext>
  </a:extLst>
</a:theme>
</file>

<file path=docProps/app.xml><?xml version="1.0" encoding="utf-8"?>
<Properties xmlns="http://schemas.openxmlformats.org/officeDocument/2006/extended-properties" xmlns:vt="http://schemas.openxmlformats.org/officeDocument/2006/docPropsVTypes">
  <Template>TM03457510[[fn=Savon]]</Template>
  <TotalTime>2308</TotalTime>
  <Words>1691</Words>
  <Application>Microsoft Office PowerPoint</Application>
  <PresentationFormat>Widescreen</PresentationFormat>
  <Paragraphs>103</Paragraphs>
  <Slides>34</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34</vt:i4>
      </vt:variant>
    </vt:vector>
  </HeadingPairs>
  <TitlesOfParts>
    <vt:vector size="39" baseType="lpstr">
      <vt:lpstr>Century Gothic</vt:lpstr>
      <vt:lpstr>Garamond</vt:lpstr>
      <vt:lpstr>Tahoma</vt:lpstr>
      <vt:lpstr>Times New Roman</vt:lpstr>
      <vt:lpstr>Savon</vt:lpstr>
      <vt:lpstr>Occlusal Correction </vt:lpstr>
      <vt:lpstr>Occlusal correction</vt:lpstr>
      <vt:lpstr>Causes of errors in occlusion </vt:lpstr>
      <vt:lpstr>  The errors that are a result of processing changes can be eliminated before insertion of the dentures in the patient’s mouth, correcting occlusal surface of the teeth by selective grinding.  </vt:lpstr>
      <vt:lpstr>PowerPoint Presentation</vt:lpstr>
      <vt:lpstr>PowerPoint Presentation</vt:lpstr>
      <vt:lpstr>Correction of occlusal records </vt:lpstr>
      <vt:lpstr>Disadvantages of intraoral correction </vt:lpstr>
      <vt:lpstr>Advantages of extraoral correction </vt:lpstr>
      <vt:lpstr>PowerPoint Presentation</vt:lpstr>
      <vt:lpstr>An alternate method to correct the occlusion before removal the dentures from the casts </vt:lpstr>
      <vt:lpstr>An alternate method to correct the occlusion before removal the dentures from the casts </vt:lpstr>
      <vt:lpstr>An alternate method to correct the occlusion before removal the dentures from the casts </vt:lpstr>
      <vt:lpstr>An alternate method to correct the occlusion before removal the dentures from the casts </vt:lpstr>
      <vt:lpstr>Rules of selective grinding </vt:lpstr>
      <vt:lpstr>Rules of selective grinding </vt:lpstr>
      <vt:lpstr>Rules of selective grinding </vt:lpstr>
      <vt:lpstr>Rules of selective grinding </vt:lpstr>
      <vt:lpstr>Finishing And Polishing </vt:lpstr>
      <vt:lpstr>Finishing </vt:lpstr>
      <vt:lpstr>PowerPoint Presentation</vt:lpstr>
      <vt:lpstr>Procedure for finishing </vt:lpstr>
      <vt:lpstr>Procedure for finishing </vt:lpstr>
      <vt:lpstr>Procedure for finishing </vt:lpstr>
      <vt:lpstr>Polishing </vt:lpstr>
      <vt:lpstr>Principles of polishing </vt:lpstr>
      <vt:lpstr>Procedure for polishing</vt:lpstr>
      <vt:lpstr>Procedure for polishing</vt:lpstr>
      <vt:lpstr>Procedure for polishing</vt:lpstr>
      <vt:lpstr>Procedure for polishing</vt:lpstr>
      <vt:lpstr>Procedure for polishing</vt:lpstr>
      <vt:lpstr>Procedure for polishing</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Occlusal Correction</dc:title>
  <dc:creator>DELL-PC</dc:creator>
  <cp:lastModifiedBy>DELL-PC</cp:lastModifiedBy>
  <cp:revision>60</cp:revision>
  <dcterms:created xsi:type="dcterms:W3CDTF">2019-05-03T12:32:50Z</dcterms:created>
  <dcterms:modified xsi:type="dcterms:W3CDTF">2020-05-09T06:42:49Z</dcterms:modified>
</cp:coreProperties>
</file>