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62" r:id="rId6"/>
    <p:sldId id="259" r:id="rId7"/>
    <p:sldId id="280" r:id="rId8"/>
    <p:sldId id="281" r:id="rId9"/>
    <p:sldId id="283" r:id="rId10"/>
    <p:sldId id="284" r:id="rId11"/>
    <p:sldId id="269" r:id="rId12"/>
    <p:sldId id="286" r:id="rId13"/>
    <p:sldId id="285" r:id="rId14"/>
    <p:sldId id="288" r:id="rId15"/>
    <p:sldId id="267" r:id="rId16"/>
    <p:sldId id="289" r:id="rId17"/>
    <p:sldId id="290" r:id="rId18"/>
    <p:sldId id="291" r:id="rId19"/>
    <p:sldId id="292" r:id="rId20"/>
    <p:sldId id="294" r:id="rId21"/>
    <p:sldId id="295" r:id="rId22"/>
    <p:sldId id="298" r:id="rId23"/>
    <p:sldId id="296" r:id="rId24"/>
    <p:sldId id="279" r:id="rId25"/>
    <p:sldId id="268" r:id="rId26"/>
    <p:sldId id="270" r:id="rId27"/>
    <p:sldId id="297" r:id="rId28"/>
    <p:sldId id="260" r:id="rId29"/>
    <p:sldId id="271" r:id="rId30"/>
    <p:sldId id="263" r:id="rId31"/>
    <p:sldId id="272" r:id="rId32"/>
    <p:sldId id="264" r:id="rId33"/>
    <p:sldId id="265" r:id="rId34"/>
    <p:sldId id="266" r:id="rId35"/>
    <p:sldId id="274" r:id="rId36"/>
    <p:sldId id="275" r:id="rId37"/>
    <p:sldId id="276" r:id="rId38"/>
    <p:sldId id="277" r:id="rId39"/>
    <p:sldId id="27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6/2/2021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6/2/2021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6/2/2021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6/2/2021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6/2/2021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6/2/2021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6/2/2021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6600" b="1" dirty="0">
                <a:solidFill>
                  <a:srgbClr val="002060"/>
                </a:solidFill>
                <a:latin typeface="Times New Roman" panose="02020603050405020304" pitchFamily="18" charset="0"/>
                <a:cs typeface="Times New Roman" panose="02020603050405020304" pitchFamily="18" charset="0"/>
              </a:rPr>
              <a:t>Technical Procedures of RPD Construction</a:t>
            </a:r>
            <a:endParaRPr lang="ar-SA" sz="6600" b="1" dirty="0">
              <a:solidFill>
                <a:srgbClr val="00206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US" sz="2000" b="1" dirty="0" err="1">
                <a:latin typeface="Andalus" panose="02020603050405020304" pitchFamily="18" charset="-78"/>
                <a:cs typeface="Andalus" panose="02020603050405020304" pitchFamily="18" charset="-78"/>
              </a:rPr>
              <a:t>Bushra</a:t>
            </a:r>
            <a:r>
              <a:rPr lang="en-US" sz="2000" b="1" dirty="0">
                <a:latin typeface="Andalus" panose="02020603050405020304" pitchFamily="18" charset="-78"/>
                <a:cs typeface="Andalus" panose="02020603050405020304" pitchFamily="18" charset="-78"/>
              </a:rPr>
              <a:t>  Mohammed Ali Al-</a:t>
            </a:r>
            <a:r>
              <a:rPr lang="en-US" sz="2000" b="1" dirty="0" err="1">
                <a:latin typeface="Andalus" panose="02020603050405020304" pitchFamily="18" charset="-78"/>
                <a:cs typeface="Andalus" panose="02020603050405020304" pitchFamily="18" charset="-78"/>
              </a:rPr>
              <a:t>Ameen</a:t>
            </a:r>
            <a:endParaRPr lang="en-US" sz="2000" b="1" dirty="0">
              <a:latin typeface="Andalus" panose="02020603050405020304" pitchFamily="18" charset="-78"/>
              <a:cs typeface="Andalus" panose="02020603050405020304" pitchFamily="18" charset="-78"/>
            </a:endParaRPr>
          </a:p>
          <a:p>
            <a:pPr algn="ctr"/>
            <a:r>
              <a:rPr lang="en-US" sz="2000" b="1" dirty="0">
                <a:latin typeface="Andalus" panose="02020603050405020304" pitchFamily="18" charset="-78"/>
                <a:cs typeface="Andalus" panose="02020603050405020304" pitchFamily="18" charset="-78"/>
              </a:rPr>
              <a:t>B,D,S,. </a:t>
            </a:r>
            <a:r>
              <a:rPr lang="en-US" sz="2000" b="1" dirty="0" err="1">
                <a:latin typeface="Andalus" panose="02020603050405020304" pitchFamily="18" charset="-78"/>
                <a:cs typeface="Andalus" panose="02020603050405020304" pitchFamily="18" charset="-78"/>
              </a:rPr>
              <a:t>M,Sc</a:t>
            </a:r>
            <a:r>
              <a:rPr lang="en-US" sz="2000" b="1" dirty="0">
                <a:latin typeface="Andalus" panose="02020603050405020304" pitchFamily="18" charset="-78"/>
                <a:cs typeface="Andalus" panose="02020603050405020304" pitchFamily="18" charset="-78"/>
              </a:rPr>
              <a:t>.(Pros)</a:t>
            </a:r>
          </a:p>
          <a:p>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2503" t="784" r="51268" b="80109"/>
          <a:stretch/>
        </p:blipFill>
        <p:spPr>
          <a:xfrm>
            <a:off x="730231" y="862884"/>
            <a:ext cx="2034862" cy="1146220"/>
          </a:xfrm>
          <a:prstGeom prst="rect">
            <a:avLst/>
          </a:prstGeom>
        </p:spPr>
      </p:pic>
      <p:pic>
        <p:nvPicPr>
          <p:cNvPr id="5" name="Picture 4"/>
          <p:cNvPicPr>
            <a:picLocks noChangeAspect="1"/>
          </p:cNvPicPr>
          <p:nvPr/>
        </p:nvPicPr>
        <p:blipFill rotWithShape="1">
          <a:blip r:embed="rId2"/>
          <a:srcRect l="51366" t="999" r="2113" b="80539"/>
          <a:stretch/>
        </p:blipFill>
        <p:spPr>
          <a:xfrm>
            <a:off x="3494036" y="882202"/>
            <a:ext cx="2047741" cy="1107583"/>
          </a:xfrm>
          <a:prstGeom prst="rect">
            <a:avLst/>
          </a:prstGeom>
        </p:spPr>
      </p:pic>
      <p:pic>
        <p:nvPicPr>
          <p:cNvPr id="6" name="Picture 5"/>
          <p:cNvPicPr>
            <a:picLocks noChangeAspect="1"/>
          </p:cNvPicPr>
          <p:nvPr/>
        </p:nvPicPr>
        <p:blipFill rotWithShape="1">
          <a:blip r:embed="rId2"/>
          <a:srcRect l="50780" t="20105" r="2113" b="61218"/>
          <a:stretch/>
        </p:blipFill>
        <p:spPr>
          <a:xfrm>
            <a:off x="6275230" y="875761"/>
            <a:ext cx="2073498" cy="1120463"/>
          </a:xfrm>
          <a:prstGeom prst="rect">
            <a:avLst/>
          </a:prstGeom>
        </p:spPr>
      </p:pic>
      <p:pic>
        <p:nvPicPr>
          <p:cNvPr id="7" name="Picture 6"/>
          <p:cNvPicPr>
            <a:picLocks noChangeAspect="1"/>
          </p:cNvPicPr>
          <p:nvPr/>
        </p:nvPicPr>
        <p:blipFill rotWithShape="1">
          <a:blip r:embed="rId2"/>
          <a:srcRect l="1918" t="40071" r="51560" b="41251"/>
          <a:stretch/>
        </p:blipFill>
        <p:spPr>
          <a:xfrm>
            <a:off x="9082181" y="888642"/>
            <a:ext cx="2047742" cy="1120462"/>
          </a:xfrm>
          <a:prstGeom prst="rect">
            <a:avLst/>
          </a:prstGeom>
        </p:spPr>
      </p:pic>
    </p:spTree>
    <p:extLst>
      <p:ext uri="{BB962C8B-B14F-4D97-AF65-F5344CB8AC3E}">
        <p14:creationId xmlns:p14="http://schemas.microsoft.com/office/powerpoint/2010/main" val="34365569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Importance of Knowing Lab. Procedures: </a:t>
            </a:r>
            <a:br>
              <a:rPr lang="en-US" sz="4000" b="1" dirty="0">
                <a:solidFill>
                  <a:srgbClr val="002060"/>
                </a:solidFill>
                <a:latin typeface="Times New Roman" panose="02020603050405020304" pitchFamily="18" charset="0"/>
                <a:cs typeface="Times New Roman" panose="02020603050405020304" pitchFamily="18" charset="0"/>
              </a:rPr>
            </a:b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dirty="0" smtClean="0">
                <a:latin typeface="Andalus" panose="02020603050405020304" pitchFamily="18" charset="-78"/>
                <a:cs typeface="Andalus" panose="02020603050405020304" pitchFamily="18" charset="-78"/>
              </a:rPr>
              <a:t>Knowledge </a:t>
            </a:r>
            <a:r>
              <a:rPr lang="en-US" dirty="0">
                <a:latin typeface="Andalus" panose="02020603050405020304" pitchFamily="18" charset="-78"/>
                <a:cs typeface="Andalus" panose="02020603050405020304" pitchFamily="18" charset="-78"/>
              </a:rPr>
              <a:t>of the laboratory phase of partial denture construction is essential for the clinician, who must assume total responsibility for the design and the quality control of all aspects of its construction</a:t>
            </a:r>
            <a:r>
              <a:rPr lang="en-US" dirty="0" smtClean="0">
                <a:latin typeface="Andalus" panose="02020603050405020304" pitchFamily="18" charset="-78"/>
                <a:cs typeface="Andalus" panose="02020603050405020304" pitchFamily="18" charset="-78"/>
              </a:rPr>
              <a:t>.</a:t>
            </a:r>
            <a:endParaRPr lang="ar-SA" dirty="0" smtClean="0">
              <a:latin typeface="Andalus" panose="02020603050405020304" pitchFamily="18" charset="-78"/>
              <a:cs typeface="Andalus" panose="02020603050405020304" pitchFamily="18" charset="-78"/>
            </a:endParaRPr>
          </a:p>
          <a:p>
            <a:pPr algn="l" rtl="0"/>
            <a:r>
              <a:rPr lang="en-US" dirty="0">
                <a:latin typeface="Andalus" panose="02020603050405020304" pitchFamily="18" charset="-78"/>
                <a:cs typeface="Andalus" panose="02020603050405020304" pitchFamily="18" charset="-78"/>
              </a:rPr>
              <a:t>It is important to have an understanding of the laboratory procedures involved:</a:t>
            </a:r>
          </a:p>
          <a:p>
            <a:pPr algn="l" rtl="0"/>
            <a:r>
              <a:rPr lang="en-US" dirty="0">
                <a:latin typeface="Andalus" panose="02020603050405020304" pitchFamily="18" charset="-78"/>
                <a:cs typeface="Andalus" panose="02020603050405020304" pitchFamily="18" charset="-78"/>
              </a:rPr>
              <a:t>1.	This enables the dentist to design an RPD framework.</a:t>
            </a:r>
          </a:p>
          <a:p>
            <a:pPr algn="l" rtl="0"/>
            <a:r>
              <a:rPr lang="en-US" dirty="0">
                <a:latin typeface="Andalus" panose="02020603050405020304" pitchFamily="18" charset="-78"/>
                <a:cs typeface="Andalus" panose="02020603050405020304" pitchFamily="18" charset="-78"/>
              </a:rPr>
              <a:t>2.	Complete a laboratory work authorization that tells a technician to design and make </a:t>
            </a:r>
            <a:r>
              <a:rPr lang="en-US" dirty="0" smtClean="0">
                <a:latin typeface="Andalus" panose="02020603050405020304" pitchFamily="18" charset="-78"/>
                <a:cs typeface="Andalus" panose="02020603050405020304" pitchFamily="18" charset="-78"/>
              </a:rPr>
              <a:t>the                	framework</a:t>
            </a:r>
            <a:r>
              <a:rPr lang="en-US" dirty="0">
                <a:latin typeface="Andalus" panose="02020603050405020304" pitchFamily="18" charset="-78"/>
                <a:cs typeface="Andalus" panose="02020603050405020304" pitchFamily="18" charset="-78"/>
              </a:rPr>
              <a:t>.</a:t>
            </a:r>
          </a:p>
          <a:p>
            <a:pPr algn="l" rtl="0"/>
            <a:r>
              <a:rPr lang="en-US" dirty="0">
                <a:latin typeface="Andalus" panose="02020603050405020304" pitchFamily="18" charset="-78"/>
                <a:cs typeface="Andalus" panose="02020603050405020304" pitchFamily="18" charset="-78"/>
              </a:rPr>
              <a:t>3.	Evaluate the quality of the framework.</a:t>
            </a:r>
          </a:p>
          <a:p>
            <a:pPr algn="l" rtl="0"/>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457561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002060"/>
                </a:solidFill>
                <a:latin typeface="Times New Roman" panose="02020603050405020304" pitchFamily="18" charset="0"/>
                <a:cs typeface="Times New Roman" panose="02020603050405020304" pitchFamily="18" charset="0"/>
              </a:rPr>
              <a:t>Clinical and Laboratory Steps in fabricating a RPD</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6037616" cy="4023360"/>
          </a:xfrm>
        </p:spPr>
        <p:txBody>
          <a:bodyPr>
            <a:normAutofit lnSpcReduction="10000"/>
          </a:bodyPr>
          <a:lstStyle/>
          <a:p>
            <a:pPr algn="l" rtl="0"/>
            <a:r>
              <a:rPr lang="en-US" dirty="0">
                <a:latin typeface="Andalus" panose="02020603050405020304" pitchFamily="18" charset="-78"/>
                <a:cs typeface="Andalus" panose="02020603050405020304" pitchFamily="18" charset="-78"/>
              </a:rPr>
              <a:t>1.	Introduction to the patient and knowing the </a:t>
            </a:r>
            <a:r>
              <a:rPr lang="en-US" dirty="0" smtClean="0">
                <a:latin typeface="Andalus" panose="02020603050405020304" pitchFamily="18" charset="-78"/>
                <a:cs typeface="Andalus" panose="02020603050405020304" pitchFamily="18" charset="-78"/>
              </a:rPr>
              <a:t>	chief </a:t>
            </a:r>
            <a:r>
              <a:rPr lang="en-US" dirty="0">
                <a:latin typeface="Andalus" panose="02020603050405020304" pitchFamily="18" charset="-78"/>
                <a:cs typeface="Andalus" panose="02020603050405020304" pitchFamily="18" charset="-78"/>
              </a:rPr>
              <a:t>complain (Clinical steps).</a:t>
            </a:r>
          </a:p>
          <a:p>
            <a:pPr algn="l" rtl="0"/>
            <a:r>
              <a:rPr lang="en-US" dirty="0">
                <a:latin typeface="Andalus" panose="02020603050405020304" pitchFamily="18" charset="-78"/>
                <a:cs typeface="Andalus" panose="02020603050405020304" pitchFamily="18" charset="-78"/>
              </a:rPr>
              <a:t>2.	Diagnosis and filling a case sheet with </a:t>
            </a:r>
            <a:r>
              <a:rPr lang="en-US" dirty="0" smtClean="0">
                <a:latin typeface="Andalus" panose="02020603050405020304" pitchFamily="18" charset="-78"/>
                <a:cs typeface="Andalus" panose="02020603050405020304" pitchFamily="18" charset="-78"/>
              </a:rPr>
              <a:t>	preparation </a:t>
            </a:r>
            <a:r>
              <a:rPr lang="en-US" dirty="0">
                <a:latin typeface="Andalus" panose="02020603050405020304" pitchFamily="18" charset="-78"/>
                <a:cs typeface="Andalus" panose="02020603050405020304" pitchFamily="18" charset="-78"/>
              </a:rPr>
              <a:t>and motivation for the patient to the </a:t>
            </a:r>
            <a:r>
              <a:rPr lang="en-US" dirty="0" smtClean="0">
                <a:latin typeface="Andalus" panose="02020603050405020304" pitchFamily="18" charset="-78"/>
                <a:cs typeface="Andalus" panose="02020603050405020304" pitchFamily="18" charset="-78"/>
              </a:rPr>
              <a:t>	treatment </a:t>
            </a:r>
            <a:r>
              <a:rPr lang="en-US" dirty="0">
                <a:latin typeface="Andalus" panose="02020603050405020304" pitchFamily="18" charset="-78"/>
                <a:cs typeface="Andalus" panose="02020603050405020304" pitchFamily="18" charset="-78"/>
              </a:rPr>
              <a:t>(Clinical)</a:t>
            </a:r>
          </a:p>
          <a:p>
            <a:pPr algn="l" rtl="0"/>
            <a:r>
              <a:rPr lang="en-US" dirty="0">
                <a:latin typeface="Andalus" panose="02020603050405020304" pitchFamily="18" charset="-78"/>
                <a:cs typeface="Andalus" panose="02020603050405020304" pitchFamily="18" charset="-78"/>
              </a:rPr>
              <a:t>3.	Treatment plan and suggestion of the prognosis </a:t>
            </a:r>
            <a:r>
              <a:rPr lang="en-US" dirty="0" smtClean="0">
                <a:latin typeface="Andalus" panose="02020603050405020304" pitchFamily="18" charset="-78"/>
                <a:cs typeface="Andalus" panose="02020603050405020304" pitchFamily="18" charset="-78"/>
              </a:rPr>
              <a:t>	after </a:t>
            </a:r>
            <a:r>
              <a:rPr lang="en-US" dirty="0">
                <a:latin typeface="Andalus" panose="02020603050405020304" pitchFamily="18" charset="-78"/>
                <a:cs typeface="Andalus" panose="02020603050405020304" pitchFamily="18" charset="-78"/>
              </a:rPr>
              <a:t>deciding to make an RPD. </a:t>
            </a:r>
            <a:r>
              <a:rPr lang="en-US" dirty="0" smtClean="0">
                <a:latin typeface="Andalus" panose="02020603050405020304" pitchFamily="18" charset="-78"/>
                <a:cs typeface="Andalus" panose="02020603050405020304" pitchFamily="18" charset="-78"/>
              </a:rPr>
              <a:t>	(</a:t>
            </a:r>
            <a:r>
              <a:rPr lang="en-US" dirty="0">
                <a:latin typeface="Andalus" panose="02020603050405020304" pitchFamily="18" charset="-78"/>
                <a:cs typeface="Andalus" panose="02020603050405020304" pitchFamily="18" charset="-78"/>
              </a:rPr>
              <a:t>Clinical)</a:t>
            </a:r>
          </a:p>
          <a:p>
            <a:pPr algn="l" rtl="0"/>
            <a:r>
              <a:rPr lang="en-US" dirty="0">
                <a:latin typeface="Andalus" panose="02020603050405020304" pitchFamily="18" charset="-78"/>
                <a:cs typeface="Andalus" panose="02020603050405020304" pitchFamily="18" charset="-78"/>
              </a:rPr>
              <a:t>4.	Pre-prosthetic mouth preparation. (Clinical)</a:t>
            </a:r>
          </a:p>
          <a:p>
            <a:pPr algn="l" rtl="0"/>
            <a:r>
              <a:rPr lang="en-US" dirty="0">
                <a:latin typeface="Andalus" panose="02020603050405020304" pitchFamily="18" charset="-78"/>
                <a:cs typeface="Andalus" panose="02020603050405020304" pitchFamily="18" charset="-78"/>
              </a:rPr>
              <a:t>5.	Diagnostic impression &amp; study cast. (Clinical</a:t>
            </a:r>
            <a:r>
              <a:rPr lang="en-US" dirty="0" smtClean="0">
                <a:latin typeface="Andalus" panose="02020603050405020304" pitchFamily="18" charset="-78"/>
                <a:cs typeface="Andalus" panose="02020603050405020304" pitchFamily="18" charset="-78"/>
              </a:rPr>
              <a:t>)</a:t>
            </a:r>
          </a:p>
          <a:p>
            <a:pPr algn="l" rtl="0"/>
            <a:r>
              <a:rPr lang="en-US" dirty="0">
                <a:latin typeface="Andalus" panose="02020603050405020304" pitchFamily="18" charset="-78"/>
                <a:cs typeface="Andalus" panose="02020603050405020304" pitchFamily="18" charset="-78"/>
              </a:rPr>
              <a:t>6.	Primary surveying. (Laboratory)</a:t>
            </a:r>
          </a:p>
          <a:p>
            <a:pPr algn="l" rtl="0"/>
            <a:r>
              <a:rPr lang="en-US" dirty="0">
                <a:latin typeface="Andalus" panose="02020603050405020304" pitchFamily="18" charset="-78"/>
                <a:cs typeface="Andalus" panose="02020603050405020304" pitchFamily="18" charset="-78"/>
              </a:rPr>
              <a:t>7.	Designing the prosthesis. (Clinical &amp; laboratory).</a:t>
            </a:r>
          </a:p>
          <a:p>
            <a:pPr algn="l" rtl="0"/>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134896" y="4535384"/>
            <a:ext cx="4928315" cy="1742941"/>
          </a:xfrm>
          <a:prstGeom prst="rect">
            <a:avLst/>
          </a:prstGeom>
        </p:spPr>
      </p:pic>
      <p:pic>
        <p:nvPicPr>
          <p:cNvPr id="5" name="Picture 4"/>
          <p:cNvPicPr>
            <a:picLocks noChangeAspect="1"/>
          </p:cNvPicPr>
          <p:nvPr/>
        </p:nvPicPr>
        <p:blipFill>
          <a:blip r:embed="rId3"/>
          <a:stretch>
            <a:fillRect/>
          </a:stretch>
        </p:blipFill>
        <p:spPr>
          <a:xfrm>
            <a:off x="9142197" y="1389631"/>
            <a:ext cx="2580153" cy="1842967"/>
          </a:xfrm>
          <a:prstGeom prst="rect">
            <a:avLst/>
          </a:prstGeom>
        </p:spPr>
      </p:pic>
      <p:pic>
        <p:nvPicPr>
          <p:cNvPr id="6" name="Picture 5"/>
          <p:cNvPicPr>
            <a:picLocks noChangeAspect="1"/>
          </p:cNvPicPr>
          <p:nvPr/>
        </p:nvPicPr>
        <p:blipFill rotWithShape="1">
          <a:blip r:embed="rId4"/>
          <a:srcRect b="22486"/>
          <a:stretch/>
        </p:blipFill>
        <p:spPr>
          <a:xfrm>
            <a:off x="7134896" y="2840388"/>
            <a:ext cx="2238375" cy="1587389"/>
          </a:xfrm>
          <a:prstGeom prst="rect">
            <a:avLst/>
          </a:prstGeom>
        </p:spPr>
      </p:pic>
    </p:spTree>
    <p:extLst>
      <p:ext uri="{BB962C8B-B14F-4D97-AF65-F5344CB8AC3E}">
        <p14:creationId xmlns:p14="http://schemas.microsoft.com/office/powerpoint/2010/main" val="1531011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069" y="115803"/>
            <a:ext cx="10058400" cy="1450757"/>
          </a:xfrm>
        </p:spPr>
        <p:txBody>
          <a:bodyPr>
            <a:noAutofit/>
          </a:bodyPr>
          <a:lstStyle/>
          <a:p>
            <a:r>
              <a:rPr lang="en-US" sz="4000" b="1" dirty="0">
                <a:solidFill>
                  <a:srgbClr val="002060"/>
                </a:solidFill>
                <a:latin typeface="Times New Roman" panose="02020603050405020304" pitchFamily="18" charset="0"/>
                <a:cs typeface="Times New Roman" panose="02020603050405020304" pitchFamily="18" charset="0"/>
              </a:rPr>
              <a:t>Clinical and Laboratory Steps in fabricating a RPD</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58643" y="1775997"/>
            <a:ext cx="10828557" cy="4735370"/>
          </a:xfrm>
        </p:spPr>
        <p:txBody>
          <a:bodyPr>
            <a:normAutofit fontScale="85000" lnSpcReduction="20000"/>
          </a:bodyPr>
          <a:lstStyle/>
          <a:p>
            <a:pPr algn="l" rtl="0"/>
            <a:r>
              <a:rPr lang="en-US" dirty="0">
                <a:latin typeface="Andalus" panose="02020603050405020304" pitchFamily="18" charset="-78"/>
                <a:cs typeface="Andalus" panose="02020603050405020304" pitchFamily="18" charset="-78"/>
              </a:rPr>
              <a:t>8.	Secondary surveying. (Laboratory)</a:t>
            </a:r>
          </a:p>
          <a:p>
            <a:pPr algn="l" rtl="0"/>
            <a:r>
              <a:rPr lang="en-US" dirty="0">
                <a:latin typeface="Andalus" panose="02020603050405020304" pitchFamily="18" charset="-78"/>
                <a:cs typeface="Andalus" panose="02020603050405020304" pitchFamily="18" charset="-78"/>
              </a:rPr>
              <a:t>9.	Model preparation (Laboratory)</a:t>
            </a:r>
          </a:p>
          <a:p>
            <a:pPr algn="l" rtl="0"/>
            <a:r>
              <a:rPr lang="en-US" dirty="0">
                <a:latin typeface="Andalus" panose="02020603050405020304" pitchFamily="18" charset="-78"/>
                <a:cs typeface="Andalus" panose="02020603050405020304" pitchFamily="18" charset="-78"/>
              </a:rPr>
              <a:t>10.	Prosthetic mouth preparation. (Tooth preparation, cavity preparation). (Clinical)</a:t>
            </a:r>
          </a:p>
          <a:p>
            <a:pPr algn="l" rtl="0"/>
            <a:r>
              <a:rPr lang="en-US" dirty="0">
                <a:latin typeface="Andalus" panose="02020603050405020304" pitchFamily="18" charset="-78"/>
                <a:cs typeface="Andalus" panose="02020603050405020304" pitchFamily="18" charset="-78"/>
              </a:rPr>
              <a:t>11.	Final impression &amp; master cast. (Clinical)</a:t>
            </a:r>
          </a:p>
          <a:p>
            <a:pPr algn="l" rtl="0"/>
            <a:r>
              <a:rPr lang="en-US" dirty="0">
                <a:latin typeface="Andalus" panose="02020603050405020304" pitchFamily="18" charset="-78"/>
                <a:cs typeface="Andalus" panose="02020603050405020304" pitchFamily="18" charset="-78"/>
              </a:rPr>
              <a:t>12.	Tertiary surveying to the master cast.</a:t>
            </a:r>
          </a:p>
          <a:p>
            <a:pPr algn="l" rtl="0"/>
            <a:r>
              <a:rPr lang="en-US" dirty="0">
                <a:latin typeface="Andalus" panose="02020603050405020304" pitchFamily="18" charset="-78"/>
                <a:cs typeface="Andalus" panose="02020603050405020304" pitchFamily="18" charset="-78"/>
              </a:rPr>
              <a:t>13.	 Wax-up (relief and block out).</a:t>
            </a:r>
          </a:p>
          <a:p>
            <a:pPr algn="l" rtl="0"/>
            <a:r>
              <a:rPr lang="en-US" dirty="0">
                <a:latin typeface="Andalus" panose="02020603050405020304" pitchFamily="18" charset="-78"/>
                <a:cs typeface="Andalus" panose="02020603050405020304" pitchFamily="18" charset="-78"/>
              </a:rPr>
              <a:t>14.	Duplication and preparation of refractory casts</a:t>
            </a:r>
          </a:p>
          <a:p>
            <a:pPr algn="l" rtl="0"/>
            <a:r>
              <a:rPr lang="en-US" dirty="0">
                <a:latin typeface="Andalus" panose="02020603050405020304" pitchFamily="18" charset="-78"/>
                <a:cs typeface="Andalus" panose="02020603050405020304" pitchFamily="18" charset="-78"/>
              </a:rPr>
              <a:t>15.	Wax pattern.</a:t>
            </a:r>
          </a:p>
          <a:p>
            <a:pPr algn="l" rtl="0"/>
            <a:r>
              <a:rPr lang="en-US" dirty="0">
                <a:latin typeface="Andalus" panose="02020603050405020304" pitchFamily="18" charset="-78"/>
                <a:cs typeface="Andalus" panose="02020603050405020304" pitchFamily="18" charset="-78"/>
              </a:rPr>
              <a:t>16.	</a:t>
            </a:r>
            <a:r>
              <a:rPr lang="en-US" dirty="0" err="1">
                <a:latin typeface="Andalus" panose="02020603050405020304" pitchFamily="18" charset="-78"/>
                <a:cs typeface="Andalus" panose="02020603050405020304" pitchFamily="18" charset="-78"/>
              </a:rPr>
              <a:t>Spruing</a:t>
            </a:r>
            <a:r>
              <a:rPr lang="en-US" dirty="0">
                <a:latin typeface="Andalus" panose="02020603050405020304" pitchFamily="18" charset="-78"/>
                <a:cs typeface="Andalus" panose="02020603050405020304" pitchFamily="18" charset="-78"/>
              </a:rPr>
              <a:t>. 					         </a:t>
            </a:r>
            <a:r>
              <a:rPr lang="en-US" dirty="0" smtClean="0">
                <a:latin typeface="Andalus" panose="02020603050405020304" pitchFamily="18" charset="-78"/>
                <a:cs typeface="Andalus" panose="02020603050405020304" pitchFamily="18" charset="-78"/>
              </a:rPr>
              <a:t>     </a:t>
            </a:r>
            <a:r>
              <a:rPr lang="en-US" dirty="0">
                <a:latin typeface="Andalus" panose="02020603050405020304" pitchFamily="18" charset="-78"/>
                <a:cs typeface="Andalus" panose="02020603050405020304" pitchFamily="18" charset="-78"/>
              </a:rPr>
              <a:t>(Laboratory)</a:t>
            </a:r>
          </a:p>
          <a:p>
            <a:pPr algn="l" rtl="0"/>
            <a:r>
              <a:rPr lang="en-US" dirty="0">
                <a:latin typeface="Andalus" panose="02020603050405020304" pitchFamily="18" charset="-78"/>
                <a:cs typeface="Andalus" panose="02020603050405020304" pitchFamily="18" charset="-78"/>
              </a:rPr>
              <a:t>17.	Investing</a:t>
            </a:r>
          </a:p>
          <a:p>
            <a:pPr algn="l" rtl="0"/>
            <a:r>
              <a:rPr lang="en-US" dirty="0">
                <a:latin typeface="Andalus" panose="02020603050405020304" pitchFamily="18" charset="-78"/>
                <a:cs typeface="Andalus" panose="02020603050405020304" pitchFamily="18" charset="-78"/>
              </a:rPr>
              <a:t>18.	Burn </a:t>
            </a:r>
            <a:r>
              <a:rPr lang="en-US" dirty="0" smtClean="0">
                <a:latin typeface="Andalus" panose="02020603050405020304" pitchFamily="18" charset="-78"/>
                <a:cs typeface="Andalus" panose="02020603050405020304" pitchFamily="18" charset="-78"/>
              </a:rPr>
              <a:t>out</a:t>
            </a:r>
          </a:p>
          <a:p>
            <a:pPr algn="l" rtl="0"/>
            <a:r>
              <a:rPr lang="en-US" dirty="0">
                <a:latin typeface="Andalus" panose="02020603050405020304" pitchFamily="18" charset="-78"/>
                <a:cs typeface="Andalus" panose="02020603050405020304" pitchFamily="18" charset="-78"/>
              </a:rPr>
              <a:t>19.	Casting</a:t>
            </a:r>
          </a:p>
          <a:p>
            <a:pPr algn="l" rtl="0"/>
            <a:r>
              <a:rPr lang="en-US" dirty="0">
                <a:latin typeface="Andalus" panose="02020603050405020304" pitchFamily="18" charset="-78"/>
                <a:cs typeface="Andalus" panose="02020603050405020304" pitchFamily="18" charset="-78"/>
              </a:rPr>
              <a:t>20.	Finishing and polishing.</a:t>
            </a:r>
          </a:p>
          <a:p>
            <a:pPr algn="l" rtl="0"/>
            <a:endParaRPr lang="en-US" dirty="0">
              <a:latin typeface="Andalus" panose="02020603050405020304" pitchFamily="18" charset="-78"/>
              <a:cs typeface="Andalus" panose="02020603050405020304" pitchFamily="18" charset="-78"/>
            </a:endParaRPr>
          </a:p>
          <a:p>
            <a:pPr algn="l" rtl="0"/>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sp>
        <p:nvSpPr>
          <p:cNvPr id="5" name="Right Brace 4"/>
          <p:cNvSpPr/>
          <p:nvPr/>
        </p:nvSpPr>
        <p:spPr>
          <a:xfrm>
            <a:off x="6272012" y="3309869"/>
            <a:ext cx="708338" cy="2987899"/>
          </a:xfrm>
          <a:prstGeom prst="rightBrace">
            <a:avLst/>
          </a:prstGeom>
        </p:spPr>
        <p:style>
          <a:lnRef idx="1">
            <a:schemeClr val="dk1"/>
          </a:lnRef>
          <a:fillRef idx="0">
            <a:schemeClr val="dk1"/>
          </a:fillRef>
          <a:effectRef idx="0">
            <a:schemeClr val="dk1"/>
          </a:effectRef>
          <a:fontRef idx="minor">
            <a:schemeClr val="tx1"/>
          </a:fontRef>
        </p:style>
        <p:txBody>
          <a:bodyPr rtlCol="1" anchor="ctr"/>
          <a:lstStyle/>
          <a:p>
            <a:pPr algn="ctr"/>
            <a:endParaRPr lang="ar-SA"/>
          </a:p>
        </p:txBody>
      </p:sp>
      <p:pic>
        <p:nvPicPr>
          <p:cNvPr id="4" name="Picture 3"/>
          <p:cNvPicPr>
            <a:picLocks noChangeAspect="1"/>
          </p:cNvPicPr>
          <p:nvPr/>
        </p:nvPicPr>
        <p:blipFill rotWithShape="1">
          <a:blip r:embed="rId2"/>
          <a:srcRect l="46714" t="27043" r="4130" b="29201"/>
          <a:stretch/>
        </p:blipFill>
        <p:spPr>
          <a:xfrm>
            <a:off x="9517487" y="1017431"/>
            <a:ext cx="2369713" cy="1582072"/>
          </a:xfrm>
          <a:prstGeom prst="rect">
            <a:avLst/>
          </a:prstGeom>
        </p:spPr>
      </p:pic>
      <p:pic>
        <p:nvPicPr>
          <p:cNvPr id="6" name="Picture 5"/>
          <p:cNvPicPr>
            <a:picLocks noChangeAspect="1"/>
          </p:cNvPicPr>
          <p:nvPr/>
        </p:nvPicPr>
        <p:blipFill>
          <a:blip r:embed="rId3"/>
          <a:stretch>
            <a:fillRect/>
          </a:stretch>
        </p:blipFill>
        <p:spPr>
          <a:xfrm>
            <a:off x="9535275" y="2721945"/>
            <a:ext cx="2351925" cy="1773910"/>
          </a:xfrm>
          <a:prstGeom prst="rect">
            <a:avLst/>
          </a:prstGeom>
        </p:spPr>
      </p:pic>
      <p:pic>
        <p:nvPicPr>
          <p:cNvPr id="7" name="Picture 6"/>
          <p:cNvPicPr>
            <a:picLocks noChangeAspect="1"/>
          </p:cNvPicPr>
          <p:nvPr/>
        </p:nvPicPr>
        <p:blipFill>
          <a:blip r:embed="rId4"/>
          <a:stretch>
            <a:fillRect/>
          </a:stretch>
        </p:blipFill>
        <p:spPr>
          <a:xfrm>
            <a:off x="9552137" y="4718171"/>
            <a:ext cx="2408350" cy="1354697"/>
          </a:xfrm>
          <a:prstGeom prst="rect">
            <a:avLst/>
          </a:prstGeom>
        </p:spPr>
      </p:pic>
    </p:spTree>
    <p:extLst>
      <p:ext uri="{BB962C8B-B14F-4D97-AF65-F5344CB8AC3E}">
        <p14:creationId xmlns:p14="http://schemas.microsoft.com/office/powerpoint/2010/main" val="2185955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6037046" cy="1450757"/>
          </a:xfrm>
        </p:spPr>
        <p:txBody>
          <a:bodyPr>
            <a:noAutofit/>
          </a:bodyPr>
          <a:lstStyle/>
          <a:p>
            <a:r>
              <a:rPr lang="en-US" sz="4000" b="1" dirty="0">
                <a:solidFill>
                  <a:srgbClr val="002060"/>
                </a:solidFill>
                <a:latin typeface="Times New Roman" panose="02020603050405020304" pitchFamily="18" charset="0"/>
                <a:cs typeface="Times New Roman" panose="02020603050405020304" pitchFamily="18" charset="0"/>
              </a:rPr>
              <a:t>Clinical and Laboratory Steps in fabricating a RPD</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3"/>
            <a:ext cx="10583858" cy="4606582"/>
          </a:xfrm>
        </p:spPr>
        <p:txBody>
          <a:bodyPr>
            <a:normAutofit fontScale="92500" lnSpcReduction="10000"/>
          </a:bodyPr>
          <a:lstStyle/>
          <a:p>
            <a:pPr algn="l" rtl="0"/>
            <a:r>
              <a:rPr lang="en-US" dirty="0">
                <a:latin typeface="Andalus" panose="02020603050405020304" pitchFamily="18" charset="-78"/>
                <a:cs typeface="Andalus" panose="02020603050405020304" pitchFamily="18" charset="-78"/>
              </a:rPr>
              <a:t>21.	Framework try-in (Clinical)</a:t>
            </a:r>
          </a:p>
          <a:p>
            <a:pPr algn="l" rtl="0"/>
            <a:r>
              <a:rPr lang="en-US" dirty="0">
                <a:latin typeface="Andalus" panose="02020603050405020304" pitchFamily="18" charset="-78"/>
                <a:cs typeface="Andalus" panose="02020603050405020304" pitchFamily="18" charset="-78"/>
              </a:rPr>
              <a:t>22.	Bite-rim construction. (Laboratory)</a:t>
            </a:r>
          </a:p>
          <a:p>
            <a:pPr algn="l" rtl="0"/>
            <a:r>
              <a:rPr lang="en-US" dirty="0">
                <a:latin typeface="Andalus" panose="02020603050405020304" pitchFamily="18" charset="-78"/>
                <a:cs typeface="Andalus" panose="02020603050405020304" pitchFamily="18" charset="-78"/>
              </a:rPr>
              <a:t>23.	Jaw relation registration. (Clinical)</a:t>
            </a:r>
          </a:p>
          <a:p>
            <a:pPr algn="l" rtl="0"/>
            <a:r>
              <a:rPr lang="en-US" dirty="0">
                <a:latin typeface="Andalus" panose="02020603050405020304" pitchFamily="18" charset="-78"/>
                <a:cs typeface="Andalus" panose="02020603050405020304" pitchFamily="18" charset="-78"/>
              </a:rPr>
              <a:t>24.	Teeth selection and setting. (Laboratory)</a:t>
            </a:r>
          </a:p>
          <a:p>
            <a:pPr algn="l" rtl="0"/>
            <a:r>
              <a:rPr lang="en-US" dirty="0">
                <a:latin typeface="Andalus" panose="02020603050405020304" pitchFamily="18" charset="-78"/>
                <a:cs typeface="Andalus" panose="02020603050405020304" pitchFamily="18" charset="-78"/>
              </a:rPr>
              <a:t>25.	Denture try-in. (Clinical)</a:t>
            </a:r>
          </a:p>
          <a:p>
            <a:pPr algn="l" rtl="0"/>
            <a:r>
              <a:rPr lang="en-US" dirty="0">
                <a:latin typeface="Andalus" panose="02020603050405020304" pitchFamily="18" charset="-78"/>
                <a:cs typeface="Andalus" panose="02020603050405020304" pitchFamily="18" charset="-78"/>
              </a:rPr>
              <a:t>26.	Flasking. (Laboratory)</a:t>
            </a:r>
          </a:p>
          <a:p>
            <a:pPr algn="l" rtl="0"/>
            <a:r>
              <a:rPr lang="en-US" dirty="0">
                <a:latin typeface="Andalus" panose="02020603050405020304" pitchFamily="18" charset="-78"/>
                <a:cs typeface="Andalus" panose="02020603050405020304" pitchFamily="18" charset="-78"/>
              </a:rPr>
              <a:t>27.	Deflasking. (Laboratory)</a:t>
            </a:r>
          </a:p>
          <a:p>
            <a:pPr algn="l" rtl="0"/>
            <a:r>
              <a:rPr lang="en-US" dirty="0">
                <a:latin typeface="Andalus" panose="02020603050405020304" pitchFamily="18" charset="-78"/>
                <a:cs typeface="Andalus" panose="02020603050405020304" pitchFamily="18" charset="-78"/>
              </a:rPr>
              <a:t>28.	Packing. (Laboratory)</a:t>
            </a:r>
          </a:p>
          <a:p>
            <a:pPr algn="l" rtl="0"/>
            <a:r>
              <a:rPr lang="en-US" dirty="0">
                <a:latin typeface="Andalus" panose="02020603050405020304" pitchFamily="18" charset="-78"/>
                <a:cs typeface="Andalus" panose="02020603050405020304" pitchFamily="18" charset="-78"/>
              </a:rPr>
              <a:t>29.	Curing. (Laboratory)</a:t>
            </a:r>
          </a:p>
          <a:p>
            <a:pPr algn="l" rtl="0"/>
            <a:r>
              <a:rPr lang="en-US" dirty="0">
                <a:latin typeface="Andalus" panose="02020603050405020304" pitchFamily="18" charset="-78"/>
                <a:cs typeface="Andalus" panose="02020603050405020304" pitchFamily="18" charset="-78"/>
              </a:rPr>
              <a:t>30.	Finishing and polishing. (Laboratory)</a:t>
            </a:r>
          </a:p>
          <a:p>
            <a:pPr algn="l" rtl="0"/>
            <a:r>
              <a:rPr lang="en-US" dirty="0">
                <a:latin typeface="Andalus" panose="02020603050405020304" pitchFamily="18" charset="-78"/>
                <a:cs typeface="Andalus" panose="02020603050405020304" pitchFamily="18" charset="-78"/>
              </a:rPr>
              <a:t>31.	Denture insertion. (Clinical)</a:t>
            </a:r>
          </a:p>
          <a:p>
            <a:pPr algn="l" rtl="0"/>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9516213" y="155178"/>
            <a:ext cx="2525533" cy="1885257"/>
          </a:xfrm>
          <a:prstGeom prst="rect">
            <a:avLst/>
          </a:prstGeom>
        </p:spPr>
      </p:pic>
      <p:pic>
        <p:nvPicPr>
          <p:cNvPr id="5" name="Picture 4"/>
          <p:cNvPicPr>
            <a:picLocks noChangeAspect="1"/>
          </p:cNvPicPr>
          <p:nvPr/>
        </p:nvPicPr>
        <p:blipFill>
          <a:blip r:embed="rId3"/>
          <a:stretch>
            <a:fillRect/>
          </a:stretch>
        </p:blipFill>
        <p:spPr>
          <a:xfrm>
            <a:off x="7134326" y="1011981"/>
            <a:ext cx="2606024" cy="1873540"/>
          </a:xfrm>
          <a:prstGeom prst="rect">
            <a:avLst/>
          </a:prstGeom>
        </p:spPr>
      </p:pic>
      <p:pic>
        <p:nvPicPr>
          <p:cNvPr id="6" name="Picture 5"/>
          <p:cNvPicPr>
            <a:picLocks noChangeAspect="1"/>
          </p:cNvPicPr>
          <p:nvPr/>
        </p:nvPicPr>
        <p:blipFill>
          <a:blip r:embed="rId4"/>
          <a:stretch>
            <a:fillRect/>
          </a:stretch>
        </p:blipFill>
        <p:spPr>
          <a:xfrm>
            <a:off x="9516213" y="2314241"/>
            <a:ext cx="2555650" cy="1932133"/>
          </a:xfrm>
          <a:prstGeom prst="rect">
            <a:avLst/>
          </a:prstGeom>
        </p:spPr>
      </p:pic>
      <p:pic>
        <p:nvPicPr>
          <p:cNvPr id="7" name="Picture 6"/>
          <p:cNvPicPr>
            <a:picLocks noChangeAspect="1"/>
          </p:cNvPicPr>
          <p:nvPr/>
        </p:nvPicPr>
        <p:blipFill>
          <a:blip r:embed="rId5"/>
          <a:stretch>
            <a:fillRect/>
          </a:stretch>
        </p:blipFill>
        <p:spPr>
          <a:xfrm>
            <a:off x="7381406" y="3634981"/>
            <a:ext cx="2134807" cy="2067874"/>
          </a:xfrm>
          <a:prstGeom prst="rect">
            <a:avLst/>
          </a:prstGeom>
        </p:spPr>
      </p:pic>
      <p:pic>
        <p:nvPicPr>
          <p:cNvPr id="8" name="Picture 7"/>
          <p:cNvPicPr>
            <a:picLocks noChangeAspect="1"/>
          </p:cNvPicPr>
          <p:nvPr/>
        </p:nvPicPr>
        <p:blipFill>
          <a:blip r:embed="rId6"/>
          <a:stretch>
            <a:fillRect/>
          </a:stretch>
        </p:blipFill>
        <p:spPr>
          <a:xfrm>
            <a:off x="9547738" y="4938651"/>
            <a:ext cx="2524125" cy="1787470"/>
          </a:xfrm>
          <a:prstGeom prst="rect">
            <a:avLst/>
          </a:prstGeom>
        </p:spPr>
      </p:pic>
    </p:spTree>
    <p:extLst>
      <p:ext uri="{BB962C8B-B14F-4D97-AF65-F5344CB8AC3E}">
        <p14:creationId xmlns:p14="http://schemas.microsoft.com/office/powerpoint/2010/main" val="1556499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2060"/>
                </a:solidFill>
                <a:latin typeface="Times New Roman" panose="02020603050405020304" pitchFamily="18" charset="0"/>
                <a:cs typeface="Times New Roman" panose="02020603050405020304" pitchFamily="18" charset="0"/>
              </a:rPr>
              <a:t>BLOCK OUT</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dirty="0">
                <a:latin typeface="Andalus" panose="02020603050405020304" pitchFamily="18" charset="-78"/>
                <a:cs typeface="Andalus" panose="02020603050405020304" pitchFamily="18" charset="-78"/>
              </a:rPr>
              <a:t>After the master cast has been surveyed and establishment of the path </a:t>
            </a:r>
            <a:r>
              <a:rPr lang="en-US" dirty="0" smtClean="0">
                <a:latin typeface="Andalus" panose="02020603050405020304" pitchFamily="18" charset="-78"/>
                <a:cs typeface="Andalus" panose="02020603050405020304" pitchFamily="18" charset="-78"/>
              </a:rPr>
              <a:t>of placement </a:t>
            </a:r>
            <a:r>
              <a:rPr lang="en-US" dirty="0">
                <a:latin typeface="Andalus" panose="02020603050405020304" pitchFamily="18" charset="-78"/>
                <a:cs typeface="Andalus" panose="02020603050405020304" pitchFamily="18" charset="-78"/>
              </a:rPr>
              <a:t>and the location of undercut areas on the master cast, </a:t>
            </a:r>
            <a:r>
              <a:rPr lang="en-US" dirty="0" smtClean="0">
                <a:latin typeface="Andalus" panose="02020603050405020304" pitchFamily="18" charset="-78"/>
                <a:cs typeface="Andalus" panose="02020603050405020304" pitchFamily="18" charset="-78"/>
              </a:rPr>
              <a:t>any undercut </a:t>
            </a:r>
            <a:r>
              <a:rPr lang="en-US" dirty="0">
                <a:latin typeface="Andalus" panose="02020603050405020304" pitchFamily="18" charset="-78"/>
                <a:cs typeface="Andalus" panose="02020603050405020304" pitchFamily="18" charset="-78"/>
              </a:rPr>
              <a:t>areas that will be crossed by rigid parts of the denture (which </a:t>
            </a:r>
            <a:r>
              <a:rPr lang="en-US" dirty="0" smtClean="0">
                <a:latin typeface="Andalus" panose="02020603050405020304" pitchFamily="18" charset="-78"/>
                <a:cs typeface="Andalus" panose="02020603050405020304" pitchFamily="18" charset="-78"/>
              </a:rPr>
              <a:t>is every </a:t>
            </a:r>
            <a:r>
              <a:rPr lang="en-US" dirty="0">
                <a:latin typeface="Andalus" panose="02020603050405020304" pitchFamily="18" charset="-78"/>
                <a:cs typeface="Andalus" panose="02020603050405020304" pitchFamily="18" charset="-78"/>
              </a:rPr>
              <a:t>part of the denture framework except the retentive </a:t>
            </a:r>
            <a:r>
              <a:rPr lang="en-US" dirty="0" smtClean="0">
                <a:latin typeface="Andalus" panose="02020603050405020304" pitchFamily="18" charset="-78"/>
                <a:cs typeface="Andalus" panose="02020603050405020304" pitchFamily="18" charset="-78"/>
              </a:rPr>
              <a:t>clasp terminals</a:t>
            </a:r>
            <a:r>
              <a:rPr lang="en-US" dirty="0">
                <a:latin typeface="Andalus" panose="02020603050405020304" pitchFamily="18" charset="-78"/>
                <a:cs typeface="Andalus" panose="02020603050405020304" pitchFamily="18" charset="-78"/>
              </a:rPr>
              <a:t>) must be eliminated by </a:t>
            </a:r>
            <a:r>
              <a:rPr lang="en-US" dirty="0" err="1">
                <a:latin typeface="Andalus" panose="02020603050405020304" pitchFamily="18" charset="-78"/>
                <a:cs typeface="Andalus" panose="02020603050405020304" pitchFamily="18" charset="-78"/>
              </a:rPr>
              <a:t>blockout</a:t>
            </a:r>
            <a:r>
              <a:rPr lang="en-US" dirty="0" smtClean="0">
                <a:latin typeface="Andalus" panose="02020603050405020304" pitchFamily="18" charset="-78"/>
                <a:cs typeface="Andalus" panose="02020603050405020304" pitchFamily="18" charset="-78"/>
              </a:rPr>
              <a:t>.</a:t>
            </a:r>
          </a:p>
          <a:p>
            <a:pPr algn="l" rtl="0"/>
            <a:r>
              <a:rPr lang="en-US" sz="3200" b="1" dirty="0" err="1" smtClean="0">
                <a:solidFill>
                  <a:srgbClr val="00B0F0"/>
                </a:solidFill>
                <a:latin typeface="Andalus" panose="02020603050405020304" pitchFamily="18" charset="-78"/>
                <a:cs typeface="Andalus" panose="02020603050405020304" pitchFamily="18" charset="-78"/>
              </a:rPr>
              <a:t>Blockout</a:t>
            </a:r>
            <a:r>
              <a:rPr lang="en-US" sz="3200" b="1" dirty="0" smtClean="0">
                <a:solidFill>
                  <a:srgbClr val="00B0F0"/>
                </a:solidFill>
                <a:latin typeface="Andalus" panose="02020603050405020304" pitchFamily="18" charset="-78"/>
                <a:cs typeface="Andalus" panose="02020603050405020304" pitchFamily="18" charset="-78"/>
              </a:rPr>
              <a:t>: </a:t>
            </a:r>
            <a:endParaRPr lang="en-US" dirty="0" smtClean="0">
              <a:latin typeface="Andalus" panose="02020603050405020304" pitchFamily="18" charset="-78"/>
              <a:cs typeface="Andalus" panose="02020603050405020304" pitchFamily="18" charset="-78"/>
            </a:endParaRPr>
          </a:p>
          <a:p>
            <a:pPr algn="l" rtl="0"/>
            <a:r>
              <a:rPr lang="en-US" dirty="0" smtClean="0">
                <a:latin typeface="Andalus" panose="02020603050405020304" pitchFamily="18" charset="-78"/>
                <a:cs typeface="Andalus" panose="02020603050405020304" pitchFamily="18" charset="-78"/>
              </a:rPr>
              <a:t>It </a:t>
            </a:r>
            <a:r>
              <a:rPr lang="en-US" dirty="0">
                <a:latin typeface="Andalus" panose="02020603050405020304" pitchFamily="18" charset="-78"/>
                <a:cs typeface="Andalus" panose="02020603050405020304" pitchFamily="18" charset="-78"/>
              </a:rPr>
              <a:t>is </a:t>
            </a:r>
            <a:r>
              <a:rPr lang="en-US" dirty="0" smtClean="0">
                <a:latin typeface="Andalus" panose="02020603050405020304" pitchFamily="18" charset="-78"/>
                <a:cs typeface="Andalus" panose="02020603050405020304" pitchFamily="18" charset="-78"/>
              </a:rPr>
              <a:t>act of placing wax into undercut </a:t>
            </a:r>
            <a:r>
              <a:rPr lang="en-US" dirty="0">
                <a:latin typeface="Andalus" panose="02020603050405020304" pitchFamily="18" charset="-78"/>
                <a:cs typeface="Andalus" panose="02020603050405020304" pitchFamily="18" charset="-78"/>
              </a:rPr>
              <a:t>areas that will be </a:t>
            </a:r>
            <a:r>
              <a:rPr lang="en-US" dirty="0" smtClean="0">
                <a:latin typeface="Andalus" panose="02020603050405020304" pitchFamily="18" charset="-78"/>
                <a:cs typeface="Andalus" panose="02020603050405020304" pitchFamily="18" charset="-78"/>
              </a:rPr>
              <a:t>crossed by </a:t>
            </a:r>
            <a:r>
              <a:rPr lang="en-US" dirty="0">
                <a:latin typeface="Andalus" panose="02020603050405020304" pitchFamily="18" charset="-78"/>
                <a:cs typeface="Andalus" panose="02020603050405020304" pitchFamily="18" charset="-78"/>
              </a:rPr>
              <a:t>rigid parts of the denture except the retentive clasp terminals; this </a:t>
            </a:r>
            <a:r>
              <a:rPr lang="en-US" dirty="0" smtClean="0">
                <a:latin typeface="Andalus" panose="02020603050405020304" pitchFamily="18" charset="-78"/>
                <a:cs typeface="Andalus" panose="02020603050405020304" pitchFamily="18" charset="-78"/>
              </a:rPr>
              <a:t>step was </a:t>
            </a:r>
            <a:r>
              <a:rPr lang="en-US" dirty="0">
                <a:latin typeface="Andalus" panose="02020603050405020304" pitchFamily="18" charset="-78"/>
                <a:cs typeface="Andalus" panose="02020603050405020304" pitchFamily="18" charset="-78"/>
              </a:rPr>
              <a:t>done on the master cast before duplication.</a:t>
            </a:r>
            <a:endParaRPr lang="en-US" dirty="0" smtClean="0">
              <a:latin typeface="Andalus" panose="02020603050405020304" pitchFamily="18" charset="-78"/>
              <a:cs typeface="Andalus" panose="02020603050405020304" pitchFamily="18" charset="-78"/>
            </a:endParaRPr>
          </a:p>
          <a:p>
            <a:pPr algn="l" rtl="0"/>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060162" y="4728510"/>
            <a:ext cx="5750332" cy="1878351"/>
          </a:xfrm>
          <a:prstGeom prst="rect">
            <a:avLst/>
          </a:prstGeom>
        </p:spPr>
      </p:pic>
    </p:spTree>
    <p:extLst>
      <p:ext uri="{BB962C8B-B14F-4D97-AF65-F5344CB8AC3E}">
        <p14:creationId xmlns:p14="http://schemas.microsoft.com/office/powerpoint/2010/main" val="3040999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2060"/>
                </a:solidFill>
                <a:latin typeface="Times New Roman" panose="02020603050405020304" pitchFamily="18" charset="0"/>
                <a:cs typeface="Times New Roman" panose="02020603050405020304" pitchFamily="18" charset="0"/>
              </a:rPr>
              <a:t>BLOCK OUT</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800" b="1" dirty="0">
                <a:solidFill>
                  <a:srgbClr val="00B0F0"/>
                </a:solidFill>
                <a:latin typeface="Andalus" panose="02020603050405020304" pitchFamily="18" charset="-78"/>
                <a:cs typeface="Andalus" panose="02020603050405020304" pitchFamily="18" charset="-78"/>
              </a:rPr>
              <a:t>TYPES OF BLOCK OUT</a:t>
            </a:r>
          </a:p>
          <a:p>
            <a:pPr algn="l" rtl="0"/>
            <a:r>
              <a:rPr lang="en-US" dirty="0" smtClean="0">
                <a:latin typeface="Andalus" panose="02020603050405020304" pitchFamily="18" charset="-78"/>
                <a:cs typeface="Andalus" panose="02020603050405020304" pitchFamily="18" charset="-78"/>
              </a:rPr>
              <a:t>1</a:t>
            </a:r>
            <a:r>
              <a:rPr lang="en-US" dirty="0">
                <a:latin typeface="Andalus" panose="02020603050405020304" pitchFamily="18" charset="-78"/>
                <a:cs typeface="Andalus" panose="02020603050405020304" pitchFamily="18" charset="-78"/>
              </a:rPr>
              <a:t>.	</a:t>
            </a:r>
            <a:r>
              <a:rPr lang="en-US" dirty="0" smtClean="0">
                <a:latin typeface="Andalus" panose="02020603050405020304" pitchFamily="18" charset="-78"/>
                <a:cs typeface="Andalus" panose="02020603050405020304" pitchFamily="18" charset="-78"/>
              </a:rPr>
              <a:t>Paralleled </a:t>
            </a:r>
            <a:r>
              <a:rPr lang="en-US" dirty="0" err="1">
                <a:latin typeface="Andalus" panose="02020603050405020304" pitchFamily="18" charset="-78"/>
                <a:cs typeface="Andalus" panose="02020603050405020304" pitchFamily="18" charset="-78"/>
              </a:rPr>
              <a:t>Blockout</a:t>
            </a:r>
            <a:r>
              <a:rPr lang="en-US" dirty="0">
                <a:latin typeface="Andalus" panose="02020603050405020304" pitchFamily="18" charset="-78"/>
                <a:cs typeface="Andalus" panose="02020603050405020304" pitchFamily="18" charset="-78"/>
              </a:rPr>
              <a:t>.</a:t>
            </a:r>
          </a:p>
          <a:p>
            <a:pPr algn="l" rtl="0"/>
            <a:r>
              <a:rPr lang="en-US" dirty="0">
                <a:latin typeface="Andalus" panose="02020603050405020304" pitchFamily="18" charset="-78"/>
                <a:cs typeface="Andalus" panose="02020603050405020304" pitchFamily="18" charset="-78"/>
              </a:rPr>
              <a:t>2.	Shaped </a:t>
            </a:r>
            <a:r>
              <a:rPr lang="en-US" dirty="0" err="1">
                <a:latin typeface="Andalus" panose="02020603050405020304" pitchFamily="18" charset="-78"/>
                <a:cs typeface="Andalus" panose="02020603050405020304" pitchFamily="18" charset="-78"/>
              </a:rPr>
              <a:t>Blockout</a:t>
            </a:r>
            <a:endParaRPr lang="en-US" dirty="0">
              <a:latin typeface="Andalus" panose="02020603050405020304" pitchFamily="18" charset="-78"/>
              <a:cs typeface="Andalus" panose="02020603050405020304" pitchFamily="18" charset="-78"/>
            </a:endParaRPr>
          </a:p>
          <a:p>
            <a:pPr algn="l" rtl="0"/>
            <a:r>
              <a:rPr lang="en-US" dirty="0">
                <a:latin typeface="Andalus" panose="02020603050405020304" pitchFamily="18" charset="-78"/>
                <a:cs typeface="Andalus" panose="02020603050405020304" pitchFamily="18" charset="-78"/>
              </a:rPr>
              <a:t>3.	Arbitrary </a:t>
            </a:r>
            <a:r>
              <a:rPr lang="en-US" dirty="0" err="1" smtClean="0">
                <a:latin typeface="Andalus" panose="02020603050405020304" pitchFamily="18" charset="-78"/>
                <a:cs typeface="Andalus" panose="02020603050405020304" pitchFamily="18" charset="-78"/>
              </a:rPr>
              <a:t>Blockout</a:t>
            </a:r>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740114" y="1347998"/>
            <a:ext cx="5750332" cy="1878351"/>
          </a:xfrm>
          <a:prstGeom prst="rect">
            <a:avLst/>
          </a:prstGeom>
        </p:spPr>
      </p:pic>
    </p:spTree>
    <p:extLst>
      <p:ext uri="{BB962C8B-B14F-4D97-AF65-F5344CB8AC3E}">
        <p14:creationId xmlns:p14="http://schemas.microsoft.com/office/powerpoint/2010/main" val="459996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BLOCK OUT</a:t>
            </a:r>
          </a:p>
        </p:txBody>
      </p:sp>
      <p:sp>
        <p:nvSpPr>
          <p:cNvPr id="3" name="Content Placeholder 2"/>
          <p:cNvSpPr>
            <a:spLocks noGrp="1"/>
          </p:cNvSpPr>
          <p:nvPr>
            <p:ph idx="1"/>
          </p:nvPr>
        </p:nvSpPr>
        <p:spPr>
          <a:xfrm>
            <a:off x="1097280" y="1845734"/>
            <a:ext cx="5767159" cy="4023360"/>
          </a:xfrm>
        </p:spPr>
        <p:txBody>
          <a:bodyPr>
            <a:normAutofit/>
          </a:bodyPr>
          <a:lstStyle/>
          <a:p>
            <a:pPr algn="l" rtl="0"/>
            <a:r>
              <a:rPr lang="en-US" sz="3200" b="1" dirty="0">
                <a:solidFill>
                  <a:srgbClr val="00B0F0"/>
                </a:solidFill>
                <a:latin typeface="Andalus" panose="02020603050405020304" pitchFamily="18" charset="-78"/>
                <a:cs typeface="Andalus" panose="02020603050405020304" pitchFamily="18" charset="-78"/>
              </a:rPr>
              <a:t>1.Paralleled</a:t>
            </a:r>
            <a:r>
              <a:rPr lang="en-US" sz="3600" b="1" dirty="0">
                <a:solidFill>
                  <a:srgbClr val="00B0F0"/>
                </a:solidFill>
                <a:latin typeface="Andalus" panose="02020603050405020304" pitchFamily="18" charset="-78"/>
                <a:cs typeface="Andalus" panose="02020603050405020304" pitchFamily="18" charset="-78"/>
              </a:rPr>
              <a:t> </a:t>
            </a:r>
            <a:r>
              <a:rPr lang="en-US" sz="3600" b="1" dirty="0" err="1">
                <a:solidFill>
                  <a:srgbClr val="00B0F0"/>
                </a:solidFill>
                <a:latin typeface="Andalus" panose="02020603050405020304" pitchFamily="18" charset="-78"/>
                <a:cs typeface="Andalus" panose="02020603050405020304" pitchFamily="18" charset="-78"/>
              </a:rPr>
              <a:t>Blockout</a:t>
            </a:r>
            <a:r>
              <a:rPr lang="en-US" sz="3600" b="1" dirty="0">
                <a:solidFill>
                  <a:srgbClr val="00B0F0"/>
                </a:solidFill>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Parallel </a:t>
            </a:r>
            <a:r>
              <a:rPr lang="en-US" dirty="0" err="1">
                <a:latin typeface="Andalus" panose="02020603050405020304" pitchFamily="18" charset="-78"/>
                <a:cs typeface="Andalus" panose="02020603050405020304" pitchFamily="18" charset="-78"/>
              </a:rPr>
              <a:t>blockout</a:t>
            </a:r>
            <a:r>
              <a:rPr lang="en-US" dirty="0">
                <a:latin typeface="Andalus" panose="02020603050405020304" pitchFamily="18" charset="-78"/>
                <a:cs typeface="Andalus" panose="02020603050405020304" pitchFamily="18" charset="-78"/>
              </a:rPr>
              <a:t> is necessary for areas that are cervical to guiding </a:t>
            </a:r>
            <a:r>
              <a:rPr lang="en-US" dirty="0" smtClean="0">
                <a:latin typeface="Andalus" panose="02020603050405020304" pitchFamily="18" charset="-78"/>
                <a:cs typeface="Andalus" panose="02020603050405020304" pitchFamily="18" charset="-78"/>
              </a:rPr>
              <a:t>plane surfaces </a:t>
            </a:r>
            <a:r>
              <a:rPr lang="en-US" dirty="0">
                <a:latin typeface="Andalus" panose="02020603050405020304" pitchFamily="18" charset="-78"/>
                <a:cs typeface="Andalus" panose="02020603050405020304" pitchFamily="18" charset="-78"/>
              </a:rPr>
              <a:t>and over all undercut areas that will be crossed by major </a:t>
            </a:r>
            <a:r>
              <a:rPr lang="en-US" dirty="0" smtClean="0">
                <a:latin typeface="Andalus" panose="02020603050405020304" pitchFamily="18" charset="-78"/>
                <a:cs typeface="Andalus" panose="02020603050405020304" pitchFamily="18" charset="-78"/>
              </a:rPr>
              <a:t>or minor </a:t>
            </a:r>
            <a:r>
              <a:rPr lang="en-US" dirty="0">
                <a:latin typeface="Andalus" panose="02020603050405020304" pitchFamily="18" charset="-78"/>
                <a:cs typeface="Andalus" panose="02020603050405020304" pitchFamily="18" charset="-78"/>
              </a:rPr>
              <a:t>connectors. </a:t>
            </a:r>
            <a:endParaRPr lang="en-US" dirty="0" smtClean="0">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b="1" dirty="0" smtClean="0">
                <a:solidFill>
                  <a:srgbClr val="00B0F0"/>
                </a:solidFill>
                <a:latin typeface="Andalus" panose="02020603050405020304" pitchFamily="18" charset="-78"/>
                <a:cs typeface="Andalus" panose="02020603050405020304" pitchFamily="18" charset="-78"/>
              </a:rPr>
              <a:t>Hard inlay wax </a:t>
            </a:r>
            <a:r>
              <a:rPr lang="en-US" dirty="0" smtClean="0">
                <a:latin typeface="Andalus" panose="02020603050405020304" pitchFamily="18" charset="-78"/>
                <a:cs typeface="Andalus" panose="02020603050405020304" pitchFamily="18" charset="-78"/>
              </a:rPr>
              <a:t>may </a:t>
            </a:r>
            <a:r>
              <a:rPr lang="en-US" dirty="0">
                <a:latin typeface="Andalus" panose="02020603050405020304" pitchFamily="18" charset="-78"/>
                <a:cs typeface="Andalus" panose="02020603050405020304" pitchFamily="18" charset="-78"/>
              </a:rPr>
              <a:t>be used satisfactorily as </a:t>
            </a:r>
            <a:r>
              <a:rPr lang="en-US" dirty="0" smtClean="0">
                <a:latin typeface="Andalus" panose="02020603050405020304" pitchFamily="18" charset="-78"/>
                <a:cs typeface="Andalus" panose="02020603050405020304" pitchFamily="18" charset="-78"/>
              </a:rPr>
              <a:t>a </a:t>
            </a:r>
            <a:r>
              <a:rPr lang="en-US" dirty="0" err="1" smtClean="0">
                <a:latin typeface="Andalus" panose="02020603050405020304" pitchFamily="18" charset="-78"/>
                <a:cs typeface="Andalus" panose="02020603050405020304" pitchFamily="18" charset="-78"/>
              </a:rPr>
              <a:t>blockout</a:t>
            </a:r>
            <a:r>
              <a:rPr lang="en-US" dirty="0" smtClean="0">
                <a:latin typeface="Andalus" panose="02020603050405020304" pitchFamily="18" charset="-78"/>
                <a:cs typeface="Andalus" panose="02020603050405020304" pitchFamily="18" charset="-78"/>
              </a:rPr>
              <a:t> </a:t>
            </a:r>
            <a:r>
              <a:rPr lang="en-US" dirty="0">
                <a:latin typeface="Andalus" panose="02020603050405020304" pitchFamily="18" charset="-78"/>
                <a:cs typeface="Andalus" panose="02020603050405020304" pitchFamily="18" charset="-78"/>
              </a:rPr>
              <a:t>material. It is easily applied and is easily trimmed with </a:t>
            </a:r>
            <a:r>
              <a:rPr lang="en-US" dirty="0" smtClean="0">
                <a:latin typeface="Andalus" panose="02020603050405020304" pitchFamily="18" charset="-78"/>
                <a:cs typeface="Andalus" panose="02020603050405020304" pitchFamily="18" charset="-78"/>
              </a:rPr>
              <a:t>the surveyor </a:t>
            </a:r>
            <a:r>
              <a:rPr lang="en-US" dirty="0">
                <a:latin typeface="Andalus" panose="02020603050405020304" pitchFamily="18" charset="-78"/>
                <a:cs typeface="Andalus" panose="02020603050405020304" pitchFamily="18" charset="-78"/>
              </a:rPr>
              <a:t>blade. </a:t>
            </a:r>
            <a:endParaRPr lang="en-US" dirty="0" smtClean="0">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Trimming </a:t>
            </a:r>
            <a:r>
              <a:rPr lang="en-US" dirty="0">
                <a:latin typeface="Andalus" panose="02020603050405020304" pitchFamily="18" charset="-78"/>
                <a:cs typeface="Andalus" panose="02020603050405020304" pitchFamily="18" charset="-78"/>
              </a:rPr>
              <a:t>is facilitated by slightly warming the </a:t>
            </a:r>
            <a:r>
              <a:rPr lang="en-US" dirty="0" smtClean="0">
                <a:latin typeface="Andalus" panose="02020603050405020304" pitchFamily="18" charset="-78"/>
                <a:cs typeface="Andalus" panose="02020603050405020304" pitchFamily="18" charset="-78"/>
              </a:rPr>
              <a:t>surveyor blade </a:t>
            </a:r>
            <a:r>
              <a:rPr lang="en-US" dirty="0">
                <a:latin typeface="Andalus" panose="02020603050405020304" pitchFamily="18" charset="-78"/>
                <a:cs typeface="Andalus" panose="02020603050405020304" pitchFamily="18" charset="-78"/>
              </a:rPr>
              <a:t>with an alcohol torch</a:t>
            </a:r>
            <a:r>
              <a:rPr lang="en-US" dirty="0" smtClean="0">
                <a:latin typeface="Andalus" panose="02020603050405020304" pitchFamily="18" charset="-78"/>
                <a:cs typeface="Andalus" panose="02020603050405020304" pitchFamily="18" charset="-78"/>
              </a:rPr>
              <a:t>.</a:t>
            </a: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346813" y="4377110"/>
            <a:ext cx="5750332" cy="1878351"/>
          </a:xfrm>
          <a:prstGeom prst="rect">
            <a:avLst/>
          </a:prstGeom>
        </p:spPr>
      </p:pic>
      <p:pic>
        <p:nvPicPr>
          <p:cNvPr id="5" name="Picture 4"/>
          <p:cNvPicPr>
            <a:picLocks noChangeAspect="1"/>
          </p:cNvPicPr>
          <p:nvPr/>
        </p:nvPicPr>
        <p:blipFill>
          <a:blip r:embed="rId3"/>
          <a:stretch>
            <a:fillRect/>
          </a:stretch>
        </p:blipFill>
        <p:spPr>
          <a:xfrm>
            <a:off x="7853233" y="2388475"/>
            <a:ext cx="2505673" cy="1828959"/>
          </a:xfrm>
          <a:prstGeom prst="rect">
            <a:avLst/>
          </a:prstGeom>
        </p:spPr>
      </p:pic>
      <p:pic>
        <p:nvPicPr>
          <p:cNvPr id="6" name="Picture 5"/>
          <p:cNvPicPr>
            <a:picLocks noChangeAspect="1"/>
          </p:cNvPicPr>
          <p:nvPr/>
        </p:nvPicPr>
        <p:blipFill>
          <a:blip r:embed="rId4"/>
          <a:stretch>
            <a:fillRect/>
          </a:stretch>
        </p:blipFill>
        <p:spPr>
          <a:xfrm>
            <a:off x="7239021" y="71851"/>
            <a:ext cx="3734095" cy="2101872"/>
          </a:xfrm>
          <a:prstGeom prst="rect">
            <a:avLst/>
          </a:prstGeom>
        </p:spPr>
      </p:pic>
    </p:spTree>
    <p:extLst>
      <p:ext uri="{BB962C8B-B14F-4D97-AF65-F5344CB8AC3E}">
        <p14:creationId xmlns:p14="http://schemas.microsoft.com/office/powerpoint/2010/main" val="4095613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BLOCK OUT</a:t>
            </a:r>
          </a:p>
        </p:txBody>
      </p:sp>
      <p:sp>
        <p:nvSpPr>
          <p:cNvPr id="3" name="Content Placeholder 2"/>
          <p:cNvSpPr>
            <a:spLocks noGrp="1"/>
          </p:cNvSpPr>
          <p:nvPr>
            <p:ph idx="1"/>
          </p:nvPr>
        </p:nvSpPr>
        <p:spPr/>
        <p:txBody>
          <a:bodyPr>
            <a:normAutofit/>
          </a:bodyPr>
          <a:lstStyle/>
          <a:p>
            <a:pPr algn="l" rtl="0"/>
            <a:r>
              <a:rPr lang="en-US" sz="3500" b="1" dirty="0">
                <a:solidFill>
                  <a:srgbClr val="00B0F0"/>
                </a:solidFill>
                <a:latin typeface="Andalus" panose="02020603050405020304" pitchFamily="18" charset="-78"/>
                <a:cs typeface="Andalus" panose="02020603050405020304" pitchFamily="18" charset="-78"/>
              </a:rPr>
              <a:t>1.Paralleled </a:t>
            </a:r>
            <a:r>
              <a:rPr lang="en-US" sz="3500" b="1" dirty="0" err="1">
                <a:solidFill>
                  <a:srgbClr val="00B0F0"/>
                </a:solidFill>
                <a:latin typeface="Andalus" panose="02020603050405020304" pitchFamily="18" charset="-78"/>
                <a:cs typeface="Andalus" panose="02020603050405020304" pitchFamily="18" charset="-78"/>
              </a:rPr>
              <a:t>Blockout</a:t>
            </a:r>
            <a:r>
              <a:rPr lang="en-US" sz="3500" b="1" dirty="0" smtClean="0">
                <a:solidFill>
                  <a:srgbClr val="00B0F0"/>
                </a:solidFill>
                <a:latin typeface="Andalus" panose="02020603050405020304" pitchFamily="18" charset="-78"/>
                <a:cs typeface="Andalus" panose="02020603050405020304" pitchFamily="18" charset="-78"/>
              </a:rPr>
              <a:t>:</a:t>
            </a:r>
          </a:p>
          <a:p>
            <a:pPr lvl="0" algn="l" rtl="0">
              <a:buClr>
                <a:srgbClr val="9DBFBE"/>
              </a:buClr>
            </a:pPr>
            <a:r>
              <a:rPr lang="en-US" sz="3800" b="1" dirty="0" smtClean="0">
                <a:solidFill>
                  <a:srgbClr val="002060"/>
                </a:solidFill>
                <a:latin typeface="Andalus" panose="02020603050405020304" pitchFamily="18" charset="-78"/>
                <a:cs typeface="Andalus" panose="02020603050405020304" pitchFamily="18" charset="-78"/>
              </a:rPr>
              <a:t>Sites:</a:t>
            </a:r>
            <a:endParaRPr lang="en-US" sz="3800" b="1" dirty="0">
              <a:solidFill>
                <a:srgbClr val="002060"/>
              </a:solidFill>
              <a:latin typeface="Andalus" panose="02020603050405020304" pitchFamily="18" charset="-78"/>
              <a:cs typeface="Andalus" panose="02020603050405020304" pitchFamily="18" charset="-78"/>
            </a:endParaRPr>
          </a:p>
          <a:p>
            <a:pPr marL="457200" lvl="0" indent="-457200" algn="l" rtl="0">
              <a:buClr>
                <a:srgbClr val="9DBFBE"/>
              </a:buClr>
              <a:buFont typeface="+mj-lt"/>
              <a:buAutoNum type="arabicPeriod"/>
            </a:pPr>
            <a:r>
              <a:rPr lang="en-US" dirty="0">
                <a:solidFill>
                  <a:prstClr val="black">
                    <a:lumMod val="75000"/>
                    <a:lumOff val="25000"/>
                  </a:prstClr>
                </a:solidFill>
                <a:latin typeface="Andalus" panose="02020603050405020304" pitchFamily="18" charset="-78"/>
                <a:cs typeface="Andalus" panose="02020603050405020304" pitchFamily="18" charset="-78"/>
              </a:rPr>
              <a:t>Proximal tooth surfaces to be used as guiding planes.</a:t>
            </a:r>
          </a:p>
          <a:p>
            <a:pPr marL="457200" lvl="0" indent="-457200" algn="l" rtl="0">
              <a:buClr>
                <a:srgbClr val="9DBFBE"/>
              </a:buClr>
              <a:buFont typeface="+mj-lt"/>
              <a:buAutoNum type="arabicPeriod"/>
            </a:pPr>
            <a:r>
              <a:rPr lang="en-US" dirty="0">
                <a:solidFill>
                  <a:prstClr val="black">
                    <a:lumMod val="75000"/>
                    <a:lumOff val="25000"/>
                  </a:prstClr>
                </a:solidFill>
                <a:latin typeface="Andalus" panose="02020603050405020304" pitchFamily="18" charset="-78"/>
                <a:cs typeface="Andalus" panose="02020603050405020304" pitchFamily="18" charset="-78"/>
              </a:rPr>
              <a:t>Beneath all minor connectors.</a:t>
            </a:r>
          </a:p>
          <a:p>
            <a:pPr marL="457200" lvl="0" indent="-457200" algn="l" rtl="0">
              <a:buClr>
                <a:srgbClr val="9DBFBE"/>
              </a:buClr>
              <a:buFont typeface="+mj-lt"/>
              <a:buAutoNum type="arabicPeriod"/>
            </a:pPr>
            <a:r>
              <a:rPr lang="en-US" dirty="0">
                <a:solidFill>
                  <a:prstClr val="black">
                    <a:lumMod val="75000"/>
                    <a:lumOff val="25000"/>
                  </a:prstClr>
                </a:solidFill>
                <a:latin typeface="Andalus" panose="02020603050405020304" pitchFamily="18" charset="-78"/>
                <a:cs typeface="Andalus" panose="02020603050405020304" pitchFamily="18" charset="-78"/>
              </a:rPr>
              <a:t>Tissue undercuts to be crossed by rigid </a:t>
            </a:r>
            <a:r>
              <a:rPr lang="en-US" dirty="0" smtClean="0">
                <a:solidFill>
                  <a:prstClr val="black">
                    <a:lumMod val="75000"/>
                    <a:lumOff val="25000"/>
                  </a:prstClr>
                </a:solidFill>
                <a:latin typeface="Andalus" panose="02020603050405020304" pitchFamily="18" charset="-78"/>
                <a:cs typeface="Andalus" panose="02020603050405020304" pitchFamily="18" charset="-78"/>
              </a:rPr>
              <a:t>connectors (or any rigid part of the denture).</a:t>
            </a:r>
            <a:endParaRPr lang="en-US" dirty="0">
              <a:solidFill>
                <a:prstClr val="black">
                  <a:lumMod val="75000"/>
                  <a:lumOff val="25000"/>
                </a:prstClr>
              </a:solidFill>
              <a:latin typeface="Andalus" panose="02020603050405020304" pitchFamily="18" charset="-78"/>
              <a:cs typeface="Andalus" panose="02020603050405020304" pitchFamily="18" charset="-78"/>
            </a:endParaRPr>
          </a:p>
          <a:p>
            <a:pPr marL="457200" lvl="0" indent="-457200" algn="l" rtl="0">
              <a:buClr>
                <a:srgbClr val="9DBFBE"/>
              </a:buClr>
              <a:buFont typeface="+mj-lt"/>
              <a:buAutoNum type="arabicPeriod"/>
            </a:pPr>
            <a:r>
              <a:rPr lang="en-US" dirty="0">
                <a:solidFill>
                  <a:prstClr val="black">
                    <a:lumMod val="75000"/>
                    <a:lumOff val="25000"/>
                  </a:prstClr>
                </a:solidFill>
                <a:latin typeface="Andalus" panose="02020603050405020304" pitchFamily="18" charset="-78"/>
                <a:cs typeface="Andalus" panose="02020603050405020304" pitchFamily="18" charset="-78"/>
              </a:rPr>
              <a:t>Tissue undercuts to be crossed by origin of bar clasps.</a:t>
            </a:r>
          </a:p>
          <a:p>
            <a:pPr marL="457200" lvl="0" indent="-457200" algn="l" rtl="0">
              <a:buClr>
                <a:srgbClr val="9DBFBE"/>
              </a:buClr>
              <a:buFont typeface="+mj-lt"/>
              <a:buAutoNum type="arabicPeriod"/>
            </a:pPr>
            <a:r>
              <a:rPr lang="en-US" dirty="0">
                <a:solidFill>
                  <a:prstClr val="black">
                    <a:lumMod val="75000"/>
                    <a:lumOff val="25000"/>
                  </a:prstClr>
                </a:solidFill>
                <a:latin typeface="Andalus" panose="02020603050405020304" pitchFamily="18" charset="-78"/>
                <a:cs typeface="Andalus" panose="02020603050405020304" pitchFamily="18" charset="-78"/>
              </a:rPr>
              <a:t>Deep interproximal spaces to be covered by minor connectors </a:t>
            </a:r>
            <a:r>
              <a:rPr lang="en-US" dirty="0" smtClean="0">
                <a:solidFill>
                  <a:prstClr val="black">
                    <a:lumMod val="75000"/>
                    <a:lumOff val="25000"/>
                  </a:prstClr>
                </a:solidFill>
                <a:latin typeface="Andalus" panose="02020603050405020304" pitchFamily="18" charset="-78"/>
                <a:cs typeface="Andalus" panose="02020603050405020304" pitchFamily="18" charset="-78"/>
              </a:rPr>
              <a:t>or </a:t>
            </a:r>
            <a:r>
              <a:rPr lang="en-US" dirty="0" err="1" smtClean="0">
                <a:solidFill>
                  <a:prstClr val="black">
                    <a:lumMod val="75000"/>
                    <a:lumOff val="25000"/>
                  </a:prstClr>
                </a:solidFill>
                <a:latin typeface="Andalus" panose="02020603050405020304" pitchFamily="18" charset="-78"/>
                <a:cs typeface="Andalus" panose="02020603050405020304" pitchFamily="18" charset="-78"/>
              </a:rPr>
              <a:t>linguoplates</a:t>
            </a:r>
            <a:r>
              <a:rPr lang="en-US" dirty="0">
                <a:solidFill>
                  <a:prstClr val="black">
                    <a:lumMod val="75000"/>
                    <a:lumOff val="25000"/>
                  </a:prstClr>
                </a:solidFill>
                <a:latin typeface="Andalus" panose="02020603050405020304" pitchFamily="18" charset="-78"/>
                <a:cs typeface="Andalus" panose="02020603050405020304" pitchFamily="18" charset="-78"/>
              </a:rPr>
              <a:t>.</a:t>
            </a:r>
          </a:p>
          <a:p>
            <a:pPr marL="457200" lvl="0" indent="-457200" algn="l" rtl="0">
              <a:buClr>
                <a:srgbClr val="9DBFBE"/>
              </a:buClr>
              <a:buFont typeface="+mj-lt"/>
              <a:buAutoNum type="arabicPeriod"/>
            </a:pPr>
            <a:r>
              <a:rPr lang="en-US" dirty="0">
                <a:solidFill>
                  <a:prstClr val="black">
                    <a:lumMod val="75000"/>
                    <a:lumOff val="25000"/>
                  </a:prstClr>
                </a:solidFill>
                <a:latin typeface="Andalus" panose="02020603050405020304" pitchFamily="18" charset="-78"/>
                <a:cs typeface="Andalus" panose="02020603050405020304" pitchFamily="18" charset="-78"/>
              </a:rPr>
              <a:t>Beneath bar clasp arms to gingival crevice.</a:t>
            </a:r>
          </a:p>
          <a:p>
            <a:pPr algn="l" rtl="0"/>
            <a:endParaRPr lang="en-US" sz="2800" b="1" dirty="0">
              <a:solidFill>
                <a:srgbClr val="00B0F0"/>
              </a:solidFill>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268147" y="472234"/>
            <a:ext cx="5750332" cy="1878351"/>
          </a:xfrm>
          <a:prstGeom prst="rect">
            <a:avLst/>
          </a:prstGeom>
        </p:spPr>
      </p:pic>
    </p:spTree>
    <p:extLst>
      <p:ext uri="{BB962C8B-B14F-4D97-AF65-F5344CB8AC3E}">
        <p14:creationId xmlns:p14="http://schemas.microsoft.com/office/powerpoint/2010/main" val="2555475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BLOCK OUT</a:t>
            </a:r>
          </a:p>
        </p:txBody>
      </p:sp>
      <p:sp>
        <p:nvSpPr>
          <p:cNvPr id="3" name="Content Placeholder 2"/>
          <p:cNvSpPr>
            <a:spLocks noGrp="1"/>
          </p:cNvSpPr>
          <p:nvPr>
            <p:ph idx="1"/>
          </p:nvPr>
        </p:nvSpPr>
        <p:spPr/>
        <p:txBody>
          <a:bodyPr>
            <a:normAutofit/>
          </a:bodyPr>
          <a:lstStyle/>
          <a:p>
            <a:pPr algn="l" rtl="0"/>
            <a:r>
              <a:rPr lang="en-US" sz="3200" b="1" dirty="0">
                <a:solidFill>
                  <a:srgbClr val="00B0F0"/>
                </a:solidFill>
                <a:latin typeface="Andalus" panose="02020603050405020304" pitchFamily="18" charset="-78"/>
                <a:cs typeface="Andalus" panose="02020603050405020304" pitchFamily="18" charset="-78"/>
              </a:rPr>
              <a:t>1.Paralleled </a:t>
            </a:r>
            <a:r>
              <a:rPr lang="en-US" sz="3200" b="1" dirty="0" err="1">
                <a:solidFill>
                  <a:srgbClr val="00B0F0"/>
                </a:solidFill>
                <a:latin typeface="Andalus" panose="02020603050405020304" pitchFamily="18" charset="-78"/>
                <a:cs typeface="Andalus" panose="02020603050405020304" pitchFamily="18" charset="-78"/>
              </a:rPr>
              <a:t>Blockout</a:t>
            </a:r>
            <a:r>
              <a:rPr lang="en-US" sz="3200" b="1" dirty="0" smtClean="0">
                <a:solidFill>
                  <a:srgbClr val="00B0F0"/>
                </a:solidFill>
                <a:latin typeface="Andalus" panose="02020603050405020304" pitchFamily="18" charset="-78"/>
                <a:cs typeface="Andalus" panose="02020603050405020304" pitchFamily="18" charset="-78"/>
              </a:rPr>
              <a:t>:</a:t>
            </a:r>
          </a:p>
          <a:p>
            <a:pPr algn="l" rtl="0"/>
            <a:r>
              <a:rPr lang="en-US" sz="2400" dirty="0">
                <a:solidFill>
                  <a:schemeClr val="tx1"/>
                </a:solidFill>
                <a:latin typeface="Andalus" panose="02020603050405020304" pitchFamily="18" charset="-78"/>
                <a:cs typeface="Andalus" panose="02020603050405020304" pitchFamily="18" charset="-78"/>
              </a:rPr>
              <a:t>All guiding plane areas must be parallel to path of placement, and </a:t>
            </a:r>
            <a:r>
              <a:rPr lang="en-US" sz="2400" dirty="0" smtClean="0">
                <a:solidFill>
                  <a:schemeClr val="tx1"/>
                </a:solidFill>
                <a:latin typeface="Andalus" panose="02020603050405020304" pitchFamily="18" charset="-78"/>
                <a:cs typeface="Andalus" panose="02020603050405020304" pitchFamily="18" charset="-78"/>
              </a:rPr>
              <a:t>all other </a:t>
            </a:r>
            <a:r>
              <a:rPr lang="en-US" sz="2400" dirty="0">
                <a:solidFill>
                  <a:schemeClr val="tx1"/>
                </a:solidFill>
                <a:latin typeface="Andalus" panose="02020603050405020304" pitchFamily="18" charset="-78"/>
                <a:cs typeface="Andalus" panose="02020603050405020304" pitchFamily="18" charset="-78"/>
              </a:rPr>
              <a:t>areas that will be contacted by rigid parts of denture </a:t>
            </a:r>
            <a:r>
              <a:rPr lang="en-US" sz="2400" dirty="0" smtClean="0">
                <a:solidFill>
                  <a:schemeClr val="tx1"/>
                </a:solidFill>
                <a:latin typeface="Andalus" panose="02020603050405020304" pitchFamily="18" charset="-78"/>
                <a:cs typeface="Andalus" panose="02020603050405020304" pitchFamily="18" charset="-78"/>
              </a:rPr>
              <a:t>framework must </a:t>
            </a:r>
            <a:r>
              <a:rPr lang="en-US" sz="2400" dirty="0">
                <a:solidFill>
                  <a:schemeClr val="tx1"/>
                </a:solidFill>
                <a:latin typeface="Andalus" panose="02020603050405020304" pitchFamily="18" charset="-78"/>
                <a:cs typeface="Andalus" panose="02020603050405020304" pitchFamily="18" charset="-78"/>
              </a:rPr>
              <a:t>be made free of undercut by parallel </a:t>
            </a:r>
            <a:r>
              <a:rPr lang="en-US" sz="2400" dirty="0" err="1" smtClean="0">
                <a:solidFill>
                  <a:schemeClr val="tx1"/>
                </a:solidFill>
                <a:latin typeface="Andalus" panose="02020603050405020304" pitchFamily="18" charset="-78"/>
                <a:cs typeface="Andalus" panose="02020603050405020304" pitchFamily="18" charset="-78"/>
              </a:rPr>
              <a:t>blockout</a:t>
            </a:r>
            <a:r>
              <a:rPr lang="en-US" sz="2400" dirty="0" smtClean="0">
                <a:solidFill>
                  <a:schemeClr val="tx1"/>
                </a:solidFill>
                <a:latin typeface="Andalus" panose="02020603050405020304" pitchFamily="18" charset="-78"/>
                <a:cs typeface="Andalus" panose="02020603050405020304" pitchFamily="18" charset="-78"/>
              </a:rPr>
              <a:t>. </a:t>
            </a:r>
            <a:endParaRPr lang="en-US" sz="2400" dirty="0">
              <a:solidFill>
                <a:schemeClr val="tx1"/>
              </a:solidFill>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l="41139" t="31748" r="20972" b="39810"/>
          <a:stretch/>
        </p:blipFill>
        <p:spPr>
          <a:xfrm>
            <a:off x="6126480" y="3788502"/>
            <a:ext cx="4929809" cy="2080592"/>
          </a:xfrm>
          <a:prstGeom prst="rect">
            <a:avLst/>
          </a:prstGeom>
        </p:spPr>
      </p:pic>
    </p:spTree>
    <p:extLst>
      <p:ext uri="{BB962C8B-B14F-4D97-AF65-F5344CB8AC3E}">
        <p14:creationId xmlns:p14="http://schemas.microsoft.com/office/powerpoint/2010/main" val="1201876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2060"/>
                </a:solidFill>
                <a:latin typeface="Times New Roman" panose="02020603050405020304" pitchFamily="18" charset="0"/>
                <a:cs typeface="Times New Roman" panose="02020603050405020304" pitchFamily="18" charset="0"/>
              </a:rPr>
              <a:t>BLOCK OUT </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6462619" cy="4023360"/>
          </a:xfrm>
        </p:spPr>
        <p:txBody>
          <a:bodyPr>
            <a:normAutofit/>
          </a:bodyPr>
          <a:lstStyle/>
          <a:p>
            <a:pPr algn="l" rtl="0"/>
            <a:r>
              <a:rPr lang="en-US" sz="3200" b="1" dirty="0">
                <a:solidFill>
                  <a:srgbClr val="00B0F0"/>
                </a:solidFill>
                <a:latin typeface="Andalus" panose="02020603050405020304" pitchFamily="18" charset="-78"/>
                <a:cs typeface="Andalus" panose="02020603050405020304" pitchFamily="18" charset="-78"/>
              </a:rPr>
              <a:t>2.Shaped </a:t>
            </a:r>
            <a:r>
              <a:rPr lang="en-US" sz="3200" b="1" dirty="0" err="1">
                <a:solidFill>
                  <a:srgbClr val="00B0F0"/>
                </a:solidFill>
                <a:latin typeface="Andalus" panose="02020603050405020304" pitchFamily="18" charset="-78"/>
                <a:cs typeface="Andalus" panose="02020603050405020304" pitchFamily="18" charset="-78"/>
              </a:rPr>
              <a:t>Blockout</a:t>
            </a:r>
            <a:r>
              <a:rPr lang="en-US" sz="3200" b="1" dirty="0">
                <a:solidFill>
                  <a:srgbClr val="00B0F0"/>
                </a:solidFill>
                <a:latin typeface="Andalus" panose="02020603050405020304" pitchFamily="18" charset="-78"/>
                <a:cs typeface="Andalus" panose="02020603050405020304" pitchFamily="18" charset="-78"/>
              </a:rPr>
              <a:t>: </a:t>
            </a:r>
            <a:endParaRPr lang="en-US" sz="3200" b="1" dirty="0" smtClean="0">
              <a:solidFill>
                <a:srgbClr val="00B0F0"/>
              </a:solidFill>
              <a:latin typeface="Andalus" panose="02020603050405020304" pitchFamily="18" charset="-78"/>
              <a:cs typeface="Andalus" panose="02020603050405020304" pitchFamily="18" charset="-78"/>
            </a:endParaRPr>
          </a:p>
          <a:p>
            <a:pPr algn="l" rtl="0"/>
            <a:r>
              <a:rPr lang="en-US" dirty="0" smtClean="0">
                <a:latin typeface="Andalus" panose="02020603050405020304" pitchFamily="18" charset="-78"/>
                <a:cs typeface="Andalus" panose="02020603050405020304" pitchFamily="18" charset="-78"/>
              </a:rPr>
              <a:t>Follow the clasp patterns, </a:t>
            </a:r>
            <a:r>
              <a:rPr lang="en-US" dirty="0">
                <a:latin typeface="Andalus" panose="02020603050405020304" pitchFamily="18" charset="-78"/>
                <a:cs typeface="Andalus" panose="02020603050405020304" pitchFamily="18" charset="-78"/>
              </a:rPr>
              <a:t>may or may not be used. </a:t>
            </a:r>
            <a:endParaRPr lang="en-US" dirty="0" smtClean="0">
              <a:latin typeface="Andalus" panose="02020603050405020304" pitchFamily="18" charset="-78"/>
              <a:cs typeface="Andalus" panose="02020603050405020304" pitchFamily="18" charset="-78"/>
            </a:endParaRPr>
          </a:p>
          <a:p>
            <a:pPr algn="l" rtl="0"/>
            <a:r>
              <a:rPr lang="en-US" dirty="0" smtClean="0">
                <a:latin typeface="Andalus" panose="02020603050405020304" pitchFamily="18" charset="-78"/>
                <a:cs typeface="Andalus" panose="02020603050405020304" pitchFamily="18" charset="-78"/>
              </a:rPr>
              <a:t>However</a:t>
            </a:r>
            <a:r>
              <a:rPr lang="en-US" dirty="0">
                <a:latin typeface="Andalus" panose="02020603050405020304" pitchFamily="18" charset="-78"/>
                <a:cs typeface="Andalus" panose="02020603050405020304" pitchFamily="18" charset="-78"/>
              </a:rPr>
              <a:t>, this </a:t>
            </a:r>
            <a:r>
              <a:rPr lang="en-US" dirty="0" smtClean="0">
                <a:latin typeface="Andalus" panose="02020603050405020304" pitchFamily="18" charset="-78"/>
                <a:cs typeface="Andalus" panose="02020603050405020304" pitchFamily="18" charset="-78"/>
              </a:rPr>
              <a:t>should not </a:t>
            </a:r>
            <a:r>
              <a:rPr lang="en-US" dirty="0">
                <a:latin typeface="Andalus" panose="02020603050405020304" pitchFamily="18" charset="-78"/>
                <a:cs typeface="Andalus" panose="02020603050405020304" pitchFamily="18" charset="-78"/>
              </a:rPr>
              <a:t>be confused with the actual blocking out of undercut areas that </a:t>
            </a:r>
            <a:r>
              <a:rPr lang="en-US" dirty="0" smtClean="0">
                <a:latin typeface="Andalus" panose="02020603050405020304" pitchFamily="18" charset="-78"/>
                <a:cs typeface="Andalus" panose="02020603050405020304" pitchFamily="18" charset="-78"/>
              </a:rPr>
              <a:t>would offer </a:t>
            </a:r>
            <a:r>
              <a:rPr lang="en-US" dirty="0">
                <a:latin typeface="Andalus" panose="02020603050405020304" pitchFamily="18" charset="-78"/>
                <a:cs typeface="Andalus" panose="02020603050405020304" pitchFamily="18" charset="-78"/>
              </a:rPr>
              <a:t>interference to the placement of the denture framework.</a:t>
            </a:r>
          </a:p>
          <a:p>
            <a:pPr algn="l" rtl="0"/>
            <a:endParaRPr lang="en-US" sz="2800" b="1" dirty="0" smtClean="0">
              <a:solidFill>
                <a:srgbClr val="00B0F0"/>
              </a:solidFill>
              <a:latin typeface="Andalus" panose="02020603050405020304" pitchFamily="18" charset="-78"/>
              <a:cs typeface="Andalus" panose="02020603050405020304" pitchFamily="18" charset="-78"/>
            </a:endParaRPr>
          </a:p>
          <a:p>
            <a:pPr algn="l" rtl="0"/>
            <a:endParaRPr lang="en-US" sz="2800" b="1" dirty="0" smtClean="0">
              <a:solidFill>
                <a:srgbClr val="00B0F0"/>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7869405" y="1845734"/>
            <a:ext cx="3411071" cy="2241158"/>
          </a:xfrm>
          <a:prstGeom prst="rect">
            <a:avLst/>
          </a:prstGeom>
        </p:spPr>
      </p:pic>
      <p:pic>
        <p:nvPicPr>
          <p:cNvPr id="4" name="Picture 3"/>
          <p:cNvPicPr>
            <a:picLocks noChangeAspect="1"/>
          </p:cNvPicPr>
          <p:nvPr/>
        </p:nvPicPr>
        <p:blipFill rotWithShape="1">
          <a:blip r:embed="rId3"/>
          <a:srcRect l="37973" t="41371" r="17867" b="36614"/>
          <a:stretch/>
        </p:blipFill>
        <p:spPr>
          <a:xfrm>
            <a:off x="1097280" y="4195266"/>
            <a:ext cx="6358529" cy="1782202"/>
          </a:xfrm>
          <a:prstGeom prst="rect">
            <a:avLst/>
          </a:prstGeom>
        </p:spPr>
      </p:pic>
    </p:spTree>
    <p:extLst>
      <p:ext uri="{BB962C8B-B14F-4D97-AF65-F5344CB8AC3E}">
        <p14:creationId xmlns:p14="http://schemas.microsoft.com/office/powerpoint/2010/main" val="2907427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2060"/>
                </a:solidFill>
                <a:latin typeface="Times New Roman" panose="02020603050405020304" pitchFamily="18" charset="0"/>
                <a:cs typeface="Times New Roman" panose="02020603050405020304" pitchFamily="18" charset="0"/>
              </a:rPr>
              <a:t>BLOCK OUT </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6462619" cy="4023360"/>
          </a:xfrm>
        </p:spPr>
        <p:txBody>
          <a:bodyPr>
            <a:normAutofit/>
          </a:bodyPr>
          <a:lstStyle/>
          <a:p>
            <a:pPr algn="l" rtl="0"/>
            <a:r>
              <a:rPr lang="en-US" sz="3200" b="1" dirty="0">
                <a:solidFill>
                  <a:srgbClr val="00B0F0"/>
                </a:solidFill>
                <a:latin typeface="Andalus" panose="02020603050405020304" pitchFamily="18" charset="-78"/>
                <a:cs typeface="Andalus" panose="02020603050405020304" pitchFamily="18" charset="-78"/>
              </a:rPr>
              <a:t>2.Shaped </a:t>
            </a:r>
            <a:r>
              <a:rPr lang="en-US" sz="3200" b="1" dirty="0" err="1">
                <a:solidFill>
                  <a:srgbClr val="00B0F0"/>
                </a:solidFill>
                <a:latin typeface="Andalus" panose="02020603050405020304" pitchFamily="18" charset="-78"/>
                <a:cs typeface="Andalus" panose="02020603050405020304" pitchFamily="18" charset="-78"/>
              </a:rPr>
              <a:t>Blockout</a:t>
            </a:r>
            <a:r>
              <a:rPr lang="en-US" sz="3200" b="1" dirty="0">
                <a:solidFill>
                  <a:srgbClr val="00B0F0"/>
                </a:solidFill>
                <a:latin typeface="Andalus" panose="02020603050405020304" pitchFamily="18" charset="-78"/>
                <a:cs typeface="Andalus" panose="02020603050405020304" pitchFamily="18" charset="-78"/>
              </a:rPr>
              <a:t>: </a:t>
            </a:r>
            <a:r>
              <a:rPr lang="en-US" sz="2400" dirty="0" smtClean="0">
                <a:latin typeface="Andalus" panose="02020603050405020304" pitchFamily="18" charset="-78"/>
                <a:cs typeface="Andalus" panose="02020603050405020304" pitchFamily="18" charset="-78"/>
              </a:rPr>
              <a:t>.</a:t>
            </a:r>
            <a:endParaRPr lang="en-US" sz="2400" dirty="0">
              <a:latin typeface="Andalus" panose="02020603050405020304" pitchFamily="18" charset="-78"/>
              <a:cs typeface="Andalus" panose="02020603050405020304" pitchFamily="18" charset="-78"/>
            </a:endParaRPr>
          </a:p>
          <a:p>
            <a:pPr algn="l" rtl="0"/>
            <a:r>
              <a:rPr lang="en-US" sz="3300" b="1" dirty="0" smtClean="0">
                <a:solidFill>
                  <a:srgbClr val="002060"/>
                </a:solidFill>
                <a:latin typeface="Andalus" panose="02020603050405020304" pitchFamily="18" charset="-78"/>
                <a:cs typeface="Andalus" panose="02020603050405020304" pitchFamily="18" charset="-78"/>
              </a:rPr>
              <a:t>Site:</a:t>
            </a:r>
          </a:p>
          <a:p>
            <a:pPr algn="l" rtl="0">
              <a:buFont typeface="Wingdings" panose="05000000000000000000" pitchFamily="2" charset="2"/>
              <a:buChar char="§"/>
            </a:pPr>
            <a:r>
              <a:rPr lang="en-US" dirty="0">
                <a:solidFill>
                  <a:schemeClr val="tx1"/>
                </a:solidFill>
                <a:latin typeface="Andalus" panose="02020603050405020304" pitchFamily="18" charset="-78"/>
                <a:cs typeface="Andalus" panose="02020603050405020304" pitchFamily="18" charset="-78"/>
              </a:rPr>
              <a:t>On buccal and lingual </a:t>
            </a:r>
            <a:r>
              <a:rPr lang="en-US" dirty="0" smtClean="0">
                <a:solidFill>
                  <a:schemeClr val="tx1"/>
                </a:solidFill>
                <a:latin typeface="Andalus" panose="02020603050405020304" pitchFamily="18" charset="-78"/>
                <a:cs typeface="Andalus" panose="02020603050405020304" pitchFamily="18" charset="-78"/>
              </a:rPr>
              <a:t>surfaces of the abutment teeth, </a:t>
            </a:r>
            <a:r>
              <a:rPr lang="en-US" dirty="0">
                <a:solidFill>
                  <a:schemeClr val="tx1"/>
                </a:solidFill>
                <a:latin typeface="Andalus" panose="02020603050405020304" pitchFamily="18" charset="-78"/>
                <a:cs typeface="Andalus" panose="02020603050405020304" pitchFamily="18" charset="-78"/>
              </a:rPr>
              <a:t>to locate the wax patterns for clasp </a:t>
            </a:r>
            <a:r>
              <a:rPr lang="en-US" dirty="0" smtClean="0">
                <a:solidFill>
                  <a:schemeClr val="tx1"/>
                </a:solidFill>
                <a:latin typeface="Andalus" panose="02020603050405020304" pitchFamily="18" charset="-78"/>
                <a:cs typeface="Andalus" panose="02020603050405020304" pitchFamily="18" charset="-78"/>
              </a:rPr>
              <a:t>arms.</a:t>
            </a:r>
          </a:p>
          <a:p>
            <a:pPr algn="l" rtl="0">
              <a:buFont typeface="Wingdings" panose="05000000000000000000" pitchFamily="2" charset="2"/>
              <a:buChar char="§"/>
            </a:pPr>
            <a:r>
              <a:rPr lang="en-US" dirty="0" smtClean="0">
                <a:solidFill>
                  <a:schemeClr val="tx1"/>
                </a:solidFill>
                <a:latin typeface="Andalus" panose="02020603050405020304" pitchFamily="18" charset="-78"/>
                <a:cs typeface="Andalus" panose="02020603050405020304" pitchFamily="18" charset="-78"/>
              </a:rPr>
              <a:t>Wax </a:t>
            </a:r>
            <a:r>
              <a:rPr lang="en-US" dirty="0">
                <a:solidFill>
                  <a:schemeClr val="tx1"/>
                </a:solidFill>
                <a:latin typeface="Andalus" panose="02020603050405020304" pitchFamily="18" charset="-78"/>
                <a:cs typeface="Andalus" panose="02020603050405020304" pitchFamily="18" charset="-78"/>
              </a:rPr>
              <a:t>ledge for reciprocal clasp arm as cervical as possible also ledge </a:t>
            </a:r>
            <a:r>
              <a:rPr lang="en-US" dirty="0" smtClean="0">
                <a:solidFill>
                  <a:schemeClr val="tx1"/>
                </a:solidFill>
                <a:latin typeface="Andalus" panose="02020603050405020304" pitchFamily="18" charset="-78"/>
                <a:cs typeface="Andalus" panose="02020603050405020304" pitchFamily="18" charset="-78"/>
              </a:rPr>
              <a:t>for location </a:t>
            </a:r>
            <a:r>
              <a:rPr lang="en-US" dirty="0">
                <a:solidFill>
                  <a:schemeClr val="tx1"/>
                </a:solidFill>
                <a:latin typeface="Andalus" panose="02020603050405020304" pitchFamily="18" charset="-78"/>
                <a:cs typeface="Andalus" panose="02020603050405020304" pitchFamily="18" charset="-78"/>
              </a:rPr>
              <a:t>of retentive clasp </a:t>
            </a:r>
            <a:r>
              <a:rPr lang="en-US" dirty="0" smtClean="0">
                <a:solidFill>
                  <a:schemeClr val="tx1"/>
                </a:solidFill>
                <a:latin typeface="Andalus" panose="02020603050405020304" pitchFamily="18" charset="-78"/>
                <a:cs typeface="Andalus" panose="02020603050405020304" pitchFamily="18" charset="-78"/>
              </a:rPr>
              <a:t>arm. </a:t>
            </a:r>
            <a:r>
              <a:rPr lang="en-US" dirty="0">
                <a:solidFill>
                  <a:schemeClr val="tx1"/>
                </a:solidFill>
                <a:latin typeface="Andalus" panose="02020603050405020304" pitchFamily="18" charset="-78"/>
                <a:cs typeface="Andalus" panose="02020603050405020304" pitchFamily="18" charset="-78"/>
              </a:rPr>
              <a:t>Wax ledges on buccal surfaces of </a:t>
            </a:r>
            <a:r>
              <a:rPr lang="en-US" dirty="0" smtClean="0">
                <a:solidFill>
                  <a:schemeClr val="tx1"/>
                </a:solidFill>
                <a:latin typeface="Andalus" panose="02020603050405020304" pitchFamily="18" charset="-78"/>
                <a:cs typeface="Andalus" panose="02020603050405020304" pitchFamily="18" charset="-78"/>
              </a:rPr>
              <a:t>premolar and </a:t>
            </a:r>
            <a:r>
              <a:rPr lang="en-US" dirty="0">
                <a:solidFill>
                  <a:schemeClr val="tx1"/>
                </a:solidFill>
                <a:latin typeface="Andalus" panose="02020603050405020304" pitchFamily="18" charset="-78"/>
                <a:cs typeface="Andalus" panose="02020603050405020304" pitchFamily="18" charset="-78"/>
              </a:rPr>
              <a:t>molar abutments have been duplicated in refractory the cast for </a:t>
            </a:r>
            <a:r>
              <a:rPr lang="en-US" dirty="0" smtClean="0">
                <a:solidFill>
                  <a:schemeClr val="tx1"/>
                </a:solidFill>
                <a:latin typeface="Andalus" panose="02020603050405020304" pitchFamily="18" charset="-78"/>
                <a:cs typeface="Andalus" panose="02020603050405020304" pitchFamily="18" charset="-78"/>
              </a:rPr>
              <a:t>exact placement </a:t>
            </a:r>
            <a:r>
              <a:rPr lang="en-US" dirty="0">
                <a:solidFill>
                  <a:schemeClr val="tx1"/>
                </a:solidFill>
                <a:latin typeface="Andalus" panose="02020603050405020304" pitchFamily="18" charset="-78"/>
                <a:cs typeface="Andalus" panose="02020603050405020304" pitchFamily="18" charset="-78"/>
              </a:rPr>
              <a:t>of clasp molar pattern and the premolar wrought wire clasp. </a:t>
            </a:r>
          </a:p>
          <a:p>
            <a:pPr algn="l" rtl="0"/>
            <a:endParaRPr lang="en-US" sz="2800" b="1" dirty="0" smtClean="0">
              <a:solidFill>
                <a:srgbClr val="00B0F0"/>
              </a:solidFill>
              <a:latin typeface="Andalus" panose="02020603050405020304" pitchFamily="18" charset="-78"/>
              <a:cs typeface="Andalus" panose="02020603050405020304" pitchFamily="18" charset="-78"/>
            </a:endParaRPr>
          </a:p>
          <a:p>
            <a:pPr algn="l" rtl="0"/>
            <a:endParaRPr lang="en-US" sz="2800" b="1" dirty="0" smtClean="0">
              <a:solidFill>
                <a:srgbClr val="00B0F0"/>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7869405" y="1845734"/>
            <a:ext cx="3411071" cy="2241158"/>
          </a:xfrm>
          <a:prstGeom prst="rect">
            <a:avLst/>
          </a:prstGeom>
        </p:spPr>
      </p:pic>
    </p:spTree>
    <p:extLst>
      <p:ext uri="{BB962C8B-B14F-4D97-AF65-F5344CB8AC3E}">
        <p14:creationId xmlns:p14="http://schemas.microsoft.com/office/powerpoint/2010/main" val="294254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2060"/>
                </a:solidFill>
                <a:latin typeface="Times New Roman" panose="02020603050405020304" pitchFamily="18" charset="0"/>
                <a:cs typeface="Times New Roman" panose="02020603050405020304" pitchFamily="18" charset="0"/>
              </a:rPr>
              <a:t>BLOCK OUT </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6462619" cy="4023360"/>
          </a:xfrm>
        </p:spPr>
        <p:txBody>
          <a:bodyPr>
            <a:normAutofit fontScale="92500" lnSpcReduction="20000"/>
          </a:bodyPr>
          <a:lstStyle/>
          <a:p>
            <a:pPr marL="0" indent="0" algn="l" rtl="0">
              <a:buNone/>
            </a:pPr>
            <a:r>
              <a:rPr lang="en-US" sz="3200" b="1" dirty="0" smtClean="0">
                <a:solidFill>
                  <a:srgbClr val="00B0F0"/>
                </a:solidFill>
                <a:latin typeface="Andalus" panose="02020603050405020304" pitchFamily="18" charset="-78"/>
                <a:cs typeface="Andalus" panose="02020603050405020304" pitchFamily="18" charset="-78"/>
              </a:rPr>
              <a:t>3.Arbitrary </a:t>
            </a:r>
            <a:r>
              <a:rPr lang="en-US" sz="3200" b="1" dirty="0" err="1">
                <a:solidFill>
                  <a:srgbClr val="00B0F0"/>
                </a:solidFill>
                <a:latin typeface="Andalus" panose="02020603050405020304" pitchFamily="18" charset="-78"/>
                <a:cs typeface="Andalus" panose="02020603050405020304" pitchFamily="18" charset="-78"/>
              </a:rPr>
              <a:t>Blockout</a:t>
            </a:r>
            <a:r>
              <a:rPr lang="en-US" sz="3200" b="1" dirty="0">
                <a:solidFill>
                  <a:srgbClr val="00B0F0"/>
                </a:solidFill>
                <a:latin typeface="Andalus" panose="02020603050405020304" pitchFamily="18" charset="-78"/>
                <a:cs typeface="Andalus" panose="02020603050405020304" pitchFamily="18" charset="-78"/>
              </a:rPr>
              <a:t>: </a:t>
            </a:r>
            <a:endParaRPr lang="en-US" sz="3200" b="1" dirty="0" smtClean="0">
              <a:solidFill>
                <a:srgbClr val="00B0F0"/>
              </a:solidFill>
              <a:latin typeface="Andalus" panose="02020603050405020304" pitchFamily="18" charset="-78"/>
              <a:cs typeface="Andalus" panose="02020603050405020304" pitchFamily="18" charset="-78"/>
            </a:endParaRPr>
          </a:p>
          <a:p>
            <a:pPr algn="l" rtl="0"/>
            <a:r>
              <a:rPr lang="en-US" dirty="0">
                <a:latin typeface="Andalus" panose="02020603050405020304" pitchFamily="18" charset="-78"/>
                <a:cs typeface="Andalus" panose="02020603050405020304" pitchFamily="18" charset="-78"/>
              </a:rPr>
              <a:t>Such areas are the labial surfaces and labial undercuts</a:t>
            </a:r>
            <a:r>
              <a:rPr lang="en-US" b="1" dirty="0">
                <a:solidFill>
                  <a:srgbClr val="002060"/>
                </a:solidFill>
                <a:latin typeface="Andalus" panose="02020603050405020304" pitchFamily="18" charset="-78"/>
                <a:cs typeface="Andalus" panose="02020603050405020304" pitchFamily="18" charset="-78"/>
              </a:rPr>
              <a:t> not involved in </a:t>
            </a:r>
            <a:r>
              <a:rPr lang="en-US" b="1" dirty="0" smtClean="0">
                <a:solidFill>
                  <a:srgbClr val="002060"/>
                </a:solidFill>
                <a:latin typeface="Andalus" panose="02020603050405020304" pitchFamily="18" charset="-78"/>
                <a:cs typeface="Andalus" panose="02020603050405020304" pitchFamily="18" charset="-78"/>
              </a:rPr>
              <a:t>the denture </a:t>
            </a:r>
            <a:r>
              <a:rPr lang="en-US" b="1" dirty="0">
                <a:solidFill>
                  <a:srgbClr val="002060"/>
                </a:solidFill>
                <a:latin typeface="Andalus" panose="02020603050405020304" pitchFamily="18" charset="-78"/>
                <a:cs typeface="Andalus" panose="02020603050405020304" pitchFamily="18" charset="-78"/>
              </a:rPr>
              <a:t>design</a:t>
            </a:r>
            <a:r>
              <a:rPr lang="en-US" dirty="0">
                <a:latin typeface="Andalus" panose="02020603050405020304" pitchFamily="18" charset="-78"/>
                <a:cs typeface="Andalus" panose="02020603050405020304" pitchFamily="18" charset="-78"/>
              </a:rPr>
              <a:t> and the sublingual and </a:t>
            </a:r>
            <a:r>
              <a:rPr lang="en-US" dirty="0" err="1">
                <a:latin typeface="Andalus" panose="02020603050405020304" pitchFamily="18" charset="-78"/>
                <a:cs typeface="Andalus" panose="02020603050405020304" pitchFamily="18" charset="-78"/>
              </a:rPr>
              <a:t>distolingual</a:t>
            </a:r>
            <a:r>
              <a:rPr lang="en-US" dirty="0">
                <a:latin typeface="Andalus" panose="02020603050405020304" pitchFamily="18" charset="-78"/>
                <a:cs typeface="Andalus" panose="02020603050405020304" pitchFamily="18" charset="-78"/>
              </a:rPr>
              <a:t> areas beyond the </a:t>
            </a:r>
            <a:r>
              <a:rPr lang="en-US" dirty="0" smtClean="0">
                <a:latin typeface="Andalus" panose="02020603050405020304" pitchFamily="18" charset="-78"/>
                <a:cs typeface="Andalus" panose="02020603050405020304" pitchFamily="18" charset="-78"/>
              </a:rPr>
              <a:t>limits of </a:t>
            </a:r>
            <a:r>
              <a:rPr lang="en-US" dirty="0">
                <a:latin typeface="Andalus" panose="02020603050405020304" pitchFamily="18" charset="-78"/>
                <a:cs typeface="Andalus" panose="02020603050405020304" pitchFamily="18" charset="-78"/>
              </a:rPr>
              <a:t>the denture design. These are blocked out arbitrarily with </a:t>
            </a:r>
            <a:r>
              <a:rPr lang="en-US" sz="2200" b="1" dirty="0" smtClean="0">
                <a:solidFill>
                  <a:srgbClr val="002060"/>
                </a:solidFill>
                <a:latin typeface="Andalus" panose="02020603050405020304" pitchFamily="18" charset="-78"/>
                <a:cs typeface="Andalus" panose="02020603050405020304" pitchFamily="18" charset="-78"/>
              </a:rPr>
              <a:t>hard baseplate </a:t>
            </a:r>
            <a:r>
              <a:rPr lang="en-US" sz="2200" b="1" dirty="0">
                <a:solidFill>
                  <a:srgbClr val="002060"/>
                </a:solidFill>
                <a:latin typeface="Andalus" panose="02020603050405020304" pitchFamily="18" charset="-78"/>
                <a:cs typeface="Andalus" panose="02020603050405020304" pitchFamily="18" charset="-78"/>
              </a:rPr>
              <a:t>wax</a:t>
            </a:r>
            <a:r>
              <a:rPr lang="en-US" dirty="0">
                <a:latin typeface="Andalus" panose="02020603050405020304" pitchFamily="18" charset="-78"/>
                <a:cs typeface="Andalus" panose="02020603050405020304" pitchFamily="18" charset="-78"/>
              </a:rPr>
              <a:t>, but because they have no relation to the path </a:t>
            </a:r>
            <a:r>
              <a:rPr lang="en-US" dirty="0" smtClean="0">
                <a:latin typeface="Andalus" panose="02020603050405020304" pitchFamily="18" charset="-78"/>
                <a:cs typeface="Andalus" panose="02020603050405020304" pitchFamily="18" charset="-78"/>
              </a:rPr>
              <a:t>of placement</a:t>
            </a:r>
            <a:r>
              <a:rPr lang="en-US" dirty="0">
                <a:latin typeface="Andalus" panose="02020603050405020304" pitchFamily="18" charset="-78"/>
                <a:cs typeface="Andalus" panose="02020603050405020304" pitchFamily="18" charset="-78"/>
              </a:rPr>
              <a:t>, they do not require the use of the surveyor</a:t>
            </a:r>
            <a:r>
              <a:rPr lang="en-US" dirty="0" smtClean="0">
                <a:latin typeface="Andalus" panose="02020603050405020304" pitchFamily="18" charset="-78"/>
                <a:cs typeface="Andalus" panose="02020603050405020304" pitchFamily="18" charset="-78"/>
              </a:rPr>
              <a:t>.</a:t>
            </a:r>
          </a:p>
          <a:p>
            <a:pPr algn="l" rtl="0"/>
            <a:endParaRPr lang="en-US" dirty="0">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sz="2600" b="1" dirty="0">
                <a:solidFill>
                  <a:srgbClr val="00B0F0"/>
                </a:solidFill>
                <a:latin typeface="Andalus" panose="02020603050405020304" pitchFamily="18" charset="-78"/>
                <a:cs typeface="Andalus" panose="02020603050405020304" pitchFamily="18" charset="-78"/>
              </a:rPr>
              <a:t>Arbitrary block out is done to:</a:t>
            </a:r>
          </a:p>
          <a:p>
            <a:pPr algn="l" rtl="0"/>
            <a:r>
              <a:rPr lang="en-US" dirty="0">
                <a:latin typeface="Andalus" panose="02020603050405020304" pitchFamily="18" charset="-78"/>
                <a:cs typeface="Andalus" panose="02020603050405020304" pitchFamily="18" charset="-78"/>
              </a:rPr>
              <a:t>1</a:t>
            </a:r>
            <a:r>
              <a:rPr lang="en-US" dirty="0" smtClean="0">
                <a:latin typeface="Andalus" panose="02020603050405020304" pitchFamily="18" charset="-78"/>
                <a:cs typeface="Andalus" panose="02020603050405020304" pitchFamily="18" charset="-78"/>
              </a:rPr>
              <a:t>- </a:t>
            </a:r>
            <a:r>
              <a:rPr lang="en-US" dirty="0">
                <a:latin typeface="Andalus" panose="02020603050405020304" pitchFamily="18" charset="-78"/>
                <a:cs typeface="Andalus" panose="02020603050405020304" pitchFamily="18" charset="-78"/>
              </a:rPr>
              <a:t>Prevent distortion of duplicating mold when the master cast is removed</a:t>
            </a:r>
            <a:r>
              <a:rPr lang="en-US" dirty="0" smtClean="0">
                <a:latin typeface="Andalus" panose="02020603050405020304" pitchFamily="18" charset="-78"/>
                <a:cs typeface="Andalus" panose="02020603050405020304" pitchFamily="18" charset="-78"/>
              </a:rPr>
              <a:t>.</a:t>
            </a:r>
          </a:p>
          <a:p>
            <a:pPr algn="l" rtl="0"/>
            <a:r>
              <a:rPr lang="en-US" dirty="0">
                <a:latin typeface="Andalus" panose="02020603050405020304" pitchFamily="18" charset="-78"/>
                <a:cs typeface="Andalus" panose="02020603050405020304" pitchFamily="18" charset="-78"/>
              </a:rPr>
              <a:t>2</a:t>
            </a:r>
            <a:r>
              <a:rPr lang="en-US" dirty="0" smtClean="0">
                <a:latin typeface="Andalus" panose="02020603050405020304" pitchFamily="18" charset="-78"/>
                <a:cs typeface="Andalus" panose="02020603050405020304" pitchFamily="18" charset="-78"/>
              </a:rPr>
              <a:t>- </a:t>
            </a:r>
            <a:r>
              <a:rPr lang="en-US" dirty="0">
                <a:latin typeface="Andalus" panose="02020603050405020304" pitchFamily="18" charset="-78"/>
                <a:cs typeface="Andalus" panose="02020603050405020304" pitchFamily="18" charset="-78"/>
              </a:rPr>
              <a:t>Facilitate the removal of </a:t>
            </a:r>
            <a:r>
              <a:rPr lang="en-US" dirty="0" smtClean="0">
                <a:latin typeface="Andalus" panose="02020603050405020304" pitchFamily="18" charset="-78"/>
                <a:cs typeface="Andalus" panose="02020603050405020304" pitchFamily="18" charset="-78"/>
              </a:rPr>
              <a:t>the refractory </a:t>
            </a:r>
            <a:r>
              <a:rPr lang="en-US" dirty="0">
                <a:latin typeface="Andalus" panose="02020603050405020304" pitchFamily="18" charset="-78"/>
                <a:cs typeface="Andalus" panose="02020603050405020304" pitchFamily="18" charset="-78"/>
              </a:rPr>
              <a:t>cast from the impression </a:t>
            </a:r>
            <a:r>
              <a:rPr lang="en-US" dirty="0" smtClean="0">
                <a:latin typeface="Andalus" panose="02020603050405020304" pitchFamily="18" charset="-78"/>
                <a:cs typeface="Andalus" panose="02020603050405020304" pitchFamily="18" charset="-78"/>
              </a:rPr>
              <a:t>during duplication</a:t>
            </a:r>
            <a:r>
              <a:rPr lang="en-US" dirty="0">
                <a:latin typeface="Andalus" panose="02020603050405020304" pitchFamily="18" charset="-78"/>
                <a:cs typeface="Andalus" panose="02020603050405020304" pitchFamily="18" charset="-78"/>
              </a:rPr>
              <a:t>.</a:t>
            </a:r>
          </a:p>
          <a:p>
            <a:pPr algn="l" rtl="0"/>
            <a:endParaRPr lang="ar-SA" dirty="0">
              <a:latin typeface="Andalus" panose="02020603050405020304" pitchFamily="18" charset="-78"/>
              <a:cs typeface="Andalus" panose="02020603050405020304" pitchFamily="18" charset="-78"/>
            </a:endParaRPr>
          </a:p>
        </p:txBody>
      </p:sp>
      <p:pic>
        <p:nvPicPr>
          <p:cNvPr id="6" name="Picture 5"/>
          <p:cNvPicPr>
            <a:picLocks noChangeAspect="1"/>
          </p:cNvPicPr>
          <p:nvPr/>
        </p:nvPicPr>
        <p:blipFill>
          <a:blip r:embed="rId2"/>
          <a:stretch>
            <a:fillRect/>
          </a:stretch>
        </p:blipFill>
        <p:spPr>
          <a:xfrm>
            <a:off x="8011073" y="898275"/>
            <a:ext cx="3308453" cy="2413224"/>
          </a:xfrm>
          <a:prstGeom prst="rect">
            <a:avLst/>
          </a:prstGeom>
        </p:spPr>
      </p:pic>
    </p:spTree>
    <p:extLst>
      <p:ext uri="{BB962C8B-B14F-4D97-AF65-F5344CB8AC3E}">
        <p14:creationId xmlns:p14="http://schemas.microsoft.com/office/powerpoint/2010/main" val="182016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2060"/>
                </a:solidFill>
                <a:latin typeface="Times New Roman" panose="02020603050405020304" pitchFamily="18" charset="0"/>
                <a:cs typeface="Times New Roman" panose="02020603050405020304" pitchFamily="18" charset="0"/>
              </a:rPr>
              <a:t>BLOCK OUT </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6975" y="1845734"/>
            <a:ext cx="7264097" cy="4023360"/>
          </a:xfrm>
        </p:spPr>
        <p:txBody>
          <a:bodyPr>
            <a:normAutofit lnSpcReduction="10000"/>
          </a:bodyPr>
          <a:lstStyle/>
          <a:p>
            <a:pPr marL="0" indent="0" algn="l" rtl="0">
              <a:buNone/>
            </a:pPr>
            <a:r>
              <a:rPr lang="en-US" sz="3200" b="1" dirty="0" smtClean="0">
                <a:solidFill>
                  <a:srgbClr val="00B0F0"/>
                </a:solidFill>
                <a:latin typeface="Andalus" panose="02020603050405020304" pitchFamily="18" charset="-78"/>
                <a:cs typeface="Andalus" panose="02020603050405020304" pitchFamily="18" charset="-78"/>
              </a:rPr>
              <a:t>3.Arbitrary </a:t>
            </a:r>
            <a:r>
              <a:rPr lang="en-US" sz="3200" b="1" dirty="0" err="1">
                <a:solidFill>
                  <a:srgbClr val="00B0F0"/>
                </a:solidFill>
                <a:latin typeface="Andalus" panose="02020603050405020304" pitchFamily="18" charset="-78"/>
                <a:cs typeface="Andalus" panose="02020603050405020304" pitchFamily="18" charset="-78"/>
              </a:rPr>
              <a:t>Blockout</a:t>
            </a:r>
            <a:r>
              <a:rPr lang="en-US" sz="3200" b="1" dirty="0">
                <a:solidFill>
                  <a:srgbClr val="00B0F0"/>
                </a:solidFill>
                <a:latin typeface="Andalus" panose="02020603050405020304" pitchFamily="18" charset="-78"/>
                <a:cs typeface="Andalus" panose="02020603050405020304" pitchFamily="18" charset="-78"/>
              </a:rPr>
              <a:t>: </a:t>
            </a:r>
            <a:endParaRPr lang="en-US" sz="3200" b="1" dirty="0" smtClean="0">
              <a:solidFill>
                <a:srgbClr val="00B0F0"/>
              </a:solidFill>
              <a:latin typeface="Andalus" panose="02020603050405020304" pitchFamily="18" charset="-78"/>
              <a:cs typeface="Andalus" panose="02020603050405020304" pitchFamily="18" charset="-78"/>
            </a:endParaRPr>
          </a:p>
          <a:p>
            <a:pPr marL="0" indent="0" algn="l" rtl="0">
              <a:buNone/>
            </a:pPr>
            <a:r>
              <a:rPr lang="en-US" sz="3600" b="1" dirty="0">
                <a:solidFill>
                  <a:srgbClr val="002060"/>
                </a:solidFill>
                <a:latin typeface="Andalus" panose="02020603050405020304" pitchFamily="18" charset="-78"/>
                <a:cs typeface="Andalus" panose="02020603050405020304" pitchFamily="18" charset="-78"/>
              </a:rPr>
              <a:t>Sites</a:t>
            </a:r>
          </a:p>
          <a:p>
            <a:pPr algn="l" rtl="0">
              <a:buFont typeface="Wingdings" panose="05000000000000000000" pitchFamily="2" charset="2"/>
              <a:buChar char="§"/>
            </a:pPr>
            <a:r>
              <a:rPr lang="en-US" sz="2600" dirty="0">
                <a:solidFill>
                  <a:schemeClr val="tx1"/>
                </a:solidFill>
                <a:latin typeface="Andalus" panose="02020603050405020304" pitchFamily="18" charset="-78"/>
                <a:cs typeface="Andalus" panose="02020603050405020304" pitchFamily="18" charset="-78"/>
              </a:rPr>
              <a:t>All gingival crevices.</a:t>
            </a:r>
          </a:p>
          <a:p>
            <a:pPr algn="l" rtl="0">
              <a:buFont typeface="Wingdings" panose="05000000000000000000" pitchFamily="2" charset="2"/>
              <a:buChar char="§"/>
            </a:pPr>
            <a:r>
              <a:rPr lang="en-US" sz="2600" dirty="0">
                <a:solidFill>
                  <a:schemeClr val="tx1"/>
                </a:solidFill>
                <a:latin typeface="Andalus" panose="02020603050405020304" pitchFamily="18" charset="-78"/>
                <a:cs typeface="Andalus" panose="02020603050405020304" pitchFamily="18" charset="-78"/>
              </a:rPr>
              <a:t>Gross tissue undercuts situated below areas involved in design of </a:t>
            </a:r>
            <a:r>
              <a:rPr lang="en-US" sz="2600" dirty="0" smtClean="0">
                <a:solidFill>
                  <a:schemeClr val="tx1"/>
                </a:solidFill>
                <a:latin typeface="Andalus" panose="02020603050405020304" pitchFamily="18" charset="-78"/>
                <a:cs typeface="Andalus" panose="02020603050405020304" pitchFamily="18" charset="-78"/>
              </a:rPr>
              <a:t>denture framework</a:t>
            </a:r>
            <a:r>
              <a:rPr lang="en-US" sz="2600" dirty="0">
                <a:solidFill>
                  <a:schemeClr val="tx1"/>
                </a:solidFill>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sz="2600" dirty="0">
                <a:solidFill>
                  <a:schemeClr val="tx1"/>
                </a:solidFill>
                <a:latin typeface="Andalus" panose="02020603050405020304" pitchFamily="18" charset="-78"/>
                <a:cs typeface="Andalus" panose="02020603050405020304" pitchFamily="18" charset="-78"/>
              </a:rPr>
              <a:t>Tissue undercuts distal to cast framework.</a:t>
            </a:r>
          </a:p>
          <a:p>
            <a:pPr algn="l" rtl="0">
              <a:buFont typeface="Wingdings" panose="05000000000000000000" pitchFamily="2" charset="2"/>
              <a:buChar char="§"/>
            </a:pPr>
            <a:r>
              <a:rPr lang="en-US" sz="2600" dirty="0">
                <a:solidFill>
                  <a:schemeClr val="tx1"/>
                </a:solidFill>
                <a:latin typeface="Andalus" panose="02020603050405020304" pitchFamily="18" charset="-78"/>
                <a:cs typeface="Andalus" panose="02020603050405020304" pitchFamily="18" charset="-78"/>
              </a:rPr>
              <a:t>Labial and buccal tooth and tissue undercuts not involved in </a:t>
            </a:r>
            <a:r>
              <a:rPr lang="en-US" sz="2600" dirty="0" smtClean="0">
                <a:solidFill>
                  <a:schemeClr val="tx1"/>
                </a:solidFill>
                <a:latin typeface="Andalus" panose="02020603050405020304" pitchFamily="18" charset="-78"/>
                <a:cs typeface="Andalus" panose="02020603050405020304" pitchFamily="18" charset="-78"/>
              </a:rPr>
              <a:t>denture design</a:t>
            </a:r>
            <a:r>
              <a:rPr lang="en-US" sz="2600" dirty="0">
                <a:solidFill>
                  <a:schemeClr val="tx1"/>
                </a:solidFill>
                <a:latin typeface="Andalus" panose="02020603050405020304" pitchFamily="18" charset="-78"/>
                <a:cs typeface="Andalus" panose="02020603050405020304" pitchFamily="18" charset="-78"/>
              </a:rPr>
              <a:t>.</a:t>
            </a:r>
            <a:endParaRPr lang="en-US" sz="2600" dirty="0" smtClean="0">
              <a:solidFill>
                <a:schemeClr val="tx1"/>
              </a:solidFill>
              <a:latin typeface="Andalus" panose="02020603050405020304" pitchFamily="18" charset="-78"/>
              <a:cs typeface="Andalus" panose="02020603050405020304" pitchFamily="18" charset="-78"/>
            </a:endParaRPr>
          </a:p>
        </p:txBody>
      </p:sp>
      <p:pic>
        <p:nvPicPr>
          <p:cNvPr id="6" name="Picture 5"/>
          <p:cNvPicPr>
            <a:picLocks noChangeAspect="1"/>
          </p:cNvPicPr>
          <p:nvPr/>
        </p:nvPicPr>
        <p:blipFill>
          <a:blip r:embed="rId2"/>
          <a:stretch>
            <a:fillRect/>
          </a:stretch>
        </p:blipFill>
        <p:spPr>
          <a:xfrm>
            <a:off x="8011073" y="898275"/>
            <a:ext cx="3308453" cy="2413224"/>
          </a:xfrm>
          <a:prstGeom prst="rect">
            <a:avLst/>
          </a:prstGeom>
        </p:spPr>
      </p:pic>
    </p:spTree>
    <p:extLst>
      <p:ext uri="{BB962C8B-B14F-4D97-AF65-F5344CB8AC3E}">
        <p14:creationId xmlns:p14="http://schemas.microsoft.com/office/powerpoint/2010/main" val="1882387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Relief:</a:t>
            </a:r>
          </a:p>
        </p:txBody>
      </p:sp>
      <p:sp>
        <p:nvSpPr>
          <p:cNvPr id="3" name="Content Placeholder 2"/>
          <p:cNvSpPr>
            <a:spLocks noGrp="1"/>
          </p:cNvSpPr>
          <p:nvPr>
            <p:ph idx="1"/>
          </p:nvPr>
        </p:nvSpPr>
        <p:spPr>
          <a:xfrm>
            <a:off x="1097280" y="1845734"/>
            <a:ext cx="6463580" cy="4023360"/>
          </a:xfrm>
        </p:spPr>
        <p:txBody>
          <a:bodyPr>
            <a:normAutofit/>
          </a:bodyPr>
          <a:lstStyle/>
          <a:p>
            <a:pPr algn="l" rtl="0"/>
            <a:r>
              <a:rPr lang="en-US" dirty="0" smtClean="0">
                <a:latin typeface="Andalus" panose="02020603050405020304" pitchFamily="18" charset="-78"/>
                <a:cs typeface="Andalus" panose="02020603050405020304" pitchFamily="18" charset="-78"/>
              </a:rPr>
              <a:t>Removable partial denture framework usually displays intimate contact with the teeth and soft tissues. However, there are certain areas where contact is not desirable. </a:t>
            </a:r>
          </a:p>
          <a:p>
            <a:pPr algn="l" rtl="0"/>
            <a:r>
              <a:rPr lang="en-US" dirty="0" smtClean="0">
                <a:latin typeface="Andalus" panose="02020603050405020304" pitchFamily="18" charset="-78"/>
                <a:cs typeface="Andalus" panose="02020603050405020304" pitchFamily="18" charset="-78"/>
              </a:rPr>
              <a:t>In these areas framework is </a:t>
            </a:r>
            <a:r>
              <a:rPr lang="en-US" dirty="0">
                <a:latin typeface="Andalus" panose="02020603050405020304" pitchFamily="18" charset="-78"/>
                <a:cs typeface="Andalus" panose="02020603050405020304" pitchFamily="18" charset="-78"/>
              </a:rPr>
              <a:t>s</a:t>
            </a:r>
            <a:r>
              <a:rPr lang="en-US" dirty="0" smtClean="0">
                <a:latin typeface="Andalus" panose="02020603050405020304" pitchFamily="18" charset="-78"/>
                <a:cs typeface="Andalus" panose="02020603050405020304" pitchFamily="18" charset="-78"/>
              </a:rPr>
              <a:t>haped to stand away from the underlying tissues ; this is accomplished by relief which is the procedure of placing wax in certain areas on the master cast before duplication, to create a raised area on the refractory cast. </a:t>
            </a:r>
          </a:p>
          <a:p>
            <a:pPr algn="l" rtl="0"/>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8149092" y="1845734"/>
            <a:ext cx="3537940" cy="2249496"/>
          </a:xfrm>
          <a:prstGeom prst="rect">
            <a:avLst/>
          </a:prstGeom>
        </p:spPr>
      </p:pic>
    </p:spTree>
    <p:extLst>
      <p:ext uri="{BB962C8B-B14F-4D97-AF65-F5344CB8AC3E}">
        <p14:creationId xmlns:p14="http://schemas.microsoft.com/office/powerpoint/2010/main" val="4140727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Relief:</a:t>
            </a:r>
          </a:p>
        </p:txBody>
      </p:sp>
      <p:sp>
        <p:nvSpPr>
          <p:cNvPr id="3" name="Content Placeholder 2"/>
          <p:cNvSpPr>
            <a:spLocks noGrp="1"/>
          </p:cNvSpPr>
          <p:nvPr>
            <p:ph idx="1"/>
          </p:nvPr>
        </p:nvSpPr>
        <p:spPr>
          <a:xfrm>
            <a:off x="1097280" y="1845734"/>
            <a:ext cx="7402776" cy="4023360"/>
          </a:xfrm>
        </p:spPr>
        <p:txBody>
          <a:bodyPr>
            <a:normAutofit/>
          </a:bodyPr>
          <a:lstStyle/>
          <a:p>
            <a:pPr algn="l" rtl="0"/>
            <a:r>
              <a:rPr lang="en-US" sz="2800" b="1" dirty="0">
                <a:solidFill>
                  <a:srgbClr val="00B0F0"/>
                </a:solidFill>
                <a:latin typeface="Andalus" panose="02020603050405020304" pitchFamily="18" charset="-78"/>
                <a:cs typeface="Andalus" panose="02020603050405020304" pitchFamily="18" charset="-78"/>
              </a:rPr>
              <a:t>Purpose of </a:t>
            </a:r>
            <a:r>
              <a:rPr lang="en-US" sz="2800" b="1" dirty="0" smtClean="0">
                <a:solidFill>
                  <a:srgbClr val="00B0F0"/>
                </a:solidFill>
                <a:latin typeface="Andalus" panose="02020603050405020304" pitchFamily="18" charset="-78"/>
                <a:cs typeface="Andalus" panose="02020603050405020304" pitchFamily="18" charset="-78"/>
              </a:rPr>
              <a:t>relief:</a:t>
            </a:r>
            <a:endParaRPr lang="en-US" sz="2800" b="1" dirty="0">
              <a:solidFill>
                <a:srgbClr val="00B0F0"/>
              </a:solidFill>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dirty="0">
                <a:latin typeface="Andalus" panose="02020603050405020304" pitchFamily="18" charset="-78"/>
                <a:cs typeface="Andalus" panose="02020603050405020304" pitchFamily="18" charset="-78"/>
              </a:rPr>
              <a:t>To prevent tissue impingement resulting from rotation of the </a:t>
            </a:r>
            <a:r>
              <a:rPr lang="en-US" dirty="0" smtClean="0">
                <a:latin typeface="Andalus" panose="02020603050405020304" pitchFamily="18" charset="-78"/>
                <a:cs typeface="Andalus" panose="02020603050405020304" pitchFamily="18" charset="-78"/>
              </a:rPr>
              <a:t>denture framework</a:t>
            </a:r>
            <a:r>
              <a:rPr lang="en-US" dirty="0">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dirty="0">
                <a:latin typeface="Andalus" panose="02020603050405020304" pitchFamily="18" charset="-78"/>
                <a:cs typeface="Andalus" panose="02020603050405020304" pitchFamily="18" charset="-78"/>
              </a:rPr>
              <a:t>To prevent abrasion of the cast.</a:t>
            </a:r>
          </a:p>
          <a:p>
            <a:pPr algn="l" rtl="0">
              <a:buFont typeface="Wingdings" panose="05000000000000000000" pitchFamily="2" charset="2"/>
              <a:buChar char="§"/>
            </a:pPr>
            <a:r>
              <a:rPr lang="en-US" dirty="0">
                <a:latin typeface="Andalus" panose="02020603050405020304" pitchFamily="18" charset="-78"/>
                <a:cs typeface="Andalus" panose="02020603050405020304" pitchFamily="18" charset="-78"/>
              </a:rPr>
              <a:t>To create space for the acrylic resin (beneath the retentive ladder</a:t>
            </a:r>
            <a:r>
              <a:rPr lang="en-US" dirty="0" smtClean="0">
                <a:latin typeface="Andalus" panose="02020603050405020304" pitchFamily="18" charset="-78"/>
                <a:cs typeface="Andalus" panose="02020603050405020304" pitchFamily="18" charset="-78"/>
              </a:rPr>
              <a:t>) to be filled.</a:t>
            </a:r>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854083" y="526688"/>
            <a:ext cx="2873038" cy="2053989"/>
          </a:xfrm>
          <a:prstGeom prst="rect">
            <a:avLst/>
          </a:prstGeom>
        </p:spPr>
      </p:pic>
      <p:pic>
        <p:nvPicPr>
          <p:cNvPr id="5" name="Picture 4"/>
          <p:cNvPicPr>
            <a:picLocks noChangeAspect="1"/>
          </p:cNvPicPr>
          <p:nvPr/>
        </p:nvPicPr>
        <p:blipFill>
          <a:blip r:embed="rId3"/>
          <a:stretch>
            <a:fillRect/>
          </a:stretch>
        </p:blipFill>
        <p:spPr>
          <a:xfrm>
            <a:off x="743253" y="4387950"/>
            <a:ext cx="4799542" cy="1726804"/>
          </a:xfrm>
          <a:prstGeom prst="rect">
            <a:avLst/>
          </a:prstGeom>
        </p:spPr>
      </p:pic>
      <p:pic>
        <p:nvPicPr>
          <p:cNvPr id="6" name="Picture 5"/>
          <p:cNvPicPr>
            <a:picLocks noChangeAspect="1"/>
          </p:cNvPicPr>
          <p:nvPr/>
        </p:nvPicPr>
        <p:blipFill>
          <a:blip r:embed="rId4"/>
          <a:stretch>
            <a:fillRect/>
          </a:stretch>
        </p:blipFill>
        <p:spPr>
          <a:xfrm>
            <a:off x="6215815" y="4371272"/>
            <a:ext cx="4939866" cy="1743482"/>
          </a:xfrm>
          <a:prstGeom prst="rect">
            <a:avLst/>
          </a:prstGeom>
        </p:spPr>
      </p:pic>
    </p:spTree>
    <p:extLst>
      <p:ext uri="{BB962C8B-B14F-4D97-AF65-F5344CB8AC3E}">
        <p14:creationId xmlns:p14="http://schemas.microsoft.com/office/powerpoint/2010/main" val="1815918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Relief:</a:t>
            </a:r>
          </a:p>
        </p:txBody>
      </p:sp>
      <p:sp>
        <p:nvSpPr>
          <p:cNvPr id="3" name="Content Placeholder 2"/>
          <p:cNvSpPr>
            <a:spLocks noGrp="1"/>
          </p:cNvSpPr>
          <p:nvPr>
            <p:ph idx="1"/>
          </p:nvPr>
        </p:nvSpPr>
        <p:spPr>
          <a:xfrm>
            <a:off x="1097280" y="1845734"/>
            <a:ext cx="5672010" cy="4023360"/>
          </a:xfrm>
        </p:spPr>
        <p:txBody>
          <a:bodyPr>
            <a:normAutofit lnSpcReduction="10000"/>
          </a:bodyPr>
          <a:lstStyle/>
          <a:p>
            <a:pPr algn="l" rtl="0"/>
            <a:r>
              <a:rPr lang="en-US" sz="3500" b="1" dirty="0">
                <a:solidFill>
                  <a:srgbClr val="00B0F0"/>
                </a:solidFill>
                <a:latin typeface="Andalus" panose="02020603050405020304" pitchFamily="18" charset="-78"/>
                <a:cs typeface="Andalus" panose="02020603050405020304" pitchFamily="18" charset="-78"/>
              </a:rPr>
              <a:t>Sites</a:t>
            </a:r>
          </a:p>
          <a:p>
            <a:pPr marL="457200" indent="-457200" algn="l" rtl="0">
              <a:buFont typeface="+mj-lt"/>
              <a:buAutoNum type="arabicPeriod"/>
            </a:pPr>
            <a:r>
              <a:rPr lang="en-US" sz="2400" dirty="0">
                <a:solidFill>
                  <a:schemeClr val="tx1"/>
                </a:solidFill>
                <a:latin typeface="Andalus" panose="02020603050405020304" pitchFamily="18" charset="-78"/>
                <a:cs typeface="Andalus" panose="02020603050405020304" pitchFamily="18" charset="-78"/>
              </a:rPr>
              <a:t>Beneath lingual bar connectors or the bar portion of the </a:t>
            </a:r>
            <a:r>
              <a:rPr lang="en-US" sz="2400" dirty="0" err="1" smtClean="0">
                <a:solidFill>
                  <a:schemeClr val="tx1"/>
                </a:solidFill>
                <a:latin typeface="Andalus" panose="02020603050405020304" pitchFamily="18" charset="-78"/>
                <a:cs typeface="Andalus" panose="02020603050405020304" pitchFamily="18" charset="-78"/>
              </a:rPr>
              <a:t>linguoplates</a:t>
            </a:r>
            <a:r>
              <a:rPr lang="en-US" sz="2400" dirty="0" smtClean="0">
                <a:solidFill>
                  <a:schemeClr val="tx1"/>
                </a:solidFill>
                <a:latin typeface="Andalus" panose="02020603050405020304" pitchFamily="18" charset="-78"/>
                <a:cs typeface="Andalus" panose="02020603050405020304" pitchFamily="18" charset="-78"/>
              </a:rPr>
              <a:t> concerning </a:t>
            </a:r>
            <a:r>
              <a:rPr lang="en-US" sz="2400" dirty="0">
                <a:solidFill>
                  <a:schemeClr val="tx1"/>
                </a:solidFill>
                <a:latin typeface="Andalus" panose="02020603050405020304" pitchFamily="18" charset="-78"/>
                <a:cs typeface="Andalus" panose="02020603050405020304" pitchFamily="18" charset="-78"/>
              </a:rPr>
              <a:t>the relative slope of the alveolar ridge.</a:t>
            </a:r>
          </a:p>
          <a:p>
            <a:pPr marL="457200" indent="-457200" algn="l" rtl="0">
              <a:buFont typeface="+mj-lt"/>
              <a:buAutoNum type="arabicPeriod"/>
            </a:pPr>
            <a:r>
              <a:rPr lang="en-US" sz="2400" dirty="0">
                <a:solidFill>
                  <a:schemeClr val="tx1"/>
                </a:solidFill>
                <a:latin typeface="Andalus" panose="02020603050405020304" pitchFamily="18" charset="-78"/>
                <a:cs typeface="Andalus" panose="02020603050405020304" pitchFamily="18" charset="-78"/>
              </a:rPr>
              <a:t>Areas in which major connectors will contact thin tissue, such as </a:t>
            </a:r>
            <a:r>
              <a:rPr lang="en-US" sz="2400" dirty="0" smtClean="0">
                <a:solidFill>
                  <a:schemeClr val="tx1"/>
                </a:solidFill>
                <a:latin typeface="Andalus" panose="02020603050405020304" pitchFamily="18" charset="-78"/>
                <a:cs typeface="Andalus" panose="02020603050405020304" pitchFamily="18" charset="-78"/>
              </a:rPr>
              <a:t>hard areas </a:t>
            </a:r>
            <a:r>
              <a:rPr lang="en-US" sz="2400" dirty="0">
                <a:solidFill>
                  <a:schemeClr val="tx1"/>
                </a:solidFill>
                <a:latin typeface="Andalus" panose="02020603050405020304" pitchFamily="18" charset="-78"/>
                <a:cs typeface="Andalus" panose="02020603050405020304" pitchFamily="18" charset="-78"/>
              </a:rPr>
              <a:t>so frequently found on lingual or mandibular ridges and </a:t>
            </a:r>
            <a:r>
              <a:rPr lang="en-US" sz="2400" dirty="0" smtClean="0">
                <a:solidFill>
                  <a:schemeClr val="tx1"/>
                </a:solidFill>
                <a:latin typeface="Andalus" panose="02020603050405020304" pitchFamily="18" charset="-78"/>
                <a:cs typeface="Andalus" panose="02020603050405020304" pitchFamily="18" charset="-78"/>
              </a:rPr>
              <a:t>elevated palatal </a:t>
            </a:r>
            <a:r>
              <a:rPr lang="en-US" sz="2400" dirty="0">
                <a:solidFill>
                  <a:schemeClr val="tx1"/>
                </a:solidFill>
                <a:latin typeface="Andalus" panose="02020603050405020304" pitchFamily="18" charset="-78"/>
                <a:cs typeface="Andalus" panose="02020603050405020304" pitchFamily="18" charset="-78"/>
              </a:rPr>
              <a:t>raphes and tori.</a:t>
            </a:r>
          </a:p>
          <a:p>
            <a:pPr marL="457200" indent="-457200" algn="l" rtl="0">
              <a:buFont typeface="+mj-lt"/>
              <a:buAutoNum type="arabicPeriod"/>
            </a:pPr>
            <a:r>
              <a:rPr lang="en-US" sz="2400" dirty="0">
                <a:solidFill>
                  <a:schemeClr val="tx1"/>
                </a:solidFill>
                <a:latin typeface="Andalus" panose="02020603050405020304" pitchFamily="18" charset="-78"/>
                <a:cs typeface="Andalus" panose="02020603050405020304" pitchFamily="18" charset="-78"/>
              </a:rPr>
              <a:t>Beneath the ladder minor connectors for attachment of resin bases.</a:t>
            </a:r>
          </a:p>
          <a:p>
            <a:pPr algn="l" rtl="0"/>
            <a:endParaRPr lang="ar-SA"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7055898" y="2070463"/>
            <a:ext cx="4799542" cy="1726804"/>
          </a:xfrm>
          <a:prstGeom prst="rect">
            <a:avLst/>
          </a:prstGeom>
        </p:spPr>
      </p:pic>
      <p:pic>
        <p:nvPicPr>
          <p:cNvPr id="6" name="Picture 5"/>
          <p:cNvPicPr>
            <a:picLocks noChangeAspect="1"/>
          </p:cNvPicPr>
          <p:nvPr/>
        </p:nvPicPr>
        <p:blipFill>
          <a:blip r:embed="rId3"/>
          <a:stretch>
            <a:fillRect/>
          </a:stretch>
        </p:blipFill>
        <p:spPr>
          <a:xfrm>
            <a:off x="7072994" y="4044138"/>
            <a:ext cx="4782446" cy="1687922"/>
          </a:xfrm>
          <a:prstGeom prst="rect">
            <a:avLst/>
          </a:prstGeom>
        </p:spPr>
      </p:pic>
    </p:spTree>
    <p:extLst>
      <p:ext uri="{BB962C8B-B14F-4D97-AF65-F5344CB8AC3E}">
        <p14:creationId xmlns:p14="http://schemas.microsoft.com/office/powerpoint/2010/main" val="3096519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Relief:</a:t>
            </a:r>
          </a:p>
        </p:txBody>
      </p:sp>
      <p:sp>
        <p:nvSpPr>
          <p:cNvPr id="3" name="Content Placeholder 2"/>
          <p:cNvSpPr>
            <a:spLocks noGrp="1"/>
          </p:cNvSpPr>
          <p:nvPr>
            <p:ph idx="1"/>
          </p:nvPr>
        </p:nvSpPr>
        <p:spPr>
          <a:xfrm>
            <a:off x="1097280" y="1845734"/>
            <a:ext cx="10058400" cy="4023360"/>
          </a:xfrm>
        </p:spPr>
        <p:txBody>
          <a:bodyPr>
            <a:normAutofit/>
          </a:bodyPr>
          <a:lstStyle/>
          <a:p>
            <a:pPr marL="0" indent="0" algn="l" rtl="0">
              <a:buNone/>
            </a:pPr>
            <a:endParaRPr lang="en-US" sz="3500" b="1" dirty="0">
              <a:solidFill>
                <a:srgbClr val="00B0F0"/>
              </a:solidFill>
              <a:latin typeface="Andalus" panose="02020603050405020304" pitchFamily="18" charset="-78"/>
              <a:cs typeface="Andalus" panose="02020603050405020304" pitchFamily="18" charset="-78"/>
            </a:endParaRPr>
          </a:p>
          <a:p>
            <a:pPr marL="0" indent="0" algn="l" rtl="0">
              <a:buNone/>
            </a:pPr>
            <a:r>
              <a:rPr lang="en-US" sz="2400" dirty="0" smtClean="0">
                <a:solidFill>
                  <a:schemeClr val="tx1"/>
                </a:solidFill>
                <a:latin typeface="Andalus" panose="02020603050405020304" pitchFamily="18" charset="-78"/>
                <a:cs typeface="Andalus" panose="02020603050405020304" pitchFamily="18" charset="-78"/>
              </a:rPr>
              <a:t>The relief wax border should be butt joint for site C, and the wax borders for </a:t>
            </a:r>
            <a:r>
              <a:rPr lang="en-US" sz="2400" dirty="0" smtClean="0">
                <a:solidFill>
                  <a:schemeClr val="tx1"/>
                </a:solidFill>
                <a:latin typeface="Andalus" panose="02020603050405020304" pitchFamily="18" charset="-78"/>
                <a:cs typeface="Andalus" panose="02020603050405020304" pitchFamily="18" charset="-78"/>
              </a:rPr>
              <a:t>site A  </a:t>
            </a:r>
            <a:r>
              <a:rPr lang="en-US" sz="2400" dirty="0" smtClean="0">
                <a:solidFill>
                  <a:schemeClr val="tx1"/>
                </a:solidFill>
                <a:latin typeface="Andalus" panose="02020603050405020304" pitchFamily="18" charset="-78"/>
                <a:cs typeface="Andalus" panose="02020603050405020304" pitchFamily="18" charset="-78"/>
              </a:rPr>
              <a:t>should be blended with contours of the cast. </a:t>
            </a:r>
            <a:endParaRPr lang="en-US" sz="2400" dirty="0">
              <a:solidFill>
                <a:schemeClr val="tx1"/>
              </a:solidFill>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6" name="Picture 5"/>
          <p:cNvPicPr>
            <a:picLocks noChangeAspect="1"/>
          </p:cNvPicPr>
          <p:nvPr/>
        </p:nvPicPr>
        <p:blipFill>
          <a:blip r:embed="rId2"/>
          <a:stretch>
            <a:fillRect/>
          </a:stretch>
        </p:blipFill>
        <p:spPr>
          <a:xfrm>
            <a:off x="3063273" y="3658407"/>
            <a:ext cx="6129598" cy="2046357"/>
          </a:xfrm>
          <a:prstGeom prst="rect">
            <a:avLst/>
          </a:prstGeom>
        </p:spPr>
      </p:pic>
    </p:spTree>
    <p:extLst>
      <p:ext uri="{BB962C8B-B14F-4D97-AF65-F5344CB8AC3E}">
        <p14:creationId xmlns:p14="http://schemas.microsoft.com/office/powerpoint/2010/main" val="3200144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Relief:</a:t>
            </a:r>
          </a:p>
        </p:txBody>
      </p:sp>
      <p:sp>
        <p:nvSpPr>
          <p:cNvPr id="3" name="Content Placeholder 2"/>
          <p:cNvSpPr>
            <a:spLocks noGrp="1"/>
          </p:cNvSpPr>
          <p:nvPr>
            <p:ph idx="1"/>
          </p:nvPr>
        </p:nvSpPr>
        <p:spPr>
          <a:xfrm>
            <a:off x="1097280" y="1845734"/>
            <a:ext cx="5944965" cy="4023360"/>
          </a:xfrm>
        </p:spPr>
        <p:txBody>
          <a:bodyPr>
            <a:normAutofit/>
          </a:bodyPr>
          <a:lstStyle/>
          <a:p>
            <a:pPr algn="l" rtl="0"/>
            <a:r>
              <a:rPr lang="en-US" sz="2800" b="1" dirty="0">
                <a:solidFill>
                  <a:srgbClr val="00B0F0"/>
                </a:solidFill>
                <a:latin typeface="Andalus" panose="02020603050405020304" pitchFamily="18" charset="-78"/>
                <a:cs typeface="Andalus" panose="02020603050405020304" pitchFamily="18" charset="-78"/>
              </a:rPr>
              <a:t>Tissue stops </a:t>
            </a: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Tissue </a:t>
            </a:r>
            <a:r>
              <a:rPr lang="en-US" dirty="0">
                <a:latin typeface="Andalus" panose="02020603050405020304" pitchFamily="18" charset="-78"/>
                <a:cs typeface="Andalus" panose="02020603050405020304" pitchFamily="18" charset="-78"/>
              </a:rPr>
              <a:t>stops are represented as (2 mm x 2 mm) square cut in the </a:t>
            </a:r>
            <a:r>
              <a:rPr lang="en-US" dirty="0" smtClean="0">
                <a:latin typeface="Andalus" panose="02020603050405020304" pitchFamily="18" charset="-78"/>
                <a:cs typeface="Andalus" panose="02020603050405020304" pitchFamily="18" charset="-78"/>
              </a:rPr>
              <a:t>relief wax </a:t>
            </a:r>
            <a:r>
              <a:rPr lang="en-US" dirty="0">
                <a:latin typeface="Andalus" panose="02020603050405020304" pitchFamily="18" charset="-78"/>
                <a:cs typeface="Andalus" panose="02020603050405020304" pitchFamily="18" charset="-78"/>
              </a:rPr>
              <a:t>over the ridge in </a:t>
            </a:r>
            <a:r>
              <a:rPr lang="en-US" sz="2100" b="1" dirty="0">
                <a:solidFill>
                  <a:srgbClr val="002060"/>
                </a:solidFill>
                <a:latin typeface="Andalus" panose="02020603050405020304" pitchFamily="18" charset="-78"/>
                <a:cs typeface="Andalus" panose="02020603050405020304" pitchFamily="18" charset="-78"/>
              </a:rPr>
              <a:t>distal extension areas</a:t>
            </a:r>
            <a:r>
              <a:rPr lang="en-US" dirty="0">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dirty="0">
                <a:latin typeface="Andalus" panose="02020603050405020304" pitchFamily="18" charset="-78"/>
                <a:cs typeface="Andalus" panose="02020603050405020304" pitchFamily="18" charset="-78"/>
              </a:rPr>
              <a:t>Tissue stops are integral parts of minor connectors designed for </a:t>
            </a:r>
            <a:r>
              <a:rPr lang="en-US" dirty="0" smtClean="0">
                <a:latin typeface="Andalus" panose="02020603050405020304" pitchFamily="18" charset="-78"/>
                <a:cs typeface="Andalus" panose="02020603050405020304" pitchFamily="18" charset="-78"/>
              </a:rPr>
              <a:t>retention of </a:t>
            </a:r>
            <a:r>
              <a:rPr lang="en-US" dirty="0">
                <a:latin typeface="Andalus" panose="02020603050405020304" pitchFamily="18" charset="-78"/>
                <a:cs typeface="Andalus" panose="02020603050405020304" pitchFamily="18" charset="-78"/>
              </a:rPr>
              <a:t>acrylic resin bases. </a:t>
            </a:r>
            <a:endParaRPr lang="en-US" dirty="0" smtClean="0">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They </a:t>
            </a:r>
            <a:r>
              <a:rPr lang="en-US" dirty="0">
                <a:latin typeface="Andalus" panose="02020603050405020304" pitchFamily="18" charset="-78"/>
                <a:cs typeface="Andalus" panose="02020603050405020304" pitchFamily="18" charset="-78"/>
              </a:rPr>
              <a:t>provide stability to the framework during </a:t>
            </a:r>
            <a:r>
              <a:rPr lang="en-US" dirty="0" smtClean="0">
                <a:latin typeface="Andalus" panose="02020603050405020304" pitchFamily="18" charset="-78"/>
                <a:cs typeface="Andalus" panose="02020603050405020304" pitchFamily="18" charset="-78"/>
              </a:rPr>
              <a:t>the </a:t>
            </a:r>
            <a:r>
              <a:rPr lang="en-US" dirty="0" smtClean="0">
                <a:latin typeface="Andalus" panose="02020603050405020304" pitchFamily="18" charset="-78"/>
                <a:cs typeface="Andalus" panose="02020603050405020304" pitchFamily="18" charset="-78"/>
              </a:rPr>
              <a:t>stage </a:t>
            </a:r>
            <a:r>
              <a:rPr lang="en-US" dirty="0">
                <a:latin typeface="Andalus" panose="02020603050405020304" pitchFamily="18" charset="-78"/>
                <a:cs typeface="Andalus" panose="02020603050405020304" pitchFamily="18" charset="-78"/>
              </a:rPr>
              <a:t>of transfer and processing. Tissue stops can engage buccal </a:t>
            </a:r>
            <a:r>
              <a:rPr lang="en-US" dirty="0" smtClean="0">
                <a:latin typeface="Andalus" panose="02020603050405020304" pitchFamily="18" charset="-78"/>
                <a:cs typeface="Andalus" panose="02020603050405020304" pitchFamily="18" charset="-78"/>
              </a:rPr>
              <a:t>and lingual </a:t>
            </a:r>
            <a:r>
              <a:rPr lang="en-US" dirty="0">
                <a:latin typeface="Andalus" panose="02020603050405020304" pitchFamily="18" charset="-78"/>
                <a:cs typeface="Andalus" panose="02020603050405020304" pitchFamily="18" charset="-78"/>
              </a:rPr>
              <a:t>slopes of the residual ridge for stability</a:t>
            </a:r>
            <a:r>
              <a:rPr lang="en-US" dirty="0" smtClean="0">
                <a:latin typeface="Andalus" panose="02020603050405020304" pitchFamily="18" charset="-78"/>
                <a:cs typeface="Andalus" panose="02020603050405020304" pitchFamily="18" charset="-78"/>
              </a:rPr>
              <a:t>.</a:t>
            </a:r>
            <a:endParaRPr lang="en-US"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212078" y="1610436"/>
            <a:ext cx="4797968" cy="1725318"/>
          </a:xfrm>
          <a:prstGeom prst="rect">
            <a:avLst/>
          </a:prstGeom>
        </p:spPr>
      </p:pic>
      <p:pic>
        <p:nvPicPr>
          <p:cNvPr id="5" name="Picture 4"/>
          <p:cNvPicPr>
            <a:picLocks noChangeAspect="1"/>
          </p:cNvPicPr>
          <p:nvPr/>
        </p:nvPicPr>
        <p:blipFill>
          <a:blip r:embed="rId3"/>
          <a:stretch>
            <a:fillRect/>
          </a:stretch>
        </p:blipFill>
        <p:spPr>
          <a:xfrm>
            <a:off x="7813343" y="3648616"/>
            <a:ext cx="3595438" cy="2567082"/>
          </a:xfrm>
          <a:prstGeom prst="rect">
            <a:avLst/>
          </a:prstGeom>
        </p:spPr>
      </p:pic>
    </p:spTree>
    <p:extLst>
      <p:ext uri="{BB962C8B-B14F-4D97-AF65-F5344CB8AC3E}">
        <p14:creationId xmlns:p14="http://schemas.microsoft.com/office/powerpoint/2010/main" val="3418069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Relief:</a:t>
            </a:r>
          </a:p>
        </p:txBody>
      </p:sp>
      <p:sp>
        <p:nvSpPr>
          <p:cNvPr id="3" name="Content Placeholder 2"/>
          <p:cNvSpPr>
            <a:spLocks noGrp="1"/>
          </p:cNvSpPr>
          <p:nvPr>
            <p:ph idx="1"/>
          </p:nvPr>
        </p:nvSpPr>
        <p:spPr>
          <a:xfrm>
            <a:off x="1097280" y="1845734"/>
            <a:ext cx="5944965" cy="4023360"/>
          </a:xfrm>
        </p:spPr>
        <p:txBody>
          <a:bodyPr>
            <a:normAutofit/>
          </a:bodyPr>
          <a:lstStyle/>
          <a:p>
            <a:pPr algn="l" rtl="0"/>
            <a:r>
              <a:rPr lang="en-US" sz="2800" b="1" dirty="0">
                <a:solidFill>
                  <a:srgbClr val="00B0F0"/>
                </a:solidFill>
                <a:latin typeface="Andalus" panose="02020603050405020304" pitchFamily="18" charset="-78"/>
                <a:cs typeface="Andalus" panose="02020603050405020304" pitchFamily="18" charset="-78"/>
              </a:rPr>
              <a:t>Tissue stops </a:t>
            </a: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They </a:t>
            </a:r>
            <a:r>
              <a:rPr lang="en-US" dirty="0">
                <a:latin typeface="Andalus" panose="02020603050405020304" pitchFamily="18" charset="-78"/>
                <a:cs typeface="Andalus" panose="02020603050405020304" pitchFamily="18" charset="-78"/>
              </a:rPr>
              <a:t>are particularly useful in preventing distortion of the </a:t>
            </a:r>
            <a:r>
              <a:rPr lang="en-US" dirty="0" smtClean="0">
                <a:latin typeface="Andalus" panose="02020603050405020304" pitchFamily="18" charset="-78"/>
                <a:cs typeface="Andalus" panose="02020603050405020304" pitchFamily="18" charset="-78"/>
              </a:rPr>
              <a:t>framework during </a:t>
            </a:r>
            <a:r>
              <a:rPr lang="en-US" dirty="0">
                <a:latin typeface="Andalus" panose="02020603050405020304" pitchFamily="18" charset="-78"/>
                <a:cs typeface="Andalus" panose="02020603050405020304" pitchFamily="18" charset="-78"/>
              </a:rPr>
              <a:t>acrylic resin processing procedures, by holding the retention </a:t>
            </a:r>
            <a:r>
              <a:rPr lang="en-US" dirty="0" smtClean="0">
                <a:latin typeface="Andalus" panose="02020603050405020304" pitchFamily="18" charset="-78"/>
                <a:cs typeface="Andalus" panose="02020603050405020304" pitchFamily="18" charset="-78"/>
              </a:rPr>
              <a:t>area of </a:t>
            </a:r>
            <a:r>
              <a:rPr lang="en-US" dirty="0">
                <a:latin typeface="Andalus" panose="02020603050405020304" pitchFamily="18" charset="-78"/>
                <a:cs typeface="Andalus" panose="02020603050405020304" pitchFamily="18" charset="-78"/>
              </a:rPr>
              <a:t>the framework (retentive ladder) away from the tissue while </a:t>
            </a:r>
            <a:r>
              <a:rPr lang="en-US" dirty="0" smtClean="0">
                <a:latin typeface="Andalus" panose="02020603050405020304" pitchFamily="18" charset="-78"/>
                <a:cs typeface="Andalus" panose="02020603050405020304" pitchFamily="18" charset="-78"/>
              </a:rPr>
              <a:t>packing force </a:t>
            </a:r>
            <a:r>
              <a:rPr lang="en-US" dirty="0">
                <a:latin typeface="Andalus" panose="02020603050405020304" pitchFamily="18" charset="-78"/>
                <a:cs typeface="Andalus" panose="02020603050405020304" pitchFamily="18" charset="-78"/>
              </a:rPr>
              <a:t>is being applied. </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245434" y="1555845"/>
            <a:ext cx="4797968" cy="1725318"/>
          </a:xfrm>
          <a:prstGeom prst="rect">
            <a:avLst/>
          </a:prstGeom>
        </p:spPr>
      </p:pic>
      <p:pic>
        <p:nvPicPr>
          <p:cNvPr id="5" name="Picture 4"/>
          <p:cNvPicPr>
            <a:picLocks noChangeAspect="1"/>
          </p:cNvPicPr>
          <p:nvPr/>
        </p:nvPicPr>
        <p:blipFill>
          <a:blip r:embed="rId3"/>
          <a:stretch>
            <a:fillRect/>
          </a:stretch>
        </p:blipFill>
        <p:spPr>
          <a:xfrm>
            <a:off x="7656395" y="3471195"/>
            <a:ext cx="3595438" cy="2567082"/>
          </a:xfrm>
          <a:prstGeom prst="rect">
            <a:avLst/>
          </a:prstGeom>
        </p:spPr>
      </p:pic>
      <p:pic>
        <p:nvPicPr>
          <p:cNvPr id="6" name="Picture 5"/>
          <p:cNvPicPr>
            <a:picLocks noChangeAspect="1"/>
          </p:cNvPicPr>
          <p:nvPr/>
        </p:nvPicPr>
        <p:blipFill rotWithShape="1">
          <a:blip r:embed="rId4"/>
          <a:srcRect l="59476" t="28311" r="21224" b="43330"/>
          <a:stretch/>
        </p:blipFill>
        <p:spPr>
          <a:xfrm>
            <a:off x="894091" y="3963818"/>
            <a:ext cx="2511188" cy="2074459"/>
          </a:xfrm>
          <a:prstGeom prst="rect">
            <a:avLst/>
          </a:prstGeom>
        </p:spPr>
      </p:pic>
      <p:pic>
        <p:nvPicPr>
          <p:cNvPr id="7" name="Picture 6"/>
          <p:cNvPicPr>
            <a:picLocks noChangeAspect="1"/>
          </p:cNvPicPr>
          <p:nvPr/>
        </p:nvPicPr>
        <p:blipFill rotWithShape="1">
          <a:blip r:embed="rId4"/>
          <a:srcRect l="38602" t="32976" r="41888" b="43703"/>
          <a:stretch/>
        </p:blipFill>
        <p:spPr>
          <a:xfrm>
            <a:off x="4082045" y="4182788"/>
            <a:ext cx="2538484" cy="1705970"/>
          </a:xfrm>
          <a:prstGeom prst="rect">
            <a:avLst/>
          </a:prstGeom>
        </p:spPr>
      </p:pic>
    </p:spTree>
    <p:extLst>
      <p:ext uri="{BB962C8B-B14F-4D97-AF65-F5344CB8AC3E}">
        <p14:creationId xmlns:p14="http://schemas.microsoft.com/office/powerpoint/2010/main" val="419070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Relief:</a:t>
            </a:r>
          </a:p>
        </p:txBody>
      </p:sp>
      <p:sp>
        <p:nvSpPr>
          <p:cNvPr id="3" name="Content Placeholder 2"/>
          <p:cNvSpPr>
            <a:spLocks noGrp="1"/>
          </p:cNvSpPr>
          <p:nvPr>
            <p:ph idx="1"/>
          </p:nvPr>
        </p:nvSpPr>
        <p:spPr>
          <a:xfrm>
            <a:off x="1097280" y="1845734"/>
            <a:ext cx="5944965" cy="4023360"/>
          </a:xfrm>
        </p:spPr>
        <p:txBody>
          <a:bodyPr>
            <a:normAutofit/>
          </a:bodyPr>
          <a:lstStyle/>
          <a:p>
            <a:pPr algn="l" rtl="0"/>
            <a:r>
              <a:rPr lang="en-US" sz="2800" b="1" dirty="0">
                <a:solidFill>
                  <a:srgbClr val="00B0F0"/>
                </a:solidFill>
                <a:latin typeface="Andalus" panose="02020603050405020304" pitchFamily="18" charset="-78"/>
                <a:cs typeface="Andalus" panose="02020603050405020304" pitchFamily="18" charset="-78"/>
              </a:rPr>
              <a:t>Tissue stops </a:t>
            </a:r>
          </a:p>
        </p:txBody>
      </p:sp>
      <p:pic>
        <p:nvPicPr>
          <p:cNvPr id="4" name="Picture 3"/>
          <p:cNvPicPr>
            <a:picLocks noChangeAspect="1"/>
          </p:cNvPicPr>
          <p:nvPr/>
        </p:nvPicPr>
        <p:blipFill>
          <a:blip r:embed="rId2"/>
          <a:stretch>
            <a:fillRect/>
          </a:stretch>
        </p:blipFill>
        <p:spPr>
          <a:xfrm>
            <a:off x="3834241" y="459007"/>
            <a:ext cx="4797968" cy="1725318"/>
          </a:xfrm>
          <a:prstGeom prst="rect">
            <a:avLst/>
          </a:prstGeom>
        </p:spPr>
      </p:pic>
      <p:pic>
        <p:nvPicPr>
          <p:cNvPr id="6" name="Picture 5"/>
          <p:cNvPicPr>
            <a:picLocks noChangeAspect="1"/>
          </p:cNvPicPr>
          <p:nvPr/>
        </p:nvPicPr>
        <p:blipFill rotWithShape="1">
          <a:blip r:embed="rId3"/>
          <a:srcRect l="59476" t="28311" r="21224" b="43330"/>
          <a:stretch/>
        </p:blipFill>
        <p:spPr>
          <a:xfrm>
            <a:off x="1298548" y="2550196"/>
            <a:ext cx="2511188" cy="2074459"/>
          </a:xfrm>
          <a:prstGeom prst="rect">
            <a:avLst/>
          </a:prstGeom>
        </p:spPr>
      </p:pic>
      <p:pic>
        <p:nvPicPr>
          <p:cNvPr id="7" name="Picture 6"/>
          <p:cNvPicPr>
            <a:picLocks noChangeAspect="1"/>
          </p:cNvPicPr>
          <p:nvPr/>
        </p:nvPicPr>
        <p:blipFill rotWithShape="1">
          <a:blip r:embed="rId3"/>
          <a:srcRect l="38602" t="32976" r="41888" b="43703"/>
          <a:stretch/>
        </p:blipFill>
        <p:spPr>
          <a:xfrm>
            <a:off x="4404193" y="2550196"/>
            <a:ext cx="2988116" cy="2008142"/>
          </a:xfrm>
          <a:prstGeom prst="rect">
            <a:avLst/>
          </a:prstGeom>
        </p:spPr>
      </p:pic>
      <p:pic>
        <p:nvPicPr>
          <p:cNvPr id="10" name="Picture 9"/>
          <p:cNvPicPr>
            <a:picLocks noChangeAspect="1"/>
          </p:cNvPicPr>
          <p:nvPr/>
        </p:nvPicPr>
        <p:blipFill rotWithShape="1">
          <a:blip r:embed="rId4"/>
          <a:srcRect l="38602" t="57229" r="41888" b="17025"/>
          <a:stretch/>
        </p:blipFill>
        <p:spPr>
          <a:xfrm>
            <a:off x="8015329" y="2530803"/>
            <a:ext cx="2848288" cy="2113246"/>
          </a:xfrm>
          <a:prstGeom prst="rect">
            <a:avLst/>
          </a:prstGeom>
        </p:spPr>
      </p:pic>
      <p:pic>
        <p:nvPicPr>
          <p:cNvPr id="11" name="Picture 10"/>
          <p:cNvPicPr>
            <a:picLocks noChangeAspect="1"/>
          </p:cNvPicPr>
          <p:nvPr/>
        </p:nvPicPr>
        <p:blipFill rotWithShape="1">
          <a:blip r:embed="rId4"/>
          <a:srcRect l="59265" t="70289" r="20910" b="16838"/>
          <a:stretch/>
        </p:blipFill>
        <p:spPr>
          <a:xfrm>
            <a:off x="4056407" y="4924209"/>
            <a:ext cx="4353635" cy="1589423"/>
          </a:xfrm>
          <a:prstGeom prst="rect">
            <a:avLst/>
          </a:prstGeom>
        </p:spPr>
      </p:pic>
    </p:spTree>
    <p:extLst>
      <p:ext uri="{BB962C8B-B14F-4D97-AF65-F5344CB8AC3E}">
        <p14:creationId xmlns:p14="http://schemas.microsoft.com/office/powerpoint/2010/main" val="490280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Relief:</a:t>
            </a:r>
          </a:p>
        </p:txBody>
      </p:sp>
      <p:sp>
        <p:nvSpPr>
          <p:cNvPr id="3" name="Content Placeholder 2"/>
          <p:cNvSpPr>
            <a:spLocks noGrp="1"/>
          </p:cNvSpPr>
          <p:nvPr>
            <p:ph idx="1"/>
          </p:nvPr>
        </p:nvSpPr>
        <p:spPr>
          <a:xfrm>
            <a:off x="1097280" y="1845734"/>
            <a:ext cx="5944965" cy="4023360"/>
          </a:xfrm>
        </p:spPr>
        <p:txBody>
          <a:bodyPr>
            <a:noAutofit/>
          </a:bodyPr>
          <a:lstStyle/>
          <a:p>
            <a:pPr algn="l" rtl="0"/>
            <a:r>
              <a:rPr lang="en-US" dirty="0">
                <a:solidFill>
                  <a:schemeClr val="tx1"/>
                </a:solidFill>
                <a:latin typeface="Andalus" panose="02020603050405020304" pitchFamily="18" charset="-78"/>
                <a:cs typeface="Andalus" panose="02020603050405020304" pitchFamily="18" charset="-78"/>
              </a:rPr>
              <a:t>Another integral part of the minor connector designed to retain the </a:t>
            </a:r>
            <a:r>
              <a:rPr lang="en-US" dirty="0" smtClean="0">
                <a:solidFill>
                  <a:schemeClr val="tx1"/>
                </a:solidFill>
                <a:latin typeface="Andalus" panose="02020603050405020304" pitchFamily="18" charset="-78"/>
                <a:cs typeface="Andalus" panose="02020603050405020304" pitchFamily="18" charset="-78"/>
              </a:rPr>
              <a:t>acrylic resin </a:t>
            </a:r>
            <a:r>
              <a:rPr lang="en-US" dirty="0">
                <a:solidFill>
                  <a:schemeClr val="tx1"/>
                </a:solidFill>
                <a:latin typeface="Andalus" panose="02020603050405020304" pitchFamily="18" charset="-78"/>
                <a:cs typeface="Andalus" panose="02020603050405020304" pitchFamily="18" charset="-78"/>
              </a:rPr>
              <a:t>denture base is similar to a tissue stop but serves a different purpose.</a:t>
            </a:r>
          </a:p>
          <a:p>
            <a:pPr algn="l" rtl="0"/>
            <a:r>
              <a:rPr lang="en-US" dirty="0">
                <a:solidFill>
                  <a:schemeClr val="tx1"/>
                </a:solidFill>
                <a:latin typeface="Andalus" panose="02020603050405020304" pitchFamily="18" charset="-78"/>
                <a:cs typeface="Andalus" panose="02020603050405020304" pitchFamily="18" charset="-78"/>
              </a:rPr>
              <a:t>It is located distal to the terminal abutment and is a continuation of </a:t>
            </a:r>
            <a:r>
              <a:rPr lang="en-US" dirty="0" smtClean="0">
                <a:solidFill>
                  <a:schemeClr val="tx1"/>
                </a:solidFill>
                <a:latin typeface="Andalus" panose="02020603050405020304" pitchFamily="18" charset="-78"/>
                <a:cs typeface="Andalus" panose="02020603050405020304" pitchFamily="18" charset="-78"/>
              </a:rPr>
              <a:t>the minor </a:t>
            </a:r>
            <a:r>
              <a:rPr lang="en-US" dirty="0">
                <a:solidFill>
                  <a:schemeClr val="tx1"/>
                </a:solidFill>
                <a:latin typeface="Andalus" panose="02020603050405020304" pitchFamily="18" charset="-78"/>
                <a:cs typeface="Andalus" panose="02020603050405020304" pitchFamily="18" charset="-78"/>
              </a:rPr>
              <a:t>connector contacting the guiding plane</a:t>
            </a:r>
            <a:r>
              <a:rPr lang="en-US" dirty="0" smtClean="0">
                <a:solidFill>
                  <a:schemeClr val="tx1"/>
                </a:solidFill>
                <a:latin typeface="Andalus" panose="02020603050405020304" pitchFamily="18" charset="-78"/>
                <a:cs typeface="Andalus" panose="02020603050405020304" pitchFamily="18" charset="-78"/>
              </a:rPr>
              <a:t>.</a:t>
            </a:r>
          </a:p>
          <a:p>
            <a:pPr algn="l" rtl="0"/>
            <a:r>
              <a:rPr lang="en-US" dirty="0" smtClean="0">
                <a:solidFill>
                  <a:schemeClr val="tx1"/>
                </a:solidFill>
                <a:latin typeface="Andalus" panose="02020603050405020304" pitchFamily="18" charset="-78"/>
                <a:cs typeface="Andalus" panose="02020603050405020304" pitchFamily="18" charset="-78"/>
              </a:rPr>
              <a:t> </a:t>
            </a:r>
            <a:r>
              <a:rPr lang="en-US" dirty="0">
                <a:solidFill>
                  <a:schemeClr val="tx1"/>
                </a:solidFill>
                <a:latin typeface="Andalus" panose="02020603050405020304" pitchFamily="18" charset="-78"/>
                <a:cs typeface="Andalus" panose="02020603050405020304" pitchFamily="18" charset="-78"/>
              </a:rPr>
              <a:t>Its purpose is to establish </a:t>
            </a:r>
            <a:r>
              <a:rPr lang="en-US" dirty="0" smtClean="0">
                <a:solidFill>
                  <a:schemeClr val="tx1"/>
                </a:solidFill>
                <a:latin typeface="Andalus" panose="02020603050405020304" pitchFamily="18" charset="-78"/>
                <a:cs typeface="Andalus" panose="02020603050405020304" pitchFamily="18" charset="-78"/>
              </a:rPr>
              <a:t>a definitive </a:t>
            </a:r>
            <a:r>
              <a:rPr lang="en-US" dirty="0">
                <a:solidFill>
                  <a:schemeClr val="tx1"/>
                </a:solidFill>
                <a:latin typeface="Andalus" panose="02020603050405020304" pitchFamily="18" charset="-78"/>
                <a:cs typeface="Andalus" panose="02020603050405020304" pitchFamily="18" charset="-78"/>
              </a:rPr>
              <a:t>finishing index tissue stop for the acrylic base after processing.</a:t>
            </a:r>
            <a:endParaRPr lang="ar-SA" sz="1600"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245434" y="1555845"/>
            <a:ext cx="4797968" cy="1725318"/>
          </a:xfrm>
          <a:prstGeom prst="rect">
            <a:avLst/>
          </a:prstGeom>
        </p:spPr>
      </p:pic>
      <p:pic>
        <p:nvPicPr>
          <p:cNvPr id="5" name="Picture 4"/>
          <p:cNvPicPr>
            <a:picLocks noChangeAspect="1"/>
          </p:cNvPicPr>
          <p:nvPr/>
        </p:nvPicPr>
        <p:blipFill>
          <a:blip r:embed="rId3"/>
          <a:stretch>
            <a:fillRect/>
          </a:stretch>
        </p:blipFill>
        <p:spPr>
          <a:xfrm>
            <a:off x="7656395" y="3471195"/>
            <a:ext cx="3595438" cy="2567082"/>
          </a:xfrm>
          <a:prstGeom prst="rect">
            <a:avLst/>
          </a:prstGeom>
        </p:spPr>
      </p:pic>
    </p:spTree>
    <p:extLst>
      <p:ext uri="{BB962C8B-B14F-4D97-AF65-F5344CB8AC3E}">
        <p14:creationId xmlns:p14="http://schemas.microsoft.com/office/powerpoint/2010/main" val="1472030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Relief:</a:t>
            </a:r>
          </a:p>
        </p:txBody>
      </p:sp>
      <p:sp>
        <p:nvSpPr>
          <p:cNvPr id="3" name="Content Placeholder 2"/>
          <p:cNvSpPr>
            <a:spLocks noGrp="1"/>
          </p:cNvSpPr>
          <p:nvPr>
            <p:ph idx="1"/>
          </p:nvPr>
        </p:nvSpPr>
        <p:spPr>
          <a:xfrm>
            <a:off x="1097280" y="1845734"/>
            <a:ext cx="5944965" cy="4023360"/>
          </a:xfrm>
        </p:spPr>
        <p:txBody>
          <a:bodyPr>
            <a:normAutofit/>
          </a:bodyPr>
          <a:lstStyle/>
          <a:p>
            <a:pPr algn="l" rtl="0"/>
            <a:r>
              <a:rPr lang="en-US" sz="2800" b="1" dirty="0">
                <a:solidFill>
                  <a:srgbClr val="00B0F0"/>
                </a:solidFill>
                <a:latin typeface="Andalus" panose="02020603050405020304" pitchFamily="18" charset="-78"/>
                <a:cs typeface="Andalus" panose="02020603050405020304" pitchFamily="18" charset="-78"/>
              </a:rPr>
              <a:t>Tissue stops </a:t>
            </a:r>
          </a:p>
        </p:txBody>
      </p:sp>
      <p:pic>
        <p:nvPicPr>
          <p:cNvPr id="4" name="Picture 3"/>
          <p:cNvPicPr>
            <a:picLocks noChangeAspect="1"/>
          </p:cNvPicPr>
          <p:nvPr/>
        </p:nvPicPr>
        <p:blipFill>
          <a:blip r:embed="rId2"/>
          <a:stretch>
            <a:fillRect/>
          </a:stretch>
        </p:blipFill>
        <p:spPr>
          <a:xfrm>
            <a:off x="3727496" y="385196"/>
            <a:ext cx="4797968" cy="1725318"/>
          </a:xfrm>
          <a:prstGeom prst="rect">
            <a:avLst/>
          </a:prstGeom>
        </p:spPr>
      </p:pic>
      <p:pic>
        <p:nvPicPr>
          <p:cNvPr id="5" name="Picture 4"/>
          <p:cNvPicPr>
            <a:picLocks noChangeAspect="1"/>
          </p:cNvPicPr>
          <p:nvPr/>
        </p:nvPicPr>
        <p:blipFill rotWithShape="1">
          <a:blip r:embed="rId3"/>
          <a:srcRect l="40280" t="22528" r="40420" b="46316"/>
          <a:stretch/>
        </p:blipFill>
        <p:spPr>
          <a:xfrm>
            <a:off x="1558573" y="2423236"/>
            <a:ext cx="2511189" cy="2279177"/>
          </a:xfrm>
          <a:prstGeom prst="rect">
            <a:avLst/>
          </a:prstGeom>
        </p:spPr>
      </p:pic>
      <p:pic>
        <p:nvPicPr>
          <p:cNvPr id="8" name="Picture 7"/>
          <p:cNvPicPr>
            <a:picLocks noChangeAspect="1"/>
          </p:cNvPicPr>
          <p:nvPr/>
        </p:nvPicPr>
        <p:blipFill rotWithShape="1">
          <a:blip r:embed="rId3"/>
          <a:srcRect l="61049" t="30364" r="19441" b="46315"/>
          <a:stretch/>
        </p:blipFill>
        <p:spPr>
          <a:xfrm>
            <a:off x="4706723" y="2586084"/>
            <a:ext cx="2839514" cy="1908276"/>
          </a:xfrm>
          <a:prstGeom prst="rect">
            <a:avLst/>
          </a:prstGeom>
        </p:spPr>
      </p:pic>
      <p:pic>
        <p:nvPicPr>
          <p:cNvPr id="9" name="Picture 8"/>
          <p:cNvPicPr>
            <a:picLocks noChangeAspect="1"/>
          </p:cNvPicPr>
          <p:nvPr/>
        </p:nvPicPr>
        <p:blipFill rotWithShape="1">
          <a:blip r:embed="rId3"/>
          <a:srcRect l="60734" t="54058" r="19441" b="23741"/>
          <a:stretch/>
        </p:blipFill>
        <p:spPr>
          <a:xfrm>
            <a:off x="4645698" y="4702413"/>
            <a:ext cx="2961564" cy="1864689"/>
          </a:xfrm>
          <a:prstGeom prst="rect">
            <a:avLst/>
          </a:prstGeom>
        </p:spPr>
      </p:pic>
      <p:pic>
        <p:nvPicPr>
          <p:cNvPr id="12" name="Picture 11"/>
          <p:cNvPicPr>
            <a:picLocks noChangeAspect="1"/>
          </p:cNvPicPr>
          <p:nvPr/>
        </p:nvPicPr>
        <p:blipFill rotWithShape="1">
          <a:blip r:embed="rId3"/>
          <a:srcRect l="40280" t="54058" r="40420" b="23367"/>
          <a:stretch/>
        </p:blipFill>
        <p:spPr>
          <a:xfrm>
            <a:off x="7942997" y="2483667"/>
            <a:ext cx="2988861" cy="1965501"/>
          </a:xfrm>
          <a:prstGeom prst="rect">
            <a:avLst/>
          </a:prstGeom>
        </p:spPr>
      </p:pic>
    </p:spTree>
    <p:extLst>
      <p:ext uri="{BB962C8B-B14F-4D97-AF65-F5344CB8AC3E}">
        <p14:creationId xmlns:p14="http://schemas.microsoft.com/office/powerpoint/2010/main" val="3444671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Duplication (tertiary impression):</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400" b="1" dirty="0">
                <a:solidFill>
                  <a:srgbClr val="00B0F0"/>
                </a:solidFill>
                <a:latin typeface="Andalus" panose="02020603050405020304" pitchFamily="18" charset="-78"/>
                <a:cs typeface="Andalus" panose="02020603050405020304" pitchFamily="18" charset="-78"/>
              </a:rPr>
              <a:t>Duplication is the procedure of accurately reproducing a refractory cast</a:t>
            </a:r>
            <a:r>
              <a:rPr lang="en-US" sz="2400" b="1" dirty="0" smtClean="0">
                <a:solidFill>
                  <a:srgbClr val="00B0F0"/>
                </a:solidFill>
                <a:latin typeface="Andalus" panose="02020603050405020304" pitchFamily="18" charset="-78"/>
                <a:cs typeface="Andalus" panose="02020603050405020304" pitchFamily="18" charset="-78"/>
              </a:rPr>
              <a:t>.</a:t>
            </a:r>
          </a:p>
          <a:p>
            <a:pPr algn="l" rtl="0"/>
            <a:r>
              <a:rPr lang="en-US" sz="2400" b="1" dirty="0" smtClean="0">
                <a:solidFill>
                  <a:srgbClr val="00B0F0"/>
                </a:solidFill>
                <a:latin typeface="Andalus" panose="02020603050405020304" pitchFamily="18" charset="-78"/>
                <a:cs typeface="Andalus" panose="02020603050405020304" pitchFamily="18" charset="-78"/>
              </a:rPr>
              <a:t>Duplication is done for the blocked out and relieved master cast</a:t>
            </a:r>
          </a:p>
          <a:p>
            <a:pPr algn="l" rtl="0"/>
            <a:endParaRPr lang="en-US" dirty="0">
              <a:latin typeface="Andalus" panose="02020603050405020304" pitchFamily="18" charset="-78"/>
              <a:cs typeface="Andalus" panose="02020603050405020304" pitchFamily="18" charset="-78"/>
            </a:endParaRPr>
          </a:p>
          <a:p>
            <a:pPr algn="l" rtl="0"/>
            <a:r>
              <a:rPr lang="en-US" sz="2400" b="1" dirty="0" smtClean="0">
                <a:solidFill>
                  <a:srgbClr val="002060"/>
                </a:solidFill>
                <a:latin typeface="Andalus" panose="02020603050405020304" pitchFamily="18" charset="-78"/>
                <a:cs typeface="Andalus" panose="02020603050405020304" pitchFamily="18" charset="-78"/>
              </a:rPr>
              <a:t>A </a:t>
            </a:r>
            <a:r>
              <a:rPr lang="en-US" sz="2400" b="1" dirty="0">
                <a:solidFill>
                  <a:srgbClr val="002060"/>
                </a:solidFill>
                <a:latin typeface="Andalus" panose="02020603050405020304" pitchFamily="18" charset="-78"/>
                <a:cs typeface="Andalus" panose="02020603050405020304" pitchFamily="18" charset="-78"/>
              </a:rPr>
              <a:t>stone cast may be duplicated for many reasons:</a:t>
            </a:r>
          </a:p>
          <a:p>
            <a:pPr algn="l" rtl="0"/>
            <a:r>
              <a:rPr lang="en-US" dirty="0">
                <a:latin typeface="Andalus" panose="02020603050405020304" pitchFamily="18" charset="-78"/>
                <a:cs typeface="Andalus" panose="02020603050405020304" pitchFamily="18" charset="-78"/>
              </a:rPr>
              <a:t>1.	Preservation of original casts.</a:t>
            </a:r>
          </a:p>
          <a:p>
            <a:pPr algn="l" rtl="0"/>
            <a:r>
              <a:rPr lang="en-US" dirty="0">
                <a:latin typeface="Andalus" panose="02020603050405020304" pitchFamily="18" charset="-78"/>
                <a:cs typeface="Andalus" panose="02020603050405020304" pitchFamily="18" charset="-78"/>
              </a:rPr>
              <a:t>2.	Eliminating the danger of fracture or abrading the surface of the original master cast.</a:t>
            </a:r>
          </a:p>
          <a:p>
            <a:pPr algn="l" rtl="0"/>
            <a:r>
              <a:rPr lang="en-US" dirty="0">
                <a:latin typeface="Andalus" panose="02020603050405020304" pitchFamily="18" charset="-78"/>
                <a:cs typeface="Andalus" panose="02020603050405020304" pitchFamily="18" charset="-78"/>
              </a:rPr>
              <a:t>3.	Forming the wax or plastic pattern</a:t>
            </a:r>
          </a:p>
          <a:p>
            <a:pPr algn="l" rtl="0"/>
            <a:r>
              <a:rPr lang="en-US" dirty="0">
                <a:latin typeface="Andalus" panose="02020603050405020304" pitchFamily="18" charset="-78"/>
                <a:cs typeface="Andalus" panose="02020603050405020304" pitchFamily="18" charset="-78"/>
              </a:rPr>
              <a:t>4.	The metal framework is cast against the surface of refractory </a:t>
            </a:r>
            <a:r>
              <a:rPr lang="en-US" dirty="0" smtClean="0">
                <a:latin typeface="Andalus" panose="02020603050405020304" pitchFamily="18" charset="-78"/>
                <a:cs typeface="Andalus" panose="02020603050405020304" pitchFamily="18" charset="-78"/>
              </a:rPr>
              <a:t>cast.</a:t>
            </a:r>
          </a:p>
          <a:p>
            <a:pPr algn="l" rtl="0"/>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086213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6063374" cy="1450757"/>
          </a:xfrm>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Duplication (tertiary impression):</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1" y="1845734"/>
            <a:ext cx="5071699" cy="4023360"/>
          </a:xfrm>
        </p:spPr>
        <p:txBody>
          <a:bodyPr>
            <a:normAutofit/>
          </a:bodyPr>
          <a:lstStyle/>
          <a:p>
            <a:pPr algn="l" rtl="0"/>
            <a:r>
              <a:rPr lang="en-US" sz="2400" b="1" dirty="0">
                <a:solidFill>
                  <a:srgbClr val="00B0F0"/>
                </a:solidFill>
                <a:latin typeface="Andalus" panose="02020603050405020304" pitchFamily="18" charset="-78"/>
                <a:cs typeface="Andalus" panose="02020603050405020304" pitchFamily="18" charset="-78"/>
              </a:rPr>
              <a:t>Duplicating Materials are:</a:t>
            </a:r>
          </a:p>
          <a:p>
            <a:pPr algn="l" rtl="0"/>
            <a:r>
              <a:rPr lang="en-US" dirty="0">
                <a:solidFill>
                  <a:schemeClr val="tx1"/>
                </a:solidFill>
                <a:latin typeface="Andalus" panose="02020603050405020304" pitchFamily="18" charset="-78"/>
                <a:cs typeface="Andalus" panose="02020603050405020304" pitchFamily="18" charset="-78"/>
              </a:rPr>
              <a:t>1.	Colloidal (agar)</a:t>
            </a:r>
          </a:p>
          <a:p>
            <a:pPr algn="l" rtl="0"/>
            <a:r>
              <a:rPr lang="en-US" dirty="0">
                <a:solidFill>
                  <a:schemeClr val="tx1"/>
                </a:solidFill>
                <a:latin typeface="Andalus" panose="02020603050405020304" pitchFamily="18" charset="-78"/>
                <a:cs typeface="Andalus" panose="02020603050405020304" pitchFamily="18" charset="-78"/>
              </a:rPr>
              <a:t>2.	Silicon</a:t>
            </a:r>
          </a:p>
          <a:p>
            <a:pPr algn="l" rtl="0"/>
            <a:r>
              <a:rPr lang="en-US" dirty="0">
                <a:solidFill>
                  <a:schemeClr val="tx1"/>
                </a:solidFill>
                <a:latin typeface="Andalus" panose="02020603050405020304" pitchFamily="18" charset="-78"/>
                <a:cs typeface="Andalus" panose="02020603050405020304" pitchFamily="18" charset="-78"/>
              </a:rPr>
              <a:t>Colloidal materials are made fluid by heating and return to gel while cooling. The cast to be duplicated must be placed in the bottom of a flask, called a duplicating flask Attach cast to the bottom of the flask so that it does not move.</a:t>
            </a:r>
          </a:p>
        </p:txBody>
      </p:sp>
      <p:pic>
        <p:nvPicPr>
          <p:cNvPr id="7" name="Picture 6"/>
          <p:cNvPicPr>
            <a:picLocks noChangeAspect="1"/>
          </p:cNvPicPr>
          <p:nvPr/>
        </p:nvPicPr>
        <p:blipFill>
          <a:blip r:embed="rId2"/>
          <a:stretch>
            <a:fillRect/>
          </a:stretch>
        </p:blipFill>
        <p:spPr>
          <a:xfrm>
            <a:off x="6284890" y="821382"/>
            <a:ext cx="5824179" cy="5527902"/>
          </a:xfrm>
          <a:prstGeom prst="rect">
            <a:avLst/>
          </a:prstGeom>
        </p:spPr>
      </p:pic>
    </p:spTree>
    <p:extLst>
      <p:ext uri="{BB962C8B-B14F-4D97-AF65-F5344CB8AC3E}">
        <p14:creationId xmlns:p14="http://schemas.microsoft.com/office/powerpoint/2010/main" val="315429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6063374" cy="1450757"/>
          </a:xfrm>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Duplication (tertiary impression):</a:t>
            </a:r>
            <a:endParaRPr lang="ar-SA" sz="4000" b="1" dirty="0">
              <a:solidFill>
                <a:srgbClr val="002060"/>
              </a:solidFill>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stretch>
            <a:fillRect/>
          </a:stretch>
        </p:blipFill>
        <p:spPr>
          <a:xfrm>
            <a:off x="158773" y="2075161"/>
            <a:ext cx="6100603" cy="3748211"/>
          </a:xfrm>
          <a:prstGeom prst="rect">
            <a:avLst/>
          </a:prstGeom>
        </p:spPr>
      </p:pic>
      <p:pic>
        <p:nvPicPr>
          <p:cNvPr id="4" name="Picture 3"/>
          <p:cNvPicPr>
            <a:picLocks noChangeAspect="1"/>
          </p:cNvPicPr>
          <p:nvPr/>
        </p:nvPicPr>
        <p:blipFill>
          <a:blip r:embed="rId3"/>
          <a:stretch>
            <a:fillRect/>
          </a:stretch>
        </p:blipFill>
        <p:spPr>
          <a:xfrm>
            <a:off x="6259376" y="658953"/>
            <a:ext cx="5832712" cy="5502221"/>
          </a:xfrm>
          <a:prstGeom prst="rect">
            <a:avLst/>
          </a:prstGeom>
        </p:spPr>
      </p:pic>
    </p:spTree>
    <p:extLst>
      <p:ext uri="{BB962C8B-B14F-4D97-AF65-F5344CB8AC3E}">
        <p14:creationId xmlns:p14="http://schemas.microsoft.com/office/powerpoint/2010/main" val="1883704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6063374" cy="1450757"/>
          </a:xfrm>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Duplication (tertiary impression):</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75443" y="1859382"/>
            <a:ext cx="10279493" cy="4213872"/>
          </a:xfrm>
        </p:spPr>
        <p:txBody>
          <a:bodyPr>
            <a:normAutofit/>
          </a:bodyPr>
          <a:lstStyle/>
          <a:p>
            <a:pPr algn="l" rtl="0"/>
            <a:r>
              <a:rPr lang="en-US" sz="2800" b="1" dirty="0" smtClean="0">
                <a:solidFill>
                  <a:srgbClr val="00B0F0"/>
                </a:solidFill>
                <a:latin typeface="Andalus" panose="02020603050405020304" pitchFamily="18" charset="-78"/>
                <a:cs typeface="Andalus" panose="02020603050405020304" pitchFamily="18" charset="-78"/>
              </a:rPr>
              <a:t>Refractory cast: </a:t>
            </a:r>
            <a:endParaRPr lang="en-US" sz="2800" b="1" dirty="0">
              <a:solidFill>
                <a:srgbClr val="00B0F0"/>
              </a:solidFill>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dirty="0" smtClean="0">
                <a:solidFill>
                  <a:schemeClr val="tx1"/>
                </a:solidFill>
                <a:latin typeface="Andalus" panose="02020603050405020304" pitchFamily="18" charset="-78"/>
                <a:cs typeface="Andalus" panose="02020603050405020304" pitchFamily="18" charset="-78"/>
              </a:rPr>
              <a:t>It </a:t>
            </a:r>
            <a:r>
              <a:rPr lang="en-US" dirty="0">
                <a:solidFill>
                  <a:schemeClr val="tx1"/>
                </a:solidFill>
                <a:latin typeface="Andalus" panose="02020603050405020304" pitchFamily="18" charset="-78"/>
                <a:cs typeface="Andalus" panose="02020603050405020304" pitchFamily="18" charset="-78"/>
              </a:rPr>
              <a:t>is a cast made of material that will withstand </a:t>
            </a:r>
            <a:r>
              <a:rPr lang="en-US" dirty="0" smtClean="0">
                <a:solidFill>
                  <a:schemeClr val="tx1"/>
                </a:solidFill>
                <a:latin typeface="Andalus" panose="02020603050405020304" pitchFamily="18" charset="-78"/>
                <a:cs typeface="Andalus" panose="02020603050405020304" pitchFamily="18" charset="-78"/>
              </a:rPr>
              <a:t>high temperature </a:t>
            </a:r>
            <a:r>
              <a:rPr lang="en-US" dirty="0">
                <a:solidFill>
                  <a:schemeClr val="tx1"/>
                </a:solidFill>
                <a:latin typeface="Andalus" panose="02020603050405020304" pitchFamily="18" charset="-78"/>
                <a:cs typeface="Andalus" panose="02020603050405020304" pitchFamily="18" charset="-78"/>
              </a:rPr>
              <a:t>without disintegration when used in partial denture </a:t>
            </a:r>
            <a:r>
              <a:rPr lang="en-US" dirty="0" smtClean="0">
                <a:solidFill>
                  <a:schemeClr val="tx1"/>
                </a:solidFill>
                <a:latin typeface="Andalus" panose="02020603050405020304" pitchFamily="18" charset="-78"/>
                <a:cs typeface="Andalus" panose="02020603050405020304" pitchFamily="18" charset="-78"/>
              </a:rPr>
              <a:t>casting procedure</a:t>
            </a:r>
            <a:r>
              <a:rPr lang="en-US" dirty="0">
                <a:solidFill>
                  <a:schemeClr val="tx1"/>
                </a:solidFill>
                <a:latin typeface="Andalus" panose="02020603050405020304" pitchFamily="18" charset="-78"/>
                <a:cs typeface="Andalus" panose="02020603050405020304" pitchFamily="18" charset="-78"/>
              </a:rPr>
              <a:t>; it has an expansion to compensate for metal </a:t>
            </a:r>
            <a:r>
              <a:rPr lang="en-US" dirty="0" smtClean="0">
                <a:solidFill>
                  <a:schemeClr val="tx1"/>
                </a:solidFill>
                <a:latin typeface="Andalus" panose="02020603050405020304" pitchFamily="18" charset="-78"/>
                <a:cs typeface="Andalus" panose="02020603050405020304" pitchFamily="18" charset="-78"/>
              </a:rPr>
              <a:t>shrinkage.</a:t>
            </a:r>
          </a:p>
          <a:p>
            <a:pPr algn="l" rtl="0">
              <a:buFont typeface="Wingdings" panose="05000000000000000000" pitchFamily="2" charset="2"/>
              <a:buChar char="§"/>
            </a:pPr>
            <a:r>
              <a:rPr lang="en-US" dirty="0" smtClean="0">
                <a:solidFill>
                  <a:schemeClr val="tx1"/>
                </a:solidFill>
                <a:latin typeface="Andalus" panose="02020603050405020304" pitchFamily="18" charset="-78"/>
                <a:cs typeface="Andalus" panose="02020603050405020304" pitchFamily="18" charset="-78"/>
              </a:rPr>
              <a:t>The refractory </a:t>
            </a:r>
            <a:r>
              <a:rPr lang="en-US" dirty="0">
                <a:solidFill>
                  <a:schemeClr val="tx1"/>
                </a:solidFill>
                <a:latin typeface="Andalus" panose="02020603050405020304" pitchFamily="18" charset="-78"/>
                <a:cs typeface="Andalus" panose="02020603050405020304" pitchFamily="18" charset="-78"/>
              </a:rPr>
              <a:t>cast has been made of investment </a:t>
            </a:r>
            <a:r>
              <a:rPr lang="en-US" dirty="0" smtClean="0">
                <a:solidFill>
                  <a:schemeClr val="tx1"/>
                </a:solidFill>
                <a:latin typeface="Andalus" panose="02020603050405020304" pitchFamily="18" charset="-78"/>
                <a:cs typeface="Andalus" panose="02020603050405020304" pitchFamily="18" charset="-78"/>
              </a:rPr>
              <a:t>material ( investment cast). </a:t>
            </a:r>
          </a:p>
          <a:p>
            <a:pPr marL="0" indent="0" algn="l" rtl="0">
              <a:buNone/>
            </a:pPr>
            <a:r>
              <a:rPr lang="en-US" sz="2600" b="1" dirty="0">
                <a:solidFill>
                  <a:srgbClr val="00B0F0"/>
                </a:solidFill>
                <a:latin typeface="Andalus" panose="02020603050405020304" pitchFamily="18" charset="-78"/>
                <a:cs typeface="Andalus" panose="02020603050405020304" pitchFamily="18" charset="-78"/>
              </a:rPr>
              <a:t>The investment material is used for making the refractory cast; the </a:t>
            </a:r>
            <a:r>
              <a:rPr lang="en-US" sz="2600" b="1" dirty="0" smtClean="0">
                <a:solidFill>
                  <a:srgbClr val="00B0F0"/>
                </a:solidFill>
                <a:latin typeface="Andalus" panose="02020603050405020304" pitchFamily="18" charset="-78"/>
                <a:cs typeface="Andalus" panose="02020603050405020304" pitchFamily="18" charset="-78"/>
              </a:rPr>
              <a:t>type of </a:t>
            </a:r>
            <a:r>
              <a:rPr lang="en-US" sz="2600" b="1" dirty="0">
                <a:solidFill>
                  <a:srgbClr val="00B0F0"/>
                </a:solidFill>
                <a:latin typeface="Andalus" panose="02020603050405020304" pitchFamily="18" charset="-78"/>
                <a:cs typeface="Andalus" panose="02020603050405020304" pitchFamily="18" charset="-78"/>
              </a:rPr>
              <a:t>investment depends on the type of alloy </a:t>
            </a:r>
            <a:r>
              <a:rPr lang="en-US" sz="2600" b="1" dirty="0" smtClean="0">
                <a:solidFill>
                  <a:srgbClr val="00B0F0"/>
                </a:solidFill>
                <a:latin typeface="Andalus" panose="02020603050405020304" pitchFamily="18" charset="-78"/>
                <a:cs typeface="Andalus" panose="02020603050405020304" pitchFamily="18" charset="-78"/>
              </a:rPr>
              <a:t>used:</a:t>
            </a:r>
            <a:endParaRPr lang="en-US" sz="2600" b="1" dirty="0">
              <a:solidFill>
                <a:srgbClr val="00B0F0"/>
              </a:solidFill>
              <a:latin typeface="Andalus" panose="02020603050405020304" pitchFamily="18" charset="-78"/>
              <a:cs typeface="Andalus" panose="02020603050405020304" pitchFamily="18" charset="-78"/>
            </a:endParaRPr>
          </a:p>
          <a:p>
            <a:pPr marL="457200" indent="-457200" algn="l" rtl="0">
              <a:buFont typeface="+mj-lt"/>
              <a:buAutoNum type="arabicPeriod"/>
            </a:pPr>
            <a:r>
              <a:rPr lang="en-US" dirty="0">
                <a:solidFill>
                  <a:schemeClr val="tx1"/>
                </a:solidFill>
                <a:latin typeface="Andalus" panose="02020603050405020304" pitchFamily="18" charset="-78"/>
                <a:cs typeface="Andalus" panose="02020603050405020304" pitchFamily="18" charset="-78"/>
              </a:rPr>
              <a:t>Gypsum bounded investment is used for low heat alloys as type IV </a:t>
            </a:r>
            <a:r>
              <a:rPr lang="en-US" dirty="0" smtClean="0">
                <a:solidFill>
                  <a:schemeClr val="tx1"/>
                </a:solidFill>
                <a:latin typeface="Andalus" panose="02020603050405020304" pitchFamily="18" charset="-78"/>
                <a:cs typeface="Andalus" panose="02020603050405020304" pitchFamily="18" charset="-78"/>
              </a:rPr>
              <a:t>gold alloy</a:t>
            </a:r>
            <a:r>
              <a:rPr lang="en-US" dirty="0">
                <a:solidFill>
                  <a:schemeClr val="tx1"/>
                </a:solidFill>
                <a:latin typeface="Andalus" panose="02020603050405020304" pitchFamily="18" charset="-78"/>
                <a:cs typeface="Andalus" panose="02020603050405020304" pitchFamily="18" charset="-78"/>
              </a:rPr>
              <a:t>.</a:t>
            </a:r>
          </a:p>
          <a:p>
            <a:pPr marL="457200" indent="-457200" algn="l" rtl="0">
              <a:buFont typeface="+mj-lt"/>
              <a:buAutoNum type="arabicPeriod"/>
            </a:pPr>
            <a:r>
              <a:rPr lang="en-US" dirty="0">
                <a:solidFill>
                  <a:schemeClr val="tx1"/>
                </a:solidFill>
                <a:latin typeface="Andalus" panose="02020603050405020304" pitchFamily="18" charset="-78"/>
                <a:cs typeface="Andalus" panose="02020603050405020304" pitchFamily="18" charset="-78"/>
              </a:rPr>
              <a:t>Phosphate bounded investment is used for high heat alloys as </a:t>
            </a:r>
            <a:r>
              <a:rPr lang="en-US" dirty="0" err="1" smtClean="0">
                <a:solidFill>
                  <a:schemeClr val="tx1"/>
                </a:solidFill>
                <a:latin typeface="Andalus" panose="02020603050405020304" pitchFamily="18" charset="-78"/>
                <a:cs typeface="Andalus" panose="02020603050405020304" pitchFamily="18" charset="-78"/>
              </a:rPr>
              <a:t>vitallium</a:t>
            </a:r>
            <a:r>
              <a:rPr lang="en-US" dirty="0" smtClean="0">
                <a:solidFill>
                  <a:schemeClr val="tx1"/>
                </a:solidFill>
                <a:latin typeface="Andalus" panose="02020603050405020304" pitchFamily="18" charset="-78"/>
                <a:cs typeface="Andalus" panose="02020603050405020304" pitchFamily="18" charset="-78"/>
              </a:rPr>
              <a:t>, palladium </a:t>
            </a:r>
            <a:r>
              <a:rPr lang="en-US" dirty="0">
                <a:solidFill>
                  <a:schemeClr val="tx1"/>
                </a:solidFill>
                <a:latin typeface="Andalus" panose="02020603050405020304" pitchFamily="18" charset="-78"/>
                <a:cs typeface="Andalus" panose="02020603050405020304" pitchFamily="18" charset="-78"/>
              </a:rPr>
              <a:t>alloy.</a:t>
            </a:r>
          </a:p>
        </p:txBody>
      </p:sp>
    </p:spTree>
    <p:extLst>
      <p:ext uri="{BB962C8B-B14F-4D97-AF65-F5344CB8AC3E}">
        <p14:creationId xmlns:p14="http://schemas.microsoft.com/office/powerpoint/2010/main" val="3103447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Design Transfer: </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10216714" cy="4023360"/>
          </a:xfrm>
        </p:spPr>
        <p:txBody>
          <a:bodyPr/>
          <a:lstStyle/>
          <a:p>
            <a:pPr algn="l" rtl="0"/>
            <a:r>
              <a:rPr lang="en-US" sz="2400" dirty="0" smtClean="0">
                <a:latin typeface="Andalus" panose="02020603050405020304" pitchFamily="18" charset="-78"/>
                <a:cs typeface="Andalus" panose="02020603050405020304" pitchFamily="18" charset="-78"/>
              </a:rPr>
              <a:t>Before the actual waxing can begin, the design must be transferred on the refractory cast.</a:t>
            </a:r>
          </a:p>
          <a:p>
            <a:pPr algn="l" rtl="0"/>
            <a:endParaRPr lang="en-US" dirty="0">
              <a:latin typeface="Andalus" panose="02020603050405020304" pitchFamily="18" charset="-78"/>
              <a:cs typeface="Andalus" panose="02020603050405020304" pitchFamily="18" charset="-78"/>
            </a:endParaRPr>
          </a:p>
          <a:p>
            <a:pPr algn="l" rtl="0"/>
            <a:endParaRPr lang="en-US" dirty="0" smtClean="0">
              <a:latin typeface="Andalus" panose="02020603050405020304" pitchFamily="18" charset="-78"/>
              <a:cs typeface="Andalus" panose="02020603050405020304" pitchFamily="18" charset="-78"/>
            </a:endParaRPr>
          </a:p>
          <a:p>
            <a:pPr algn="l" rtl="0"/>
            <a:endParaRPr lang="en-US" dirty="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4195411" y="2705542"/>
            <a:ext cx="3300692" cy="2817258"/>
          </a:xfrm>
          <a:prstGeom prst="rect">
            <a:avLst/>
          </a:prstGeom>
        </p:spPr>
      </p:pic>
    </p:spTree>
    <p:extLst>
      <p:ext uri="{BB962C8B-B14F-4D97-AF65-F5344CB8AC3E}">
        <p14:creationId xmlns:p14="http://schemas.microsoft.com/office/powerpoint/2010/main" val="933971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Waxing the RPD Framework</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5883069" cy="4023360"/>
          </a:xfrm>
        </p:spPr>
        <p:txBody>
          <a:bodyPr/>
          <a:lstStyle/>
          <a:p>
            <a:pPr algn="l" rtl="0"/>
            <a:endParaRPr lang="en-US" dirty="0">
              <a:latin typeface="Andalus" panose="02020603050405020304" pitchFamily="18" charset="-78"/>
              <a:cs typeface="Andalus" panose="02020603050405020304" pitchFamily="18" charset="-78"/>
            </a:endParaRPr>
          </a:p>
          <a:p>
            <a:pPr algn="l" rtl="0"/>
            <a:endParaRPr lang="en-US" dirty="0" smtClean="0">
              <a:latin typeface="Andalus" panose="02020603050405020304" pitchFamily="18" charset="-78"/>
              <a:cs typeface="Andalus" panose="02020603050405020304" pitchFamily="18" charset="-78"/>
            </a:endParaRPr>
          </a:p>
          <a:p>
            <a:pPr algn="l" rtl="0"/>
            <a:endParaRPr lang="en-US" dirty="0" smtClean="0">
              <a:latin typeface="Andalus" panose="02020603050405020304" pitchFamily="18" charset="-78"/>
              <a:cs typeface="Andalus" panose="02020603050405020304" pitchFamily="18" charset="-78"/>
            </a:endParaRPr>
          </a:p>
          <a:p>
            <a:pPr marL="0" indent="0" algn="l" rtl="0">
              <a:buNone/>
            </a:pPr>
            <a:endParaRPr lang="en-US" dirty="0">
              <a:latin typeface="Andalus" panose="02020603050405020304" pitchFamily="18" charset="-78"/>
              <a:cs typeface="Andalus" panose="02020603050405020304" pitchFamily="18" charset="-78"/>
            </a:endParaRPr>
          </a:p>
          <a:p>
            <a:pPr algn="l" rtl="0"/>
            <a:r>
              <a:rPr lang="en-US" sz="2400" b="1" dirty="0">
                <a:solidFill>
                  <a:srgbClr val="00B0F0"/>
                </a:solidFill>
                <a:latin typeface="Andalus" panose="02020603050405020304" pitchFamily="18" charset="-78"/>
                <a:cs typeface="Andalus" panose="02020603050405020304" pitchFamily="18" charset="-78"/>
              </a:rPr>
              <a:t>Waxing the RPD Framework: </a:t>
            </a:r>
            <a:r>
              <a:rPr lang="en-US" dirty="0">
                <a:latin typeface="Andalus" panose="02020603050405020304" pitchFamily="18" charset="-78"/>
                <a:cs typeface="Andalus" panose="02020603050405020304" pitchFamily="18" charset="-78"/>
              </a:rPr>
              <a:t>Wax pattern on the duplicate cast according to the establish design.</a:t>
            </a:r>
            <a:endParaRPr lang="en-US" dirty="0" smtClean="0">
              <a:latin typeface="Andalus" panose="02020603050405020304" pitchFamily="18" charset="-78"/>
              <a:cs typeface="Andalus" panose="02020603050405020304" pitchFamily="18" charset="-78"/>
            </a:endParaRPr>
          </a:p>
          <a:p>
            <a:pPr algn="l" rtl="0"/>
            <a:endParaRPr lang="en-US" dirty="0" smtClean="0">
              <a:latin typeface="Andalus" panose="02020603050405020304" pitchFamily="18" charset="-78"/>
              <a:cs typeface="Andalus" panose="02020603050405020304" pitchFamily="18" charset="-78"/>
            </a:endParaRPr>
          </a:p>
          <a:p>
            <a:pPr algn="l" rtl="0"/>
            <a:endParaRPr lang="ar-SA"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1270990" y="1845734"/>
            <a:ext cx="5535648" cy="1694835"/>
          </a:xfrm>
          <a:prstGeom prst="rect">
            <a:avLst/>
          </a:prstGeom>
        </p:spPr>
      </p:pic>
      <p:pic>
        <p:nvPicPr>
          <p:cNvPr id="6" name="Picture 5"/>
          <p:cNvPicPr>
            <a:picLocks noChangeAspect="1"/>
          </p:cNvPicPr>
          <p:nvPr/>
        </p:nvPicPr>
        <p:blipFill>
          <a:blip r:embed="rId3"/>
          <a:stretch>
            <a:fillRect/>
          </a:stretch>
        </p:blipFill>
        <p:spPr>
          <a:xfrm>
            <a:off x="7585657" y="366607"/>
            <a:ext cx="4400262" cy="5996886"/>
          </a:xfrm>
          <a:prstGeom prst="rect">
            <a:avLst/>
          </a:prstGeom>
        </p:spPr>
      </p:pic>
      <p:pic>
        <p:nvPicPr>
          <p:cNvPr id="7" name="Picture 6"/>
          <p:cNvPicPr>
            <a:picLocks noChangeAspect="1"/>
          </p:cNvPicPr>
          <p:nvPr/>
        </p:nvPicPr>
        <p:blipFill>
          <a:blip r:embed="rId4"/>
          <a:stretch>
            <a:fillRect/>
          </a:stretch>
        </p:blipFill>
        <p:spPr>
          <a:xfrm>
            <a:off x="2504100" y="4418193"/>
            <a:ext cx="3069428" cy="1945300"/>
          </a:xfrm>
          <a:prstGeom prst="rect">
            <a:avLst/>
          </a:prstGeom>
        </p:spPr>
      </p:pic>
    </p:spTree>
    <p:extLst>
      <p:ext uri="{BB962C8B-B14F-4D97-AF65-F5344CB8AC3E}">
        <p14:creationId xmlns:p14="http://schemas.microsoft.com/office/powerpoint/2010/main" val="1668697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solidFill>
                  <a:srgbClr val="002060"/>
                </a:solidFill>
                <a:latin typeface="Times New Roman" panose="02020603050405020304" pitchFamily="18" charset="0"/>
                <a:cs typeface="Times New Roman" panose="02020603050405020304" pitchFamily="18" charset="0"/>
              </a:rPr>
              <a:t>SPRUING:</a:t>
            </a:r>
            <a:endParaRPr lang="ar-SA" sz="44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dirty="0">
                <a:latin typeface="Andalus" panose="02020603050405020304" pitchFamily="18" charset="-78"/>
                <a:cs typeface="Andalus" panose="02020603050405020304" pitchFamily="18" charset="-78"/>
              </a:rPr>
              <a:t>• </a:t>
            </a:r>
            <a:r>
              <a:rPr lang="en-US" dirty="0" err="1">
                <a:latin typeface="Andalus" panose="02020603050405020304" pitchFamily="18" charset="-78"/>
                <a:cs typeface="Andalus" panose="02020603050405020304" pitchFamily="18" charset="-78"/>
              </a:rPr>
              <a:t>Sprues</a:t>
            </a:r>
            <a:r>
              <a:rPr lang="en-US" dirty="0">
                <a:latin typeface="Andalus" panose="02020603050405020304" pitchFamily="18" charset="-78"/>
                <a:cs typeface="Andalus" panose="02020603050405020304" pitchFamily="18" charset="-78"/>
              </a:rPr>
              <a:t> have the purpose of leading the molten metal from the crucible into the mold cavity.</a:t>
            </a:r>
          </a:p>
          <a:p>
            <a:pPr algn="l" rtl="0"/>
            <a:r>
              <a:rPr lang="en-US" dirty="0">
                <a:latin typeface="Andalus" panose="02020603050405020304" pitchFamily="18" charset="-78"/>
                <a:cs typeface="Andalus" panose="02020603050405020304" pitchFamily="18" charset="-78"/>
              </a:rPr>
              <a:t>• For this purpose, they should be:</a:t>
            </a:r>
          </a:p>
          <a:p>
            <a:pPr algn="l" rtl="0"/>
            <a:r>
              <a:rPr lang="en-US" dirty="0" smtClean="0">
                <a:latin typeface="Andalus" panose="02020603050405020304" pitchFamily="18" charset="-78"/>
                <a:cs typeface="Andalus" panose="02020603050405020304" pitchFamily="18" charset="-78"/>
              </a:rPr>
              <a:t>      a</a:t>
            </a:r>
            <a:r>
              <a:rPr lang="en-US" dirty="0">
                <a:latin typeface="Andalus" panose="02020603050405020304" pitchFamily="18" charset="-78"/>
                <a:cs typeface="Andalus" panose="02020603050405020304" pitchFamily="18" charset="-78"/>
              </a:rPr>
              <a:t>.	Large enough to accommodate the entering molten metal .</a:t>
            </a:r>
          </a:p>
          <a:p>
            <a:pPr algn="l" rtl="0"/>
            <a:r>
              <a:rPr lang="en-US" dirty="0" smtClean="0">
                <a:latin typeface="Andalus" panose="02020603050405020304" pitchFamily="18" charset="-78"/>
                <a:cs typeface="Andalus" panose="02020603050405020304" pitchFamily="18" charset="-78"/>
              </a:rPr>
              <a:t>      b</a:t>
            </a:r>
            <a:r>
              <a:rPr lang="en-US" dirty="0">
                <a:latin typeface="Andalus" panose="02020603050405020304" pitchFamily="18" charset="-78"/>
                <a:cs typeface="Andalus" panose="02020603050405020304" pitchFamily="18" charset="-78"/>
              </a:rPr>
              <a:t>.	Of proper shape to lead the metal into the mold cavity as quickly as possible.</a:t>
            </a:r>
          </a:p>
          <a:p>
            <a:pPr algn="l" rtl="0"/>
            <a:r>
              <a:rPr lang="en-US" dirty="0" smtClean="0">
                <a:latin typeface="Andalus" panose="02020603050405020304" pitchFamily="18" charset="-78"/>
                <a:cs typeface="Andalus" panose="02020603050405020304" pitchFamily="18" charset="-78"/>
              </a:rPr>
              <a:t>      c</a:t>
            </a:r>
            <a:r>
              <a:rPr lang="en-US" dirty="0">
                <a:latin typeface="Andalus" panose="02020603050405020304" pitchFamily="18" charset="-78"/>
                <a:cs typeface="Andalus" panose="02020603050405020304" pitchFamily="18" charset="-78"/>
              </a:rPr>
              <a:t>.	They provide a reservoir of molten metal from which the casting may draw </a:t>
            </a:r>
            <a:r>
              <a:rPr lang="en-US" dirty="0" smtClean="0">
                <a:latin typeface="Andalus" panose="02020603050405020304" pitchFamily="18" charset="-78"/>
                <a:cs typeface="Andalus" panose="02020603050405020304" pitchFamily="18" charset="-78"/>
              </a:rPr>
              <a:t>during 	solidification</a:t>
            </a:r>
            <a:r>
              <a:rPr lang="en-US" dirty="0">
                <a:latin typeface="Andalus" panose="02020603050405020304" pitchFamily="18" charset="-78"/>
                <a:cs typeface="Andalus" panose="02020603050405020304" pitchFamily="18" charset="-78"/>
              </a:rPr>
              <a:t>, thus preventing porosity caused by shrinkage.</a:t>
            </a:r>
          </a:p>
          <a:p>
            <a:pPr algn="l" rtl="0"/>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929385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solidFill>
                  <a:srgbClr val="002060"/>
                </a:solidFill>
                <a:latin typeface="Times New Roman" panose="02020603050405020304" pitchFamily="18" charset="0"/>
                <a:cs typeface="Times New Roman" panose="02020603050405020304" pitchFamily="18" charset="0"/>
              </a:rPr>
              <a:t>SPRUING:</a:t>
            </a:r>
            <a:endParaRPr lang="ar-SA" sz="4400" b="1" dirty="0">
              <a:solidFill>
                <a:srgbClr val="00206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873120" y="1737360"/>
            <a:ext cx="5543206" cy="4891537"/>
          </a:xfrm>
          <a:prstGeom prst="rect">
            <a:avLst/>
          </a:prstGeom>
        </p:spPr>
      </p:pic>
      <p:pic>
        <p:nvPicPr>
          <p:cNvPr id="5" name="Content Placeholder 4"/>
          <p:cNvPicPr>
            <a:picLocks noGrp="1" noChangeAspect="1"/>
          </p:cNvPicPr>
          <p:nvPr>
            <p:ph idx="1"/>
          </p:nvPr>
        </p:nvPicPr>
        <p:blipFill>
          <a:blip r:embed="rId3"/>
          <a:stretch>
            <a:fillRect/>
          </a:stretch>
        </p:blipFill>
        <p:spPr>
          <a:xfrm>
            <a:off x="6238351" y="2382592"/>
            <a:ext cx="3408133" cy="2253638"/>
          </a:xfrm>
          <a:prstGeom prst="rect">
            <a:avLst/>
          </a:prstGeom>
        </p:spPr>
      </p:pic>
    </p:spTree>
    <p:extLst>
      <p:ext uri="{BB962C8B-B14F-4D97-AF65-F5344CB8AC3E}">
        <p14:creationId xmlns:p14="http://schemas.microsoft.com/office/powerpoint/2010/main" val="1131201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Investing the </a:t>
            </a:r>
            <a:r>
              <a:rPr lang="en-US" sz="4000" b="1" dirty="0" err="1">
                <a:solidFill>
                  <a:srgbClr val="002060"/>
                </a:solidFill>
                <a:latin typeface="Times New Roman" panose="02020603050405020304" pitchFamily="18" charset="0"/>
                <a:cs typeface="Times New Roman" panose="02020603050405020304" pitchFamily="18" charset="0"/>
              </a:rPr>
              <a:t>sprued</a:t>
            </a:r>
            <a:r>
              <a:rPr lang="en-US" sz="4000" b="1" dirty="0">
                <a:solidFill>
                  <a:srgbClr val="002060"/>
                </a:solidFill>
                <a:latin typeface="Times New Roman" panose="02020603050405020304" pitchFamily="18" charset="0"/>
                <a:cs typeface="Times New Roman" panose="02020603050405020304" pitchFamily="18" charset="0"/>
              </a:rPr>
              <a:t> Pattern: </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4672455" cy="4023360"/>
          </a:xfrm>
        </p:spPr>
        <p:txBody>
          <a:bodyPr/>
          <a:lstStyle/>
          <a:p>
            <a:pPr algn="l" rtl="0"/>
            <a:r>
              <a:rPr lang="en-US" sz="2400" b="1" dirty="0" smtClean="0">
                <a:solidFill>
                  <a:srgbClr val="00B0F0"/>
                </a:solidFill>
                <a:latin typeface="Andalus" panose="02020603050405020304" pitchFamily="18" charset="-78"/>
                <a:cs typeface="Andalus" panose="02020603050405020304" pitchFamily="18" charset="-78"/>
              </a:rPr>
              <a:t>The </a:t>
            </a:r>
            <a:r>
              <a:rPr lang="en-US" sz="2400" b="1" dirty="0">
                <a:solidFill>
                  <a:srgbClr val="00B0F0"/>
                </a:solidFill>
                <a:latin typeface="Andalus" panose="02020603050405020304" pitchFamily="18" charset="-78"/>
                <a:cs typeface="Andalus" panose="02020603050405020304" pitchFamily="18" charset="-78"/>
              </a:rPr>
              <a:t>investment for an RPD casting consists of two parts:</a:t>
            </a:r>
          </a:p>
          <a:p>
            <a:pPr algn="l" rtl="0"/>
            <a:r>
              <a:rPr lang="en-US" dirty="0">
                <a:latin typeface="Andalus" panose="02020603050405020304" pitchFamily="18" charset="-78"/>
                <a:cs typeface="Andalus" panose="02020603050405020304" pitchFamily="18" charset="-78"/>
              </a:rPr>
              <a:t>a. The investment cast on which the wax pattern is made.</a:t>
            </a:r>
          </a:p>
          <a:p>
            <a:pPr algn="l" rtl="0"/>
            <a:r>
              <a:rPr lang="en-US" dirty="0">
                <a:latin typeface="Andalus" panose="02020603050405020304" pitchFamily="18" charset="-78"/>
                <a:cs typeface="Andalus" panose="02020603050405020304" pitchFamily="18" charset="-78"/>
              </a:rPr>
              <a:t>b. The outer investment surrounding the cast and pattern</a:t>
            </a:r>
            <a:r>
              <a:rPr lang="en-US" dirty="0" smtClean="0">
                <a:latin typeface="Andalus" panose="02020603050405020304" pitchFamily="18" charset="-78"/>
                <a:cs typeface="Andalus" panose="02020603050405020304" pitchFamily="18" charset="-78"/>
              </a:rPr>
              <a:t>.</a:t>
            </a:r>
          </a:p>
          <a:p>
            <a:pPr algn="l" rtl="0"/>
            <a:endParaRPr lang="en-US"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859887" y="1845734"/>
            <a:ext cx="5651802" cy="3686582"/>
          </a:xfrm>
          <a:prstGeom prst="rect">
            <a:avLst/>
          </a:prstGeom>
        </p:spPr>
      </p:pic>
    </p:spTree>
    <p:extLst>
      <p:ext uri="{BB962C8B-B14F-4D97-AF65-F5344CB8AC3E}">
        <p14:creationId xmlns:p14="http://schemas.microsoft.com/office/powerpoint/2010/main" val="474272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BURN OUT:</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sz="2400" b="1" dirty="0">
                <a:solidFill>
                  <a:srgbClr val="00B0F0"/>
                </a:solidFill>
                <a:latin typeface="Andalus" panose="02020603050405020304" pitchFamily="18" charset="-78"/>
                <a:cs typeface="Andalus" panose="02020603050405020304" pitchFamily="18" charset="-78"/>
              </a:rPr>
              <a:t>The burnout procedure serves three purposes:</a:t>
            </a:r>
          </a:p>
          <a:p>
            <a:pPr algn="l" rtl="0"/>
            <a:r>
              <a:rPr lang="en-US" dirty="0">
                <a:latin typeface="Andalus" panose="02020603050405020304" pitchFamily="18" charset="-78"/>
                <a:cs typeface="Andalus" panose="02020603050405020304" pitchFamily="18" charset="-78"/>
              </a:rPr>
              <a:t>1.	It drives off moisture in the mold.</a:t>
            </a:r>
          </a:p>
          <a:p>
            <a:pPr algn="l" rtl="0"/>
            <a:r>
              <a:rPr lang="en-US" dirty="0">
                <a:latin typeface="Andalus" panose="02020603050405020304" pitchFamily="18" charset="-78"/>
                <a:cs typeface="Andalus" panose="02020603050405020304" pitchFamily="18" charset="-78"/>
              </a:rPr>
              <a:t>2.	It vaporizes and thus eliminates the pattern, leaving a cavity in the mold.</a:t>
            </a:r>
          </a:p>
          <a:p>
            <a:pPr algn="l" rtl="0"/>
            <a:r>
              <a:rPr lang="en-US" dirty="0">
                <a:latin typeface="Andalus" panose="02020603050405020304" pitchFamily="18" charset="-78"/>
                <a:cs typeface="Andalus" panose="02020603050405020304" pitchFamily="18" charset="-78"/>
              </a:rPr>
              <a:t>3.	It expands the mold to compensate for contraction of the metal on cooling.</a:t>
            </a: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087933" y="3796619"/>
            <a:ext cx="3595781" cy="2361409"/>
          </a:xfrm>
          <a:prstGeom prst="rect">
            <a:avLst/>
          </a:prstGeom>
        </p:spPr>
      </p:pic>
    </p:spTree>
    <p:extLst>
      <p:ext uri="{BB962C8B-B14F-4D97-AF65-F5344CB8AC3E}">
        <p14:creationId xmlns:p14="http://schemas.microsoft.com/office/powerpoint/2010/main" val="17755331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2060"/>
                </a:solidFill>
                <a:latin typeface="Times New Roman" panose="02020603050405020304" pitchFamily="18" charset="0"/>
                <a:cs typeface="Times New Roman" panose="02020603050405020304" pitchFamily="18" charset="0"/>
              </a:rPr>
              <a:t>Casting</a:t>
            </a:r>
            <a:endParaRPr lang="ar-SA"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4298968" cy="4023360"/>
          </a:xfrm>
        </p:spPr>
        <p:txBody>
          <a:bodyPr/>
          <a:lstStyle/>
          <a:p>
            <a:pPr algn="l" rtl="0"/>
            <a:r>
              <a:rPr lang="en-US" dirty="0" smtClean="0">
                <a:latin typeface="Andalus" panose="02020603050405020304" pitchFamily="18" charset="-78"/>
                <a:cs typeface="Andalus" panose="02020603050405020304" pitchFamily="18" charset="-78"/>
              </a:rPr>
              <a:t>Casting machines:</a:t>
            </a:r>
          </a:p>
          <a:p>
            <a:pPr algn="l" rtl="0"/>
            <a:r>
              <a:rPr lang="en-US" sz="2400" b="1" dirty="0" smtClean="0">
                <a:solidFill>
                  <a:srgbClr val="00B0F0"/>
                </a:solidFill>
                <a:latin typeface="Andalus" panose="02020603050405020304" pitchFamily="18" charset="-78"/>
                <a:cs typeface="Andalus" panose="02020603050405020304" pitchFamily="18" charset="-78"/>
              </a:rPr>
              <a:t>1. Air pressure casting machines:</a:t>
            </a:r>
          </a:p>
          <a:p>
            <a:pPr algn="l" rtl="0"/>
            <a:r>
              <a:rPr lang="en-US" dirty="0" smtClean="0">
                <a:latin typeface="Andalus" panose="02020603050405020304" pitchFamily="18" charset="-78"/>
                <a:cs typeface="Andalus" panose="02020603050405020304" pitchFamily="18" charset="-78"/>
              </a:rPr>
              <a:t>Alloy is melted in situ in crucible hollow of the ring , followed by applied air pressure.</a:t>
            </a:r>
          </a:p>
          <a:p>
            <a:pPr algn="l" rtl="0"/>
            <a:endParaRPr lang="en-US" dirty="0">
              <a:latin typeface="Andalus" panose="02020603050405020304" pitchFamily="18" charset="-78"/>
              <a:cs typeface="Andalus" panose="02020603050405020304" pitchFamily="18" charset="-78"/>
            </a:endParaRPr>
          </a:p>
          <a:p>
            <a:pPr algn="l" rtl="0"/>
            <a:r>
              <a:rPr lang="en-US" sz="2400" b="1" dirty="0" smtClean="0">
                <a:solidFill>
                  <a:srgbClr val="00B0F0"/>
                </a:solidFill>
                <a:latin typeface="Andalus" panose="02020603050405020304" pitchFamily="18" charset="-78"/>
                <a:cs typeface="Andalus" panose="02020603050405020304" pitchFamily="18" charset="-78"/>
              </a:rPr>
              <a:t>2. centrifugal casting machines:</a:t>
            </a:r>
          </a:p>
          <a:p>
            <a:pPr algn="l" rtl="0"/>
            <a:r>
              <a:rPr lang="en-US" dirty="0" smtClean="0">
                <a:latin typeface="Andalus" panose="02020603050405020304" pitchFamily="18" charset="-78"/>
                <a:cs typeface="Andalus" panose="02020603050405020304" pitchFamily="18" charset="-78"/>
              </a:rPr>
              <a:t>Alloy is melted in a crucible, and forced into the mold by centrifugal force. </a:t>
            </a:r>
          </a:p>
        </p:txBody>
      </p:sp>
      <p:pic>
        <p:nvPicPr>
          <p:cNvPr id="4" name="Picture 3"/>
          <p:cNvPicPr>
            <a:picLocks noChangeAspect="1"/>
          </p:cNvPicPr>
          <p:nvPr/>
        </p:nvPicPr>
        <p:blipFill rotWithShape="1">
          <a:blip r:embed="rId2"/>
          <a:srcRect l="1306" t="5095" r="56879" b="49637"/>
          <a:stretch/>
        </p:blipFill>
        <p:spPr>
          <a:xfrm>
            <a:off x="7441732" y="1411621"/>
            <a:ext cx="3080307" cy="2220222"/>
          </a:xfrm>
          <a:prstGeom prst="rect">
            <a:avLst/>
          </a:prstGeom>
        </p:spPr>
      </p:pic>
      <p:pic>
        <p:nvPicPr>
          <p:cNvPr id="5" name="Picture 4"/>
          <p:cNvPicPr>
            <a:picLocks noChangeAspect="1"/>
          </p:cNvPicPr>
          <p:nvPr/>
        </p:nvPicPr>
        <p:blipFill rotWithShape="1">
          <a:blip r:embed="rId3"/>
          <a:srcRect l="3529" t="52753" r="2717"/>
          <a:stretch/>
        </p:blipFill>
        <p:spPr>
          <a:xfrm>
            <a:off x="7441731" y="3934686"/>
            <a:ext cx="3080307" cy="2317311"/>
          </a:xfrm>
          <a:prstGeom prst="rect">
            <a:avLst/>
          </a:prstGeom>
        </p:spPr>
      </p:pic>
    </p:spTree>
    <p:extLst>
      <p:ext uri="{BB962C8B-B14F-4D97-AF65-F5344CB8AC3E}">
        <p14:creationId xmlns:p14="http://schemas.microsoft.com/office/powerpoint/2010/main" val="415350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2060"/>
                </a:solidFill>
                <a:latin typeface="Times New Roman" panose="02020603050405020304" pitchFamily="18" charset="0"/>
                <a:cs typeface="Times New Roman" panose="02020603050405020304" pitchFamily="18" charset="0"/>
              </a:rPr>
              <a:t>Casting</a:t>
            </a:r>
            <a:endParaRPr lang="ar-SA"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3632673" y="1011981"/>
            <a:ext cx="6690563" cy="5041089"/>
          </a:xfrm>
          <a:prstGeom prst="rect">
            <a:avLst/>
          </a:prstGeom>
        </p:spPr>
      </p:pic>
    </p:spTree>
    <p:extLst>
      <p:ext uri="{BB962C8B-B14F-4D97-AF65-F5344CB8AC3E}">
        <p14:creationId xmlns:p14="http://schemas.microsoft.com/office/powerpoint/2010/main" val="3592681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solidFill>
                  <a:srgbClr val="002060"/>
                </a:solidFill>
                <a:latin typeface="Times New Roman" panose="02020603050405020304" pitchFamily="18" charset="0"/>
                <a:cs typeface="Times New Roman" panose="02020603050405020304" pitchFamily="18" charset="0"/>
              </a:rPr>
              <a:t>Finishing and Polishing of metal framework:</a:t>
            </a:r>
            <a:endParaRPr lang="ar-SA" sz="44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5264883" cy="4023360"/>
          </a:xfrm>
        </p:spPr>
        <p:txBody>
          <a:bodyPr/>
          <a:lstStyle/>
          <a:p>
            <a:pPr algn="l" rtl="0"/>
            <a:r>
              <a:rPr lang="en-US" dirty="0" smtClean="0">
                <a:latin typeface="Andalus" panose="02020603050405020304" pitchFamily="18" charset="-78"/>
                <a:cs typeface="Andalus" panose="02020603050405020304" pitchFamily="18" charset="-78"/>
              </a:rPr>
              <a:t>•The </a:t>
            </a:r>
            <a:r>
              <a:rPr lang="en-US" dirty="0" err="1">
                <a:latin typeface="Andalus" panose="02020603050405020304" pitchFamily="18" charset="-78"/>
                <a:cs typeface="Andalus" panose="02020603050405020304" pitchFamily="18" charset="-78"/>
              </a:rPr>
              <a:t>sprue</a:t>
            </a:r>
            <a:r>
              <a:rPr lang="en-US" dirty="0">
                <a:latin typeface="Andalus" panose="02020603050405020304" pitchFamily="18" charset="-78"/>
                <a:cs typeface="Andalus" panose="02020603050405020304" pitchFamily="18" charset="-78"/>
              </a:rPr>
              <a:t> removal and finishing is done with high-speed lathe, large abrasive discs, polishing compounds and wheels.</a:t>
            </a:r>
          </a:p>
          <a:p>
            <a:pPr algn="l" rtl="0"/>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final finishing procedures are similar to those used for gold alloy but the Chromium-cobalt and </a:t>
            </a:r>
            <a:r>
              <a:rPr lang="en-US" dirty="0" err="1">
                <a:latin typeface="Andalus" panose="02020603050405020304" pitchFamily="18" charset="-78"/>
                <a:cs typeface="Andalus" panose="02020603050405020304" pitchFamily="18" charset="-78"/>
              </a:rPr>
              <a:t>Nickle</a:t>
            </a:r>
            <a:r>
              <a:rPr lang="en-US" dirty="0">
                <a:latin typeface="Andalus" panose="02020603050405020304" pitchFamily="18" charset="-78"/>
                <a:cs typeface="Andalus" panose="02020603050405020304" pitchFamily="18" charset="-78"/>
              </a:rPr>
              <a:t>-chromium alloys is much harder.</a:t>
            </a:r>
          </a:p>
          <a:p>
            <a:pPr algn="l" rtl="0"/>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major difference is that the Chromium-cobalt and </a:t>
            </a:r>
            <a:r>
              <a:rPr lang="en-US" dirty="0" err="1">
                <a:latin typeface="Andalus" panose="02020603050405020304" pitchFamily="18" charset="-78"/>
                <a:cs typeface="Andalus" panose="02020603050405020304" pitchFamily="18" charset="-78"/>
              </a:rPr>
              <a:t>Nicklechromium</a:t>
            </a:r>
            <a:r>
              <a:rPr lang="en-US" dirty="0">
                <a:latin typeface="Andalus" panose="02020603050405020304" pitchFamily="18" charset="-78"/>
                <a:cs typeface="Andalus" panose="02020603050405020304" pitchFamily="18" charset="-78"/>
              </a:rPr>
              <a:t> alloys are also electro-polished, in addition to the usual mechanical lathe polishing, to produce a smooth surface.</a:t>
            </a: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362163" y="2884867"/>
            <a:ext cx="5407031" cy="1707483"/>
          </a:xfrm>
          <a:prstGeom prst="rect">
            <a:avLst/>
          </a:prstGeom>
        </p:spPr>
      </p:pic>
    </p:spTree>
    <p:extLst>
      <p:ext uri="{BB962C8B-B14F-4D97-AF65-F5344CB8AC3E}">
        <p14:creationId xmlns:p14="http://schemas.microsoft.com/office/powerpoint/2010/main" val="4283147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anose="02020603050405020304" pitchFamily="18" charset="0"/>
                <a:cs typeface="Times New Roman" panose="02020603050405020304" pitchFamily="18" charset="0"/>
              </a:rPr>
              <a:t>NOTES</a:t>
            </a:r>
            <a:endParaRPr lang="ar-SA" sz="40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79" y="1845733"/>
            <a:ext cx="6501255" cy="4452035"/>
          </a:xfrm>
        </p:spPr>
        <p:txBody>
          <a:bodyPr>
            <a:normAutofit/>
          </a:bodyPr>
          <a:lstStyle/>
          <a:p>
            <a:pPr algn="l" rtl="0"/>
            <a:r>
              <a:rPr lang="en-US" dirty="0" smtClean="0">
                <a:latin typeface="Andalus" panose="02020603050405020304" pitchFamily="18" charset="-78"/>
                <a:cs typeface="Andalus" panose="02020603050405020304" pitchFamily="18" charset="-78"/>
              </a:rPr>
              <a:t>• There </a:t>
            </a:r>
            <a:r>
              <a:rPr lang="en-US" dirty="0">
                <a:latin typeface="Andalus" panose="02020603050405020304" pitchFamily="18" charset="-78"/>
                <a:cs typeface="Andalus" panose="02020603050405020304" pitchFamily="18" charset="-78"/>
              </a:rPr>
              <a:t>should be no rocking of the framework on the master cast.</a:t>
            </a:r>
          </a:p>
          <a:p>
            <a:pPr algn="l" rtl="0"/>
            <a:r>
              <a:rPr lang="en-US" dirty="0" smtClean="0">
                <a:latin typeface="Andalus" panose="02020603050405020304" pitchFamily="18" charset="-78"/>
                <a:cs typeface="Andalus" panose="02020603050405020304" pitchFamily="18" charset="-78"/>
              </a:rPr>
              <a:t>• All </a:t>
            </a:r>
            <a:r>
              <a:rPr lang="en-US" dirty="0">
                <a:latin typeface="Andalus" panose="02020603050405020304" pitchFamily="18" charset="-78"/>
                <a:cs typeface="Andalus" panose="02020603050405020304" pitchFamily="18" charset="-78"/>
              </a:rPr>
              <a:t>of the rests should be seated accurately with the rest seat preparations and the clasp arms contacting the desired locations of the abutment teeth.</a:t>
            </a:r>
          </a:p>
          <a:p>
            <a:pPr algn="l" rtl="0"/>
            <a:r>
              <a:rPr lang="en-US" dirty="0" smtClean="0">
                <a:latin typeface="Andalus" panose="02020603050405020304" pitchFamily="18" charset="-78"/>
                <a:cs typeface="Andalus" panose="02020603050405020304" pitchFamily="18" charset="-78"/>
              </a:rPr>
              <a:t>• The </a:t>
            </a:r>
            <a:r>
              <a:rPr lang="en-US" dirty="0">
                <a:latin typeface="Andalus" panose="02020603050405020304" pitchFamily="18" charset="-78"/>
                <a:cs typeface="Andalus" panose="02020603050405020304" pitchFamily="18" charset="-78"/>
              </a:rPr>
              <a:t>design should be exactly as you have drawn it on the diagnostic cast and on the laboratory work authorization</a:t>
            </a:r>
            <a:r>
              <a:rPr lang="en-US" dirty="0" smtClean="0">
                <a:latin typeface="Andalus" panose="02020603050405020304" pitchFamily="18" charset="-78"/>
                <a:cs typeface="Andalus" panose="02020603050405020304" pitchFamily="18" charset="-78"/>
              </a:rPr>
              <a:t>.</a:t>
            </a:r>
          </a:p>
          <a:p>
            <a:pPr algn="l" rtl="0"/>
            <a:r>
              <a:rPr lang="en-US" dirty="0" smtClean="0">
                <a:latin typeface="Andalus" panose="02020603050405020304" pitchFamily="18" charset="-78"/>
                <a:cs typeface="Andalus" panose="02020603050405020304" pitchFamily="18" charset="-78"/>
              </a:rPr>
              <a:t>• Mounting </a:t>
            </a:r>
            <a:r>
              <a:rPr lang="en-US" dirty="0">
                <a:latin typeface="Andalus" panose="02020603050405020304" pitchFamily="18" charset="-78"/>
                <a:cs typeface="Andalus" panose="02020603050405020304" pitchFamily="18" charset="-78"/>
              </a:rPr>
              <a:t>the jaw relation on the articulator is done after metal frame work “try in” inside the patient mouth and taking jaw relation, after mounting we can continue with setting of teeth and waxing</a:t>
            </a:r>
            <a:r>
              <a:rPr lang="en-US" dirty="0" smtClean="0">
                <a:latin typeface="Andalus" panose="02020603050405020304" pitchFamily="18" charset="-78"/>
                <a:cs typeface="Andalus" panose="02020603050405020304" pitchFamily="18" charset="-78"/>
              </a:rPr>
              <a:t>.</a:t>
            </a:r>
          </a:p>
          <a:p>
            <a:pPr algn="l" rtl="0"/>
            <a:r>
              <a:rPr lang="en-US" dirty="0" smtClean="0">
                <a:latin typeface="Andalus" panose="02020603050405020304" pitchFamily="18" charset="-78"/>
                <a:cs typeface="Andalus" panose="02020603050405020304" pitchFamily="18" charset="-78"/>
              </a:rPr>
              <a:t>• Try-in </a:t>
            </a:r>
            <a:r>
              <a:rPr lang="en-US" dirty="0">
                <a:latin typeface="Andalus" panose="02020603050405020304" pitchFamily="18" charset="-78"/>
                <a:cs typeface="Andalus" panose="02020603050405020304" pitchFamily="18" charset="-78"/>
              </a:rPr>
              <a:t>stage in the patient mouth for teeth setting and others (Clinical step).</a:t>
            </a: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359605" y="1933856"/>
            <a:ext cx="2907240" cy="2137894"/>
          </a:xfrm>
          <a:prstGeom prst="rect">
            <a:avLst/>
          </a:prstGeom>
        </p:spPr>
      </p:pic>
      <p:pic>
        <p:nvPicPr>
          <p:cNvPr id="5" name="Picture 4"/>
          <p:cNvPicPr>
            <a:picLocks noChangeAspect="1"/>
          </p:cNvPicPr>
          <p:nvPr/>
        </p:nvPicPr>
        <p:blipFill>
          <a:blip r:embed="rId3"/>
          <a:stretch>
            <a:fillRect/>
          </a:stretch>
        </p:blipFill>
        <p:spPr>
          <a:xfrm>
            <a:off x="8360410" y="4514597"/>
            <a:ext cx="2906435" cy="2130902"/>
          </a:xfrm>
          <a:prstGeom prst="rect">
            <a:avLst/>
          </a:prstGeom>
        </p:spPr>
      </p:pic>
    </p:spTree>
    <p:extLst>
      <p:ext uri="{BB962C8B-B14F-4D97-AF65-F5344CB8AC3E}">
        <p14:creationId xmlns:p14="http://schemas.microsoft.com/office/powerpoint/2010/main" val="28721202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2060"/>
                </a:solidFill>
                <a:latin typeface="Times New Roman" panose="02020603050405020304" pitchFamily="18" charset="0"/>
                <a:cs typeface="Times New Roman" panose="02020603050405020304" pitchFamily="18" charset="0"/>
              </a:rPr>
              <a:t>NOTES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4775486" cy="4023360"/>
          </a:xfrm>
        </p:spPr>
        <p:txBody>
          <a:bodyPr/>
          <a:lstStyle/>
          <a:p>
            <a:pPr algn="l" rtl="0"/>
            <a:r>
              <a:rPr lang="en-US" dirty="0" smtClean="0">
                <a:latin typeface="Andalus" panose="02020603050405020304" pitchFamily="18" charset="-78"/>
                <a:cs typeface="Andalus" panose="02020603050405020304" pitchFamily="18" charset="-78"/>
              </a:rPr>
              <a:t>• Flasking</a:t>
            </a:r>
            <a:r>
              <a:rPr lang="en-US" dirty="0">
                <a:latin typeface="Andalus" panose="02020603050405020304" pitchFamily="18" charset="-78"/>
                <a:cs typeface="Andalus" panose="02020603050405020304" pitchFamily="18" charset="-78"/>
              </a:rPr>
              <a:t>, wax elimination and packing of acrylic (Laboratory step).</a:t>
            </a:r>
          </a:p>
          <a:p>
            <a:pPr algn="l" rtl="0"/>
            <a:endParaRPr lang="en-US" dirty="0">
              <a:latin typeface="Andalus" panose="02020603050405020304" pitchFamily="18" charset="-78"/>
              <a:cs typeface="Andalus" panose="02020603050405020304" pitchFamily="18" charset="-78"/>
            </a:endParaRPr>
          </a:p>
          <a:p>
            <a:pPr algn="l" rtl="0"/>
            <a:r>
              <a:rPr lang="en-US" dirty="0" smtClean="0">
                <a:latin typeface="Andalus" panose="02020603050405020304" pitchFamily="18" charset="-78"/>
                <a:cs typeface="Andalus" panose="02020603050405020304" pitchFamily="18" charset="-78"/>
              </a:rPr>
              <a:t>• Deflasking</a:t>
            </a:r>
            <a:r>
              <a:rPr lang="en-US" dirty="0">
                <a:latin typeface="Andalus" panose="02020603050405020304" pitchFamily="18" charset="-78"/>
                <a:cs typeface="Andalus" panose="02020603050405020304" pitchFamily="18" charset="-78"/>
              </a:rPr>
              <a:t>, finishing and polishing of the finished appliance (Laboratory step).</a:t>
            </a:r>
          </a:p>
          <a:p>
            <a:pPr algn="l" rtl="0"/>
            <a:endParaRPr lang="en-US" dirty="0">
              <a:latin typeface="Andalus" panose="02020603050405020304" pitchFamily="18" charset="-78"/>
              <a:cs typeface="Andalus" panose="02020603050405020304" pitchFamily="18" charset="-78"/>
            </a:endParaRPr>
          </a:p>
          <a:p>
            <a:pPr algn="l" rtl="0"/>
            <a:r>
              <a:rPr lang="en-US" dirty="0" smtClean="0">
                <a:latin typeface="Andalus" panose="02020603050405020304" pitchFamily="18" charset="-78"/>
                <a:cs typeface="Andalus" panose="02020603050405020304" pitchFamily="18" charset="-78"/>
              </a:rPr>
              <a:t>• Insertion </a:t>
            </a:r>
            <a:r>
              <a:rPr lang="en-US" dirty="0">
                <a:latin typeface="Andalus" panose="02020603050405020304" pitchFamily="18" charset="-78"/>
                <a:cs typeface="Andalus" panose="02020603050405020304" pitchFamily="18" charset="-78"/>
              </a:rPr>
              <a:t>in patient's mouth and instructions (Clinical step).</a:t>
            </a:r>
          </a:p>
          <a:p>
            <a:pPr algn="l" rtl="0"/>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641502" y="1242865"/>
            <a:ext cx="3164880" cy="2124991"/>
          </a:xfrm>
          <a:prstGeom prst="rect">
            <a:avLst/>
          </a:prstGeom>
        </p:spPr>
      </p:pic>
      <p:pic>
        <p:nvPicPr>
          <p:cNvPr id="5" name="Picture 4"/>
          <p:cNvPicPr>
            <a:picLocks noChangeAspect="1"/>
          </p:cNvPicPr>
          <p:nvPr/>
        </p:nvPicPr>
        <p:blipFill>
          <a:blip r:embed="rId3"/>
          <a:stretch>
            <a:fillRect/>
          </a:stretch>
        </p:blipFill>
        <p:spPr>
          <a:xfrm>
            <a:off x="7292205" y="3836168"/>
            <a:ext cx="3863475" cy="2152508"/>
          </a:xfrm>
          <a:prstGeom prst="rect">
            <a:avLst/>
          </a:prstGeom>
        </p:spPr>
      </p:pic>
    </p:spTree>
    <p:extLst>
      <p:ext uri="{BB962C8B-B14F-4D97-AF65-F5344CB8AC3E}">
        <p14:creationId xmlns:p14="http://schemas.microsoft.com/office/powerpoint/2010/main" val="3103044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40467" y="1864433"/>
            <a:ext cx="7791720" cy="4363363"/>
          </a:xfrm>
          <a:prstGeom prst="rect">
            <a:avLst/>
          </a:prstGeom>
        </p:spPr>
      </p:pic>
      <p:sp>
        <p:nvSpPr>
          <p:cNvPr id="5" name="Rectangle 4"/>
          <p:cNvSpPr/>
          <p:nvPr/>
        </p:nvSpPr>
        <p:spPr>
          <a:xfrm>
            <a:off x="2571912" y="448267"/>
            <a:ext cx="6104586" cy="1323439"/>
          </a:xfrm>
          <a:prstGeom prst="rect">
            <a:avLst/>
          </a:prstGeom>
          <a:noFill/>
        </p:spPr>
        <p:txBody>
          <a:bodyPr wrap="square" lIns="91440" tIns="45720" rIns="91440" bIns="45720">
            <a:spAutoFit/>
          </a:bodyPr>
          <a:lstStyle/>
          <a:p>
            <a:pPr algn="ctr"/>
            <a:r>
              <a:rPr lang="en-US" sz="80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Thank you </a:t>
            </a:r>
            <a:endParaRPr lang="en-US" sz="80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00535791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docProps/app.xml><?xml version="1.0" encoding="utf-8"?>
<Properties xmlns="http://schemas.openxmlformats.org/officeDocument/2006/extended-properties" xmlns:vt="http://schemas.openxmlformats.org/officeDocument/2006/docPropsVTypes">
  <Template>Retrospect</Template>
  <TotalTime>5286</TotalTime>
  <Words>1641</Words>
  <Application>Microsoft Office PowerPoint</Application>
  <PresentationFormat>Widescreen</PresentationFormat>
  <Paragraphs>198</Paragraphs>
  <Slides>39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Andalus</vt:lpstr>
      <vt:lpstr>Arial</vt:lpstr>
      <vt:lpstr>Calibri</vt:lpstr>
      <vt:lpstr>Calibri Light</vt:lpstr>
      <vt:lpstr>Times New Roman</vt:lpstr>
      <vt:lpstr>Wingdings</vt:lpstr>
      <vt:lpstr>Retrospect</vt:lpstr>
      <vt:lpstr>Technical Procedures of RPD Construction</vt:lpstr>
      <vt:lpstr>Importance of Knowing Lab. Procedures:  </vt:lpstr>
      <vt:lpstr>Clinical and Laboratory Steps in fabricating a RPD</vt:lpstr>
      <vt:lpstr>Clinical and Laboratory Steps in fabricating a RPD</vt:lpstr>
      <vt:lpstr>Clinical and Laboratory Steps in fabricating a RPD</vt:lpstr>
      <vt:lpstr>BLOCK OUT</vt:lpstr>
      <vt:lpstr>BLOCK OUT</vt:lpstr>
      <vt:lpstr>BLOCK OUT</vt:lpstr>
      <vt:lpstr>BLOCK OUT</vt:lpstr>
      <vt:lpstr>BLOCK OUT</vt:lpstr>
      <vt:lpstr>BLOCK OUT </vt:lpstr>
      <vt:lpstr>BLOCK OUT </vt:lpstr>
      <vt:lpstr>BLOCK OUT </vt:lpstr>
      <vt:lpstr>BLOCK OUT </vt:lpstr>
      <vt:lpstr>Relief:</vt:lpstr>
      <vt:lpstr>Relief:</vt:lpstr>
      <vt:lpstr>Relief:</vt:lpstr>
      <vt:lpstr>Relief:</vt:lpstr>
      <vt:lpstr>Relief:</vt:lpstr>
      <vt:lpstr>Relief:</vt:lpstr>
      <vt:lpstr>Relief:</vt:lpstr>
      <vt:lpstr>Relief:</vt:lpstr>
      <vt:lpstr>Relief:</vt:lpstr>
      <vt:lpstr>Duplication (tertiary impression):</vt:lpstr>
      <vt:lpstr>Duplication (tertiary impression):</vt:lpstr>
      <vt:lpstr>Duplication (tertiary impression):</vt:lpstr>
      <vt:lpstr>Duplication (tertiary impression):</vt:lpstr>
      <vt:lpstr>Design Transfer: </vt:lpstr>
      <vt:lpstr>Waxing the RPD Framework</vt:lpstr>
      <vt:lpstr>SPRUING:</vt:lpstr>
      <vt:lpstr>SPRUING:</vt:lpstr>
      <vt:lpstr>Investing the sprued Pattern: </vt:lpstr>
      <vt:lpstr>BURN OUT:</vt:lpstr>
      <vt:lpstr>Casting</vt:lpstr>
      <vt:lpstr>Casting</vt:lpstr>
      <vt:lpstr>Finishing and Polishing of metal framework:</vt:lpstr>
      <vt:lpstr>NOTES</vt:lpstr>
      <vt:lpstr>NOTES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Technical Procedures of RPD Construction</dc:title>
  <dc:creator>DELL-PC</dc:creator>
  <cp:lastModifiedBy>DELL-PC</cp:lastModifiedBy>
  <cp:revision>89</cp:revision>
  <dcterms:created xsi:type="dcterms:W3CDTF">2021-05-28T14:01:36Z</dcterms:created>
  <dcterms:modified xsi:type="dcterms:W3CDTF">2021-06-02T19:16:22Z</dcterms:modified>
</cp:coreProperties>
</file>