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47" r:id="rId1"/>
  </p:sldMasterIdLst>
  <p:sldIdLst>
    <p:sldId id="256" r:id="rId2"/>
    <p:sldId id="258" r:id="rId3"/>
    <p:sldId id="257" r:id="rId4"/>
    <p:sldId id="259" r:id="rId5"/>
    <p:sldId id="260" r:id="rId6"/>
    <p:sldId id="262" r:id="rId7"/>
    <p:sldId id="261" r:id="rId8"/>
    <p:sldId id="263" r:id="rId9"/>
    <p:sldId id="267" r:id="rId10"/>
    <p:sldId id="268" r:id="rId11"/>
    <p:sldId id="269" r:id="rId12"/>
    <p:sldId id="270" r:id="rId13"/>
    <p:sldId id="271" r:id="rId14"/>
    <p:sldId id="272" r:id="rId15"/>
    <p:sldId id="276" r:id="rId16"/>
    <p:sldId id="273" r:id="rId17"/>
    <p:sldId id="274" r:id="rId18"/>
    <p:sldId id="275" r:id="rId19"/>
    <p:sldId id="264" r:id="rId20"/>
    <p:sldId id="277" r:id="rId21"/>
    <p:sldId id="279" r:id="rId22"/>
    <p:sldId id="280" r:id="rId23"/>
    <p:sldId id="281" r:id="rId24"/>
    <p:sldId id="282" r:id="rId25"/>
    <p:sldId id="283" r:id="rId26"/>
    <p:sldId id="284" r:id="rId27"/>
    <p:sldId id="285" r:id="rId28"/>
    <p:sldId id="286" r:id="rId29"/>
    <p:sldId id="266" r:id="rId30"/>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5A03ED5D-E721-4F67-BFEB-B3C99ECE8513}" type="datetimeFigureOut">
              <a:rPr lang="ar-SA" smtClean="0"/>
              <a:t>9/20/1441</a:t>
            </a:fld>
            <a:endParaRPr lang="ar-SA"/>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ar-SA"/>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51AC0AB3-66BA-4DB0-9DD4-CEF40E162AF1}" type="slidenum">
              <a:rPr lang="ar-SA" smtClean="0"/>
              <a:t>‹#›</a:t>
            </a:fld>
            <a:endParaRPr lang="ar-SA"/>
          </a:p>
        </p:txBody>
      </p:sp>
    </p:spTree>
    <p:extLst>
      <p:ext uri="{BB962C8B-B14F-4D97-AF65-F5344CB8AC3E}">
        <p14:creationId xmlns:p14="http://schemas.microsoft.com/office/powerpoint/2010/main" val="1595412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03ED5D-E721-4F67-BFEB-B3C99ECE8513}" type="datetimeFigureOut">
              <a:rPr lang="ar-SA" smtClean="0"/>
              <a:t>9/20/1441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a:xfrm>
            <a:off x="10558300" y="5956137"/>
            <a:ext cx="1052508" cy="365125"/>
          </a:xfrm>
        </p:spPr>
        <p:txBody>
          <a:bodyPr/>
          <a:lstStyle/>
          <a:p>
            <a:fld id="{51AC0AB3-66BA-4DB0-9DD4-CEF40E162AF1}" type="slidenum">
              <a:rPr lang="ar-SA" smtClean="0"/>
              <a:t>‹#›</a:t>
            </a:fld>
            <a:endParaRPr lang="ar-SA"/>
          </a:p>
        </p:txBody>
      </p:sp>
    </p:spTree>
    <p:extLst>
      <p:ext uri="{BB962C8B-B14F-4D97-AF65-F5344CB8AC3E}">
        <p14:creationId xmlns:p14="http://schemas.microsoft.com/office/powerpoint/2010/main" val="3386160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5A03ED5D-E721-4F67-BFEB-B3C99ECE8513}" type="datetimeFigureOut">
              <a:rPr lang="ar-SA" smtClean="0"/>
              <a:t>9/20/1441</a:t>
            </a:fld>
            <a:endParaRPr lang="ar-SA"/>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ar-SA"/>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51AC0AB3-66BA-4DB0-9DD4-CEF40E162AF1}" type="slidenum">
              <a:rPr lang="ar-SA" smtClean="0"/>
              <a:t>‹#›</a:t>
            </a:fld>
            <a:endParaRPr lang="ar-SA"/>
          </a:p>
        </p:txBody>
      </p:sp>
    </p:spTree>
    <p:extLst>
      <p:ext uri="{BB962C8B-B14F-4D97-AF65-F5344CB8AC3E}">
        <p14:creationId xmlns:p14="http://schemas.microsoft.com/office/powerpoint/2010/main" val="4061929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03ED5D-E721-4F67-BFEB-B3C99ECE8513}" type="datetimeFigureOut">
              <a:rPr lang="ar-SA" smtClean="0"/>
              <a:t>9/20/1441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1AC0AB3-66BA-4DB0-9DD4-CEF40E162AF1}" type="slidenum">
              <a:rPr lang="ar-SA" smtClean="0"/>
              <a:t>‹#›</a:t>
            </a:fld>
            <a:endParaRPr lang="ar-SA"/>
          </a:p>
        </p:txBody>
      </p:sp>
    </p:spTree>
    <p:extLst>
      <p:ext uri="{BB962C8B-B14F-4D97-AF65-F5344CB8AC3E}">
        <p14:creationId xmlns:p14="http://schemas.microsoft.com/office/powerpoint/2010/main" val="324187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A03ED5D-E721-4F67-BFEB-B3C99ECE8513}" type="datetimeFigureOut">
              <a:rPr lang="ar-SA" smtClean="0"/>
              <a:t>9/20/1441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51AC0AB3-66BA-4DB0-9DD4-CEF40E162AF1}" type="slidenum">
              <a:rPr lang="ar-SA" smtClean="0"/>
              <a:t>‹#›</a:t>
            </a:fld>
            <a:endParaRPr lang="ar-SA"/>
          </a:p>
        </p:txBody>
      </p:sp>
    </p:spTree>
    <p:extLst>
      <p:ext uri="{BB962C8B-B14F-4D97-AF65-F5344CB8AC3E}">
        <p14:creationId xmlns:p14="http://schemas.microsoft.com/office/powerpoint/2010/main" val="3529660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A03ED5D-E721-4F67-BFEB-B3C99ECE8513}" type="datetimeFigureOut">
              <a:rPr lang="ar-SA" smtClean="0"/>
              <a:t>9/20/1441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51AC0AB3-66BA-4DB0-9DD4-CEF40E162AF1}" type="slidenum">
              <a:rPr lang="ar-SA" smtClean="0"/>
              <a:t>‹#›</a:t>
            </a:fld>
            <a:endParaRPr lang="ar-SA"/>
          </a:p>
        </p:txBody>
      </p:sp>
    </p:spTree>
    <p:extLst>
      <p:ext uri="{BB962C8B-B14F-4D97-AF65-F5344CB8AC3E}">
        <p14:creationId xmlns:p14="http://schemas.microsoft.com/office/powerpoint/2010/main" val="120547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03ED5D-E721-4F67-BFEB-B3C99ECE8513}" type="datetimeFigureOut">
              <a:rPr lang="ar-SA" smtClean="0"/>
              <a:t>9/20/1441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51AC0AB3-66BA-4DB0-9DD4-CEF40E162AF1}" type="slidenum">
              <a:rPr lang="ar-SA" smtClean="0"/>
              <a:t>‹#›</a:t>
            </a:fld>
            <a:endParaRPr lang="ar-SA"/>
          </a:p>
        </p:txBody>
      </p:sp>
    </p:spTree>
    <p:extLst>
      <p:ext uri="{BB962C8B-B14F-4D97-AF65-F5344CB8AC3E}">
        <p14:creationId xmlns:p14="http://schemas.microsoft.com/office/powerpoint/2010/main" val="4219001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A03ED5D-E721-4F67-BFEB-B3C99ECE8513}" type="datetimeFigureOut">
              <a:rPr lang="ar-SA" smtClean="0"/>
              <a:t>9/20/1441</a:t>
            </a:fld>
            <a:endParaRPr lang="ar-SA"/>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ar-SA"/>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51AC0AB3-66BA-4DB0-9DD4-CEF40E162AF1}" type="slidenum">
              <a:rPr lang="ar-SA" smtClean="0"/>
              <a:t>‹#›</a:t>
            </a:fld>
            <a:endParaRPr lang="ar-SA"/>
          </a:p>
        </p:txBody>
      </p:sp>
    </p:spTree>
    <p:extLst>
      <p:ext uri="{BB962C8B-B14F-4D97-AF65-F5344CB8AC3E}">
        <p14:creationId xmlns:p14="http://schemas.microsoft.com/office/powerpoint/2010/main" val="1169655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03ED5D-E721-4F67-BFEB-B3C99ECE8513}" type="datetimeFigureOut">
              <a:rPr lang="ar-SA" smtClean="0"/>
              <a:t>9/20/1441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1AC0AB3-66BA-4DB0-9DD4-CEF40E162AF1}" type="slidenum">
              <a:rPr lang="ar-SA" smtClean="0"/>
              <a:t>‹#›</a:t>
            </a:fld>
            <a:endParaRPr lang="ar-SA"/>
          </a:p>
        </p:txBody>
      </p:sp>
    </p:spTree>
    <p:extLst>
      <p:ext uri="{BB962C8B-B14F-4D97-AF65-F5344CB8AC3E}">
        <p14:creationId xmlns:p14="http://schemas.microsoft.com/office/powerpoint/2010/main" val="1909994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03ED5D-E721-4F67-BFEB-B3C99ECE8513}" type="datetimeFigureOut">
              <a:rPr lang="ar-SA" smtClean="0"/>
              <a:t>9/20/1441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1AC0AB3-66BA-4DB0-9DD4-CEF40E162AF1}" type="slidenum">
              <a:rPr lang="ar-SA" smtClean="0"/>
              <a:t>‹#›</a:t>
            </a:fld>
            <a:endParaRPr lang="ar-SA"/>
          </a:p>
        </p:txBody>
      </p:sp>
    </p:spTree>
    <p:extLst>
      <p:ext uri="{BB962C8B-B14F-4D97-AF65-F5344CB8AC3E}">
        <p14:creationId xmlns:p14="http://schemas.microsoft.com/office/powerpoint/2010/main" val="1281891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5A03ED5D-E721-4F67-BFEB-B3C99ECE8513}" type="datetimeFigureOut">
              <a:rPr lang="ar-SA" smtClean="0"/>
              <a:t>9/20/1441</a:t>
            </a:fld>
            <a:endParaRPr lang="ar-SA"/>
          </a:p>
        </p:txBody>
      </p:sp>
      <p:sp>
        <p:nvSpPr>
          <p:cNvPr id="5" name="Footer Placeholder 4"/>
          <p:cNvSpPr>
            <a:spLocks noGrp="1"/>
          </p:cNvSpPr>
          <p:nvPr>
            <p:ph type="ftr" sz="quarter" idx="11"/>
          </p:nvPr>
        </p:nvSpPr>
        <p:spPr>
          <a:xfrm>
            <a:off x="774923" y="5951811"/>
            <a:ext cx="7896279" cy="365125"/>
          </a:xfrm>
        </p:spPr>
        <p:txBody>
          <a:bodyPr/>
          <a:lstStyle/>
          <a:p>
            <a:endParaRPr lang="ar-SA"/>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51AC0AB3-66BA-4DB0-9DD4-CEF40E162AF1}" type="slidenum">
              <a:rPr lang="ar-SA" smtClean="0"/>
              <a:t>‹#›</a:t>
            </a:fld>
            <a:endParaRPr lang="ar-SA"/>
          </a:p>
        </p:txBody>
      </p:sp>
    </p:spTree>
    <p:extLst>
      <p:ext uri="{BB962C8B-B14F-4D97-AF65-F5344CB8AC3E}">
        <p14:creationId xmlns:p14="http://schemas.microsoft.com/office/powerpoint/2010/main" val="76805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A03ED5D-E721-4F67-BFEB-B3C99ECE8513}" type="datetimeFigureOut">
              <a:rPr lang="ar-SA" smtClean="0"/>
              <a:t>9/20/1441</a:t>
            </a:fld>
            <a:endParaRPr lang="ar-SA"/>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ar-SA"/>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51AC0AB3-66BA-4DB0-9DD4-CEF40E162AF1}" type="slidenum">
              <a:rPr lang="ar-SA" smtClean="0"/>
              <a:t>‹#›</a:t>
            </a:fld>
            <a:endParaRPr lang="ar-SA"/>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43980978"/>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Lst>
  <p:txStyles>
    <p:titleStyle>
      <a:lvl1pPr algn="l" defTabSz="457200" rtl="1" eaLnBrk="1" latinLnBrk="0" hangingPunct="1">
        <a:spcBef>
          <a:spcPct val="0"/>
        </a:spcBef>
        <a:buNone/>
        <a:defRPr sz="2800" b="0" kern="1200" cap="all">
          <a:solidFill>
            <a:schemeClr val="bg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06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191" y="804548"/>
            <a:ext cx="10993549" cy="1475013"/>
          </a:xfrm>
        </p:spPr>
        <p:txBody>
          <a:bodyPr>
            <a:normAutofit/>
          </a:bodyPr>
          <a:lstStyle/>
          <a:p>
            <a:pPr algn="ctr"/>
            <a:r>
              <a:rPr lang="en-US" sz="4000" cap="none" dirty="0" smtClean="0">
                <a:latin typeface="Times New Roman" panose="02020603050405020304" pitchFamily="18" charset="0"/>
                <a:cs typeface="Times New Roman" panose="02020603050405020304" pitchFamily="18" charset="0"/>
              </a:rPr>
              <a:t>Relining, Rebasing and Repairing of Complete </a:t>
            </a:r>
            <a:r>
              <a:rPr lang="en-US" sz="4000" cap="none" dirty="0">
                <a:latin typeface="Times New Roman" panose="02020603050405020304" pitchFamily="18" charset="0"/>
                <a:cs typeface="Times New Roman" panose="02020603050405020304" pitchFamily="18" charset="0"/>
              </a:rPr>
              <a:t>D</a:t>
            </a:r>
            <a:r>
              <a:rPr lang="en-US" sz="4000" cap="none" dirty="0" smtClean="0">
                <a:latin typeface="Times New Roman" panose="02020603050405020304" pitchFamily="18" charset="0"/>
                <a:cs typeface="Times New Roman" panose="02020603050405020304" pitchFamily="18" charset="0"/>
              </a:rPr>
              <a:t>enture.</a:t>
            </a:r>
            <a:endParaRPr lang="ar-SA" sz="4000" cap="none"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81194" y="2279561"/>
            <a:ext cx="10993546" cy="1017431"/>
          </a:xfrm>
        </p:spPr>
        <p:txBody>
          <a:bodyPr>
            <a:normAutofit/>
          </a:bodyPr>
          <a:lstStyle/>
          <a:p>
            <a:pPr algn="ctr"/>
            <a:r>
              <a:rPr lang="en-US" sz="1800" b="1" dirty="0">
                <a:latin typeface="Times New Roman" panose="02020603050405020304" pitchFamily="18" charset="0"/>
                <a:cs typeface="Times New Roman" panose="02020603050405020304" pitchFamily="18" charset="0"/>
              </a:rPr>
              <a:t>Bushra  Mohammed Ali Al-</a:t>
            </a:r>
            <a:r>
              <a:rPr lang="en-US" sz="1800" b="1" dirty="0" err="1">
                <a:latin typeface="Times New Roman" panose="02020603050405020304" pitchFamily="18" charset="0"/>
                <a:cs typeface="Times New Roman" panose="02020603050405020304" pitchFamily="18" charset="0"/>
              </a:rPr>
              <a:t>Ameen</a:t>
            </a:r>
            <a:endParaRPr lang="en-US" sz="1800" b="1" dirty="0">
              <a:latin typeface="Times New Roman" panose="02020603050405020304" pitchFamily="18" charset="0"/>
              <a:cs typeface="Times New Roman" panose="02020603050405020304" pitchFamily="18" charset="0"/>
            </a:endParaRPr>
          </a:p>
          <a:p>
            <a:pPr algn="ctr"/>
            <a:r>
              <a:rPr lang="en-US" sz="1800" b="1" dirty="0">
                <a:latin typeface="Times New Roman" panose="02020603050405020304" pitchFamily="18" charset="0"/>
                <a:cs typeface="Times New Roman" panose="02020603050405020304" pitchFamily="18" charset="0"/>
              </a:rPr>
              <a:t>B,D,S,. </a:t>
            </a:r>
            <a:r>
              <a:rPr lang="en-US" sz="1800" b="1" dirty="0" err="1">
                <a:latin typeface="Times New Roman" panose="02020603050405020304" pitchFamily="18" charset="0"/>
                <a:cs typeface="Times New Roman" panose="02020603050405020304" pitchFamily="18" charset="0"/>
              </a:rPr>
              <a:t>M,Sc</a:t>
            </a:r>
            <a:r>
              <a:rPr lang="en-US" sz="1800" b="1" dirty="0">
                <a:latin typeface="Times New Roman" panose="02020603050405020304" pitchFamily="18" charset="0"/>
                <a:cs typeface="Times New Roman" panose="02020603050405020304" pitchFamily="18" charset="0"/>
              </a:rPr>
              <a:t>.(Pros)</a:t>
            </a:r>
          </a:p>
          <a:p>
            <a:endParaRPr lang="ar-SA" dirty="0"/>
          </a:p>
        </p:txBody>
      </p:sp>
      <p:pic>
        <p:nvPicPr>
          <p:cNvPr id="4" name="Picture 3"/>
          <p:cNvPicPr>
            <a:picLocks noChangeAspect="1"/>
          </p:cNvPicPr>
          <p:nvPr/>
        </p:nvPicPr>
        <p:blipFill>
          <a:blip r:embed="rId2"/>
          <a:stretch>
            <a:fillRect/>
          </a:stretch>
        </p:blipFill>
        <p:spPr>
          <a:xfrm>
            <a:off x="6077965" y="3843316"/>
            <a:ext cx="2466975" cy="1857375"/>
          </a:xfrm>
          <a:prstGeom prst="rect">
            <a:avLst/>
          </a:prstGeom>
        </p:spPr>
      </p:pic>
      <p:pic>
        <p:nvPicPr>
          <p:cNvPr id="5" name="Picture 4"/>
          <p:cNvPicPr>
            <a:picLocks noChangeAspect="1"/>
          </p:cNvPicPr>
          <p:nvPr/>
        </p:nvPicPr>
        <p:blipFill>
          <a:blip r:embed="rId3"/>
          <a:stretch>
            <a:fillRect/>
          </a:stretch>
        </p:blipFill>
        <p:spPr>
          <a:xfrm>
            <a:off x="3195494" y="3619479"/>
            <a:ext cx="2305050" cy="2305050"/>
          </a:xfrm>
          <a:prstGeom prst="rect">
            <a:avLst/>
          </a:prstGeom>
        </p:spPr>
      </p:pic>
    </p:spTree>
    <p:extLst>
      <p:ext uri="{BB962C8B-B14F-4D97-AF65-F5344CB8AC3E}">
        <p14:creationId xmlns:p14="http://schemas.microsoft.com/office/powerpoint/2010/main" val="3193884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5400" cap="none" dirty="0" smtClean="0">
                <a:latin typeface="Times New Roman" panose="02020603050405020304" pitchFamily="18" charset="0"/>
                <a:cs typeface="Times New Roman" panose="02020603050405020304" pitchFamily="18" charset="0"/>
              </a:rPr>
              <a:t>Relining and Rebasing </a:t>
            </a:r>
            <a:endParaRPr lang="ar-SA" sz="5400" cap="none"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4525522" y="2572968"/>
            <a:ext cx="3196765" cy="3196765"/>
          </a:xfrm>
          <a:prstGeom prst="rect">
            <a:avLst/>
          </a:prstGeom>
        </p:spPr>
      </p:pic>
      <p:pic>
        <p:nvPicPr>
          <p:cNvPr id="3" name="Picture 2"/>
          <p:cNvPicPr>
            <a:picLocks noChangeAspect="1"/>
          </p:cNvPicPr>
          <p:nvPr/>
        </p:nvPicPr>
        <p:blipFill rotWithShape="1">
          <a:blip r:embed="rId3"/>
          <a:srcRect t="31036" r="55481"/>
          <a:stretch/>
        </p:blipFill>
        <p:spPr>
          <a:xfrm>
            <a:off x="949336" y="3142445"/>
            <a:ext cx="2978721" cy="1983347"/>
          </a:xfrm>
          <a:prstGeom prst="rect">
            <a:avLst/>
          </a:prstGeom>
        </p:spPr>
      </p:pic>
      <p:pic>
        <p:nvPicPr>
          <p:cNvPr id="5" name="Picture 4"/>
          <p:cNvPicPr>
            <a:picLocks noChangeAspect="1"/>
          </p:cNvPicPr>
          <p:nvPr/>
        </p:nvPicPr>
        <p:blipFill rotWithShape="1">
          <a:blip r:embed="rId3"/>
          <a:srcRect l="56589" t="32294"/>
          <a:stretch/>
        </p:blipFill>
        <p:spPr>
          <a:xfrm>
            <a:off x="8319751" y="3142445"/>
            <a:ext cx="2958533" cy="1983347"/>
          </a:xfrm>
          <a:prstGeom prst="rect">
            <a:avLst/>
          </a:prstGeom>
        </p:spPr>
      </p:pic>
    </p:spTree>
    <p:extLst>
      <p:ext uri="{BB962C8B-B14F-4D97-AF65-F5344CB8AC3E}">
        <p14:creationId xmlns:p14="http://schemas.microsoft.com/office/powerpoint/2010/main" val="1192117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none" dirty="0" smtClean="0">
                <a:latin typeface="Times New Roman" panose="02020603050405020304" pitchFamily="18" charset="0"/>
                <a:cs typeface="Times New Roman" panose="02020603050405020304" pitchFamily="18" charset="0"/>
              </a:rPr>
              <a:t>Relining </a:t>
            </a:r>
            <a:endParaRPr lang="ar-SA" sz="48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2" y="931246"/>
            <a:ext cx="11029615" cy="3678303"/>
          </a:xfrm>
        </p:spPr>
        <p:txBody>
          <a:bodyPr>
            <a:normAutofit/>
          </a:bodyPr>
          <a:lstStyle/>
          <a:p>
            <a:pPr algn="l" rtl="0"/>
            <a:r>
              <a:rPr lang="en-US" sz="2400" dirty="0">
                <a:solidFill>
                  <a:srgbClr val="000000"/>
                </a:solidFill>
                <a:latin typeface="Times New Roman" panose="02020603050405020304" pitchFamily="18" charset="0"/>
              </a:rPr>
              <a:t>It is the procedures used to resurface the </a:t>
            </a:r>
            <a:r>
              <a:rPr lang="en-US" sz="2400" dirty="0">
                <a:solidFill>
                  <a:srgbClr val="FF0000"/>
                </a:solidFill>
                <a:latin typeface="Times New Roman" panose="02020603050405020304" pitchFamily="18" charset="0"/>
              </a:rPr>
              <a:t>tissue-side of a denture </a:t>
            </a:r>
            <a:r>
              <a:rPr lang="en-US" sz="2400" dirty="0">
                <a:solidFill>
                  <a:srgbClr val="000000"/>
                </a:solidFill>
                <a:latin typeface="Times New Roman" panose="02020603050405020304" pitchFamily="18" charset="0"/>
              </a:rPr>
              <a:t>with new material layer, thus producing an accurate adaptation to the denture foundation area. It is usually carried out when </a:t>
            </a:r>
            <a:r>
              <a:rPr lang="en-US" sz="2400" dirty="0">
                <a:solidFill>
                  <a:srgbClr val="FF0000"/>
                </a:solidFill>
                <a:latin typeface="Times New Roman" panose="02020603050405020304" pitchFamily="18" charset="0"/>
              </a:rPr>
              <a:t>the fitness of the denture has been deteriorated </a:t>
            </a:r>
            <a:r>
              <a:rPr lang="en-US" sz="2400" dirty="0">
                <a:solidFill>
                  <a:srgbClr val="000000"/>
                </a:solidFill>
                <a:latin typeface="Times New Roman" panose="02020603050405020304" pitchFamily="18" charset="0"/>
              </a:rPr>
              <a:t>and it is </a:t>
            </a:r>
            <a:r>
              <a:rPr lang="en-US" sz="2400" dirty="0">
                <a:solidFill>
                  <a:srgbClr val="FF0000"/>
                </a:solidFill>
                <a:latin typeface="Times New Roman" panose="02020603050405020304" pitchFamily="18" charset="0"/>
              </a:rPr>
              <a:t>not necessary to construct a new one. </a:t>
            </a:r>
            <a:endParaRPr lang="ar-SA" sz="2400" dirty="0">
              <a:solidFill>
                <a:srgbClr val="FF000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2054" t="61576" r="38451" b="13776"/>
          <a:stretch/>
        </p:blipFill>
        <p:spPr>
          <a:xfrm>
            <a:off x="581191" y="3957202"/>
            <a:ext cx="6413679" cy="2250414"/>
          </a:xfrm>
          <a:prstGeom prst="rect">
            <a:avLst/>
          </a:prstGeom>
        </p:spPr>
      </p:pic>
      <p:pic>
        <p:nvPicPr>
          <p:cNvPr id="5" name="Picture 4"/>
          <p:cNvPicPr>
            <a:picLocks noChangeAspect="1"/>
          </p:cNvPicPr>
          <p:nvPr/>
        </p:nvPicPr>
        <p:blipFill>
          <a:blip r:embed="rId3"/>
          <a:stretch>
            <a:fillRect/>
          </a:stretch>
        </p:blipFill>
        <p:spPr>
          <a:xfrm>
            <a:off x="7775634" y="3937006"/>
            <a:ext cx="3054408" cy="2290806"/>
          </a:xfrm>
          <a:prstGeom prst="rect">
            <a:avLst/>
          </a:prstGeom>
        </p:spPr>
      </p:pic>
    </p:spTree>
    <p:extLst>
      <p:ext uri="{BB962C8B-B14F-4D97-AF65-F5344CB8AC3E}">
        <p14:creationId xmlns:p14="http://schemas.microsoft.com/office/powerpoint/2010/main" val="1307832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none" dirty="0" smtClean="0">
                <a:latin typeface="Times New Roman" panose="02020603050405020304" pitchFamily="18" charset="0"/>
                <a:cs typeface="Times New Roman" panose="02020603050405020304" pitchFamily="18" charset="0"/>
              </a:rPr>
              <a:t>Rebasing</a:t>
            </a:r>
            <a:r>
              <a:rPr lang="en-US" sz="4000" cap="none" dirty="0" smtClean="0">
                <a:latin typeface="Times New Roman" panose="02020603050405020304" pitchFamily="18" charset="0"/>
                <a:cs typeface="Times New Roman" panose="02020603050405020304" pitchFamily="18" charset="0"/>
              </a:rPr>
              <a:t> </a:t>
            </a:r>
            <a:endParaRPr lang="ar-SA" sz="40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13767" y="544880"/>
            <a:ext cx="11029615" cy="3678303"/>
          </a:xfrm>
        </p:spPr>
        <p:txBody>
          <a:bodyPr>
            <a:normAutofit/>
          </a:bodyPr>
          <a:lstStyle/>
          <a:p>
            <a:pPr algn="l" rtl="0"/>
            <a:r>
              <a:rPr lang="en-US" sz="2400" dirty="0">
                <a:solidFill>
                  <a:srgbClr val="000000"/>
                </a:solidFill>
                <a:latin typeface="Times New Roman" panose="02020603050405020304" pitchFamily="18" charset="0"/>
              </a:rPr>
              <a:t>It is the laboratory process of replacing the </a:t>
            </a:r>
            <a:r>
              <a:rPr lang="en-US" sz="2400" dirty="0">
                <a:solidFill>
                  <a:srgbClr val="FF0000"/>
                </a:solidFill>
                <a:latin typeface="Times New Roman" panose="02020603050405020304" pitchFamily="18" charset="0"/>
              </a:rPr>
              <a:t>entire denture base </a:t>
            </a:r>
            <a:r>
              <a:rPr lang="en-US" sz="2400" dirty="0">
                <a:solidFill>
                  <a:srgbClr val="000000"/>
                </a:solidFill>
                <a:latin typeface="Times New Roman" panose="02020603050405020304" pitchFamily="18" charset="0"/>
              </a:rPr>
              <a:t>material on an existing prosthesis, </a:t>
            </a:r>
            <a:r>
              <a:rPr lang="en-US" sz="2400" dirty="0">
                <a:solidFill>
                  <a:srgbClr val="FF0000"/>
                </a:solidFill>
                <a:latin typeface="Times New Roman" panose="02020603050405020304" pitchFamily="18" charset="0"/>
              </a:rPr>
              <a:t>without changing the dental arch</a:t>
            </a:r>
            <a:r>
              <a:rPr lang="en-US" sz="2400" dirty="0">
                <a:solidFill>
                  <a:srgbClr val="000000"/>
                </a:solidFill>
                <a:latin typeface="Times New Roman" panose="02020603050405020304" pitchFamily="18" charset="0"/>
              </a:rPr>
              <a:t>, </a:t>
            </a:r>
            <a:r>
              <a:rPr lang="en-US" sz="2400" dirty="0">
                <a:solidFill>
                  <a:srgbClr val="FF0000"/>
                </a:solidFill>
                <a:latin typeface="Times New Roman" panose="02020603050405020304" pitchFamily="18" charset="0"/>
              </a:rPr>
              <a:t>and the occlusal relationship. </a:t>
            </a:r>
            <a:endParaRPr lang="ar-SA" sz="2400" dirty="0">
              <a:solidFill>
                <a:srgbClr val="FF0000"/>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28092" t="35694" r="45381" b="38777"/>
          <a:stretch/>
        </p:blipFill>
        <p:spPr>
          <a:xfrm>
            <a:off x="1665668" y="3434272"/>
            <a:ext cx="4430332" cy="2397007"/>
          </a:xfrm>
          <a:prstGeom prst="rect">
            <a:avLst/>
          </a:prstGeom>
        </p:spPr>
      </p:pic>
      <p:pic>
        <p:nvPicPr>
          <p:cNvPr id="8" name="Picture 7"/>
          <p:cNvPicPr>
            <a:picLocks noChangeAspect="1"/>
          </p:cNvPicPr>
          <p:nvPr/>
        </p:nvPicPr>
        <p:blipFill>
          <a:blip r:embed="rId3"/>
          <a:stretch>
            <a:fillRect/>
          </a:stretch>
        </p:blipFill>
        <p:spPr>
          <a:xfrm>
            <a:off x="6904383" y="2973969"/>
            <a:ext cx="2847836" cy="3317615"/>
          </a:xfrm>
          <a:prstGeom prst="rect">
            <a:avLst/>
          </a:prstGeom>
        </p:spPr>
      </p:pic>
    </p:spTree>
    <p:extLst>
      <p:ext uri="{BB962C8B-B14F-4D97-AF65-F5344CB8AC3E}">
        <p14:creationId xmlns:p14="http://schemas.microsoft.com/office/powerpoint/2010/main" val="790391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none" dirty="0" smtClean="0">
                <a:latin typeface="Times New Roman" panose="02020603050405020304" pitchFamily="18" charset="0"/>
                <a:cs typeface="Times New Roman" panose="02020603050405020304" pitchFamily="18" charset="0"/>
              </a:rPr>
              <a:t>Indications for relining and rebasing </a:t>
            </a:r>
            <a:endParaRPr lang="ar-SA" sz="48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l" rtl="0">
              <a:buNone/>
            </a:pPr>
            <a:r>
              <a:rPr lang="en-US" sz="2800" b="1" dirty="0">
                <a:solidFill>
                  <a:srgbClr val="FF0000"/>
                </a:solidFill>
                <a:latin typeface="Times New Roman" panose="02020603050405020304" pitchFamily="18" charset="0"/>
              </a:rPr>
              <a:t>When observed clinical changes include</a:t>
            </a:r>
            <a:r>
              <a:rPr lang="en-US" sz="2800" b="1" dirty="0" smtClean="0">
                <a:solidFill>
                  <a:srgbClr val="FF0000"/>
                </a:solidFill>
                <a:latin typeface="Times New Roman" panose="02020603050405020304" pitchFamily="18" charset="0"/>
              </a:rPr>
              <a:t>:</a:t>
            </a:r>
          </a:p>
          <a:p>
            <a:pPr algn="l" rtl="0"/>
            <a:r>
              <a:rPr lang="en-US" sz="2400" dirty="0" smtClean="0">
                <a:solidFill>
                  <a:srgbClr val="000000"/>
                </a:solidFill>
                <a:latin typeface="Times New Roman" panose="02020603050405020304" pitchFamily="18" charset="0"/>
              </a:rPr>
              <a:t>Loss </a:t>
            </a:r>
            <a:r>
              <a:rPr lang="en-US" sz="2400" dirty="0">
                <a:solidFill>
                  <a:srgbClr val="000000"/>
                </a:solidFill>
                <a:latin typeface="Times New Roman" panose="02020603050405020304" pitchFamily="18" charset="0"/>
              </a:rPr>
              <a:t>of retention and stability.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Loss </a:t>
            </a:r>
            <a:r>
              <a:rPr lang="en-US" sz="2400" dirty="0">
                <a:solidFill>
                  <a:srgbClr val="000000"/>
                </a:solidFill>
                <a:latin typeface="Times New Roman" panose="02020603050405020304" pitchFamily="18" charset="0"/>
              </a:rPr>
              <a:t>of occlusal vertical dimension.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Loss </a:t>
            </a:r>
            <a:r>
              <a:rPr lang="en-US" sz="2400" dirty="0">
                <a:solidFill>
                  <a:srgbClr val="000000"/>
                </a:solidFill>
                <a:latin typeface="Times New Roman" panose="02020603050405020304" pitchFamily="18" charset="0"/>
              </a:rPr>
              <a:t>of support for facial tissues.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Horizontal </a:t>
            </a:r>
            <a:r>
              <a:rPr lang="en-US" sz="2400" dirty="0">
                <a:solidFill>
                  <a:srgbClr val="000000"/>
                </a:solidFill>
                <a:latin typeface="Times New Roman" panose="02020603050405020304" pitchFamily="18" charset="0"/>
              </a:rPr>
              <a:t>shift of dentures: in correct occlusal relationship.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Reorientation </a:t>
            </a:r>
            <a:r>
              <a:rPr lang="en-US" sz="2400" dirty="0">
                <a:solidFill>
                  <a:srgbClr val="000000"/>
                </a:solidFill>
                <a:latin typeface="Times New Roman" panose="02020603050405020304" pitchFamily="18" charset="0"/>
              </a:rPr>
              <a:t>of occlusal plane. </a:t>
            </a:r>
            <a:endParaRPr lang="ar-S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8732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none" dirty="0" smtClean="0">
                <a:latin typeface="Times New Roman" panose="02020603050405020304" pitchFamily="18" charset="0"/>
                <a:cs typeface="Times New Roman" panose="02020603050405020304" pitchFamily="18" charset="0"/>
              </a:rPr>
              <a:t>Contraindications for relining and rebasing </a:t>
            </a:r>
            <a:endParaRPr lang="ar-SA" sz="48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2400" dirty="0">
                <a:latin typeface="Times New Roman" panose="02020603050405020304" pitchFamily="18" charset="0"/>
                <a:cs typeface="Times New Roman" panose="02020603050405020304" pitchFamily="18" charset="0"/>
              </a:rPr>
              <a:t>When there is increased vertical dimension (insufficient interarch space).</a:t>
            </a:r>
          </a:p>
          <a:p>
            <a:pPr algn="l" rtl="0"/>
            <a:r>
              <a:rPr lang="en-US" sz="2400" dirty="0">
                <a:latin typeface="Times New Roman" panose="02020603050405020304" pitchFamily="18" charset="0"/>
                <a:cs typeface="Times New Roman" panose="02020603050405020304" pitchFamily="18" charset="0"/>
              </a:rPr>
              <a:t>Poor esthetic and incorrect position of teeth.</a:t>
            </a:r>
          </a:p>
          <a:p>
            <a:pPr algn="l" rtl="0"/>
            <a:r>
              <a:rPr lang="en-US" sz="2400" dirty="0">
                <a:latin typeface="Times New Roman" panose="02020603050405020304" pitchFamily="18" charset="0"/>
                <a:cs typeface="Times New Roman" panose="02020603050405020304" pitchFamily="18" charset="0"/>
              </a:rPr>
              <a:t>Unsatisfactory jaw relationship in the denture.</a:t>
            </a:r>
          </a:p>
          <a:p>
            <a:pPr algn="l" rtl="0"/>
            <a:r>
              <a:rPr lang="en-US" sz="2400" dirty="0">
                <a:latin typeface="Times New Roman" panose="02020603050405020304" pitchFamily="18" charset="0"/>
                <a:cs typeface="Times New Roman" panose="02020603050405020304" pitchFamily="18" charset="0"/>
              </a:rPr>
              <a:t>Excessive resorption of residual ridge.</a:t>
            </a:r>
          </a:p>
          <a:p>
            <a:pPr algn="l" rtl="0"/>
            <a:r>
              <a:rPr lang="en-US" sz="2400" dirty="0">
                <a:latin typeface="Times New Roman" panose="02020603050405020304" pitchFamily="18" charset="0"/>
                <a:cs typeface="Times New Roman" panose="02020603050405020304" pitchFamily="18" charset="0"/>
              </a:rPr>
              <a:t>Severe osseous undercuts.</a:t>
            </a:r>
          </a:p>
          <a:p>
            <a:pPr algn="l" rtl="0"/>
            <a:r>
              <a:rPr lang="en-US" sz="2400" dirty="0">
                <a:latin typeface="Times New Roman" panose="02020603050405020304" pitchFamily="18" charset="0"/>
                <a:cs typeface="Times New Roman" panose="02020603050405020304" pitchFamily="18" charset="0"/>
              </a:rPr>
              <a:t>Dentures causing major speech problems.</a:t>
            </a:r>
          </a:p>
          <a:p>
            <a:pPr algn="l" rtl="0"/>
            <a:r>
              <a:rPr lang="en-US" sz="2400" dirty="0">
                <a:latin typeface="Times New Roman" panose="02020603050405020304" pitchFamily="18" charset="0"/>
                <a:cs typeface="Times New Roman" panose="02020603050405020304" pitchFamily="18" charset="0"/>
              </a:rPr>
              <a:t>Temporomandibular joint problems.</a:t>
            </a:r>
            <a:endParaRPr lang="ar-S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3570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Relining can be achieved in one of two ways:</a:t>
            </a:r>
            <a:endParaRPr lang="ar-SA" sz="40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l" rtl="0"/>
            <a:r>
              <a:rPr lang="en-US" sz="3200" dirty="0" smtClean="0">
                <a:solidFill>
                  <a:srgbClr val="FF0000"/>
                </a:solidFill>
                <a:latin typeface="Times New Roman" panose="02020603050405020304" pitchFamily="18" charset="0"/>
                <a:cs typeface="Times New Roman" panose="02020603050405020304" pitchFamily="18" charset="0"/>
              </a:rPr>
              <a:t>Direct (</a:t>
            </a:r>
            <a:r>
              <a:rPr lang="en-US" sz="3200" dirty="0" smtClean="0">
                <a:solidFill>
                  <a:schemeClr val="tx1"/>
                </a:solidFill>
                <a:latin typeface="Times New Roman" panose="02020603050405020304" pitchFamily="18" charset="0"/>
                <a:cs typeface="Times New Roman" panose="02020603050405020304" pitchFamily="18" charset="0"/>
              </a:rPr>
              <a:t>chair side</a:t>
            </a:r>
            <a:r>
              <a:rPr lang="en-US" sz="3200" dirty="0" smtClean="0">
                <a:solidFill>
                  <a:srgbClr val="FF0000"/>
                </a:solidFill>
                <a:latin typeface="Times New Roman" panose="02020603050405020304" pitchFamily="18" charset="0"/>
                <a:cs typeface="Times New Roman" panose="02020603050405020304" pitchFamily="18" charset="0"/>
              </a:rPr>
              <a:t>).</a:t>
            </a:r>
          </a:p>
          <a:p>
            <a:pPr algn="l" rtl="0"/>
            <a:r>
              <a:rPr lang="en-US" sz="3200" dirty="0" smtClean="0">
                <a:solidFill>
                  <a:srgbClr val="FF0000"/>
                </a:solidFill>
                <a:latin typeface="Times New Roman" panose="02020603050405020304" pitchFamily="18" charset="0"/>
                <a:cs typeface="Times New Roman" panose="02020603050405020304" pitchFamily="18" charset="0"/>
              </a:rPr>
              <a:t>Indirect (</a:t>
            </a:r>
            <a:r>
              <a:rPr lang="en-US" sz="3200" dirty="0" smtClean="0">
                <a:solidFill>
                  <a:schemeClr val="tx1"/>
                </a:solidFill>
                <a:latin typeface="Times New Roman" panose="02020603050405020304" pitchFamily="18" charset="0"/>
                <a:cs typeface="Times New Roman" panose="02020603050405020304" pitchFamily="18" charset="0"/>
              </a:rPr>
              <a:t>laboratory</a:t>
            </a:r>
            <a:r>
              <a:rPr lang="en-US" sz="3200" dirty="0" smtClean="0">
                <a:solidFill>
                  <a:srgbClr val="FF0000"/>
                </a:solidFill>
                <a:latin typeface="Times New Roman" panose="02020603050405020304" pitchFamily="18" charset="0"/>
                <a:cs typeface="Times New Roman" panose="02020603050405020304" pitchFamily="18" charset="0"/>
              </a:rPr>
              <a:t>).</a:t>
            </a:r>
            <a:endParaRPr lang="ar-SA"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6921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Procedure of </a:t>
            </a:r>
            <a:r>
              <a:rPr lang="en-US" sz="4000" cap="none" dirty="0">
                <a:solidFill>
                  <a:srgbClr val="FF0000"/>
                </a:solidFill>
                <a:latin typeface="Times New Roman" panose="02020603050405020304" pitchFamily="18" charset="0"/>
                <a:cs typeface="Times New Roman" panose="02020603050405020304" pitchFamily="18" charset="0"/>
              </a:rPr>
              <a:t>D</a:t>
            </a:r>
            <a:r>
              <a:rPr lang="en-US" sz="4000" cap="none" dirty="0" smtClean="0">
                <a:solidFill>
                  <a:srgbClr val="FF0000"/>
                </a:solidFill>
                <a:latin typeface="Times New Roman" panose="02020603050405020304" pitchFamily="18" charset="0"/>
                <a:cs typeface="Times New Roman" panose="02020603050405020304" pitchFamily="18" charset="0"/>
              </a:rPr>
              <a:t>irect Relining </a:t>
            </a:r>
            <a:endParaRPr lang="ar-SA" sz="40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3" y="2180496"/>
            <a:ext cx="8305230" cy="4452124"/>
          </a:xfrm>
        </p:spPr>
        <p:txBody>
          <a:bodyPr>
            <a:normAutofit/>
          </a:bodyPr>
          <a:lstStyle/>
          <a:p>
            <a:pPr algn="l" rtl="0"/>
            <a:r>
              <a:rPr lang="en-US" sz="2400" dirty="0">
                <a:solidFill>
                  <a:srgbClr val="FF0000"/>
                </a:solidFill>
                <a:latin typeface="Times New Roman" panose="02020603050405020304" pitchFamily="18" charset="0"/>
              </a:rPr>
              <a:t>Cold cured acrylic </a:t>
            </a:r>
            <a:r>
              <a:rPr lang="en-US" sz="2400" dirty="0">
                <a:solidFill>
                  <a:srgbClr val="000000"/>
                </a:solidFill>
                <a:latin typeface="Times New Roman" panose="02020603050405020304" pitchFamily="18" charset="0"/>
              </a:rPr>
              <a:t>or </a:t>
            </a:r>
            <a:r>
              <a:rPr lang="en-US" sz="2400" dirty="0">
                <a:solidFill>
                  <a:srgbClr val="FF0000"/>
                </a:solidFill>
                <a:latin typeface="Times New Roman" panose="02020603050405020304" pitchFamily="18" charset="0"/>
              </a:rPr>
              <a:t>tissue conditioner </a:t>
            </a:r>
            <a:r>
              <a:rPr lang="en-US" sz="2400" dirty="0">
                <a:solidFill>
                  <a:srgbClr val="000000"/>
                </a:solidFill>
                <a:latin typeface="Times New Roman" panose="02020603050405020304" pitchFamily="18" charset="0"/>
              </a:rPr>
              <a:t>material is </a:t>
            </a:r>
            <a:r>
              <a:rPr lang="en-US" sz="2400" dirty="0" smtClean="0">
                <a:solidFill>
                  <a:srgbClr val="000000"/>
                </a:solidFill>
                <a:latin typeface="Times New Roman" panose="02020603050405020304" pitchFamily="18" charset="0"/>
              </a:rPr>
              <a:t>used.</a:t>
            </a:r>
          </a:p>
          <a:p>
            <a:pPr algn="l" rtl="0"/>
            <a:r>
              <a:rPr lang="en-US" sz="2400" dirty="0" smtClean="0">
                <a:solidFill>
                  <a:srgbClr val="000000"/>
                </a:solidFill>
                <a:latin typeface="Times New Roman" panose="02020603050405020304" pitchFamily="18" charset="0"/>
              </a:rPr>
              <a:t>Direct </a:t>
            </a:r>
            <a:r>
              <a:rPr lang="en-US" sz="2400" dirty="0">
                <a:solidFill>
                  <a:srgbClr val="000000"/>
                </a:solidFill>
                <a:latin typeface="Times New Roman" panose="02020603050405020304" pitchFamily="18" charset="0"/>
              </a:rPr>
              <a:t>relining is </a:t>
            </a:r>
            <a:r>
              <a:rPr lang="en-US" sz="2400" dirty="0">
                <a:solidFill>
                  <a:srgbClr val="FF0000"/>
                </a:solidFill>
                <a:latin typeface="Times New Roman" panose="02020603050405020304" pitchFamily="18" charset="0"/>
              </a:rPr>
              <a:t>less time </a:t>
            </a:r>
            <a:r>
              <a:rPr lang="en-US" sz="2400" dirty="0" smtClean="0">
                <a:solidFill>
                  <a:srgbClr val="FF0000"/>
                </a:solidFill>
                <a:latin typeface="Times New Roman" panose="02020603050405020304" pitchFamily="18" charset="0"/>
              </a:rPr>
              <a:t>consuming</a:t>
            </a:r>
            <a:r>
              <a:rPr lang="en-US" sz="2400" dirty="0" smtClean="0">
                <a:solidFill>
                  <a:srgbClr val="000000"/>
                </a:solidFill>
                <a:latin typeface="Times New Roman" panose="02020603050405020304" pitchFamily="18" charset="0"/>
              </a:rPr>
              <a:t>; but </a:t>
            </a:r>
            <a:r>
              <a:rPr lang="en-US" sz="2400" dirty="0">
                <a:solidFill>
                  <a:srgbClr val="000000"/>
                </a:solidFill>
                <a:latin typeface="Times New Roman" panose="02020603050405020304" pitchFamily="18" charset="0"/>
              </a:rPr>
              <a:t>are </a:t>
            </a:r>
            <a:r>
              <a:rPr lang="en-US" sz="2400" dirty="0">
                <a:solidFill>
                  <a:srgbClr val="FF0000"/>
                </a:solidFill>
                <a:latin typeface="Times New Roman" panose="02020603050405020304" pitchFamily="18" charset="0"/>
              </a:rPr>
              <a:t>not</a:t>
            </a:r>
            <a:r>
              <a:rPr lang="en-US" sz="2400" dirty="0">
                <a:solidFill>
                  <a:srgbClr val="000000"/>
                </a:solidFill>
                <a:latin typeface="Times New Roman" panose="02020603050405020304" pitchFamily="18" charset="0"/>
              </a:rPr>
              <a:t> very durable</a:t>
            </a:r>
            <a:r>
              <a:rPr lang="en-US" sz="2400" dirty="0" smtClean="0">
                <a:solidFill>
                  <a:srgbClr val="000000"/>
                </a:solidFill>
                <a:latin typeface="Times New Roman" panose="02020603050405020304" pitchFamily="18" charset="0"/>
              </a:rPr>
              <a:t>.</a:t>
            </a:r>
          </a:p>
          <a:p>
            <a:pPr marL="0" indent="0" algn="l" rtl="0">
              <a:buNone/>
            </a:pPr>
            <a:r>
              <a:rPr lang="en-US" sz="3200" u="sng" dirty="0" smtClean="0">
                <a:solidFill>
                  <a:srgbClr val="FF0000"/>
                </a:solidFill>
                <a:latin typeface="Times New Roman" panose="02020603050405020304" pitchFamily="18" charset="0"/>
              </a:rPr>
              <a:t>Procedure:</a:t>
            </a:r>
          </a:p>
          <a:p>
            <a:pPr marL="457200" indent="-457200" algn="l" rtl="0">
              <a:buFont typeface="+mj-lt"/>
              <a:buAutoNum type="arabicPeriod"/>
            </a:pPr>
            <a:r>
              <a:rPr lang="en-US" sz="2400" dirty="0">
                <a:solidFill>
                  <a:srgbClr val="000000"/>
                </a:solidFill>
                <a:latin typeface="Times New Roman" panose="02020603050405020304" pitchFamily="18" charset="0"/>
              </a:rPr>
              <a:t>The fitting surface of the denture is cleaned, roughened, and </a:t>
            </a:r>
            <a:r>
              <a:rPr lang="en-US" sz="2400" dirty="0" smtClean="0">
                <a:solidFill>
                  <a:srgbClr val="000000"/>
                </a:solidFill>
                <a:latin typeface="Times New Roman" panose="02020603050405020304" pitchFamily="18" charset="0"/>
              </a:rPr>
              <a:t>slightly reduced</a:t>
            </a:r>
            <a:r>
              <a:rPr lang="en-US" sz="2400" dirty="0">
                <a:solidFill>
                  <a:srgbClr val="000000"/>
                </a:solidFill>
                <a:latin typeface="Times New Roman" panose="02020603050405020304" pitchFamily="18" charset="0"/>
              </a:rPr>
              <a:t>.</a:t>
            </a:r>
          </a:p>
          <a:p>
            <a:pPr marL="457200" indent="-457200" algn="l" rtl="0">
              <a:buFont typeface="+mj-lt"/>
              <a:buAutoNum type="arabicPeriod"/>
            </a:pPr>
            <a:r>
              <a:rPr lang="en-US" sz="2400" dirty="0">
                <a:solidFill>
                  <a:srgbClr val="000000"/>
                </a:solidFill>
                <a:latin typeface="Times New Roman" panose="02020603050405020304" pitchFamily="18" charset="0"/>
              </a:rPr>
              <a:t>The flanges are trimmed (to reduce danger </a:t>
            </a:r>
            <a:r>
              <a:rPr lang="en-US" sz="2400" dirty="0" smtClean="0">
                <a:solidFill>
                  <a:srgbClr val="000000"/>
                </a:solidFill>
                <a:latin typeface="Times New Roman" panose="02020603050405020304" pitchFamily="18" charset="0"/>
              </a:rPr>
              <a:t>of overextension</a:t>
            </a:r>
            <a:r>
              <a:rPr lang="en-US" sz="2400" dirty="0">
                <a:solidFill>
                  <a:srgbClr val="000000"/>
                </a:solidFill>
                <a:latin typeface="Times New Roman" panose="02020603050405020304" pitchFamily="18" charset="0"/>
              </a:rPr>
              <a:t>) and the undercuts removed</a:t>
            </a:r>
            <a:r>
              <a:rPr lang="en-US" sz="2400" dirty="0" smtClean="0">
                <a:solidFill>
                  <a:srgbClr val="000000"/>
                </a:solidFill>
                <a:latin typeface="Times New Roman" panose="02020603050405020304" pitchFamily="18" charset="0"/>
              </a:rPr>
              <a:t>.</a:t>
            </a:r>
          </a:p>
          <a:p>
            <a:pPr marL="457200" indent="-457200" algn="l" rtl="0">
              <a:buFont typeface="+mj-lt"/>
              <a:buAutoNum type="arabicPeriod"/>
            </a:pPr>
            <a:r>
              <a:rPr lang="en-US" sz="2400" dirty="0">
                <a:solidFill>
                  <a:srgbClr val="000000"/>
                </a:solidFill>
                <a:latin typeface="Times New Roman" panose="02020603050405020304" pitchFamily="18" charset="0"/>
              </a:rPr>
              <a:t>Put lubricant over polished surface to prevent the new resin material to adhere on it. </a:t>
            </a:r>
          </a:p>
          <a:p>
            <a:pPr algn="l" rtl="0"/>
            <a:endParaRPr lang="ar-SA" sz="2400" dirty="0">
              <a:solidFill>
                <a:srgbClr val="FF0000"/>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53134" t="30414" r="32810" b="36663"/>
          <a:stretch/>
        </p:blipFill>
        <p:spPr>
          <a:xfrm>
            <a:off x="9337183" y="1857081"/>
            <a:ext cx="1828800" cy="2408351"/>
          </a:xfrm>
          <a:prstGeom prst="rect">
            <a:avLst/>
          </a:prstGeom>
        </p:spPr>
      </p:pic>
      <p:pic>
        <p:nvPicPr>
          <p:cNvPr id="6" name="Picture 5"/>
          <p:cNvPicPr>
            <a:picLocks noChangeAspect="1"/>
          </p:cNvPicPr>
          <p:nvPr/>
        </p:nvPicPr>
        <p:blipFill rotWithShape="1">
          <a:blip r:embed="rId2"/>
          <a:srcRect l="43434" t="67700" r="30731" b="5160"/>
          <a:stretch/>
        </p:blipFill>
        <p:spPr>
          <a:xfrm>
            <a:off x="8570890" y="4406558"/>
            <a:ext cx="3361386" cy="1985330"/>
          </a:xfrm>
          <a:prstGeom prst="rect">
            <a:avLst/>
          </a:prstGeom>
        </p:spPr>
      </p:pic>
    </p:spTree>
    <p:extLst>
      <p:ext uri="{BB962C8B-B14F-4D97-AF65-F5344CB8AC3E}">
        <p14:creationId xmlns:p14="http://schemas.microsoft.com/office/powerpoint/2010/main" val="3568341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Procedure of </a:t>
            </a:r>
            <a:r>
              <a:rPr lang="en-US" sz="4000" cap="none" dirty="0">
                <a:solidFill>
                  <a:srgbClr val="FF0000"/>
                </a:solidFill>
                <a:latin typeface="Times New Roman" panose="02020603050405020304" pitchFamily="18" charset="0"/>
                <a:cs typeface="Times New Roman" panose="02020603050405020304" pitchFamily="18" charset="0"/>
              </a:rPr>
              <a:t>D</a:t>
            </a:r>
            <a:r>
              <a:rPr lang="en-US" sz="4000" cap="none" dirty="0" smtClean="0">
                <a:solidFill>
                  <a:srgbClr val="FF0000"/>
                </a:solidFill>
                <a:latin typeface="Times New Roman" panose="02020603050405020304" pitchFamily="18" charset="0"/>
                <a:cs typeface="Times New Roman" panose="02020603050405020304" pitchFamily="18" charset="0"/>
              </a:rPr>
              <a:t>irect Relining </a:t>
            </a:r>
            <a:endParaRPr lang="ar-SA" sz="40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5282" y="1948226"/>
            <a:ext cx="8305230" cy="4452124"/>
          </a:xfrm>
        </p:spPr>
        <p:txBody>
          <a:bodyPr>
            <a:normAutofit/>
          </a:bodyPr>
          <a:lstStyle/>
          <a:p>
            <a:pPr marL="0" indent="0" algn="l" rtl="0">
              <a:buNone/>
            </a:pPr>
            <a:r>
              <a:rPr lang="en-US" sz="3200" u="sng" dirty="0" smtClean="0">
                <a:solidFill>
                  <a:srgbClr val="FF0000"/>
                </a:solidFill>
                <a:latin typeface="Times New Roman" panose="02020603050405020304" pitchFamily="18" charset="0"/>
              </a:rPr>
              <a:t>Procedure:</a:t>
            </a:r>
          </a:p>
          <a:p>
            <a:pPr marL="0" indent="0" algn="l" rtl="0">
              <a:buNone/>
            </a:pPr>
            <a:r>
              <a:rPr lang="en-US" sz="2400" dirty="0" smtClean="0">
                <a:solidFill>
                  <a:schemeClr val="accent2"/>
                </a:solidFill>
                <a:latin typeface="Times New Roman" panose="02020603050405020304" pitchFamily="18" charset="0"/>
              </a:rPr>
              <a:t>5.   </a:t>
            </a: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new self-curing relining material is then mixed </a:t>
            </a:r>
            <a:r>
              <a:rPr lang="en-US" sz="2400" dirty="0" smtClean="0">
                <a:solidFill>
                  <a:srgbClr val="000000"/>
                </a:solidFill>
                <a:latin typeface="Times New Roman" panose="02020603050405020304" pitchFamily="18" charset="0"/>
              </a:rPr>
              <a:t>and   	applied </a:t>
            </a:r>
            <a:r>
              <a:rPr lang="en-US" sz="2400" dirty="0">
                <a:solidFill>
                  <a:srgbClr val="000000"/>
                </a:solidFill>
                <a:latin typeface="Times New Roman" panose="02020603050405020304" pitchFamily="18" charset="0"/>
              </a:rPr>
              <a:t>to the fitting surface. </a:t>
            </a:r>
            <a:endParaRPr lang="en-US" sz="2400" dirty="0" smtClean="0">
              <a:solidFill>
                <a:srgbClr val="000000"/>
              </a:solidFill>
              <a:latin typeface="Times New Roman" panose="02020603050405020304" pitchFamily="18" charset="0"/>
            </a:endParaRPr>
          </a:p>
          <a:p>
            <a:pPr marL="0" indent="0" algn="l" rtl="0">
              <a:buNone/>
            </a:pPr>
            <a:r>
              <a:rPr lang="en-US" sz="2400" dirty="0" smtClean="0">
                <a:solidFill>
                  <a:schemeClr val="accent2"/>
                </a:solidFill>
                <a:latin typeface="Times New Roman" panose="02020603050405020304" pitchFamily="18" charset="0"/>
              </a:rPr>
              <a:t>6. 	</a:t>
            </a: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denture is inserted and the patient asked to bite gently on </a:t>
            </a:r>
            <a:r>
              <a:rPr lang="en-US" sz="2400" dirty="0" smtClean="0">
                <a:solidFill>
                  <a:srgbClr val="000000"/>
                </a:solidFill>
                <a:latin typeface="Times New Roman" panose="02020603050405020304" pitchFamily="18" charset="0"/>
              </a:rPr>
              <a:t>	the </a:t>
            </a:r>
            <a:r>
              <a:rPr lang="en-US" sz="2400" dirty="0">
                <a:solidFill>
                  <a:srgbClr val="000000"/>
                </a:solidFill>
                <a:latin typeface="Times New Roman" panose="02020603050405020304" pitchFamily="18" charset="0"/>
              </a:rPr>
              <a:t>denture to ensure that the occlusion is not altered by the </a:t>
            </a:r>
            <a:r>
              <a:rPr lang="en-US" sz="2400" dirty="0" smtClean="0">
                <a:solidFill>
                  <a:srgbClr val="000000"/>
                </a:solidFill>
                <a:latin typeface="Times New Roman" panose="02020603050405020304" pitchFamily="18" charset="0"/>
              </a:rPr>
              <a:t>	procedure</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marL="0" indent="0" algn="l" rtl="0">
              <a:buNone/>
            </a:pPr>
            <a:r>
              <a:rPr lang="en-US" sz="2400" dirty="0" smtClean="0">
                <a:solidFill>
                  <a:schemeClr val="accent2"/>
                </a:solidFill>
                <a:latin typeface="Times New Roman" panose="02020603050405020304" pitchFamily="18" charset="0"/>
              </a:rPr>
              <a:t>7. </a:t>
            </a:r>
            <a:r>
              <a:rPr lang="en-US" sz="2400" dirty="0" smtClean="0">
                <a:solidFill>
                  <a:schemeClr val="accent2">
                    <a:lumMod val="60000"/>
                    <a:lumOff val="40000"/>
                  </a:schemeClr>
                </a:solidFill>
                <a:latin typeface="Times New Roman" panose="02020603050405020304" pitchFamily="18" charset="0"/>
              </a:rPr>
              <a:t>	</a:t>
            </a:r>
            <a:r>
              <a:rPr lang="en-US" sz="2400" dirty="0" smtClean="0">
                <a:solidFill>
                  <a:srgbClr val="000000"/>
                </a:solidFill>
                <a:latin typeface="Times New Roman" panose="02020603050405020304" pitchFamily="18" charset="0"/>
              </a:rPr>
              <a:t>Border </a:t>
            </a:r>
            <a:r>
              <a:rPr lang="en-US" sz="2400" dirty="0">
                <a:solidFill>
                  <a:srgbClr val="000000"/>
                </a:solidFill>
                <a:latin typeface="Times New Roman" panose="02020603050405020304" pitchFamily="18" charset="0"/>
              </a:rPr>
              <a:t>molding can then be carried out. </a:t>
            </a:r>
            <a:endParaRPr lang="en-US" sz="2400" dirty="0" smtClean="0">
              <a:solidFill>
                <a:srgbClr val="000000"/>
              </a:solidFill>
              <a:latin typeface="Times New Roman" panose="02020603050405020304" pitchFamily="18" charset="0"/>
            </a:endParaRPr>
          </a:p>
          <a:p>
            <a:pPr marL="0" indent="0" algn="l" rtl="0">
              <a:buNone/>
            </a:pPr>
            <a:r>
              <a:rPr lang="en-US" sz="2400" dirty="0" smtClean="0">
                <a:solidFill>
                  <a:schemeClr val="accent2"/>
                </a:solidFill>
                <a:latin typeface="Times New Roman" panose="02020603050405020304" pitchFamily="18" charset="0"/>
              </a:rPr>
              <a:t>8.	</a:t>
            </a: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denture is kept in situ for about </a:t>
            </a:r>
            <a:r>
              <a:rPr lang="en-US" sz="2400" b="1" i="1" dirty="0">
                <a:solidFill>
                  <a:srgbClr val="000000"/>
                </a:solidFill>
                <a:latin typeface="Times New Roman" panose="02020603050405020304" pitchFamily="18" charset="0"/>
              </a:rPr>
              <a:t>5 minutes </a:t>
            </a:r>
            <a:r>
              <a:rPr lang="en-US" sz="2400" dirty="0">
                <a:solidFill>
                  <a:srgbClr val="000000"/>
                </a:solidFill>
                <a:latin typeface="Times New Roman" panose="02020603050405020304" pitchFamily="18" charset="0"/>
              </a:rPr>
              <a:t>after which it </a:t>
            </a:r>
            <a:r>
              <a:rPr lang="en-US" sz="2400" dirty="0" smtClean="0">
                <a:solidFill>
                  <a:srgbClr val="000000"/>
                </a:solidFill>
                <a:latin typeface="Times New Roman" panose="02020603050405020304" pitchFamily="18" charset="0"/>
              </a:rPr>
              <a:t>	is </a:t>
            </a:r>
            <a:r>
              <a:rPr lang="en-US" sz="2400" dirty="0">
                <a:solidFill>
                  <a:srgbClr val="000000"/>
                </a:solidFill>
                <a:latin typeface="Times New Roman" panose="02020603050405020304" pitchFamily="18" charset="0"/>
              </a:rPr>
              <a:t>removed and carefully examined. </a:t>
            </a:r>
            <a:endParaRPr lang="ar-SA" sz="2400" dirty="0">
              <a:solidFill>
                <a:srgbClr val="FF000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9477" t="23372" r="45183" b="47051"/>
          <a:stretch/>
        </p:blipFill>
        <p:spPr>
          <a:xfrm>
            <a:off x="8610030" y="3287630"/>
            <a:ext cx="3296992" cy="2163651"/>
          </a:xfrm>
          <a:prstGeom prst="rect">
            <a:avLst/>
          </a:prstGeom>
        </p:spPr>
      </p:pic>
    </p:spTree>
    <p:extLst>
      <p:ext uri="{BB962C8B-B14F-4D97-AF65-F5344CB8AC3E}">
        <p14:creationId xmlns:p14="http://schemas.microsoft.com/office/powerpoint/2010/main" val="257744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Procedure of </a:t>
            </a:r>
            <a:r>
              <a:rPr lang="en-US" sz="4000" cap="none" dirty="0">
                <a:solidFill>
                  <a:srgbClr val="FF0000"/>
                </a:solidFill>
                <a:latin typeface="Times New Roman" panose="02020603050405020304" pitchFamily="18" charset="0"/>
                <a:cs typeface="Times New Roman" panose="02020603050405020304" pitchFamily="18" charset="0"/>
              </a:rPr>
              <a:t>D</a:t>
            </a:r>
            <a:r>
              <a:rPr lang="en-US" sz="4000" cap="none" dirty="0" smtClean="0">
                <a:solidFill>
                  <a:srgbClr val="FF0000"/>
                </a:solidFill>
                <a:latin typeface="Times New Roman" panose="02020603050405020304" pitchFamily="18" charset="0"/>
                <a:cs typeface="Times New Roman" panose="02020603050405020304" pitchFamily="18" charset="0"/>
              </a:rPr>
              <a:t>irect Relining </a:t>
            </a:r>
            <a:endParaRPr lang="ar-SA" sz="40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5282" y="1948226"/>
            <a:ext cx="10597670" cy="4452124"/>
          </a:xfrm>
        </p:spPr>
        <p:txBody>
          <a:bodyPr>
            <a:normAutofit/>
          </a:bodyPr>
          <a:lstStyle/>
          <a:p>
            <a:pPr marL="0" indent="0" algn="l" rtl="0">
              <a:buNone/>
            </a:pPr>
            <a:r>
              <a:rPr lang="en-US" sz="3200" u="sng" dirty="0" smtClean="0">
                <a:solidFill>
                  <a:srgbClr val="FF0000"/>
                </a:solidFill>
                <a:latin typeface="Times New Roman" panose="02020603050405020304" pitchFamily="18" charset="0"/>
              </a:rPr>
              <a:t>The disadvantages of cold cure acrylic as relining material:</a:t>
            </a:r>
          </a:p>
          <a:p>
            <a:pPr marL="514350" indent="-514350" algn="l" rtl="0">
              <a:buFont typeface="+mj-lt"/>
              <a:buAutoNum type="arabicPeriod"/>
            </a:pPr>
            <a:r>
              <a:rPr lang="en-US" sz="2400" dirty="0">
                <a:solidFill>
                  <a:srgbClr val="000000"/>
                </a:solidFill>
                <a:latin typeface="Times New Roman" panose="02020603050405020304" pitchFamily="18" charset="0"/>
              </a:rPr>
              <a:t>The material has often produced a chemical burn on the mucosa, and from exothermic reaction. </a:t>
            </a:r>
            <a:endParaRPr lang="en-US" sz="2400" dirty="0" smtClean="0">
              <a:solidFill>
                <a:srgbClr val="000000"/>
              </a:solidFill>
              <a:latin typeface="Times New Roman" panose="02020603050405020304" pitchFamily="18" charset="0"/>
            </a:endParaRPr>
          </a:p>
          <a:p>
            <a:pPr marL="514350" indent="-514350" algn="l" rtl="0">
              <a:buFont typeface="+mj-lt"/>
              <a:buAutoNum type="arabicPeriod"/>
            </a:pPr>
            <a:r>
              <a:rPr lang="en-US" sz="2400" dirty="0" smtClean="0">
                <a:solidFill>
                  <a:srgbClr val="000000"/>
                </a:solidFill>
                <a:latin typeface="Times New Roman" panose="02020603050405020304" pitchFamily="18" charset="0"/>
              </a:rPr>
              <a:t>Color </a:t>
            </a:r>
            <a:r>
              <a:rPr lang="en-US" sz="2400" dirty="0">
                <a:solidFill>
                  <a:srgbClr val="000000"/>
                </a:solidFill>
                <a:latin typeface="Times New Roman" panose="02020603050405020304" pitchFamily="18" charset="0"/>
              </a:rPr>
              <a:t>stability is very low and bad odor due to porosity of the material, since no flasking procedure is used. </a:t>
            </a:r>
            <a:endParaRPr lang="en-US" sz="2400" dirty="0" smtClean="0">
              <a:solidFill>
                <a:srgbClr val="000000"/>
              </a:solidFill>
              <a:latin typeface="Times New Roman" panose="02020603050405020304" pitchFamily="18" charset="0"/>
            </a:endParaRPr>
          </a:p>
          <a:p>
            <a:pPr marL="514350" indent="-514350" algn="l" rtl="0">
              <a:buFont typeface="+mj-lt"/>
              <a:buAutoNum type="arabicPeriod"/>
            </a:pPr>
            <a:r>
              <a:rPr lang="en-US" sz="2400" dirty="0" smtClean="0">
                <a:solidFill>
                  <a:srgbClr val="000000"/>
                </a:solidFill>
                <a:latin typeface="Times New Roman" panose="02020603050405020304" pitchFamily="18" charset="0"/>
              </a:rPr>
              <a:t>Liability </a:t>
            </a:r>
            <a:r>
              <a:rPr lang="en-US" sz="2400" dirty="0">
                <a:solidFill>
                  <a:srgbClr val="000000"/>
                </a:solidFill>
                <a:latin typeface="Times New Roman" panose="02020603050405020304" pitchFamily="18" charset="0"/>
              </a:rPr>
              <a:t>for errors and wrong positioning of the denture is great. </a:t>
            </a:r>
            <a:endParaRPr lang="en-US" sz="2400" dirty="0" smtClean="0">
              <a:solidFill>
                <a:srgbClr val="000000"/>
              </a:solidFill>
              <a:latin typeface="Times New Roman" panose="02020603050405020304" pitchFamily="18" charset="0"/>
            </a:endParaRPr>
          </a:p>
          <a:p>
            <a:pPr marL="514350" indent="-514350" algn="l" rtl="0">
              <a:buFont typeface="+mj-lt"/>
              <a:buAutoNum type="arabicPeriod"/>
            </a:pPr>
            <a:r>
              <a:rPr lang="en-US" sz="2400" dirty="0" smtClean="0">
                <a:solidFill>
                  <a:srgbClr val="000000"/>
                </a:solidFill>
                <a:latin typeface="Times New Roman" panose="02020603050405020304" pitchFamily="18" charset="0"/>
              </a:rPr>
              <a:t>Improvement </a:t>
            </a:r>
            <a:r>
              <a:rPr lang="en-US" sz="2400" dirty="0">
                <a:solidFill>
                  <a:srgbClr val="000000"/>
                </a:solidFill>
                <a:latin typeface="Times New Roman" panose="02020603050405020304" pitchFamily="18" charset="0"/>
              </a:rPr>
              <a:t>in the denture requirement is very little and low. </a:t>
            </a:r>
            <a:endParaRPr lang="en-US" sz="2400" dirty="0" smtClean="0">
              <a:solidFill>
                <a:srgbClr val="000000"/>
              </a:solidFill>
              <a:latin typeface="Times New Roman" panose="02020603050405020304" pitchFamily="18" charset="0"/>
            </a:endParaRPr>
          </a:p>
          <a:p>
            <a:pPr marL="514350" indent="-514350" algn="l" rtl="0">
              <a:buFont typeface="+mj-lt"/>
              <a:buAutoNum type="arabicPeriod"/>
            </a:pPr>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is a short term solution. </a:t>
            </a:r>
            <a:endParaRPr lang="en-US" sz="2400" u="sng" dirty="0" smtClean="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2936610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Procedure of </a:t>
            </a:r>
            <a:r>
              <a:rPr lang="en-US" sz="4000" cap="none" dirty="0" smtClean="0">
                <a:solidFill>
                  <a:srgbClr val="FF0000"/>
                </a:solidFill>
                <a:latin typeface="Times New Roman" panose="02020603050405020304" pitchFamily="18" charset="0"/>
                <a:cs typeface="Times New Roman" panose="02020603050405020304" pitchFamily="18" charset="0"/>
              </a:rPr>
              <a:t>In-Direct Relining </a:t>
            </a:r>
            <a:endParaRPr lang="ar-SA" sz="40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5282" y="1948226"/>
            <a:ext cx="8305230" cy="4452124"/>
          </a:xfrm>
        </p:spPr>
        <p:txBody>
          <a:bodyPr>
            <a:normAutofit/>
          </a:bodyPr>
          <a:lstStyle/>
          <a:p>
            <a:pPr marL="0" indent="0" algn="l" rtl="0">
              <a:buNone/>
            </a:pPr>
            <a:r>
              <a:rPr lang="en-US" sz="3200" u="sng" dirty="0" smtClean="0">
                <a:solidFill>
                  <a:srgbClr val="FF0000"/>
                </a:solidFill>
                <a:latin typeface="Times New Roman" panose="02020603050405020304" pitchFamily="18" charset="0"/>
              </a:rPr>
              <a:t>Procedure:</a:t>
            </a:r>
          </a:p>
          <a:p>
            <a:pPr marL="457200" indent="-457200" algn="l" rtl="0">
              <a:buFont typeface="+mj-lt"/>
              <a:buAutoNum type="arabicPeriod"/>
            </a:pPr>
            <a:r>
              <a:rPr lang="en-US" sz="2400" dirty="0">
                <a:solidFill>
                  <a:srgbClr val="000000"/>
                </a:solidFill>
                <a:latin typeface="Times New Roman" panose="02020603050405020304" pitchFamily="18" charset="0"/>
              </a:rPr>
              <a:t>The fitting surface is cleaned, the undercuts are removed and the flanges are shortened.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Minor </a:t>
            </a:r>
            <a:r>
              <a:rPr lang="en-US" sz="2400" dirty="0">
                <a:solidFill>
                  <a:srgbClr val="000000"/>
                </a:solidFill>
                <a:latin typeface="Times New Roman" panose="02020603050405020304" pitchFamily="18" charset="0"/>
              </a:rPr>
              <a:t>defects and extensions can be corrected.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A </a:t>
            </a:r>
            <a:r>
              <a:rPr lang="en-US" sz="2400" dirty="0">
                <a:solidFill>
                  <a:srgbClr val="000000"/>
                </a:solidFill>
                <a:latin typeface="Times New Roman" panose="02020603050405020304" pitchFamily="18" charset="0"/>
              </a:rPr>
              <a:t>wash impression by zinc oxide eugenol is making with the old denture, with the patient in light occlusal contact. </a:t>
            </a:r>
            <a:endParaRPr lang="en-US" sz="2400" u="sng" dirty="0" smtClean="0">
              <a:solidFill>
                <a:srgbClr val="FF0000"/>
              </a:solidFill>
              <a:latin typeface="Times New Roman" panose="02020603050405020304" pitchFamily="18" charset="0"/>
            </a:endParaRPr>
          </a:p>
          <a:p>
            <a:pPr algn="l" rtl="0"/>
            <a:endParaRPr lang="ar-SA" sz="2400" dirty="0">
              <a:solidFill>
                <a:srgbClr val="FF0000"/>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45414" t="66065" r="32612" b="9375"/>
          <a:stretch/>
        </p:blipFill>
        <p:spPr>
          <a:xfrm>
            <a:off x="8751698" y="4603747"/>
            <a:ext cx="2859110" cy="1796603"/>
          </a:xfrm>
          <a:prstGeom prst="rect">
            <a:avLst/>
          </a:prstGeom>
        </p:spPr>
      </p:pic>
      <p:pic>
        <p:nvPicPr>
          <p:cNvPr id="6" name="Picture 5"/>
          <p:cNvPicPr>
            <a:picLocks noChangeAspect="1"/>
          </p:cNvPicPr>
          <p:nvPr/>
        </p:nvPicPr>
        <p:blipFill rotWithShape="1">
          <a:blip r:embed="rId3"/>
          <a:srcRect b="51974"/>
          <a:stretch/>
        </p:blipFill>
        <p:spPr>
          <a:xfrm>
            <a:off x="8770512" y="2221452"/>
            <a:ext cx="2859272" cy="1876799"/>
          </a:xfrm>
          <a:prstGeom prst="rect">
            <a:avLst/>
          </a:prstGeom>
        </p:spPr>
      </p:pic>
    </p:spTree>
    <p:extLst>
      <p:ext uri="{BB962C8B-B14F-4D97-AF65-F5344CB8AC3E}">
        <p14:creationId xmlns:p14="http://schemas.microsoft.com/office/powerpoint/2010/main" val="1249143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Procedure of </a:t>
            </a:r>
            <a:r>
              <a:rPr lang="en-US" sz="4000" cap="none" dirty="0" smtClean="0">
                <a:solidFill>
                  <a:srgbClr val="FF0000"/>
                </a:solidFill>
                <a:latin typeface="Times New Roman" panose="02020603050405020304" pitchFamily="18" charset="0"/>
                <a:cs typeface="Times New Roman" panose="02020603050405020304" pitchFamily="18" charset="0"/>
              </a:rPr>
              <a:t>In-Direct Relining </a:t>
            </a:r>
            <a:endParaRPr lang="ar-SA" sz="40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5282" y="1209056"/>
            <a:ext cx="8305230" cy="4452124"/>
          </a:xfrm>
        </p:spPr>
        <p:txBody>
          <a:bodyPr>
            <a:normAutofit/>
          </a:bodyPr>
          <a:lstStyle/>
          <a:p>
            <a:pPr marL="0" indent="0" algn="l" rtl="0">
              <a:buNone/>
            </a:pPr>
            <a:r>
              <a:rPr lang="en-US" sz="3200" u="sng" dirty="0" smtClean="0">
                <a:solidFill>
                  <a:srgbClr val="FF0000"/>
                </a:solidFill>
                <a:latin typeface="Times New Roman" panose="02020603050405020304" pitchFamily="18" charset="0"/>
              </a:rPr>
              <a:t>Laboratory steps:</a:t>
            </a:r>
          </a:p>
          <a:p>
            <a:pPr marL="457200" indent="-457200" algn="l" rtl="0">
              <a:buFont typeface="+mj-lt"/>
              <a:buAutoNum type="arabicPeriod"/>
            </a:pPr>
            <a:r>
              <a:rPr lang="en-US" sz="2000" dirty="0">
                <a:solidFill>
                  <a:srgbClr val="000000"/>
                </a:solidFill>
                <a:latin typeface="Times New Roman" panose="02020603050405020304" pitchFamily="18" charset="0"/>
              </a:rPr>
              <a:t>Beading and boxing of the impression, then pouring the boxed impression with stone material</a:t>
            </a:r>
            <a:r>
              <a:rPr lang="en-US" sz="2000" dirty="0" smtClean="0">
                <a:solidFill>
                  <a:srgbClr val="000000"/>
                </a:solidFill>
                <a:latin typeface="Times New Roman" panose="02020603050405020304" pitchFamily="18" charset="0"/>
              </a:rPr>
              <a:t>.</a:t>
            </a:r>
          </a:p>
          <a:p>
            <a:pPr marL="457200" indent="-457200" algn="l" rtl="0">
              <a:buFont typeface="+mj-lt"/>
              <a:buAutoNum type="arabicPeriod"/>
            </a:pPr>
            <a:r>
              <a:rPr lang="en-US" sz="2000" dirty="0">
                <a:solidFill>
                  <a:srgbClr val="000000"/>
                </a:solidFill>
                <a:latin typeface="Times New Roman" panose="02020603050405020304" pitchFamily="18" charset="0"/>
              </a:rPr>
              <a:t>The denture and the cast are not separated, but any excess impression on the teeth or facial surfaces of the base is removed, then the denture </a:t>
            </a:r>
            <a:r>
              <a:rPr lang="en-US" sz="2000" dirty="0" err="1">
                <a:solidFill>
                  <a:srgbClr val="000000"/>
                </a:solidFill>
                <a:latin typeface="Times New Roman" panose="02020603050405020304" pitchFamily="18" charset="0"/>
              </a:rPr>
              <a:t>flasked</a:t>
            </a:r>
            <a:r>
              <a:rPr lang="en-US" sz="2000" dirty="0">
                <a:solidFill>
                  <a:srgbClr val="000000"/>
                </a:solidFill>
                <a:latin typeface="Times New Roman" panose="02020603050405020304" pitchFamily="18" charset="0"/>
              </a:rPr>
              <a:t> in the usual manner</a:t>
            </a:r>
            <a:r>
              <a:rPr lang="en-US" sz="2000" dirty="0" smtClean="0">
                <a:solidFill>
                  <a:srgbClr val="000000"/>
                </a:solidFill>
                <a:latin typeface="Times New Roman" panose="02020603050405020304" pitchFamily="18" charset="0"/>
              </a:rPr>
              <a:t>.</a:t>
            </a:r>
          </a:p>
          <a:p>
            <a:pPr marL="457200" indent="-457200" algn="l" rtl="0">
              <a:buFont typeface="+mj-lt"/>
              <a:buAutoNum type="arabicPeriod"/>
            </a:pPr>
            <a:r>
              <a:rPr lang="en-US" sz="2000" dirty="0" smtClean="0">
                <a:solidFill>
                  <a:srgbClr val="000000"/>
                </a:solidFill>
                <a:latin typeface="Times New Roman" panose="02020603050405020304" pitchFamily="18" charset="0"/>
              </a:rPr>
              <a:t>Zinc </a:t>
            </a:r>
            <a:r>
              <a:rPr lang="en-US" sz="2000" dirty="0">
                <a:solidFill>
                  <a:srgbClr val="000000"/>
                </a:solidFill>
                <a:latin typeface="Times New Roman" panose="02020603050405020304" pitchFamily="18" charset="0"/>
              </a:rPr>
              <a:t>oxide </a:t>
            </a:r>
            <a:r>
              <a:rPr lang="en-US" sz="2000" dirty="0" smtClean="0">
                <a:solidFill>
                  <a:srgbClr val="000000"/>
                </a:solidFill>
                <a:latin typeface="Times New Roman" panose="02020603050405020304" pitchFamily="18" charset="0"/>
              </a:rPr>
              <a:t>eugenol elimination </a:t>
            </a:r>
            <a:r>
              <a:rPr lang="en-US" sz="2000" dirty="0">
                <a:solidFill>
                  <a:srgbClr val="000000"/>
                </a:solidFill>
                <a:latin typeface="Times New Roman" panose="02020603050405020304" pitchFamily="18" charset="0"/>
              </a:rPr>
              <a:t>in hot water for </a:t>
            </a:r>
            <a:r>
              <a:rPr lang="en-US" sz="2000" b="1" i="1" dirty="0">
                <a:solidFill>
                  <a:srgbClr val="000000"/>
                </a:solidFill>
                <a:latin typeface="Times New Roman" panose="02020603050405020304" pitchFamily="18" charset="0"/>
              </a:rPr>
              <a:t>5 minutes</a:t>
            </a:r>
            <a:r>
              <a:rPr lang="en-US" sz="2000" dirty="0">
                <a:solidFill>
                  <a:srgbClr val="000000"/>
                </a:solidFill>
                <a:latin typeface="Times New Roman" panose="02020603050405020304" pitchFamily="18" charset="0"/>
              </a:rPr>
              <a:t>; then separated and all the impression material is cleaned from the cast and the denture base. </a:t>
            </a:r>
            <a:endParaRPr lang="ar-SA" sz="2000" dirty="0">
              <a:solidFill>
                <a:srgbClr val="FF0000"/>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2"/>
          <a:srcRect l="46899" t="64569" r="32513" b="10255"/>
          <a:stretch/>
        </p:blipFill>
        <p:spPr>
          <a:xfrm>
            <a:off x="9090020" y="1846888"/>
            <a:ext cx="2678806" cy="1841680"/>
          </a:xfrm>
          <a:prstGeom prst="rect">
            <a:avLst/>
          </a:prstGeom>
        </p:spPr>
      </p:pic>
      <p:pic>
        <p:nvPicPr>
          <p:cNvPr id="8" name="Picture 7"/>
          <p:cNvPicPr>
            <a:picLocks noChangeAspect="1"/>
          </p:cNvPicPr>
          <p:nvPr/>
        </p:nvPicPr>
        <p:blipFill rotWithShape="1">
          <a:blip r:embed="rId3"/>
          <a:srcRect l="48284" t="38336" r="32216" b="38424"/>
          <a:stretch/>
        </p:blipFill>
        <p:spPr>
          <a:xfrm>
            <a:off x="9090020" y="3913706"/>
            <a:ext cx="2607972" cy="1747474"/>
          </a:xfrm>
          <a:prstGeom prst="rect">
            <a:avLst/>
          </a:prstGeom>
        </p:spPr>
      </p:pic>
      <p:pic>
        <p:nvPicPr>
          <p:cNvPr id="9" name="Picture 8"/>
          <p:cNvPicPr>
            <a:picLocks noChangeAspect="1"/>
          </p:cNvPicPr>
          <p:nvPr/>
        </p:nvPicPr>
        <p:blipFill rotWithShape="1">
          <a:blip r:embed="rId4"/>
          <a:srcRect l="13344" t="46259" r="30632" b="30502"/>
          <a:stretch/>
        </p:blipFill>
        <p:spPr>
          <a:xfrm>
            <a:off x="1735680" y="4945487"/>
            <a:ext cx="7289442" cy="1700011"/>
          </a:xfrm>
          <a:prstGeom prst="rect">
            <a:avLst/>
          </a:prstGeom>
        </p:spPr>
      </p:pic>
    </p:spTree>
    <p:extLst>
      <p:ext uri="{BB962C8B-B14F-4D97-AF65-F5344CB8AC3E}">
        <p14:creationId xmlns:p14="http://schemas.microsoft.com/office/powerpoint/2010/main" val="947743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Procedure of </a:t>
            </a:r>
            <a:r>
              <a:rPr lang="en-US" sz="4000" cap="none" dirty="0" smtClean="0">
                <a:solidFill>
                  <a:srgbClr val="FF0000"/>
                </a:solidFill>
                <a:latin typeface="Times New Roman" panose="02020603050405020304" pitchFamily="18" charset="0"/>
                <a:cs typeface="Times New Roman" panose="02020603050405020304" pitchFamily="18" charset="0"/>
              </a:rPr>
              <a:t>In-Direct Relining </a:t>
            </a:r>
            <a:endParaRPr lang="ar-SA" sz="40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2403" y="2020426"/>
            <a:ext cx="8305230" cy="4452124"/>
          </a:xfrm>
        </p:spPr>
        <p:txBody>
          <a:bodyPr>
            <a:noAutofit/>
          </a:bodyPr>
          <a:lstStyle/>
          <a:p>
            <a:pPr marL="0" indent="0" algn="l" rtl="0">
              <a:buNone/>
            </a:pPr>
            <a:r>
              <a:rPr lang="en-US" sz="3200" u="sng" dirty="0" smtClean="0">
                <a:solidFill>
                  <a:srgbClr val="FF0000"/>
                </a:solidFill>
                <a:latin typeface="Times New Roman" panose="02020603050405020304" pitchFamily="18" charset="0"/>
              </a:rPr>
              <a:t>Laboratory steps:</a:t>
            </a:r>
          </a:p>
          <a:p>
            <a:pPr marL="0" indent="0" algn="l" rtl="0">
              <a:buNone/>
            </a:pPr>
            <a:r>
              <a:rPr lang="en-US" sz="2400" dirty="0" smtClean="0">
                <a:solidFill>
                  <a:schemeClr val="accent2"/>
                </a:solidFill>
                <a:latin typeface="Times New Roman" panose="02020603050405020304" pitchFamily="18" charset="0"/>
              </a:rPr>
              <a:t>4. </a:t>
            </a:r>
            <a:r>
              <a:rPr lang="en-US" sz="2400" dirty="0" smtClean="0">
                <a:solidFill>
                  <a:srgbClr val="000000"/>
                </a:solidFill>
                <a:latin typeface="Times New Roman" panose="02020603050405020304" pitchFamily="18" charset="0"/>
              </a:rPr>
              <a:t>	Painting </a:t>
            </a:r>
            <a:r>
              <a:rPr lang="en-US" sz="2400" dirty="0">
                <a:solidFill>
                  <a:srgbClr val="000000"/>
                </a:solidFill>
                <a:latin typeface="Times New Roman" panose="02020603050405020304" pitchFamily="18" charset="0"/>
              </a:rPr>
              <a:t>the cast with a separating medium. </a:t>
            </a:r>
            <a:endParaRPr lang="en-US" sz="2400" dirty="0" smtClean="0">
              <a:solidFill>
                <a:srgbClr val="000000"/>
              </a:solidFill>
              <a:latin typeface="Times New Roman" panose="02020603050405020304" pitchFamily="18" charset="0"/>
            </a:endParaRPr>
          </a:p>
          <a:p>
            <a:pPr marL="0" indent="0" algn="l" rtl="0">
              <a:buNone/>
            </a:pPr>
            <a:r>
              <a:rPr lang="en-US" sz="2400" dirty="0" smtClean="0">
                <a:solidFill>
                  <a:schemeClr val="accent2"/>
                </a:solidFill>
                <a:latin typeface="Times New Roman" panose="02020603050405020304" pitchFamily="18" charset="0"/>
              </a:rPr>
              <a:t>5. </a:t>
            </a:r>
            <a:r>
              <a:rPr lang="en-US" sz="2400" b="1" dirty="0" smtClean="0">
                <a:solidFill>
                  <a:srgbClr val="000000"/>
                </a:solidFill>
                <a:latin typeface="Times New Roman" panose="02020603050405020304" pitchFamily="18" charset="0"/>
              </a:rPr>
              <a:t>	</a:t>
            </a:r>
            <a:r>
              <a:rPr lang="en-US" sz="2400" dirty="0" smtClean="0">
                <a:solidFill>
                  <a:srgbClr val="000000"/>
                </a:solidFill>
                <a:latin typeface="Times New Roman" panose="02020603050405020304" pitchFamily="18" charset="0"/>
              </a:rPr>
              <a:t>Paint </a:t>
            </a:r>
            <a:r>
              <a:rPr lang="en-US" sz="2400" dirty="0">
                <a:solidFill>
                  <a:srgbClr val="000000"/>
                </a:solidFill>
                <a:latin typeface="Times New Roman" panose="02020603050405020304" pitchFamily="18" charset="0"/>
              </a:rPr>
              <a:t>the surface of the denture with cotton pellet moistened </a:t>
            </a:r>
            <a:r>
              <a:rPr lang="en-US" sz="2400" dirty="0" smtClean="0">
                <a:solidFill>
                  <a:srgbClr val="000000"/>
                </a:solidFill>
                <a:latin typeface="Times New Roman" panose="02020603050405020304" pitchFamily="18" charset="0"/>
              </a:rPr>
              <a:t>	with </a:t>
            </a:r>
            <a:r>
              <a:rPr lang="en-US" sz="2400" dirty="0">
                <a:solidFill>
                  <a:srgbClr val="000000"/>
                </a:solidFill>
                <a:latin typeface="Times New Roman" panose="02020603050405020304" pitchFamily="18" charset="0"/>
              </a:rPr>
              <a:t>monomer. </a:t>
            </a:r>
            <a:endParaRPr lang="en-US" sz="2400" dirty="0" smtClean="0">
              <a:solidFill>
                <a:srgbClr val="000000"/>
              </a:solidFill>
              <a:latin typeface="Times New Roman" panose="02020603050405020304" pitchFamily="18" charset="0"/>
            </a:endParaRPr>
          </a:p>
          <a:p>
            <a:pPr marL="457200" indent="-457200" algn="l" rtl="0">
              <a:buAutoNum type="arabicPeriod" startAt="6"/>
            </a:pPr>
            <a:r>
              <a:rPr lang="en-US" sz="2400" dirty="0" smtClean="0">
                <a:solidFill>
                  <a:srgbClr val="000000"/>
                </a:solidFill>
                <a:latin typeface="Times New Roman" panose="02020603050405020304" pitchFamily="18" charset="0"/>
              </a:rPr>
              <a:t>Mix </a:t>
            </a:r>
            <a:r>
              <a:rPr lang="en-US" sz="2400" dirty="0">
                <a:solidFill>
                  <a:srgbClr val="000000"/>
                </a:solidFill>
                <a:latin typeface="Times New Roman" panose="02020603050405020304" pitchFamily="18" charset="0"/>
              </a:rPr>
              <a:t>the acrylic resin and place it in the flask (the new relining material should be compatible with the old denture base material chemically and esthetically</a:t>
            </a:r>
            <a:r>
              <a:rPr lang="en-US" sz="2400" dirty="0" smtClean="0">
                <a:solidFill>
                  <a:srgbClr val="000000"/>
                </a:solidFill>
                <a:latin typeface="Times New Roman" panose="02020603050405020304" pitchFamily="18" charset="0"/>
              </a:rPr>
              <a:t>).</a:t>
            </a:r>
          </a:p>
          <a:p>
            <a:pPr marL="457200" indent="-457200" algn="l" rtl="0">
              <a:buAutoNum type="arabicPeriod" startAt="6"/>
            </a:pPr>
            <a:r>
              <a:rPr lang="en-US" sz="2400" dirty="0" smtClean="0">
                <a:solidFill>
                  <a:srgbClr val="000000"/>
                </a:solidFill>
                <a:latin typeface="Times New Roman" panose="02020603050405020304" pitchFamily="18" charset="0"/>
              </a:rPr>
              <a:t>Curing </a:t>
            </a:r>
            <a:r>
              <a:rPr lang="en-US" sz="2400" dirty="0">
                <a:solidFill>
                  <a:srgbClr val="000000"/>
                </a:solidFill>
                <a:latin typeface="Times New Roman" panose="02020603050405020304" pitchFamily="18" charset="0"/>
              </a:rPr>
              <a:t>the heat cured resin. </a:t>
            </a:r>
            <a:endParaRPr lang="en-US" sz="2400" b="1" dirty="0" smtClean="0">
              <a:solidFill>
                <a:srgbClr val="000000"/>
              </a:solidFill>
              <a:latin typeface="Times New Roman" panose="02020603050405020304" pitchFamily="18" charset="0"/>
            </a:endParaRPr>
          </a:p>
          <a:p>
            <a:pPr marL="457200" indent="-457200" algn="l" rtl="0">
              <a:buAutoNum type="arabicPeriod" startAt="6"/>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denture </a:t>
            </a:r>
            <a:r>
              <a:rPr lang="en-US" sz="2400" dirty="0" err="1">
                <a:solidFill>
                  <a:srgbClr val="000000"/>
                </a:solidFill>
                <a:latin typeface="Times New Roman" panose="02020603050405020304" pitchFamily="18" charset="0"/>
              </a:rPr>
              <a:t>deflasked</a:t>
            </a:r>
            <a:r>
              <a:rPr lang="en-US" sz="2400" dirty="0">
                <a:solidFill>
                  <a:srgbClr val="000000"/>
                </a:solidFill>
                <a:latin typeface="Times New Roman" panose="02020603050405020304" pitchFamily="18" charset="0"/>
              </a:rPr>
              <a:t> and the cast removed from the denture then polish the denture; the relined denture is ready to be inserted in the patient mouth. </a:t>
            </a:r>
            <a:endParaRPr lang="en-US" sz="2400" u="sng" dirty="0" smtClean="0">
              <a:solidFill>
                <a:srgbClr val="FF0000"/>
              </a:solidFill>
              <a:latin typeface="Times New Roman" panose="02020603050405020304" pitchFamily="18" charset="0"/>
            </a:endParaRPr>
          </a:p>
        </p:txBody>
      </p:sp>
      <p:pic>
        <p:nvPicPr>
          <p:cNvPr id="4" name="Picture 3"/>
          <p:cNvPicPr>
            <a:picLocks noChangeAspect="1"/>
          </p:cNvPicPr>
          <p:nvPr/>
        </p:nvPicPr>
        <p:blipFill rotWithShape="1">
          <a:blip r:embed="rId2"/>
          <a:srcRect l="47294" t="46259" r="33008" b="29269"/>
          <a:stretch/>
        </p:blipFill>
        <p:spPr>
          <a:xfrm>
            <a:off x="8757633" y="3316218"/>
            <a:ext cx="3162267" cy="2208819"/>
          </a:xfrm>
          <a:prstGeom prst="rect">
            <a:avLst/>
          </a:prstGeom>
        </p:spPr>
      </p:pic>
    </p:spTree>
    <p:extLst>
      <p:ext uri="{BB962C8B-B14F-4D97-AF65-F5344CB8AC3E}">
        <p14:creationId xmlns:p14="http://schemas.microsoft.com/office/powerpoint/2010/main" val="3521483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Procedure of </a:t>
            </a:r>
            <a:r>
              <a:rPr lang="en-US" sz="4000" cap="none" dirty="0" smtClean="0">
                <a:solidFill>
                  <a:srgbClr val="FF0000"/>
                </a:solidFill>
                <a:latin typeface="Times New Roman" panose="02020603050405020304" pitchFamily="18" charset="0"/>
                <a:cs typeface="Times New Roman" panose="02020603050405020304" pitchFamily="18" charset="0"/>
              </a:rPr>
              <a:t>Rebasing</a:t>
            </a:r>
            <a:endParaRPr lang="ar-SA" sz="40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26970" y="1715956"/>
            <a:ext cx="7235959" cy="4452124"/>
          </a:xfrm>
        </p:spPr>
        <p:txBody>
          <a:bodyPr>
            <a:noAutofit/>
          </a:bodyPr>
          <a:lstStyle/>
          <a:p>
            <a:pPr marL="0" indent="0" algn="l" rtl="0">
              <a:buNone/>
            </a:pPr>
            <a:r>
              <a:rPr lang="en-US" sz="2800" b="1" dirty="0">
                <a:solidFill>
                  <a:srgbClr val="FF0000"/>
                </a:solidFill>
                <a:latin typeface="Times New Roman" panose="02020603050405020304" pitchFamily="18" charset="0"/>
              </a:rPr>
              <a:t>Rebasing procedure is the same as those for relining with some differences: </a:t>
            </a:r>
            <a:endParaRPr lang="en-US" sz="2800" b="1" dirty="0" smtClean="0">
              <a:solidFill>
                <a:srgbClr val="FF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Impression </a:t>
            </a:r>
            <a:r>
              <a:rPr lang="en-US" sz="2400" dirty="0">
                <a:solidFill>
                  <a:srgbClr val="000000"/>
                </a:solidFill>
                <a:latin typeface="Times New Roman" panose="02020603050405020304" pitchFamily="18" charset="0"/>
              </a:rPr>
              <a:t>is made and a cast is poured in the denture as in relining procedure.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denture with the cast is mounted on an instrument as </a:t>
            </a:r>
            <a:r>
              <a:rPr lang="en-US" sz="2400" b="1" i="1" dirty="0">
                <a:solidFill>
                  <a:srgbClr val="000000"/>
                </a:solidFill>
                <a:latin typeface="Times New Roman" panose="02020603050405020304" pitchFamily="18" charset="0"/>
              </a:rPr>
              <a:t>Hooper duplicator </a:t>
            </a:r>
            <a:r>
              <a:rPr lang="en-US" sz="2400" dirty="0">
                <a:solidFill>
                  <a:srgbClr val="000000"/>
                </a:solidFill>
                <a:latin typeface="Times New Roman" panose="02020603050405020304" pitchFamily="18" charset="0"/>
              </a:rPr>
              <a:t>or </a:t>
            </a:r>
            <a:r>
              <a:rPr lang="en-US" sz="2400" b="1" i="1" dirty="0">
                <a:solidFill>
                  <a:srgbClr val="000000"/>
                </a:solidFill>
                <a:latin typeface="Times New Roman" panose="02020603050405020304" pitchFamily="18" charset="0"/>
              </a:rPr>
              <a:t>Hanau articulator with mounting jig </a:t>
            </a:r>
            <a:r>
              <a:rPr lang="en-US" sz="2400" dirty="0">
                <a:solidFill>
                  <a:srgbClr val="000000"/>
                </a:solidFill>
                <a:latin typeface="Times New Roman" panose="02020603050405020304" pitchFamily="18" charset="0"/>
              </a:rPr>
              <a:t>that maintains the relationship of teeth to the cast. </a:t>
            </a:r>
            <a:endParaRPr lang="en-US" sz="2400" u="sng" dirty="0" smtClean="0">
              <a:solidFill>
                <a:srgbClr val="FF0000"/>
              </a:solidFill>
              <a:latin typeface="Times New Roman" panose="02020603050405020304" pitchFamily="18" charset="0"/>
            </a:endParaRPr>
          </a:p>
        </p:txBody>
      </p:sp>
      <p:pic>
        <p:nvPicPr>
          <p:cNvPr id="5" name="Picture 4"/>
          <p:cNvPicPr>
            <a:picLocks noChangeAspect="1"/>
          </p:cNvPicPr>
          <p:nvPr/>
        </p:nvPicPr>
        <p:blipFill rotWithShape="1">
          <a:blip r:embed="rId2"/>
          <a:srcRect l="31952" t="27069" r="50132" b="47931"/>
          <a:stretch/>
        </p:blipFill>
        <p:spPr>
          <a:xfrm>
            <a:off x="8075702" y="2070426"/>
            <a:ext cx="2839971" cy="2228045"/>
          </a:xfrm>
          <a:prstGeom prst="rect">
            <a:avLst/>
          </a:prstGeom>
        </p:spPr>
      </p:pic>
      <p:pic>
        <p:nvPicPr>
          <p:cNvPr id="6" name="Picture 5"/>
          <p:cNvPicPr>
            <a:picLocks noChangeAspect="1"/>
          </p:cNvPicPr>
          <p:nvPr/>
        </p:nvPicPr>
        <p:blipFill rotWithShape="1">
          <a:blip r:embed="rId2"/>
          <a:srcRect l="41355" t="55238" r="40135" b="15185"/>
          <a:stretch/>
        </p:blipFill>
        <p:spPr>
          <a:xfrm>
            <a:off x="9614583" y="4495951"/>
            <a:ext cx="2408349" cy="2163651"/>
          </a:xfrm>
          <a:prstGeom prst="rect">
            <a:avLst/>
          </a:prstGeom>
        </p:spPr>
      </p:pic>
      <p:pic>
        <p:nvPicPr>
          <p:cNvPr id="7" name="Picture 6"/>
          <p:cNvPicPr>
            <a:picLocks noChangeAspect="1"/>
          </p:cNvPicPr>
          <p:nvPr/>
        </p:nvPicPr>
        <p:blipFill rotWithShape="1">
          <a:blip r:embed="rId3"/>
          <a:srcRect t="-1785" r="51737"/>
          <a:stretch/>
        </p:blipFill>
        <p:spPr>
          <a:xfrm>
            <a:off x="7157710" y="4476324"/>
            <a:ext cx="2456873" cy="2202904"/>
          </a:xfrm>
          <a:prstGeom prst="rect">
            <a:avLst/>
          </a:prstGeom>
        </p:spPr>
      </p:pic>
    </p:spTree>
    <p:extLst>
      <p:ext uri="{BB962C8B-B14F-4D97-AF65-F5344CB8AC3E}">
        <p14:creationId xmlns:p14="http://schemas.microsoft.com/office/powerpoint/2010/main" val="153980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517303" y="2181225"/>
            <a:ext cx="3157393" cy="3678238"/>
          </a:xfrm>
          <a:prstGeom prst="rect">
            <a:avLst/>
          </a:prstGeom>
        </p:spPr>
      </p:pic>
    </p:spTree>
    <p:extLst>
      <p:ext uri="{BB962C8B-B14F-4D97-AF65-F5344CB8AC3E}">
        <p14:creationId xmlns:p14="http://schemas.microsoft.com/office/powerpoint/2010/main" val="925430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Procedure of </a:t>
            </a:r>
            <a:r>
              <a:rPr lang="en-US" sz="4000" cap="none" dirty="0" smtClean="0">
                <a:solidFill>
                  <a:srgbClr val="FF0000"/>
                </a:solidFill>
                <a:latin typeface="Times New Roman" panose="02020603050405020304" pitchFamily="18" charset="0"/>
                <a:cs typeface="Times New Roman" panose="02020603050405020304" pitchFamily="18" charset="0"/>
              </a:rPr>
              <a:t>Rebasing</a:t>
            </a:r>
            <a:endParaRPr lang="ar-SA" sz="40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26970" y="1715956"/>
            <a:ext cx="7235959" cy="4452124"/>
          </a:xfrm>
        </p:spPr>
        <p:txBody>
          <a:bodyPr>
            <a:noAutofit/>
          </a:bodyPr>
          <a:lstStyle/>
          <a:p>
            <a:pPr marL="0" indent="0" algn="l" rtl="0">
              <a:buNone/>
            </a:pPr>
            <a:r>
              <a:rPr lang="en-US" sz="2800" b="1" dirty="0">
                <a:solidFill>
                  <a:srgbClr val="FF0000"/>
                </a:solidFill>
                <a:latin typeface="Times New Roman" panose="02020603050405020304" pitchFamily="18" charset="0"/>
              </a:rPr>
              <a:t>Rebasing procedure is the same as those for relining with some differences: </a:t>
            </a:r>
            <a:endParaRPr lang="en-US" sz="2800" b="1" dirty="0" smtClean="0">
              <a:solidFill>
                <a:srgbClr val="FF0000"/>
              </a:solidFill>
              <a:latin typeface="Times New Roman" panose="02020603050405020304" pitchFamily="18" charset="0"/>
            </a:endParaRPr>
          </a:p>
          <a:p>
            <a:pPr marL="0" indent="0" algn="l" rtl="0">
              <a:buNone/>
            </a:pPr>
            <a:r>
              <a:rPr lang="en-US" sz="2400" dirty="0" smtClean="0">
                <a:solidFill>
                  <a:schemeClr val="accent2"/>
                </a:solidFill>
                <a:latin typeface="Times New Roman" panose="02020603050405020304" pitchFamily="18" charset="0"/>
              </a:rPr>
              <a:t>3. 	</a:t>
            </a: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old denture base is cut and removed. </a:t>
            </a:r>
          </a:p>
          <a:p>
            <a:pPr marL="457200" indent="-457200" algn="l" rtl="0">
              <a:buAutoNum type="arabicPeriod" startAt="4"/>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original teeth are re-waxed in their previous positions on the cast. </a:t>
            </a:r>
            <a:endParaRPr lang="en-US" sz="2400" dirty="0" smtClean="0">
              <a:solidFill>
                <a:srgbClr val="000000"/>
              </a:solidFill>
              <a:latin typeface="Times New Roman" panose="02020603050405020304" pitchFamily="18" charset="0"/>
            </a:endParaRPr>
          </a:p>
          <a:p>
            <a:pPr marL="457200" indent="-457200" algn="l" rtl="0">
              <a:buAutoNum type="arabicPeriod" startAt="4"/>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denture is then processed in the laboratory as for relining. </a:t>
            </a:r>
            <a:endParaRPr lang="en-US" sz="2400" dirty="0" smtClean="0">
              <a:solidFill>
                <a:srgbClr val="FFC000"/>
              </a:solidFill>
              <a:latin typeface="Times New Roman" panose="02020603050405020304" pitchFamily="18" charset="0"/>
            </a:endParaRPr>
          </a:p>
        </p:txBody>
      </p:sp>
      <p:pic>
        <p:nvPicPr>
          <p:cNvPr id="4" name="Picture 3"/>
          <p:cNvPicPr>
            <a:picLocks noChangeAspect="1"/>
          </p:cNvPicPr>
          <p:nvPr/>
        </p:nvPicPr>
        <p:blipFill rotWithShape="1">
          <a:blip r:embed="rId2"/>
          <a:srcRect l="29874" t="44850" r="48251" b="25572"/>
          <a:stretch/>
        </p:blipFill>
        <p:spPr>
          <a:xfrm>
            <a:off x="8764577" y="2253803"/>
            <a:ext cx="2846231" cy="2163652"/>
          </a:xfrm>
          <a:prstGeom prst="rect">
            <a:avLst/>
          </a:prstGeom>
        </p:spPr>
      </p:pic>
    </p:spTree>
    <p:extLst>
      <p:ext uri="{BB962C8B-B14F-4D97-AF65-F5344CB8AC3E}">
        <p14:creationId xmlns:p14="http://schemas.microsoft.com/office/powerpoint/2010/main" val="102095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smtClean="0">
                <a:latin typeface="Times New Roman" panose="02020603050405020304" pitchFamily="18" charset="0"/>
                <a:cs typeface="Times New Roman" panose="02020603050405020304" pitchFamily="18" charset="0"/>
              </a:rPr>
              <a:t>Procedure of </a:t>
            </a:r>
            <a:r>
              <a:rPr lang="en-US" sz="4000" cap="none" dirty="0" smtClean="0">
                <a:solidFill>
                  <a:srgbClr val="FF0000"/>
                </a:solidFill>
                <a:latin typeface="Times New Roman" panose="02020603050405020304" pitchFamily="18" charset="0"/>
                <a:cs typeface="Times New Roman" panose="02020603050405020304" pitchFamily="18" charset="0"/>
              </a:rPr>
              <a:t>Rebasing</a:t>
            </a:r>
            <a:endParaRPr lang="ar-SA" sz="40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80762" y="871674"/>
            <a:ext cx="7235959" cy="4452124"/>
          </a:xfrm>
        </p:spPr>
        <p:txBody>
          <a:bodyPr>
            <a:noAutofit/>
          </a:bodyPr>
          <a:lstStyle/>
          <a:p>
            <a:pPr marL="0" indent="0" algn="l" rtl="0">
              <a:buNone/>
            </a:pPr>
            <a:r>
              <a:rPr lang="en-US" sz="2800" b="1" dirty="0">
                <a:solidFill>
                  <a:srgbClr val="FF0000"/>
                </a:solidFill>
                <a:latin typeface="Times New Roman" panose="02020603050405020304" pitchFamily="18" charset="0"/>
              </a:rPr>
              <a:t>Rebasing procedure is the same as those for relining with some differences: </a:t>
            </a:r>
            <a:endParaRPr lang="en-US" sz="2800" b="1" dirty="0" smtClean="0">
              <a:solidFill>
                <a:srgbClr val="FF0000"/>
              </a:solidFill>
              <a:latin typeface="Times New Roman" panose="02020603050405020304" pitchFamily="18" charset="0"/>
            </a:endParaRPr>
          </a:p>
          <a:p>
            <a:pPr marL="0" indent="0" algn="l" rtl="0">
              <a:buNone/>
            </a:pPr>
            <a:r>
              <a:rPr lang="en-US" sz="2400" dirty="0" smtClean="0">
                <a:solidFill>
                  <a:schemeClr val="accent2"/>
                </a:solidFill>
                <a:latin typeface="Times New Roman" panose="02020603050405020304" pitchFamily="18" charset="0"/>
              </a:rPr>
              <a:t>6. </a:t>
            </a:r>
            <a:r>
              <a:rPr lang="en-US" sz="2400" dirty="0" smtClean="0">
                <a:solidFill>
                  <a:srgbClr val="000000"/>
                </a:solidFill>
                <a:latin typeface="Times New Roman" panose="02020603050405020304" pitchFamily="18" charset="0"/>
              </a:rPr>
              <a:t>	The </a:t>
            </a:r>
            <a:r>
              <a:rPr lang="en-US" sz="2400" dirty="0">
                <a:solidFill>
                  <a:srgbClr val="000000"/>
                </a:solidFill>
                <a:latin typeface="Times New Roman" panose="02020603050405020304" pitchFamily="18" charset="0"/>
              </a:rPr>
              <a:t>denture </a:t>
            </a:r>
            <a:r>
              <a:rPr lang="en-US" sz="2400" dirty="0" err="1">
                <a:solidFill>
                  <a:srgbClr val="000000"/>
                </a:solidFill>
                <a:latin typeface="Times New Roman" panose="02020603050405020304" pitchFamily="18" charset="0"/>
              </a:rPr>
              <a:t>deflasked</a:t>
            </a:r>
            <a:r>
              <a:rPr lang="en-US" sz="2400" dirty="0">
                <a:solidFill>
                  <a:srgbClr val="000000"/>
                </a:solidFill>
                <a:latin typeface="Times New Roman" panose="02020603050405020304" pitchFamily="18" charset="0"/>
              </a:rPr>
              <a:t> and the cast removed from the denture then finished and polish the denture; the relined denture is ready to be inserted in the patient mouth. </a:t>
            </a:r>
            <a:endParaRPr lang="en-US" sz="2400" b="1" dirty="0" smtClean="0">
              <a:solidFill>
                <a:srgbClr val="FF0000"/>
              </a:solidFill>
              <a:latin typeface="Times New Roman" panose="02020603050405020304" pitchFamily="18" charset="0"/>
            </a:endParaRPr>
          </a:p>
        </p:txBody>
      </p:sp>
      <p:pic>
        <p:nvPicPr>
          <p:cNvPr id="5" name="Picture 4"/>
          <p:cNvPicPr>
            <a:picLocks noChangeAspect="1"/>
          </p:cNvPicPr>
          <p:nvPr/>
        </p:nvPicPr>
        <p:blipFill rotWithShape="1">
          <a:blip r:embed="rId2"/>
          <a:srcRect l="13541" t="64040" r="32316" b="13777"/>
          <a:stretch/>
        </p:blipFill>
        <p:spPr>
          <a:xfrm>
            <a:off x="1957589" y="4479516"/>
            <a:ext cx="8564449" cy="1972798"/>
          </a:xfrm>
          <a:prstGeom prst="rect">
            <a:avLst/>
          </a:prstGeom>
        </p:spPr>
      </p:pic>
    </p:spTree>
    <p:extLst>
      <p:ext uri="{BB962C8B-B14F-4D97-AF65-F5344CB8AC3E}">
        <p14:creationId xmlns:p14="http://schemas.microsoft.com/office/powerpoint/2010/main" val="3056331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cap="none" dirty="0" smtClean="0">
                <a:latin typeface="Times New Roman" panose="02020603050405020304" pitchFamily="18" charset="0"/>
                <a:cs typeface="Times New Roman" panose="02020603050405020304" pitchFamily="18" charset="0"/>
              </a:rPr>
              <a:t>Repairing of complete denture </a:t>
            </a:r>
            <a:endParaRPr lang="ar-SA" sz="4800" cap="none"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378039" y="2047304"/>
            <a:ext cx="3335628" cy="2219709"/>
          </a:xfrm>
          <a:prstGeom prst="rect">
            <a:avLst/>
          </a:prstGeom>
        </p:spPr>
      </p:pic>
      <p:pic>
        <p:nvPicPr>
          <p:cNvPr id="6" name="Picture 5"/>
          <p:cNvPicPr>
            <a:picLocks noChangeAspect="1"/>
          </p:cNvPicPr>
          <p:nvPr/>
        </p:nvPicPr>
        <p:blipFill>
          <a:blip r:embed="rId3"/>
          <a:stretch>
            <a:fillRect/>
          </a:stretch>
        </p:blipFill>
        <p:spPr>
          <a:xfrm>
            <a:off x="7386503" y="2047304"/>
            <a:ext cx="2942708" cy="2195713"/>
          </a:xfrm>
          <a:prstGeom prst="rect">
            <a:avLst/>
          </a:prstGeom>
        </p:spPr>
      </p:pic>
      <p:pic>
        <p:nvPicPr>
          <p:cNvPr id="8" name="Picture 7"/>
          <p:cNvPicPr>
            <a:picLocks noChangeAspect="1"/>
          </p:cNvPicPr>
          <p:nvPr/>
        </p:nvPicPr>
        <p:blipFill>
          <a:blip r:embed="rId4"/>
          <a:stretch>
            <a:fillRect/>
          </a:stretch>
        </p:blipFill>
        <p:spPr>
          <a:xfrm>
            <a:off x="4713667" y="4068651"/>
            <a:ext cx="2672836" cy="2672836"/>
          </a:xfrm>
          <a:prstGeom prst="rect">
            <a:avLst/>
          </a:prstGeom>
        </p:spPr>
      </p:pic>
    </p:spTree>
    <p:extLst>
      <p:ext uri="{BB962C8B-B14F-4D97-AF65-F5344CB8AC3E}">
        <p14:creationId xmlns:p14="http://schemas.microsoft.com/office/powerpoint/2010/main" val="1182977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a:t>
            </a:r>
            <a:r>
              <a:rPr lang="en-US" sz="4400" cap="none" dirty="0" smtClean="0">
                <a:latin typeface="Times New Roman" panose="02020603050405020304" pitchFamily="18" charset="0"/>
                <a:cs typeface="Times New Roman" panose="02020603050405020304" pitchFamily="18" charset="0"/>
              </a:rPr>
              <a:t> of complete denture fractures</a:t>
            </a:r>
            <a:endParaRPr lang="ar-SA" sz="44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sz="2400" dirty="0">
                <a:solidFill>
                  <a:srgbClr val="000000"/>
                </a:solidFill>
                <a:latin typeface="Times New Roman" panose="02020603050405020304" pitchFamily="18" charset="0"/>
              </a:rPr>
              <a:t>One of the advantages of using </a:t>
            </a:r>
            <a:r>
              <a:rPr lang="en-US" sz="2400" u="sng" dirty="0">
                <a:solidFill>
                  <a:srgbClr val="000000"/>
                </a:solidFill>
                <a:latin typeface="Times New Roman" panose="02020603050405020304" pitchFamily="18" charset="0"/>
              </a:rPr>
              <a:t>acrylic</a:t>
            </a:r>
            <a:r>
              <a:rPr lang="en-US" sz="2400" dirty="0">
                <a:solidFill>
                  <a:srgbClr val="000000"/>
                </a:solidFill>
                <a:latin typeface="Times New Roman" panose="02020603050405020304" pitchFamily="18" charset="0"/>
              </a:rPr>
              <a:t> resin in denture base, it can be </a:t>
            </a:r>
            <a:r>
              <a:rPr lang="en-US" sz="2400" u="sng" dirty="0">
                <a:solidFill>
                  <a:srgbClr val="000000"/>
                </a:solidFill>
                <a:latin typeface="Times New Roman" panose="02020603050405020304" pitchFamily="18" charset="0"/>
              </a:rPr>
              <a:t>easy to repair</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marL="0" indent="0" algn="l" rtl="0">
              <a:buNone/>
            </a:pPr>
            <a:r>
              <a:rPr lang="en-US" sz="3200" dirty="0" smtClean="0">
                <a:solidFill>
                  <a:srgbClr val="FF0000"/>
                </a:solidFill>
                <a:latin typeface="Times New Roman" panose="02020603050405020304" pitchFamily="18" charset="0"/>
                <a:cs typeface="Times New Roman" panose="02020603050405020304" pitchFamily="18" charset="0"/>
              </a:rPr>
              <a:t>The f</a:t>
            </a:r>
            <a:r>
              <a:rPr lang="en-US" sz="3200" dirty="0" smtClean="0">
                <a:solidFill>
                  <a:srgbClr val="FF0000"/>
                </a:solidFill>
                <a:latin typeface="Times New Roman" panose="02020603050405020304" pitchFamily="18" charset="0"/>
                <a:cs typeface="Times New Roman" panose="02020603050405020304" pitchFamily="18" charset="0"/>
              </a:rPr>
              <a:t>ractures may occur either:</a:t>
            </a:r>
          </a:p>
          <a:p>
            <a:pPr marL="0" indent="0" algn="l" rtl="0">
              <a:buNone/>
            </a:pPr>
            <a:r>
              <a:rPr lang="en-US" sz="2400" b="1" dirty="0" smtClean="0">
                <a:solidFill>
                  <a:schemeClr val="accent2"/>
                </a:solidFill>
                <a:latin typeface="Times New Roman" panose="02020603050405020304" pitchFamily="18" charset="0"/>
              </a:rPr>
              <a:t>1. 	</a:t>
            </a:r>
            <a:r>
              <a:rPr lang="en-US" sz="2400" b="1" dirty="0" err="1" smtClean="0">
                <a:solidFill>
                  <a:srgbClr val="000000"/>
                </a:solidFill>
                <a:latin typeface="Times New Roman" panose="02020603050405020304" pitchFamily="18" charset="0"/>
              </a:rPr>
              <a:t>Intraorally</a:t>
            </a:r>
            <a:r>
              <a:rPr lang="en-US" sz="2400" b="1" dirty="0" smtClean="0">
                <a:solidFill>
                  <a:srgbClr val="000000"/>
                </a:solidFill>
                <a:latin typeface="Times New Roman" panose="02020603050405020304" pitchFamily="18" charset="0"/>
              </a:rPr>
              <a:t> </a:t>
            </a:r>
            <a:r>
              <a:rPr lang="en-US" sz="2400" dirty="0">
                <a:solidFill>
                  <a:srgbClr val="000000"/>
                </a:solidFill>
                <a:latin typeface="Times New Roman" panose="02020603050405020304" pitchFamily="18" charset="0"/>
              </a:rPr>
              <a:t>(during function). </a:t>
            </a:r>
            <a:endParaRPr lang="en-US" sz="2400" dirty="0" smtClean="0">
              <a:solidFill>
                <a:srgbClr val="000000"/>
              </a:solidFill>
              <a:latin typeface="Times New Roman" panose="02020603050405020304" pitchFamily="18" charset="0"/>
            </a:endParaRPr>
          </a:p>
          <a:p>
            <a:pPr marL="0" indent="0" algn="l" rtl="0">
              <a:buNone/>
            </a:pPr>
            <a:r>
              <a:rPr lang="en-US" sz="2400" b="1" dirty="0" smtClean="0">
                <a:solidFill>
                  <a:schemeClr val="accent2"/>
                </a:solidFill>
                <a:latin typeface="Times New Roman" panose="02020603050405020304" pitchFamily="18" charset="0"/>
              </a:rPr>
              <a:t>2. </a:t>
            </a:r>
            <a:r>
              <a:rPr lang="en-US" sz="2400" b="1" dirty="0" smtClean="0">
                <a:solidFill>
                  <a:srgbClr val="000000"/>
                </a:solidFill>
                <a:latin typeface="Times New Roman" panose="02020603050405020304" pitchFamily="18" charset="0"/>
              </a:rPr>
              <a:t>	</a:t>
            </a:r>
            <a:r>
              <a:rPr lang="en-US" sz="2400" b="1" dirty="0" err="1" smtClean="0">
                <a:solidFill>
                  <a:srgbClr val="000000"/>
                </a:solidFill>
                <a:latin typeface="Times New Roman" panose="02020603050405020304" pitchFamily="18" charset="0"/>
              </a:rPr>
              <a:t>Extraorally</a:t>
            </a:r>
            <a:r>
              <a:rPr lang="en-US" sz="2400" b="1" dirty="0" smtClean="0">
                <a:solidFill>
                  <a:srgbClr val="000000"/>
                </a:solidFill>
                <a:latin typeface="Times New Roman" panose="02020603050405020304" pitchFamily="18" charset="0"/>
              </a:rPr>
              <a:t> </a:t>
            </a:r>
            <a:r>
              <a:rPr lang="en-US" sz="2400" dirty="0">
                <a:solidFill>
                  <a:srgbClr val="000000"/>
                </a:solidFill>
                <a:latin typeface="Times New Roman" panose="02020603050405020304" pitchFamily="18" charset="0"/>
              </a:rPr>
              <a:t>(dropping the denture on hard surface). </a:t>
            </a:r>
            <a:endParaRPr lang="ar-SA"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5348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9429"/>
            <a:ext cx="11029616" cy="1013800"/>
          </a:xfrm>
        </p:spPr>
        <p:txBody>
          <a:bodyPr>
            <a:normAutofit fontScale="90000"/>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Repairing</a:t>
            </a:r>
            <a:r>
              <a:rPr lang="en-US" sz="4400" cap="none" dirty="0" smtClean="0">
                <a:latin typeface="Times New Roman" panose="02020603050405020304" pitchFamily="18" charset="0"/>
                <a:cs typeface="Times New Roman" panose="02020603050405020304" pitchFamily="18" charset="0"/>
              </a:rPr>
              <a:t> of complete </a:t>
            </a:r>
            <a:r>
              <a:rPr lang="en-US" sz="4400" cap="none" dirty="0">
                <a:latin typeface="Times New Roman" panose="02020603050405020304" pitchFamily="18" charset="0"/>
                <a:cs typeface="Times New Roman" panose="02020603050405020304" pitchFamily="18" charset="0"/>
              </a:rPr>
              <a:t>denture fractures;</a:t>
            </a:r>
            <a:br>
              <a:rPr lang="en-US" sz="4400" cap="none" dirty="0">
                <a:latin typeface="Times New Roman" panose="02020603050405020304" pitchFamily="18" charset="0"/>
                <a:cs typeface="Times New Roman" panose="02020603050405020304" pitchFamily="18" charset="0"/>
              </a:rPr>
            </a:br>
            <a:r>
              <a:rPr lang="en-US" sz="4400" cap="none" dirty="0" smtClean="0">
                <a:latin typeface="Times New Roman" panose="02020603050405020304" pitchFamily="18" charset="0"/>
                <a:cs typeface="Times New Roman" panose="02020603050405020304" pitchFamily="18" charset="0"/>
              </a:rPr>
              <a:t>A- </a:t>
            </a:r>
            <a:r>
              <a:rPr lang="en-US" sz="3600" cap="none" dirty="0" smtClean="0">
                <a:solidFill>
                  <a:srgbClr val="FF0000"/>
                </a:solidFill>
                <a:latin typeface="Times New Roman" panose="02020603050405020304" pitchFamily="18" charset="0"/>
                <a:cs typeface="Times New Roman" panose="02020603050405020304" pitchFamily="18" charset="0"/>
              </a:rPr>
              <a:t>when </a:t>
            </a:r>
            <a:r>
              <a:rPr lang="en-US" sz="3600" cap="none" dirty="0">
                <a:solidFill>
                  <a:srgbClr val="FF0000"/>
                </a:solidFill>
                <a:latin typeface="Times New Roman" panose="02020603050405020304" pitchFamily="18" charset="0"/>
                <a:cs typeface="Times New Roman" panose="02020603050405020304" pitchFamily="18" charset="0"/>
              </a:rPr>
              <a:t>all broken parts are </a:t>
            </a:r>
            <a:r>
              <a:rPr lang="en-US" sz="3600" cap="none" dirty="0" smtClean="0">
                <a:solidFill>
                  <a:srgbClr val="FF0000"/>
                </a:solidFill>
                <a:latin typeface="Times New Roman" panose="02020603050405020304" pitchFamily="18" charset="0"/>
                <a:cs typeface="Times New Roman" panose="02020603050405020304" pitchFamily="18" charset="0"/>
              </a:rPr>
              <a:t>available</a:t>
            </a:r>
            <a:endParaRPr lang="ar-SA" sz="36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194" y="1974434"/>
            <a:ext cx="7107494" cy="4439245"/>
          </a:xfrm>
        </p:spPr>
        <p:txBody>
          <a:bodyPr>
            <a:normAutofit/>
          </a:bodyPr>
          <a:lstStyle/>
          <a:p>
            <a:pPr marL="0" indent="0" algn="l" rtl="0">
              <a:buNone/>
            </a:pPr>
            <a:r>
              <a:rPr lang="en-US" sz="3200" dirty="0" smtClean="0">
                <a:solidFill>
                  <a:srgbClr val="FF0000"/>
                </a:solidFill>
                <a:latin typeface="Times New Roman" panose="02020603050405020304" pitchFamily="18" charset="0"/>
                <a:cs typeface="Times New Roman" panose="02020603050405020304" pitchFamily="18" charset="0"/>
              </a:rPr>
              <a:t>Clinical and laboratory procedures:</a:t>
            </a:r>
          </a:p>
          <a:p>
            <a:pPr marL="514350" indent="-514350" algn="l" rtl="0">
              <a:buFont typeface="+mj-lt"/>
              <a:buAutoNum type="arabicPeriod"/>
            </a:pPr>
            <a:r>
              <a:rPr lang="en-US" sz="2400" dirty="0">
                <a:solidFill>
                  <a:srgbClr val="000000"/>
                </a:solidFill>
                <a:latin typeface="Times New Roman" panose="02020603050405020304" pitchFamily="18" charset="0"/>
              </a:rPr>
              <a:t>Accurate reassembly of the broken parts, if not, the denture will neither fit nor occlude properly</a:t>
            </a:r>
            <a:r>
              <a:rPr lang="en-US" sz="2400" dirty="0" smtClean="0">
                <a:solidFill>
                  <a:srgbClr val="000000"/>
                </a:solidFill>
                <a:latin typeface="Times New Roman" panose="02020603050405020304" pitchFamily="18" charset="0"/>
              </a:rPr>
              <a:t>.</a:t>
            </a:r>
          </a:p>
          <a:p>
            <a:pPr marL="514350" indent="-514350" algn="l" rtl="0">
              <a:buFont typeface="+mj-lt"/>
              <a:buAutoNum type="arabicPeriod"/>
            </a:pPr>
            <a:r>
              <a:rPr lang="en-US" sz="2400" dirty="0">
                <a:solidFill>
                  <a:srgbClr val="000000"/>
                </a:solidFill>
                <a:latin typeface="Times New Roman" panose="02020603050405020304" pitchFamily="18" charset="0"/>
              </a:rPr>
              <a:t>Applied sticky wax to the fractured line to maintain the two pieces in correct position. Do not allow the sticky wax to flow into the fracture lines; only cover the fracture line from the polished surface. </a:t>
            </a:r>
            <a:endParaRPr lang="en-US" sz="2400" dirty="0" smtClean="0">
              <a:solidFill>
                <a:srgbClr val="000000"/>
              </a:solidFill>
              <a:latin typeface="Times New Roman" panose="02020603050405020304" pitchFamily="18" charset="0"/>
            </a:endParaRPr>
          </a:p>
          <a:p>
            <a:pPr marL="514350" indent="-514350" algn="l" rtl="0">
              <a:buFont typeface="+mj-lt"/>
              <a:buAutoNum type="arabicPeriod"/>
            </a:pPr>
            <a:r>
              <a:rPr lang="en-US" sz="2400" dirty="0" smtClean="0">
                <a:solidFill>
                  <a:srgbClr val="000000"/>
                </a:solidFill>
                <a:latin typeface="Times New Roman" panose="02020603050405020304" pitchFamily="18" charset="0"/>
              </a:rPr>
              <a:t>Then </a:t>
            </a:r>
            <a:r>
              <a:rPr lang="en-US" sz="2400" dirty="0">
                <a:solidFill>
                  <a:srgbClr val="000000"/>
                </a:solidFill>
                <a:latin typeface="Times New Roman" panose="02020603050405020304" pitchFamily="18" charset="0"/>
              </a:rPr>
              <a:t>reinforced the denture by attaching one or more wooden stick (or old bur) to the occlusal surfaces.</a:t>
            </a:r>
            <a:endParaRPr lang="en-US" sz="2400" dirty="0" smtClean="0">
              <a:solidFill>
                <a:srgbClr val="FF000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1954" t="19323" r="38848" b="54973"/>
          <a:stretch/>
        </p:blipFill>
        <p:spPr>
          <a:xfrm>
            <a:off x="7688688" y="2283072"/>
            <a:ext cx="4262906" cy="1571678"/>
          </a:xfrm>
          <a:prstGeom prst="rect">
            <a:avLst/>
          </a:prstGeom>
        </p:spPr>
      </p:pic>
      <p:pic>
        <p:nvPicPr>
          <p:cNvPr id="5" name="Picture 4"/>
          <p:cNvPicPr>
            <a:picLocks noChangeAspect="1"/>
          </p:cNvPicPr>
          <p:nvPr/>
        </p:nvPicPr>
        <p:blipFill rotWithShape="1">
          <a:blip r:embed="rId2"/>
          <a:srcRect l="47492" t="65449" r="34691" b="7086"/>
          <a:stretch/>
        </p:blipFill>
        <p:spPr>
          <a:xfrm>
            <a:off x="8371267" y="4344593"/>
            <a:ext cx="2318197" cy="2009105"/>
          </a:xfrm>
          <a:prstGeom prst="rect">
            <a:avLst/>
          </a:prstGeom>
        </p:spPr>
      </p:pic>
    </p:spTree>
    <p:extLst>
      <p:ext uri="{BB962C8B-B14F-4D97-AF65-F5344CB8AC3E}">
        <p14:creationId xmlns:p14="http://schemas.microsoft.com/office/powerpoint/2010/main" val="1320993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9429"/>
            <a:ext cx="11029616" cy="1013800"/>
          </a:xfrm>
        </p:spPr>
        <p:txBody>
          <a:bodyPr>
            <a:normAutofit fontScale="90000"/>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Repairing</a:t>
            </a:r>
            <a:r>
              <a:rPr lang="en-US" sz="4400" cap="none" dirty="0" smtClean="0">
                <a:latin typeface="Times New Roman" panose="02020603050405020304" pitchFamily="18" charset="0"/>
                <a:cs typeface="Times New Roman" panose="02020603050405020304" pitchFamily="18" charset="0"/>
              </a:rPr>
              <a:t> of complete </a:t>
            </a:r>
            <a:r>
              <a:rPr lang="en-US" sz="4400" cap="none" dirty="0">
                <a:latin typeface="Times New Roman" panose="02020603050405020304" pitchFamily="18" charset="0"/>
                <a:cs typeface="Times New Roman" panose="02020603050405020304" pitchFamily="18" charset="0"/>
              </a:rPr>
              <a:t>denture fractures;</a:t>
            </a:r>
            <a:br>
              <a:rPr lang="en-US" sz="4400" cap="none" dirty="0">
                <a:latin typeface="Times New Roman" panose="02020603050405020304" pitchFamily="18" charset="0"/>
                <a:cs typeface="Times New Roman" panose="02020603050405020304" pitchFamily="18" charset="0"/>
              </a:rPr>
            </a:br>
            <a:r>
              <a:rPr lang="en-US" sz="4400" cap="none" dirty="0" smtClean="0">
                <a:latin typeface="Times New Roman" panose="02020603050405020304" pitchFamily="18" charset="0"/>
                <a:cs typeface="Times New Roman" panose="02020603050405020304" pitchFamily="18" charset="0"/>
              </a:rPr>
              <a:t>A- </a:t>
            </a:r>
            <a:r>
              <a:rPr lang="en-US" sz="3600" cap="none" dirty="0" smtClean="0">
                <a:solidFill>
                  <a:srgbClr val="FF0000"/>
                </a:solidFill>
                <a:latin typeface="Times New Roman" panose="02020603050405020304" pitchFamily="18" charset="0"/>
                <a:cs typeface="Times New Roman" panose="02020603050405020304" pitchFamily="18" charset="0"/>
              </a:rPr>
              <a:t>when </a:t>
            </a:r>
            <a:r>
              <a:rPr lang="en-US" sz="3600" cap="none" dirty="0">
                <a:solidFill>
                  <a:srgbClr val="FF0000"/>
                </a:solidFill>
                <a:latin typeface="Times New Roman" panose="02020603050405020304" pitchFamily="18" charset="0"/>
                <a:cs typeface="Times New Roman" panose="02020603050405020304" pitchFamily="18" charset="0"/>
              </a:rPr>
              <a:t>all broken parts are </a:t>
            </a:r>
            <a:r>
              <a:rPr lang="en-US" sz="3600" cap="none" dirty="0" smtClean="0">
                <a:solidFill>
                  <a:srgbClr val="FF0000"/>
                </a:solidFill>
                <a:latin typeface="Times New Roman" panose="02020603050405020304" pitchFamily="18" charset="0"/>
                <a:cs typeface="Times New Roman" panose="02020603050405020304" pitchFamily="18" charset="0"/>
              </a:rPr>
              <a:t>available</a:t>
            </a:r>
            <a:endParaRPr lang="ar-SA" sz="36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88011" y="2006014"/>
            <a:ext cx="8871900" cy="4487387"/>
          </a:xfrm>
        </p:spPr>
        <p:txBody>
          <a:bodyPr>
            <a:normAutofit fontScale="55000" lnSpcReduction="20000"/>
          </a:bodyPr>
          <a:lstStyle/>
          <a:p>
            <a:pPr marL="0" indent="0" algn="l" rtl="0">
              <a:buNone/>
            </a:pPr>
            <a:r>
              <a:rPr lang="en-US" sz="5100" dirty="0" smtClean="0">
                <a:solidFill>
                  <a:srgbClr val="FF0000"/>
                </a:solidFill>
                <a:latin typeface="Times New Roman" panose="02020603050405020304" pitchFamily="18" charset="0"/>
                <a:cs typeface="Times New Roman" panose="02020603050405020304" pitchFamily="18" charset="0"/>
              </a:rPr>
              <a:t>Clinical and laboratory procedures:</a:t>
            </a:r>
          </a:p>
          <a:p>
            <a:pPr marL="0" indent="0" algn="l" rtl="0">
              <a:buNone/>
            </a:pPr>
            <a:r>
              <a:rPr lang="en-US" sz="3200" dirty="0" smtClean="0">
                <a:solidFill>
                  <a:schemeClr val="accent2"/>
                </a:solidFill>
                <a:latin typeface="Times New Roman" panose="02020603050405020304" pitchFamily="18" charset="0"/>
              </a:rPr>
              <a:t>4</a:t>
            </a:r>
            <a:r>
              <a:rPr lang="en-US" sz="3800" dirty="0" smtClean="0">
                <a:solidFill>
                  <a:schemeClr val="accent2"/>
                </a:solidFill>
                <a:latin typeface="Times New Roman" panose="02020603050405020304" pitchFamily="18" charset="0"/>
              </a:rPr>
              <a:t>. </a:t>
            </a:r>
            <a:r>
              <a:rPr lang="en-US" sz="3800" dirty="0" smtClean="0">
                <a:solidFill>
                  <a:srgbClr val="000000"/>
                </a:solidFill>
                <a:latin typeface="Times New Roman" panose="02020603050405020304" pitchFamily="18" charset="0"/>
              </a:rPr>
              <a:t>	</a:t>
            </a:r>
            <a:r>
              <a:rPr lang="en-US" sz="4400" dirty="0" smtClean="0">
                <a:solidFill>
                  <a:srgbClr val="000000"/>
                </a:solidFill>
                <a:latin typeface="Times New Roman" panose="02020603050405020304" pitchFamily="18" charset="0"/>
              </a:rPr>
              <a:t>Block </a:t>
            </a:r>
            <a:r>
              <a:rPr lang="en-US" sz="4400" dirty="0">
                <a:solidFill>
                  <a:srgbClr val="000000"/>
                </a:solidFill>
                <a:latin typeface="Times New Roman" panose="02020603050405020304" pitchFamily="18" charset="0"/>
              </a:rPr>
              <a:t>out any undercuts in the tissue side of the denture </a:t>
            </a:r>
            <a:r>
              <a:rPr lang="en-US" sz="4400" dirty="0" smtClean="0">
                <a:solidFill>
                  <a:srgbClr val="000000"/>
                </a:solidFill>
                <a:latin typeface="Times New Roman" panose="02020603050405020304" pitchFamily="18" charset="0"/>
              </a:rPr>
              <a:t>and </a:t>
            </a:r>
            <a:r>
              <a:rPr lang="en-US" sz="4400" dirty="0">
                <a:solidFill>
                  <a:srgbClr val="000000"/>
                </a:solidFill>
                <a:latin typeface="Times New Roman" panose="02020603050405020304" pitchFamily="18" charset="0"/>
              </a:rPr>
              <a:t>apply </a:t>
            </a:r>
            <a:r>
              <a:rPr lang="en-US" sz="4400" dirty="0" smtClean="0">
                <a:solidFill>
                  <a:srgbClr val="000000"/>
                </a:solidFill>
                <a:latin typeface="Times New Roman" panose="02020603050405020304" pitchFamily="18" charset="0"/>
              </a:rPr>
              <a:t> 	separating </a:t>
            </a:r>
            <a:r>
              <a:rPr lang="en-US" sz="4400" dirty="0">
                <a:solidFill>
                  <a:srgbClr val="000000"/>
                </a:solidFill>
                <a:latin typeface="Times New Roman" panose="02020603050405020304" pitchFamily="18" charset="0"/>
              </a:rPr>
              <a:t>medium. </a:t>
            </a:r>
            <a:endParaRPr lang="en-US" sz="4400" dirty="0" smtClean="0">
              <a:solidFill>
                <a:srgbClr val="000000"/>
              </a:solidFill>
              <a:latin typeface="Times New Roman" panose="02020603050405020304" pitchFamily="18" charset="0"/>
            </a:endParaRPr>
          </a:p>
          <a:p>
            <a:pPr marL="514350" indent="-514350" algn="l" rtl="0">
              <a:buAutoNum type="arabicPeriod" startAt="5"/>
            </a:pPr>
            <a:r>
              <a:rPr lang="en-US" sz="4400" dirty="0" smtClean="0">
                <a:solidFill>
                  <a:srgbClr val="000000"/>
                </a:solidFill>
                <a:latin typeface="Times New Roman" panose="02020603050405020304" pitchFamily="18" charset="0"/>
              </a:rPr>
              <a:t>A </a:t>
            </a:r>
            <a:r>
              <a:rPr lang="en-US" sz="4400" dirty="0">
                <a:solidFill>
                  <a:srgbClr val="000000"/>
                </a:solidFill>
                <a:latin typeface="Times New Roman" panose="02020603050405020304" pitchFamily="18" charset="0"/>
              </a:rPr>
              <a:t>cast is poured into the denture using quick set plaster. </a:t>
            </a:r>
            <a:endParaRPr lang="en-US" sz="4400" dirty="0" smtClean="0">
              <a:solidFill>
                <a:srgbClr val="000000"/>
              </a:solidFill>
              <a:latin typeface="Times New Roman" panose="02020603050405020304" pitchFamily="18" charset="0"/>
            </a:endParaRPr>
          </a:p>
          <a:p>
            <a:pPr marL="514350" indent="-514350" algn="l" rtl="0">
              <a:buAutoNum type="arabicPeriod" startAt="5"/>
            </a:pPr>
            <a:r>
              <a:rPr lang="en-US" sz="4400" dirty="0" smtClean="0">
                <a:solidFill>
                  <a:srgbClr val="000000"/>
                </a:solidFill>
                <a:latin typeface="Times New Roman" panose="02020603050405020304" pitchFamily="18" charset="0"/>
              </a:rPr>
              <a:t>After </a:t>
            </a:r>
            <a:r>
              <a:rPr lang="en-US" sz="4400" dirty="0">
                <a:solidFill>
                  <a:srgbClr val="000000"/>
                </a:solidFill>
                <a:latin typeface="Times New Roman" panose="02020603050405020304" pitchFamily="18" charset="0"/>
              </a:rPr>
              <a:t>setting remove the two pieces of the denture gently. </a:t>
            </a:r>
            <a:endParaRPr lang="en-US" sz="4400" dirty="0" smtClean="0">
              <a:solidFill>
                <a:srgbClr val="000000"/>
              </a:solidFill>
              <a:latin typeface="Times New Roman" panose="02020603050405020304" pitchFamily="18" charset="0"/>
            </a:endParaRPr>
          </a:p>
          <a:p>
            <a:pPr marL="514350" indent="-514350" algn="l" rtl="0">
              <a:buAutoNum type="arabicPeriod" startAt="5"/>
            </a:pPr>
            <a:r>
              <a:rPr lang="en-US" sz="4400" dirty="0" smtClean="0">
                <a:solidFill>
                  <a:srgbClr val="000000"/>
                </a:solidFill>
                <a:latin typeface="Times New Roman" panose="02020603050405020304" pitchFamily="18" charset="0"/>
              </a:rPr>
              <a:t>Coat </a:t>
            </a:r>
            <a:r>
              <a:rPr lang="en-US" sz="4400" dirty="0">
                <a:solidFill>
                  <a:srgbClr val="000000"/>
                </a:solidFill>
                <a:latin typeface="Times New Roman" panose="02020603050405020304" pitchFamily="18" charset="0"/>
              </a:rPr>
              <a:t>the cast with tinfoil substitute (separating medium), set aside to dry. </a:t>
            </a:r>
            <a:endParaRPr lang="en-US" sz="4400" dirty="0" smtClean="0">
              <a:solidFill>
                <a:srgbClr val="000000"/>
              </a:solidFill>
              <a:latin typeface="Times New Roman" panose="02020603050405020304" pitchFamily="18" charset="0"/>
            </a:endParaRPr>
          </a:p>
          <a:p>
            <a:pPr marL="514350" indent="-514350" algn="l" rtl="0">
              <a:buAutoNum type="arabicPeriod" startAt="5"/>
            </a:pPr>
            <a:r>
              <a:rPr lang="en-US" sz="4400" dirty="0" smtClean="0">
                <a:solidFill>
                  <a:srgbClr val="000000"/>
                </a:solidFill>
                <a:latin typeface="Times New Roman" panose="02020603050405020304" pitchFamily="18" charset="0"/>
              </a:rPr>
              <a:t>The </a:t>
            </a:r>
            <a:r>
              <a:rPr lang="en-US" sz="4400" dirty="0">
                <a:solidFill>
                  <a:srgbClr val="000000"/>
                </a:solidFill>
                <a:latin typeface="Times New Roman" panose="02020603050405020304" pitchFamily="18" charset="0"/>
              </a:rPr>
              <a:t>edges of the fracture are beveled toward the polished surface and the polished surface reduced to form a groove of </a:t>
            </a:r>
            <a:r>
              <a:rPr lang="en-US" sz="4400" b="1" i="1" dirty="0">
                <a:solidFill>
                  <a:srgbClr val="000000"/>
                </a:solidFill>
                <a:latin typeface="Times New Roman" panose="02020603050405020304" pitchFamily="18" charset="0"/>
              </a:rPr>
              <a:t>8-10 mm </a:t>
            </a:r>
            <a:r>
              <a:rPr lang="en-US" sz="4400" dirty="0">
                <a:solidFill>
                  <a:srgbClr val="000000"/>
                </a:solidFill>
                <a:latin typeface="Times New Roman" panose="02020603050405020304" pitchFamily="18" charset="0"/>
              </a:rPr>
              <a:t>in width along the fractured line. </a:t>
            </a:r>
            <a:endParaRPr lang="en-US" sz="4400" dirty="0" smtClean="0">
              <a:solidFill>
                <a:srgbClr val="000000"/>
              </a:solidFill>
              <a:latin typeface="Times New Roman" panose="02020603050405020304" pitchFamily="18" charset="0"/>
            </a:endParaRPr>
          </a:p>
          <a:p>
            <a:pPr marL="514350" indent="-514350" algn="l" rtl="0">
              <a:buAutoNum type="arabicPeriod" startAt="5"/>
            </a:pPr>
            <a:r>
              <a:rPr lang="en-US" sz="4400" dirty="0" smtClean="0">
                <a:solidFill>
                  <a:srgbClr val="000000"/>
                </a:solidFill>
                <a:latin typeface="Times New Roman" panose="02020603050405020304" pitchFamily="18" charset="0"/>
              </a:rPr>
              <a:t>The </a:t>
            </a:r>
            <a:r>
              <a:rPr lang="en-US" sz="4400" dirty="0">
                <a:solidFill>
                  <a:srgbClr val="000000"/>
                </a:solidFill>
                <a:latin typeface="Times New Roman" panose="02020603050405020304" pitchFamily="18" charset="0"/>
              </a:rPr>
              <a:t>pieces of the denture are reassembled on the cast.</a:t>
            </a:r>
            <a:endParaRPr lang="en-US" sz="4400" dirty="0" smtClean="0">
              <a:solidFill>
                <a:srgbClr val="FF0000"/>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21658" t="22667" r="59535" b="45467"/>
          <a:stretch/>
        </p:blipFill>
        <p:spPr>
          <a:xfrm>
            <a:off x="9259911" y="3039973"/>
            <a:ext cx="2756080" cy="2625529"/>
          </a:xfrm>
          <a:prstGeom prst="rect">
            <a:avLst/>
          </a:prstGeom>
        </p:spPr>
      </p:pic>
    </p:spTree>
    <p:extLst>
      <p:ext uri="{BB962C8B-B14F-4D97-AF65-F5344CB8AC3E}">
        <p14:creationId xmlns:p14="http://schemas.microsoft.com/office/powerpoint/2010/main" val="734011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9429"/>
            <a:ext cx="11029616" cy="1013800"/>
          </a:xfrm>
        </p:spPr>
        <p:txBody>
          <a:bodyPr>
            <a:normAutofit fontScale="90000"/>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Repairing</a:t>
            </a:r>
            <a:r>
              <a:rPr lang="en-US" sz="4400" cap="none" dirty="0" smtClean="0">
                <a:latin typeface="Times New Roman" panose="02020603050405020304" pitchFamily="18" charset="0"/>
                <a:cs typeface="Times New Roman" panose="02020603050405020304" pitchFamily="18" charset="0"/>
              </a:rPr>
              <a:t> of complete </a:t>
            </a:r>
            <a:r>
              <a:rPr lang="en-US" sz="4400" cap="none" dirty="0">
                <a:latin typeface="Times New Roman" panose="02020603050405020304" pitchFamily="18" charset="0"/>
                <a:cs typeface="Times New Roman" panose="02020603050405020304" pitchFamily="18" charset="0"/>
              </a:rPr>
              <a:t>denture fractures;</a:t>
            </a:r>
            <a:br>
              <a:rPr lang="en-US" sz="4400" cap="none" dirty="0">
                <a:latin typeface="Times New Roman" panose="02020603050405020304" pitchFamily="18" charset="0"/>
                <a:cs typeface="Times New Roman" panose="02020603050405020304" pitchFamily="18" charset="0"/>
              </a:rPr>
            </a:br>
            <a:r>
              <a:rPr lang="en-US" sz="4400" cap="none" dirty="0" smtClean="0">
                <a:latin typeface="Times New Roman" panose="02020603050405020304" pitchFamily="18" charset="0"/>
                <a:cs typeface="Times New Roman" panose="02020603050405020304" pitchFamily="18" charset="0"/>
              </a:rPr>
              <a:t>A- </a:t>
            </a:r>
            <a:r>
              <a:rPr lang="en-US" sz="3600" cap="none" dirty="0" smtClean="0">
                <a:solidFill>
                  <a:srgbClr val="FF0000"/>
                </a:solidFill>
                <a:latin typeface="Times New Roman" panose="02020603050405020304" pitchFamily="18" charset="0"/>
                <a:cs typeface="Times New Roman" panose="02020603050405020304" pitchFamily="18" charset="0"/>
              </a:rPr>
              <a:t>when </a:t>
            </a:r>
            <a:r>
              <a:rPr lang="en-US" sz="3600" cap="none" dirty="0">
                <a:solidFill>
                  <a:srgbClr val="FF0000"/>
                </a:solidFill>
                <a:latin typeface="Times New Roman" panose="02020603050405020304" pitchFamily="18" charset="0"/>
                <a:cs typeface="Times New Roman" panose="02020603050405020304" pitchFamily="18" charset="0"/>
              </a:rPr>
              <a:t>all broken parts are </a:t>
            </a:r>
            <a:r>
              <a:rPr lang="en-US" sz="3600" cap="none" dirty="0" smtClean="0">
                <a:solidFill>
                  <a:srgbClr val="FF0000"/>
                </a:solidFill>
                <a:latin typeface="Times New Roman" panose="02020603050405020304" pitchFamily="18" charset="0"/>
                <a:cs typeface="Times New Roman" panose="02020603050405020304" pitchFamily="18" charset="0"/>
              </a:rPr>
              <a:t>available</a:t>
            </a:r>
            <a:endParaRPr lang="ar-SA" sz="36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88011" y="2006014"/>
            <a:ext cx="8627200" cy="4487387"/>
          </a:xfrm>
        </p:spPr>
        <p:txBody>
          <a:bodyPr>
            <a:normAutofit fontScale="55000" lnSpcReduction="20000"/>
          </a:bodyPr>
          <a:lstStyle/>
          <a:p>
            <a:pPr marL="0" indent="0" algn="l" rtl="0">
              <a:buNone/>
            </a:pPr>
            <a:r>
              <a:rPr lang="en-US" sz="5800" dirty="0" smtClean="0">
                <a:solidFill>
                  <a:srgbClr val="FF0000"/>
                </a:solidFill>
                <a:latin typeface="Times New Roman" panose="02020603050405020304" pitchFamily="18" charset="0"/>
                <a:cs typeface="Times New Roman" panose="02020603050405020304" pitchFamily="18" charset="0"/>
              </a:rPr>
              <a:t>Clinical and laboratory procedures:</a:t>
            </a:r>
          </a:p>
          <a:p>
            <a:pPr marL="742950" indent="-742950" algn="l" rtl="0">
              <a:buAutoNum type="arabicPeriod" startAt="10"/>
            </a:pPr>
            <a:r>
              <a:rPr lang="en-US" sz="4400" dirty="0" smtClean="0">
                <a:solidFill>
                  <a:srgbClr val="000000"/>
                </a:solidFill>
                <a:latin typeface="Times New Roman" panose="02020603050405020304" pitchFamily="18" charset="0"/>
              </a:rPr>
              <a:t>Self-curing </a:t>
            </a:r>
            <a:r>
              <a:rPr lang="en-US" sz="4400" dirty="0">
                <a:solidFill>
                  <a:srgbClr val="000000"/>
                </a:solidFill>
                <a:latin typeface="Times New Roman" panose="02020603050405020304" pitchFamily="18" charset="0"/>
              </a:rPr>
              <a:t>resin repair material is used. </a:t>
            </a:r>
            <a:r>
              <a:rPr lang="en-US" sz="4400" dirty="0" smtClean="0">
                <a:solidFill>
                  <a:srgbClr val="000000"/>
                </a:solidFill>
                <a:latin typeface="Times New Roman" panose="02020603050405020304" pitchFamily="18" charset="0"/>
              </a:rPr>
              <a:t>An </a:t>
            </a:r>
            <a:r>
              <a:rPr lang="en-US" sz="4400" dirty="0">
                <a:solidFill>
                  <a:srgbClr val="000000"/>
                </a:solidFill>
                <a:latin typeface="Times New Roman" panose="02020603050405020304" pitchFamily="18" charset="0"/>
              </a:rPr>
              <a:t>alternate application of monomer and polymer are made until the area to b repaired is </a:t>
            </a:r>
            <a:r>
              <a:rPr lang="en-US" sz="4400" dirty="0" err="1" smtClean="0">
                <a:solidFill>
                  <a:srgbClr val="000000"/>
                </a:solidFill>
                <a:latin typeface="Times New Roman" panose="02020603050405020304" pitchFamily="18" charset="0"/>
              </a:rPr>
              <a:t>filled.The</a:t>
            </a:r>
            <a:r>
              <a:rPr lang="en-US" sz="4400" dirty="0" smtClean="0">
                <a:solidFill>
                  <a:srgbClr val="000000"/>
                </a:solidFill>
                <a:latin typeface="Times New Roman" panose="02020603050405020304" pitchFamily="18" charset="0"/>
              </a:rPr>
              <a:t> </a:t>
            </a:r>
            <a:r>
              <a:rPr lang="en-US" sz="4400" dirty="0">
                <a:solidFill>
                  <a:srgbClr val="000000"/>
                </a:solidFill>
                <a:latin typeface="Times New Roman" panose="02020603050405020304" pitchFamily="18" charset="0"/>
              </a:rPr>
              <a:t>area should be slightly overfilled to allow for finishing. </a:t>
            </a:r>
            <a:endParaRPr lang="en-US" sz="4400" dirty="0" smtClean="0">
              <a:solidFill>
                <a:srgbClr val="000000"/>
              </a:solidFill>
              <a:latin typeface="Times New Roman" panose="02020603050405020304" pitchFamily="18" charset="0"/>
            </a:endParaRPr>
          </a:p>
          <a:p>
            <a:pPr marL="742950" indent="-742950" algn="l" rtl="0">
              <a:buAutoNum type="arabicPeriod" startAt="10"/>
            </a:pPr>
            <a:r>
              <a:rPr lang="en-US" sz="4400" dirty="0" smtClean="0">
                <a:solidFill>
                  <a:srgbClr val="000000"/>
                </a:solidFill>
                <a:latin typeface="Times New Roman" panose="02020603050405020304" pitchFamily="18" charset="0"/>
              </a:rPr>
              <a:t>Porosity </a:t>
            </a:r>
            <a:r>
              <a:rPr lang="en-US" sz="4400" dirty="0">
                <a:solidFill>
                  <a:srgbClr val="000000"/>
                </a:solidFill>
                <a:latin typeface="Times New Roman" panose="02020603050405020304" pitchFamily="18" charset="0"/>
              </a:rPr>
              <a:t>in the repair material can be prevented by using a pressure curing unit that will produce 30 pounds of pressure will enhance the density of resin as it cures, left in it for a minimum 10 minutes. </a:t>
            </a:r>
            <a:endParaRPr lang="en-US" sz="4400" dirty="0" smtClean="0">
              <a:solidFill>
                <a:srgbClr val="000000"/>
              </a:solidFill>
              <a:latin typeface="Times New Roman" panose="02020603050405020304" pitchFamily="18" charset="0"/>
            </a:endParaRPr>
          </a:p>
          <a:p>
            <a:pPr marL="742950" indent="-742950" algn="l" rtl="0">
              <a:buAutoNum type="arabicPeriod" startAt="10"/>
            </a:pPr>
            <a:r>
              <a:rPr lang="en-US" sz="4400" dirty="0" smtClean="0">
                <a:solidFill>
                  <a:srgbClr val="000000"/>
                </a:solidFill>
                <a:latin typeface="Times New Roman" panose="02020603050405020304" pitchFamily="18" charset="0"/>
              </a:rPr>
              <a:t>The </a:t>
            </a:r>
            <a:r>
              <a:rPr lang="en-US" sz="4400" dirty="0">
                <a:solidFill>
                  <a:srgbClr val="000000"/>
                </a:solidFill>
                <a:latin typeface="Times New Roman" panose="02020603050405020304" pitchFamily="18" charset="0"/>
              </a:rPr>
              <a:t>denture is removed from the unit, then from the cast. </a:t>
            </a:r>
            <a:endParaRPr lang="en-US" sz="4400" dirty="0" smtClean="0">
              <a:solidFill>
                <a:srgbClr val="000000"/>
              </a:solidFill>
              <a:latin typeface="Times New Roman" panose="02020603050405020304" pitchFamily="18" charset="0"/>
            </a:endParaRPr>
          </a:p>
          <a:p>
            <a:pPr marL="742950" indent="-742950" algn="l" rtl="0">
              <a:buAutoNum type="arabicPeriod" startAt="10"/>
            </a:pPr>
            <a:r>
              <a:rPr lang="en-US" sz="4400" dirty="0" smtClean="0">
                <a:solidFill>
                  <a:srgbClr val="000000"/>
                </a:solidFill>
                <a:latin typeface="Times New Roman" panose="02020603050405020304" pitchFamily="18" charset="0"/>
              </a:rPr>
              <a:t>Finished </a:t>
            </a:r>
            <a:r>
              <a:rPr lang="en-US" sz="4400" dirty="0">
                <a:solidFill>
                  <a:srgbClr val="000000"/>
                </a:solidFill>
                <a:latin typeface="Times New Roman" panose="02020603050405020304" pitchFamily="18" charset="0"/>
              </a:rPr>
              <a:t>and polished in a conventional manner. </a:t>
            </a:r>
            <a:endParaRPr lang="en-US" sz="4400" dirty="0" smtClean="0">
              <a:solidFill>
                <a:srgbClr val="000000"/>
              </a:solidFill>
              <a:latin typeface="Times New Roman" panose="02020603050405020304" pitchFamily="18" charset="0"/>
            </a:endParaRPr>
          </a:p>
          <a:p>
            <a:pPr marL="742950" indent="-742950" algn="l" rtl="0">
              <a:buAutoNum type="arabicPeriod" startAt="10"/>
            </a:pPr>
            <a:r>
              <a:rPr lang="en-US" sz="4400" dirty="0" smtClean="0">
                <a:solidFill>
                  <a:srgbClr val="000000"/>
                </a:solidFill>
                <a:latin typeface="Times New Roman" panose="02020603050405020304" pitchFamily="18" charset="0"/>
              </a:rPr>
              <a:t>Inserted </a:t>
            </a:r>
            <a:r>
              <a:rPr lang="en-US" sz="4400" dirty="0">
                <a:solidFill>
                  <a:srgbClr val="000000"/>
                </a:solidFill>
                <a:latin typeface="Times New Roman" panose="02020603050405020304" pitchFamily="18" charset="0"/>
              </a:rPr>
              <a:t>in patient mouth. </a:t>
            </a:r>
            <a:endParaRPr lang="en-US" sz="4400" dirty="0" smtClean="0">
              <a:solidFill>
                <a:srgbClr val="FF0000"/>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2"/>
          <a:srcRect l="51659" t="122"/>
          <a:stretch/>
        </p:blipFill>
        <p:spPr>
          <a:xfrm>
            <a:off x="9015211" y="4047424"/>
            <a:ext cx="2890291" cy="2658762"/>
          </a:xfrm>
          <a:prstGeom prst="rect">
            <a:avLst/>
          </a:prstGeom>
        </p:spPr>
      </p:pic>
      <p:pic>
        <p:nvPicPr>
          <p:cNvPr id="4" name="Picture 3"/>
          <p:cNvPicPr>
            <a:picLocks noChangeAspect="1"/>
          </p:cNvPicPr>
          <p:nvPr/>
        </p:nvPicPr>
        <p:blipFill>
          <a:blip r:embed="rId3"/>
          <a:stretch>
            <a:fillRect/>
          </a:stretch>
        </p:blipFill>
        <p:spPr>
          <a:xfrm>
            <a:off x="9172374" y="1186974"/>
            <a:ext cx="2341339" cy="2551522"/>
          </a:xfrm>
          <a:prstGeom prst="rect">
            <a:avLst/>
          </a:prstGeom>
        </p:spPr>
      </p:pic>
    </p:spTree>
    <p:extLst>
      <p:ext uri="{BB962C8B-B14F-4D97-AF65-F5344CB8AC3E}">
        <p14:creationId xmlns:p14="http://schemas.microsoft.com/office/powerpoint/2010/main" val="584373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1657" t="39569" r="41719" b="41593"/>
          <a:stretch/>
        </p:blipFill>
        <p:spPr>
          <a:xfrm>
            <a:off x="6928833" y="5373315"/>
            <a:ext cx="5133953" cy="1484685"/>
          </a:xfrm>
          <a:prstGeom prst="rect">
            <a:avLst/>
          </a:prstGeom>
        </p:spPr>
      </p:pic>
      <p:sp>
        <p:nvSpPr>
          <p:cNvPr id="2" name="Title 1"/>
          <p:cNvSpPr>
            <a:spLocks noGrp="1"/>
          </p:cNvSpPr>
          <p:nvPr>
            <p:ph type="title"/>
          </p:nvPr>
        </p:nvSpPr>
        <p:spPr>
          <a:xfrm>
            <a:off x="581192" y="779429"/>
            <a:ext cx="11029616" cy="1013800"/>
          </a:xfrm>
        </p:spPr>
        <p:txBody>
          <a:bodyPr>
            <a:normAutofit fontScale="90000"/>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Repairing</a:t>
            </a:r>
            <a:r>
              <a:rPr lang="en-US" sz="4400" cap="none" dirty="0" smtClean="0">
                <a:latin typeface="Times New Roman" panose="02020603050405020304" pitchFamily="18" charset="0"/>
                <a:cs typeface="Times New Roman" panose="02020603050405020304" pitchFamily="18" charset="0"/>
              </a:rPr>
              <a:t> of complete </a:t>
            </a:r>
            <a:r>
              <a:rPr lang="en-US" sz="4400" cap="none" dirty="0">
                <a:latin typeface="Times New Roman" panose="02020603050405020304" pitchFamily="18" charset="0"/>
                <a:cs typeface="Times New Roman" panose="02020603050405020304" pitchFamily="18" charset="0"/>
              </a:rPr>
              <a:t>denture fractures;</a:t>
            </a:r>
            <a:br>
              <a:rPr lang="en-US" sz="4400" cap="none" dirty="0">
                <a:latin typeface="Times New Roman" panose="02020603050405020304" pitchFamily="18" charset="0"/>
                <a:cs typeface="Times New Roman" panose="02020603050405020304" pitchFamily="18" charset="0"/>
              </a:rPr>
            </a:br>
            <a:r>
              <a:rPr lang="en-US" sz="4400" cap="none" dirty="0" smtClean="0">
                <a:latin typeface="Times New Roman" panose="02020603050405020304" pitchFamily="18" charset="0"/>
                <a:cs typeface="Times New Roman" panose="02020603050405020304" pitchFamily="18" charset="0"/>
              </a:rPr>
              <a:t>B- </a:t>
            </a:r>
            <a:r>
              <a:rPr lang="en-US" sz="3600" cap="none" dirty="0">
                <a:solidFill>
                  <a:srgbClr val="FF0000"/>
                </a:solidFill>
                <a:latin typeface="Times New Roman" panose="02020603050405020304" pitchFamily="18" charset="0"/>
                <a:cs typeface="Times New Roman" panose="02020603050405020304" pitchFamily="18" charset="0"/>
              </a:rPr>
              <a:t>R</a:t>
            </a:r>
            <a:r>
              <a:rPr lang="en-US" sz="3600" cap="none" dirty="0" smtClean="0">
                <a:solidFill>
                  <a:srgbClr val="FF0000"/>
                </a:solidFill>
                <a:latin typeface="Times New Roman" panose="02020603050405020304" pitchFamily="18" charset="0"/>
                <a:cs typeface="Times New Roman" panose="02020603050405020304" pitchFamily="18" charset="0"/>
              </a:rPr>
              <a:t>eplacement of broken or missing teeth </a:t>
            </a:r>
            <a:endParaRPr lang="ar-SA" sz="36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91480" y="1883382"/>
            <a:ext cx="11409039" cy="4487387"/>
          </a:xfrm>
        </p:spPr>
        <p:txBody>
          <a:bodyPr>
            <a:noAutofit/>
          </a:bodyPr>
          <a:lstStyle/>
          <a:p>
            <a:pPr marL="0" indent="0" algn="l" rtl="0">
              <a:buNone/>
            </a:pPr>
            <a:r>
              <a:rPr lang="en-US" sz="2800" dirty="0" smtClean="0">
                <a:solidFill>
                  <a:srgbClr val="FF0000"/>
                </a:solidFill>
                <a:latin typeface="Times New Roman" panose="02020603050405020304" pitchFamily="18" charset="0"/>
                <a:cs typeface="Times New Roman" panose="02020603050405020304" pitchFamily="18" charset="0"/>
              </a:rPr>
              <a:t>There are many techniques but the one which provides good result is:</a:t>
            </a:r>
          </a:p>
          <a:p>
            <a:pPr marL="514350" indent="-514350" algn="l" rtl="0">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area lingual to the fractured tooth is reduced using a small bur. </a:t>
            </a:r>
          </a:p>
          <a:p>
            <a:pPr marL="514350" indent="-514350" algn="l" rtl="0">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fractured tooth is then heated using flame to soften the area surrounding it then pushed out. </a:t>
            </a:r>
          </a:p>
          <a:p>
            <a:pPr marL="514350" indent="-514350" algn="l" rtl="0">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mold and shade of the tooth is determined and selected. </a:t>
            </a:r>
            <a:endParaRPr lang="en-US" sz="2400" dirty="0" smtClean="0">
              <a:solidFill>
                <a:srgbClr val="000000"/>
              </a:solidFill>
              <a:latin typeface="Times New Roman" panose="02020603050405020304" pitchFamily="18" charset="0"/>
            </a:endParaRPr>
          </a:p>
          <a:p>
            <a:pPr marL="514350" indent="-514350" algn="l" rtl="0">
              <a:buAutoNum type="arabicPeriod"/>
            </a:pPr>
            <a:r>
              <a:rPr lang="en-US" sz="2400" dirty="0" smtClean="0">
                <a:solidFill>
                  <a:srgbClr val="000000"/>
                </a:solidFill>
                <a:latin typeface="Times New Roman" panose="02020603050405020304" pitchFamily="18" charset="0"/>
              </a:rPr>
              <a:t>Remove </a:t>
            </a:r>
            <a:r>
              <a:rPr lang="en-US" sz="2400" dirty="0">
                <a:solidFill>
                  <a:srgbClr val="000000"/>
                </a:solidFill>
                <a:latin typeface="Times New Roman" panose="02020603050405020304" pitchFamily="18" charset="0"/>
              </a:rPr>
              <a:t>the denture base material lingual to the socket which must be large enough to accommodate the new tooth without interference. </a:t>
            </a: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labial portion of the tooth socket is left intact to aid in repositioning of the new tooth. </a:t>
            </a:r>
            <a:endParaRPr lang="en-US" sz="2400" dirty="0" smtClean="0">
              <a:solidFill>
                <a:srgbClr val="FF0000"/>
              </a:solidFill>
              <a:latin typeface="Times New Roman" panose="02020603050405020304" pitchFamily="18" charset="0"/>
              <a:cs typeface="Times New Roman" panose="02020603050405020304" pitchFamily="18" charset="0"/>
            </a:endParaRPr>
          </a:p>
          <a:p>
            <a:pPr marL="0" indent="0" algn="l" rtl="0">
              <a:buNone/>
            </a:pPr>
            <a:endParaRPr lang="en-US" sz="2400" dirty="0" smtClean="0">
              <a:solidFill>
                <a:srgbClr val="FF0000"/>
              </a:solidFill>
              <a:latin typeface="Times New Roman" panose="02020603050405020304" pitchFamily="18" charset="0"/>
              <a:cs typeface="Times New Roman" panose="02020603050405020304" pitchFamily="18" charset="0"/>
            </a:endParaRPr>
          </a:p>
          <a:p>
            <a:pPr marL="0" indent="0" algn="l" rtl="0">
              <a:buNone/>
            </a:pPr>
            <a:endParaRPr lang="en-US" sz="2400" dirty="0" smtClean="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258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9429"/>
            <a:ext cx="11029616" cy="1013800"/>
          </a:xfrm>
        </p:spPr>
        <p:txBody>
          <a:bodyPr>
            <a:normAutofit fontScale="90000"/>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Repairing</a:t>
            </a:r>
            <a:r>
              <a:rPr lang="en-US" sz="4400" cap="none" dirty="0" smtClean="0">
                <a:latin typeface="Times New Roman" panose="02020603050405020304" pitchFamily="18" charset="0"/>
                <a:cs typeface="Times New Roman" panose="02020603050405020304" pitchFamily="18" charset="0"/>
              </a:rPr>
              <a:t> of complete </a:t>
            </a:r>
            <a:r>
              <a:rPr lang="en-US" sz="4400" cap="none" dirty="0">
                <a:latin typeface="Times New Roman" panose="02020603050405020304" pitchFamily="18" charset="0"/>
                <a:cs typeface="Times New Roman" panose="02020603050405020304" pitchFamily="18" charset="0"/>
              </a:rPr>
              <a:t>denture fractures;</a:t>
            </a:r>
            <a:br>
              <a:rPr lang="en-US" sz="4400" cap="none" dirty="0">
                <a:latin typeface="Times New Roman" panose="02020603050405020304" pitchFamily="18" charset="0"/>
                <a:cs typeface="Times New Roman" panose="02020603050405020304" pitchFamily="18" charset="0"/>
              </a:rPr>
            </a:br>
            <a:r>
              <a:rPr lang="en-US" sz="4400" cap="none" dirty="0" smtClean="0">
                <a:latin typeface="Times New Roman" panose="02020603050405020304" pitchFamily="18" charset="0"/>
                <a:cs typeface="Times New Roman" panose="02020603050405020304" pitchFamily="18" charset="0"/>
              </a:rPr>
              <a:t>B- </a:t>
            </a:r>
            <a:r>
              <a:rPr lang="en-US" sz="3600" cap="none" dirty="0">
                <a:solidFill>
                  <a:srgbClr val="FF0000"/>
                </a:solidFill>
                <a:latin typeface="Times New Roman" panose="02020603050405020304" pitchFamily="18" charset="0"/>
                <a:cs typeface="Times New Roman" panose="02020603050405020304" pitchFamily="18" charset="0"/>
              </a:rPr>
              <a:t>R</a:t>
            </a:r>
            <a:r>
              <a:rPr lang="en-US" sz="3600" cap="none" dirty="0" smtClean="0">
                <a:solidFill>
                  <a:srgbClr val="FF0000"/>
                </a:solidFill>
                <a:latin typeface="Times New Roman" panose="02020603050405020304" pitchFamily="18" charset="0"/>
                <a:cs typeface="Times New Roman" panose="02020603050405020304" pitchFamily="18" charset="0"/>
              </a:rPr>
              <a:t>eplacement of broken or missing teeth </a:t>
            </a:r>
            <a:endParaRPr lang="ar-SA" sz="36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91480" y="1883382"/>
            <a:ext cx="11409039" cy="4487387"/>
          </a:xfrm>
        </p:spPr>
        <p:txBody>
          <a:bodyPr>
            <a:noAutofit/>
          </a:bodyPr>
          <a:lstStyle/>
          <a:p>
            <a:pPr marL="0" indent="0" algn="l" rtl="0">
              <a:buNone/>
            </a:pPr>
            <a:r>
              <a:rPr lang="en-US" sz="2800" dirty="0" smtClean="0">
                <a:solidFill>
                  <a:srgbClr val="FF0000"/>
                </a:solidFill>
                <a:latin typeface="Times New Roman" panose="02020603050405020304" pitchFamily="18" charset="0"/>
                <a:cs typeface="Times New Roman" panose="02020603050405020304" pitchFamily="18" charset="0"/>
              </a:rPr>
              <a:t>There are many techniques but the one which provides good result is:</a:t>
            </a:r>
          </a:p>
          <a:p>
            <a:pPr marL="457200" indent="-457200" algn="l" rtl="0">
              <a:buAutoNum type="arabicPeriod" startAt="5"/>
            </a:pPr>
            <a:r>
              <a:rPr lang="en-US" sz="2400" dirty="0" smtClean="0">
                <a:solidFill>
                  <a:srgbClr val="000000"/>
                </a:solidFill>
                <a:latin typeface="Times New Roman" panose="02020603050405020304" pitchFamily="18" charset="0"/>
              </a:rPr>
              <a:t>Placing </a:t>
            </a:r>
            <a:r>
              <a:rPr lang="en-US" sz="2400" dirty="0">
                <a:solidFill>
                  <a:srgbClr val="000000"/>
                </a:solidFill>
                <a:latin typeface="Times New Roman" panose="02020603050405020304" pitchFamily="18" charset="0"/>
              </a:rPr>
              <a:t>the new tooth in position. </a:t>
            </a:r>
            <a:endParaRPr lang="en-US" sz="2400" dirty="0" smtClean="0">
              <a:solidFill>
                <a:srgbClr val="000000"/>
              </a:solidFill>
              <a:latin typeface="Times New Roman" panose="02020603050405020304" pitchFamily="18" charset="0"/>
            </a:endParaRPr>
          </a:p>
          <a:p>
            <a:pPr marL="457200" indent="-457200" algn="l" rtl="0">
              <a:buAutoNum type="arabicPeriod" startAt="5"/>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tooth can be fixed labial by sticky wax or do a matrix of plaster </a:t>
            </a:r>
            <a:r>
              <a:rPr lang="en-US" sz="2400" dirty="0" err="1">
                <a:solidFill>
                  <a:srgbClr val="000000"/>
                </a:solidFill>
                <a:latin typeface="Times New Roman" panose="02020603050405020304" pitchFamily="18" charset="0"/>
              </a:rPr>
              <a:t>labially</a:t>
            </a:r>
            <a:r>
              <a:rPr lang="en-US" sz="2400" dirty="0">
                <a:solidFill>
                  <a:srgbClr val="000000"/>
                </a:solidFill>
                <a:latin typeface="Times New Roman" panose="02020603050405020304" pitchFamily="18" charset="0"/>
              </a:rPr>
              <a:t>. We do the plaster matrix by applying a layer of plaster on broken tooth, this should include one tooth on each side, and thin layer of Vaseline can be applied on the teeth before applying the plaster to facilitate removal of matrix. </a:t>
            </a:r>
            <a:endParaRPr lang="en-US" sz="2400" dirty="0" smtClean="0">
              <a:solidFill>
                <a:srgbClr val="000000"/>
              </a:solidFill>
              <a:latin typeface="Times New Roman" panose="02020603050405020304" pitchFamily="18" charset="0"/>
            </a:endParaRPr>
          </a:p>
          <a:p>
            <a:pPr marL="457200" indent="-457200" algn="l" rtl="0">
              <a:buAutoNum type="arabicPeriod" startAt="5"/>
            </a:pPr>
            <a:r>
              <a:rPr lang="en-US" sz="2400" dirty="0" smtClean="0">
                <a:solidFill>
                  <a:srgbClr val="000000"/>
                </a:solidFill>
                <a:latin typeface="Times New Roman" panose="02020603050405020304" pitchFamily="18" charset="0"/>
              </a:rPr>
              <a:t>Self-cure </a:t>
            </a:r>
            <a:r>
              <a:rPr lang="en-US" sz="2400" dirty="0">
                <a:solidFill>
                  <a:srgbClr val="000000"/>
                </a:solidFill>
                <a:latin typeface="Times New Roman" panose="02020603050405020304" pitchFamily="18" charset="0"/>
              </a:rPr>
              <a:t>resin is used to attach the tooth to the denture base. </a:t>
            </a:r>
            <a:endParaRPr lang="en-US" sz="2400" dirty="0" smtClean="0">
              <a:solidFill>
                <a:srgbClr val="000000"/>
              </a:solidFill>
              <a:latin typeface="Times New Roman" panose="02020603050405020304" pitchFamily="18" charset="0"/>
            </a:endParaRPr>
          </a:p>
          <a:p>
            <a:pPr marL="0" indent="0" algn="l" rtl="0">
              <a:buNone/>
            </a:pPr>
            <a:endParaRPr lang="en-US" sz="2400" dirty="0" smtClean="0">
              <a:solidFill>
                <a:srgbClr val="FF0000"/>
              </a:solidFill>
              <a:latin typeface="Times New Roman" panose="02020603050405020304" pitchFamily="18" charset="0"/>
              <a:cs typeface="Times New Roman" panose="02020603050405020304" pitchFamily="18" charset="0"/>
            </a:endParaRPr>
          </a:p>
          <a:p>
            <a:pPr marL="0" indent="0" algn="l" rtl="0">
              <a:buNone/>
            </a:pPr>
            <a:endParaRPr lang="en-US" sz="2400" dirty="0" smtClean="0">
              <a:solidFill>
                <a:srgbClr val="FF0000"/>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50363" t="24780" r="31127" b="52156"/>
          <a:stretch/>
        </p:blipFill>
        <p:spPr>
          <a:xfrm>
            <a:off x="8755135" y="4632120"/>
            <a:ext cx="2855673" cy="2000500"/>
          </a:xfrm>
          <a:prstGeom prst="rect">
            <a:avLst/>
          </a:prstGeom>
        </p:spPr>
      </p:pic>
    </p:spTree>
    <p:extLst>
      <p:ext uri="{BB962C8B-B14F-4D97-AF65-F5344CB8AC3E}">
        <p14:creationId xmlns:p14="http://schemas.microsoft.com/office/powerpoint/2010/main" val="4199202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9429"/>
            <a:ext cx="11029616" cy="1013800"/>
          </a:xfrm>
        </p:spPr>
        <p:txBody>
          <a:bodyPr>
            <a:normAutofit fontScale="90000"/>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Repairing</a:t>
            </a:r>
            <a:r>
              <a:rPr lang="en-US" sz="4400" cap="none" dirty="0" smtClean="0">
                <a:latin typeface="Times New Roman" panose="02020603050405020304" pitchFamily="18" charset="0"/>
                <a:cs typeface="Times New Roman" panose="02020603050405020304" pitchFamily="18" charset="0"/>
              </a:rPr>
              <a:t> of complete </a:t>
            </a:r>
            <a:r>
              <a:rPr lang="en-US" sz="4400" cap="none" dirty="0">
                <a:latin typeface="Times New Roman" panose="02020603050405020304" pitchFamily="18" charset="0"/>
                <a:cs typeface="Times New Roman" panose="02020603050405020304" pitchFamily="18" charset="0"/>
              </a:rPr>
              <a:t>denture fractures;</a:t>
            </a:r>
            <a:br>
              <a:rPr lang="en-US" sz="4400" cap="none" dirty="0">
                <a:latin typeface="Times New Roman" panose="02020603050405020304" pitchFamily="18" charset="0"/>
                <a:cs typeface="Times New Roman" panose="02020603050405020304" pitchFamily="18" charset="0"/>
              </a:rPr>
            </a:br>
            <a:r>
              <a:rPr lang="en-US" sz="4400" cap="none" dirty="0" smtClean="0">
                <a:latin typeface="Times New Roman" panose="02020603050405020304" pitchFamily="18" charset="0"/>
                <a:cs typeface="Times New Roman" panose="02020603050405020304" pitchFamily="18" charset="0"/>
              </a:rPr>
              <a:t>B- </a:t>
            </a:r>
            <a:r>
              <a:rPr lang="en-US" sz="3600" cap="none" dirty="0">
                <a:solidFill>
                  <a:srgbClr val="FF0000"/>
                </a:solidFill>
                <a:latin typeface="Times New Roman" panose="02020603050405020304" pitchFamily="18" charset="0"/>
                <a:cs typeface="Times New Roman" panose="02020603050405020304" pitchFamily="18" charset="0"/>
              </a:rPr>
              <a:t>R</a:t>
            </a:r>
            <a:r>
              <a:rPr lang="en-US" sz="3600" cap="none" dirty="0" smtClean="0">
                <a:solidFill>
                  <a:srgbClr val="FF0000"/>
                </a:solidFill>
                <a:latin typeface="Times New Roman" panose="02020603050405020304" pitchFamily="18" charset="0"/>
                <a:cs typeface="Times New Roman" panose="02020603050405020304" pitchFamily="18" charset="0"/>
              </a:rPr>
              <a:t>eplacement of broken or missing teeth </a:t>
            </a:r>
            <a:endParaRPr lang="ar-SA" sz="36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91480" y="1883382"/>
            <a:ext cx="11409039" cy="4487387"/>
          </a:xfrm>
        </p:spPr>
        <p:txBody>
          <a:bodyPr>
            <a:noAutofit/>
          </a:bodyPr>
          <a:lstStyle/>
          <a:p>
            <a:pPr marL="0" indent="0" algn="l" rtl="0">
              <a:buNone/>
            </a:pPr>
            <a:r>
              <a:rPr lang="en-US" sz="2800" dirty="0" smtClean="0">
                <a:solidFill>
                  <a:srgbClr val="FF0000"/>
                </a:solidFill>
                <a:latin typeface="Times New Roman" panose="02020603050405020304" pitchFamily="18" charset="0"/>
                <a:cs typeface="Times New Roman" panose="02020603050405020304" pitchFamily="18" charset="0"/>
              </a:rPr>
              <a:t>There are many techniques but the one which provides good result is:</a:t>
            </a:r>
          </a:p>
          <a:p>
            <a:pPr marL="457200" indent="-457200" algn="l" rtl="0">
              <a:buAutoNum type="arabicPeriod" startAt="8"/>
            </a:pPr>
            <a:r>
              <a:rPr lang="en-US" sz="2400" dirty="0" smtClean="0">
                <a:solidFill>
                  <a:srgbClr val="000000"/>
                </a:solidFill>
                <a:latin typeface="Times New Roman" panose="02020603050405020304" pitchFamily="18" charset="0"/>
              </a:rPr>
              <a:t>Alternate </a:t>
            </a:r>
            <a:r>
              <a:rPr lang="en-US" sz="2400" dirty="0">
                <a:solidFill>
                  <a:srgbClr val="000000"/>
                </a:solidFill>
                <a:latin typeface="Times New Roman" panose="02020603050405020304" pitchFamily="18" charset="0"/>
              </a:rPr>
              <a:t>application of monomer and polymer are made until the area </a:t>
            </a:r>
            <a:r>
              <a:rPr lang="en-US" sz="2400" dirty="0" smtClean="0">
                <a:solidFill>
                  <a:srgbClr val="000000"/>
                </a:solidFill>
                <a:latin typeface="Times New Roman" panose="02020603050405020304" pitchFamily="18" charset="0"/>
              </a:rPr>
              <a:t>overfilled.</a:t>
            </a:r>
          </a:p>
          <a:p>
            <a:pPr marL="457200" indent="-457200" algn="l" rtl="0">
              <a:buAutoNum type="arabicPeriod" startAt="8"/>
            </a:pPr>
            <a:r>
              <a:rPr lang="en-US" sz="2400" dirty="0" smtClean="0">
                <a:solidFill>
                  <a:srgbClr val="000000"/>
                </a:solidFill>
                <a:latin typeface="Times New Roman" panose="02020603050405020304" pitchFamily="18" charset="0"/>
              </a:rPr>
              <a:t>Placed </a:t>
            </a:r>
            <a:r>
              <a:rPr lang="en-US" sz="2400" dirty="0">
                <a:solidFill>
                  <a:srgbClr val="000000"/>
                </a:solidFill>
                <a:latin typeface="Times New Roman" panose="02020603050405020304" pitchFamily="18" charset="0"/>
              </a:rPr>
              <a:t>the denture in a pressure curing unit containing water of 100 °F for 10 minutes. </a:t>
            </a:r>
          </a:p>
          <a:p>
            <a:pPr marL="457200" indent="-457200" algn="l" rtl="0">
              <a:buAutoNum type="arabicPeriod" startAt="8"/>
            </a:pPr>
            <a:r>
              <a:rPr lang="en-US" sz="2400" dirty="0" smtClean="0">
                <a:solidFill>
                  <a:srgbClr val="000000"/>
                </a:solidFill>
                <a:latin typeface="Times New Roman" panose="02020603050405020304" pitchFamily="18" charset="0"/>
              </a:rPr>
              <a:t>Remove</a:t>
            </a:r>
            <a:r>
              <a:rPr lang="en-US" sz="2400" dirty="0">
                <a:solidFill>
                  <a:srgbClr val="000000"/>
                </a:solidFill>
                <a:latin typeface="Times New Roman" panose="02020603050405020304" pitchFamily="18" charset="0"/>
              </a:rPr>
              <a:t>, finish, and polish. </a:t>
            </a:r>
            <a:endParaRPr lang="en-US" sz="2400" dirty="0" smtClean="0">
              <a:solidFill>
                <a:srgbClr val="FF0000"/>
              </a:solidFill>
              <a:latin typeface="Times New Roman" panose="02020603050405020304" pitchFamily="18" charset="0"/>
              <a:cs typeface="Times New Roman" panose="02020603050405020304" pitchFamily="18" charset="0"/>
            </a:endParaRPr>
          </a:p>
          <a:p>
            <a:pPr marL="0" indent="0" algn="l" rtl="0">
              <a:buNone/>
            </a:pPr>
            <a:endParaRPr lang="en-US" sz="2400" dirty="0" smtClean="0">
              <a:solidFill>
                <a:srgbClr val="FF0000"/>
              </a:solidFill>
              <a:latin typeface="Times New Roman" panose="02020603050405020304" pitchFamily="18" charset="0"/>
              <a:cs typeface="Times New Roman" panose="02020603050405020304" pitchFamily="18" charset="0"/>
            </a:endParaRPr>
          </a:p>
          <a:p>
            <a:pPr marL="0" indent="0" algn="l" rtl="0">
              <a:buNone/>
            </a:pPr>
            <a:endParaRPr lang="en-US" sz="2400" dirty="0" smtClean="0">
              <a:solidFill>
                <a:srgbClr val="FF000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49769" t="69322" r="31523" b="12192"/>
          <a:stretch/>
        </p:blipFill>
        <p:spPr>
          <a:xfrm>
            <a:off x="6915954" y="4520483"/>
            <a:ext cx="3052293" cy="1695719"/>
          </a:xfrm>
          <a:prstGeom prst="rect">
            <a:avLst/>
          </a:prstGeom>
        </p:spPr>
      </p:pic>
    </p:spTree>
    <p:extLst>
      <p:ext uri="{BB962C8B-B14F-4D97-AF65-F5344CB8AC3E}">
        <p14:creationId xmlns:p14="http://schemas.microsoft.com/office/powerpoint/2010/main" val="2252673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9429"/>
            <a:ext cx="11029616" cy="1013800"/>
          </a:xfrm>
        </p:spPr>
        <p:txBody>
          <a:bodyPr>
            <a:normAutofit fontScale="90000"/>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Repairing</a:t>
            </a:r>
            <a:r>
              <a:rPr lang="en-US" sz="4400" cap="none" dirty="0" smtClean="0">
                <a:latin typeface="Times New Roman" panose="02020603050405020304" pitchFamily="18" charset="0"/>
                <a:cs typeface="Times New Roman" panose="02020603050405020304" pitchFamily="18" charset="0"/>
              </a:rPr>
              <a:t> of complete </a:t>
            </a:r>
            <a:r>
              <a:rPr lang="en-US" sz="4400" cap="none" dirty="0">
                <a:latin typeface="Times New Roman" panose="02020603050405020304" pitchFamily="18" charset="0"/>
                <a:cs typeface="Times New Roman" panose="02020603050405020304" pitchFamily="18" charset="0"/>
              </a:rPr>
              <a:t>denture fractures;</a:t>
            </a:r>
            <a:br>
              <a:rPr lang="en-US" sz="4400" cap="none" dirty="0">
                <a:latin typeface="Times New Roman" panose="02020603050405020304" pitchFamily="18" charset="0"/>
                <a:cs typeface="Times New Roman" panose="02020603050405020304" pitchFamily="18" charset="0"/>
              </a:rPr>
            </a:br>
            <a:r>
              <a:rPr lang="en-US" sz="4400" cap="none" dirty="0">
                <a:latin typeface="Times New Roman" panose="02020603050405020304" pitchFamily="18" charset="0"/>
                <a:cs typeface="Times New Roman" panose="02020603050405020304" pitchFamily="18" charset="0"/>
              </a:rPr>
              <a:t>C</a:t>
            </a:r>
            <a:r>
              <a:rPr lang="en-US" sz="4400" cap="none" dirty="0" smtClean="0">
                <a:latin typeface="Times New Roman" panose="02020603050405020304" pitchFamily="18" charset="0"/>
                <a:cs typeface="Times New Roman" panose="02020603050405020304" pitchFamily="18" charset="0"/>
              </a:rPr>
              <a:t>- </a:t>
            </a:r>
            <a:r>
              <a:rPr lang="en-US" sz="3600" cap="none" dirty="0">
                <a:solidFill>
                  <a:srgbClr val="FF0000"/>
                </a:solidFill>
                <a:latin typeface="Times New Roman" panose="02020603050405020304" pitchFamily="18" charset="0"/>
                <a:cs typeface="Times New Roman" panose="02020603050405020304" pitchFamily="18" charset="0"/>
              </a:rPr>
              <a:t>W</a:t>
            </a:r>
            <a:r>
              <a:rPr lang="en-US" sz="3600" cap="none" dirty="0" smtClean="0">
                <a:solidFill>
                  <a:srgbClr val="FF0000"/>
                </a:solidFill>
                <a:latin typeface="Times New Roman" panose="02020603050405020304" pitchFamily="18" charset="0"/>
                <a:cs typeface="Times New Roman" panose="02020603050405020304" pitchFamily="18" charset="0"/>
              </a:rPr>
              <a:t>hen there is missing labial or lingual border </a:t>
            </a:r>
            <a:endParaRPr lang="ar-SA" sz="36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04360" y="2153839"/>
            <a:ext cx="7606300" cy="4487387"/>
          </a:xfrm>
        </p:spPr>
        <p:txBody>
          <a:bodyPr>
            <a:noAutofit/>
          </a:bodyPr>
          <a:lstStyle/>
          <a:p>
            <a:pPr marL="0" indent="0" algn="l" rtl="0">
              <a:buNone/>
            </a:pPr>
            <a:r>
              <a:rPr lang="en-US" sz="2400" dirty="0">
                <a:solidFill>
                  <a:srgbClr val="000000"/>
                </a:solidFill>
                <a:latin typeface="Times New Roman" panose="02020603050405020304" pitchFamily="18" charset="0"/>
              </a:rPr>
              <a:t>Often a piece of a broken denture may be lost or may be impossible to position. For this reason it may be necessary to replace this missing part. </a:t>
            </a:r>
            <a:endParaRPr lang="en-US" sz="2400" dirty="0" smtClean="0">
              <a:solidFill>
                <a:srgbClr val="000000"/>
              </a:solidFill>
              <a:latin typeface="Times New Roman" panose="02020603050405020304" pitchFamily="18" charset="0"/>
            </a:endParaRPr>
          </a:p>
          <a:p>
            <a:pPr algn="l" rtl="0"/>
            <a:r>
              <a:rPr lang="en-US" sz="2400" b="1" i="1" dirty="0" smtClean="0">
                <a:solidFill>
                  <a:srgbClr val="FF0000"/>
                </a:solidFill>
                <a:latin typeface="Times New Roman" panose="02020603050405020304" pitchFamily="18" charset="0"/>
              </a:rPr>
              <a:t>If </a:t>
            </a:r>
            <a:r>
              <a:rPr lang="en-US" sz="2400" b="1" i="1" dirty="0">
                <a:solidFill>
                  <a:srgbClr val="FF0000"/>
                </a:solidFill>
                <a:latin typeface="Times New Roman" panose="02020603050405020304" pitchFamily="18" charset="0"/>
              </a:rPr>
              <a:t>small piece broken of the border </a:t>
            </a:r>
            <a:r>
              <a:rPr lang="en-US" sz="2400" dirty="0">
                <a:solidFill>
                  <a:srgbClr val="000000"/>
                </a:solidFill>
                <a:latin typeface="Times New Roman" panose="02020603050405020304" pitchFamily="18" charset="0"/>
              </a:rPr>
              <a:t>can be fashioned by placing warmed molding plastic on the remaining border and then </a:t>
            </a:r>
            <a:r>
              <a:rPr lang="en-US" sz="2400" dirty="0" err="1">
                <a:solidFill>
                  <a:srgbClr val="000000"/>
                </a:solidFill>
                <a:latin typeface="Times New Roman" panose="02020603050405020304" pitchFamily="18" charset="0"/>
              </a:rPr>
              <a:t>recontouring</a:t>
            </a:r>
            <a:r>
              <a:rPr lang="en-US" sz="2400" dirty="0">
                <a:solidFill>
                  <a:srgbClr val="000000"/>
                </a:solidFill>
                <a:latin typeface="Times New Roman" panose="02020603050405020304" pitchFamily="18" charset="0"/>
              </a:rPr>
              <a:t> the missing area by placement in the patient mouth. After proper </a:t>
            </a:r>
            <a:r>
              <a:rPr lang="en-US" sz="2400" dirty="0" err="1">
                <a:solidFill>
                  <a:srgbClr val="000000"/>
                </a:solidFill>
                <a:latin typeface="Times New Roman" panose="02020603050405020304" pitchFamily="18" charset="0"/>
              </a:rPr>
              <a:t>recontouring</a:t>
            </a:r>
            <a:r>
              <a:rPr lang="en-US" sz="2400" dirty="0">
                <a:solidFill>
                  <a:srgbClr val="000000"/>
                </a:solidFill>
                <a:latin typeface="Times New Roman" panose="02020603050405020304" pitchFamily="18" charset="0"/>
              </a:rPr>
              <a:t> a cast is poured into the denture. The molding plastic is removed and self-cure resin is used to fill the area of the missing border. The resin is then cured and polished. </a:t>
            </a:r>
            <a:endParaRPr lang="en-US" sz="2400" dirty="0" smtClean="0">
              <a:solidFill>
                <a:srgbClr val="FF0000"/>
              </a:solidFill>
              <a:latin typeface="Times New Roman" panose="02020603050405020304" pitchFamily="18" charset="0"/>
              <a:cs typeface="Times New Roman" panose="02020603050405020304" pitchFamily="18" charset="0"/>
            </a:endParaRPr>
          </a:p>
          <a:p>
            <a:pPr marL="0" indent="0" algn="l" rtl="0">
              <a:buNone/>
            </a:pPr>
            <a:endParaRPr lang="en-US" sz="2400" dirty="0" smtClean="0">
              <a:solidFill>
                <a:srgbClr val="FF0000"/>
              </a:solidFill>
              <a:latin typeface="Times New Roman" panose="02020603050405020304" pitchFamily="18" charset="0"/>
              <a:cs typeface="Times New Roman" panose="02020603050405020304" pitchFamily="18" charset="0"/>
            </a:endParaRPr>
          </a:p>
          <a:p>
            <a:pPr marL="0" indent="0" algn="l" rtl="0">
              <a:buNone/>
            </a:pPr>
            <a:endParaRPr lang="en-US" sz="2400" dirty="0" smtClean="0">
              <a:solidFill>
                <a:srgbClr val="FF0000"/>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21064" t="39745" r="63891" b="38952"/>
          <a:stretch/>
        </p:blipFill>
        <p:spPr>
          <a:xfrm>
            <a:off x="8631838" y="1965266"/>
            <a:ext cx="2666884" cy="2122978"/>
          </a:xfrm>
          <a:prstGeom prst="rect">
            <a:avLst/>
          </a:prstGeom>
        </p:spPr>
      </p:pic>
      <p:pic>
        <p:nvPicPr>
          <p:cNvPr id="7" name="Picture 6"/>
          <p:cNvPicPr>
            <a:picLocks noChangeAspect="1"/>
          </p:cNvPicPr>
          <p:nvPr/>
        </p:nvPicPr>
        <p:blipFill rotWithShape="1">
          <a:blip r:embed="rId3"/>
          <a:srcRect l="49378"/>
          <a:stretch/>
        </p:blipFill>
        <p:spPr>
          <a:xfrm>
            <a:off x="8319753" y="4260282"/>
            <a:ext cx="3291055" cy="2039606"/>
          </a:xfrm>
          <a:prstGeom prst="rect">
            <a:avLst/>
          </a:prstGeom>
        </p:spPr>
      </p:pic>
    </p:spTree>
    <p:extLst>
      <p:ext uri="{BB962C8B-B14F-4D97-AF65-F5344CB8AC3E}">
        <p14:creationId xmlns:p14="http://schemas.microsoft.com/office/powerpoint/2010/main" val="625752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9429"/>
            <a:ext cx="11029616" cy="1013800"/>
          </a:xfrm>
        </p:spPr>
        <p:txBody>
          <a:bodyPr>
            <a:normAutofit fontScale="90000"/>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Repairing</a:t>
            </a:r>
            <a:r>
              <a:rPr lang="en-US" sz="4400" cap="none" dirty="0" smtClean="0">
                <a:latin typeface="Times New Roman" panose="02020603050405020304" pitchFamily="18" charset="0"/>
                <a:cs typeface="Times New Roman" panose="02020603050405020304" pitchFamily="18" charset="0"/>
              </a:rPr>
              <a:t> of complete </a:t>
            </a:r>
            <a:r>
              <a:rPr lang="en-US" sz="4400" cap="none" dirty="0">
                <a:latin typeface="Times New Roman" panose="02020603050405020304" pitchFamily="18" charset="0"/>
                <a:cs typeface="Times New Roman" panose="02020603050405020304" pitchFamily="18" charset="0"/>
              </a:rPr>
              <a:t>denture fractures;</a:t>
            </a:r>
            <a:br>
              <a:rPr lang="en-US" sz="4400" cap="none" dirty="0">
                <a:latin typeface="Times New Roman" panose="02020603050405020304" pitchFamily="18" charset="0"/>
                <a:cs typeface="Times New Roman" panose="02020603050405020304" pitchFamily="18" charset="0"/>
              </a:rPr>
            </a:br>
            <a:r>
              <a:rPr lang="en-US" sz="4400" cap="none" dirty="0">
                <a:latin typeface="Times New Roman" panose="02020603050405020304" pitchFamily="18" charset="0"/>
                <a:cs typeface="Times New Roman" panose="02020603050405020304" pitchFamily="18" charset="0"/>
              </a:rPr>
              <a:t>C</a:t>
            </a:r>
            <a:r>
              <a:rPr lang="en-US" sz="4400" cap="none" dirty="0" smtClean="0">
                <a:latin typeface="Times New Roman" panose="02020603050405020304" pitchFamily="18" charset="0"/>
                <a:cs typeface="Times New Roman" panose="02020603050405020304" pitchFamily="18" charset="0"/>
              </a:rPr>
              <a:t>- </a:t>
            </a:r>
            <a:r>
              <a:rPr lang="en-US" sz="3600" cap="none" dirty="0">
                <a:solidFill>
                  <a:srgbClr val="FF0000"/>
                </a:solidFill>
                <a:latin typeface="Times New Roman" panose="02020603050405020304" pitchFamily="18" charset="0"/>
                <a:cs typeface="Times New Roman" panose="02020603050405020304" pitchFamily="18" charset="0"/>
              </a:rPr>
              <a:t>W</a:t>
            </a:r>
            <a:r>
              <a:rPr lang="en-US" sz="3600" cap="none" dirty="0" smtClean="0">
                <a:solidFill>
                  <a:srgbClr val="FF0000"/>
                </a:solidFill>
                <a:latin typeface="Times New Roman" panose="02020603050405020304" pitchFamily="18" charset="0"/>
                <a:cs typeface="Times New Roman" panose="02020603050405020304" pitchFamily="18" charset="0"/>
              </a:rPr>
              <a:t>hen there is missing labial or lingual border </a:t>
            </a:r>
            <a:endParaRPr lang="ar-SA" sz="36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2991" y="2318197"/>
            <a:ext cx="10826017" cy="4232877"/>
          </a:xfrm>
        </p:spPr>
        <p:txBody>
          <a:bodyPr>
            <a:noAutofit/>
          </a:bodyPr>
          <a:lstStyle/>
          <a:p>
            <a:pPr marL="0" indent="0" algn="l" rtl="0">
              <a:buNone/>
            </a:pPr>
            <a:r>
              <a:rPr lang="en-US" sz="2400" b="1" i="1" dirty="0">
                <a:solidFill>
                  <a:srgbClr val="FF0000"/>
                </a:solidFill>
                <a:latin typeface="Times New Roman" panose="02020603050405020304" pitchFamily="18" charset="0"/>
              </a:rPr>
              <a:t>If borders are missing from several areas of the denture or if a large piece is missing</a:t>
            </a:r>
            <a:r>
              <a:rPr lang="en-US" sz="2400" dirty="0">
                <a:solidFill>
                  <a:srgbClr val="FF0000"/>
                </a:solidFill>
                <a:latin typeface="Times New Roman" panose="02020603050405020304" pitchFamily="18" charset="0"/>
              </a:rPr>
              <a:t>, </a:t>
            </a:r>
            <a:r>
              <a:rPr lang="en-US" sz="2400" dirty="0">
                <a:solidFill>
                  <a:srgbClr val="000000"/>
                </a:solidFill>
                <a:latin typeface="Times New Roman" panose="02020603050405020304" pitchFamily="18" charset="0"/>
              </a:rPr>
              <a:t>it may be necessary to make an impression over the fractured </a:t>
            </a:r>
            <a:r>
              <a:rPr lang="en-US" sz="2400" dirty="0" smtClean="0">
                <a:solidFill>
                  <a:srgbClr val="000000"/>
                </a:solidFill>
                <a:latin typeface="Times New Roman" panose="02020603050405020304" pitchFamily="18" charset="0"/>
              </a:rPr>
              <a:t>denture</a:t>
            </a:r>
            <a:r>
              <a:rPr lang="en-US" sz="2400" dirty="0">
                <a:solidFill>
                  <a:srgbClr val="000000"/>
                </a:solidFill>
                <a:latin typeface="Times New Roman" panose="02020603050405020304" pitchFamily="18" charset="0"/>
              </a:rPr>
              <a:t>:</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An </a:t>
            </a:r>
            <a:r>
              <a:rPr lang="en-US" sz="2400" dirty="0">
                <a:solidFill>
                  <a:srgbClr val="000000"/>
                </a:solidFill>
                <a:latin typeface="Times New Roman" panose="02020603050405020304" pitchFamily="18" charset="0"/>
              </a:rPr>
              <a:t>oversized perforated tray is filled with irreversible hydrocolloid impression material and then the broken denture is placed in the patient mouth to make an impression over the denture.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A </a:t>
            </a:r>
            <a:r>
              <a:rPr lang="en-US" sz="2400" dirty="0">
                <a:solidFill>
                  <a:srgbClr val="000000"/>
                </a:solidFill>
                <a:latin typeface="Times New Roman" panose="02020603050405020304" pitchFamily="18" charset="0"/>
              </a:rPr>
              <a:t>cast is poured in the impression with the denture by stone. After setting of stone and the impression has been removed, the cast will reveal the area to be added</a:t>
            </a:r>
            <a:r>
              <a:rPr lang="en-US" sz="2400" dirty="0" smtClean="0">
                <a:solidFill>
                  <a:srgbClr val="000000"/>
                </a:solidFill>
                <a:latin typeface="Times New Roman" panose="02020603050405020304" pitchFamily="18" charset="0"/>
              </a:rPr>
              <a:t>.</a:t>
            </a:r>
          </a:p>
          <a:p>
            <a:pPr algn="l" rtl="0"/>
            <a:r>
              <a:rPr lang="en-US" sz="2400" dirty="0" smtClean="0">
                <a:solidFill>
                  <a:srgbClr val="000000"/>
                </a:solidFill>
                <a:latin typeface="Times New Roman" panose="02020603050405020304" pitchFamily="18" charset="0"/>
              </a:rPr>
              <a:t> </a:t>
            </a:r>
            <a:r>
              <a:rPr lang="en-US" sz="2400" dirty="0">
                <a:solidFill>
                  <a:srgbClr val="000000"/>
                </a:solidFill>
                <a:latin typeface="Times New Roman" panose="02020603050405020304" pitchFamily="18" charset="0"/>
              </a:rPr>
              <a:t>Self-cure resin is then used to replace these missing areas.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Recently </a:t>
            </a:r>
            <a:r>
              <a:rPr lang="en-US" sz="2400" b="1" i="1" dirty="0">
                <a:solidFill>
                  <a:srgbClr val="000000"/>
                </a:solidFill>
                <a:latin typeface="Times New Roman" panose="02020603050405020304" pitchFamily="18" charset="0"/>
              </a:rPr>
              <a:t>a visible light cured resin </a:t>
            </a:r>
            <a:r>
              <a:rPr lang="en-US" sz="2400" dirty="0">
                <a:solidFill>
                  <a:srgbClr val="000000"/>
                </a:solidFill>
                <a:latin typeface="Times New Roman" panose="02020603050405020304" pitchFamily="18" charset="0"/>
              </a:rPr>
              <a:t>can be used in place of conventional self-cure resin to repair fracture denture. </a:t>
            </a:r>
            <a:endParaRPr lang="en-US" sz="2400" dirty="0" smtClean="0">
              <a:solidFill>
                <a:srgbClr val="FF0000"/>
              </a:solidFill>
              <a:latin typeface="Times New Roman" panose="02020603050405020304" pitchFamily="18" charset="0"/>
              <a:cs typeface="Times New Roman" panose="02020603050405020304" pitchFamily="18" charset="0"/>
            </a:endParaRPr>
          </a:p>
          <a:p>
            <a:pPr marL="0" indent="0" algn="l" rtl="0">
              <a:buNone/>
            </a:pPr>
            <a:endParaRPr lang="en-US" sz="2400" dirty="0" smtClean="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572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9429"/>
            <a:ext cx="11029616" cy="1013800"/>
          </a:xfrm>
        </p:spPr>
        <p:txBody>
          <a:bodyPr>
            <a:normAutofit fontScale="90000"/>
          </a:bodyPr>
          <a:lstStyle/>
          <a:p>
            <a:r>
              <a:rPr lang="en-US" sz="4400" cap="none" dirty="0" smtClean="0">
                <a:solidFill>
                  <a:srgbClr val="FF0000"/>
                </a:solidFill>
                <a:latin typeface="Times New Roman" panose="02020603050405020304" pitchFamily="18" charset="0"/>
                <a:cs typeface="Times New Roman" panose="02020603050405020304" pitchFamily="18" charset="0"/>
              </a:rPr>
              <a:t>Repairing</a:t>
            </a:r>
            <a:r>
              <a:rPr lang="en-US" sz="4400" cap="none" dirty="0" smtClean="0">
                <a:latin typeface="Times New Roman" panose="02020603050405020304" pitchFamily="18" charset="0"/>
                <a:cs typeface="Times New Roman" panose="02020603050405020304" pitchFamily="18" charset="0"/>
              </a:rPr>
              <a:t> of complete </a:t>
            </a:r>
            <a:r>
              <a:rPr lang="en-US" sz="4400" cap="none" dirty="0">
                <a:latin typeface="Times New Roman" panose="02020603050405020304" pitchFamily="18" charset="0"/>
                <a:cs typeface="Times New Roman" panose="02020603050405020304" pitchFamily="18" charset="0"/>
              </a:rPr>
              <a:t>denture fractures;</a:t>
            </a:r>
            <a:br>
              <a:rPr lang="en-US" sz="4400" cap="none" dirty="0">
                <a:latin typeface="Times New Roman" panose="02020603050405020304" pitchFamily="18" charset="0"/>
                <a:cs typeface="Times New Roman" panose="02020603050405020304" pitchFamily="18" charset="0"/>
              </a:rPr>
            </a:br>
            <a:r>
              <a:rPr lang="en-US" sz="4400" cap="none" dirty="0">
                <a:latin typeface="Times New Roman" panose="02020603050405020304" pitchFamily="18" charset="0"/>
                <a:cs typeface="Times New Roman" panose="02020603050405020304" pitchFamily="18" charset="0"/>
              </a:rPr>
              <a:t>C</a:t>
            </a:r>
            <a:r>
              <a:rPr lang="en-US" sz="4400" cap="none" dirty="0" smtClean="0">
                <a:latin typeface="Times New Roman" panose="02020603050405020304" pitchFamily="18" charset="0"/>
                <a:cs typeface="Times New Roman" panose="02020603050405020304" pitchFamily="18" charset="0"/>
              </a:rPr>
              <a:t>- </a:t>
            </a:r>
            <a:r>
              <a:rPr lang="en-US" sz="3600" cap="none" dirty="0">
                <a:solidFill>
                  <a:srgbClr val="FF0000"/>
                </a:solidFill>
                <a:latin typeface="Times New Roman" panose="02020603050405020304" pitchFamily="18" charset="0"/>
                <a:cs typeface="Times New Roman" panose="02020603050405020304" pitchFamily="18" charset="0"/>
              </a:rPr>
              <a:t>W</a:t>
            </a:r>
            <a:r>
              <a:rPr lang="en-US" sz="3600" cap="none" dirty="0" smtClean="0">
                <a:solidFill>
                  <a:srgbClr val="FF0000"/>
                </a:solidFill>
                <a:latin typeface="Times New Roman" panose="02020603050405020304" pitchFamily="18" charset="0"/>
                <a:cs typeface="Times New Roman" panose="02020603050405020304" pitchFamily="18" charset="0"/>
              </a:rPr>
              <a:t>hen there is missing labial or lingual border </a:t>
            </a:r>
            <a:endParaRPr lang="ar-SA" sz="3600" cap="none"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2991" y="2318197"/>
            <a:ext cx="10826017" cy="4232877"/>
          </a:xfrm>
        </p:spPr>
        <p:txBody>
          <a:bodyPr>
            <a:noAutofit/>
          </a:bodyPr>
          <a:lstStyle/>
          <a:p>
            <a:pPr marL="0" indent="0" algn="l" rtl="0">
              <a:buNone/>
            </a:pPr>
            <a:r>
              <a:rPr lang="en-US" sz="3200" dirty="0" smtClean="0">
                <a:solidFill>
                  <a:srgbClr val="FF0000"/>
                </a:solidFill>
                <a:latin typeface="Times New Roman" panose="02020603050405020304" pitchFamily="18" charset="0"/>
                <a:cs typeface="Times New Roman" panose="02020603050405020304" pitchFamily="18" charset="0"/>
              </a:rPr>
              <a:t>Advantages of visible light curing resin over conventional denture resin:</a:t>
            </a:r>
          </a:p>
          <a:p>
            <a:pPr marL="457200" indent="-457200" algn="l" rtl="0">
              <a:buFont typeface="+mj-lt"/>
              <a:buAutoNum type="arabicPeriod"/>
            </a:pPr>
            <a:r>
              <a:rPr lang="en-US" sz="2400" dirty="0">
                <a:solidFill>
                  <a:srgbClr val="000000"/>
                </a:solidFill>
                <a:latin typeface="Times New Roman" panose="02020603050405020304" pitchFamily="18" charset="0"/>
              </a:rPr>
              <a:t>Visible light cure resin has superior strength and dimensional stability.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Complete </a:t>
            </a:r>
            <a:r>
              <a:rPr lang="en-US" sz="2400" dirty="0">
                <a:solidFill>
                  <a:srgbClr val="000000"/>
                </a:solidFill>
                <a:latin typeface="Times New Roman" panose="02020603050405020304" pitchFamily="18" charset="0"/>
              </a:rPr>
              <a:t>polymerization without residual monomer.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Ease </a:t>
            </a:r>
            <a:r>
              <a:rPr lang="en-US" sz="2400" dirty="0">
                <a:solidFill>
                  <a:srgbClr val="000000"/>
                </a:solidFill>
                <a:latin typeface="Times New Roman" panose="02020603050405020304" pitchFamily="18" charset="0"/>
              </a:rPr>
              <a:t>of manipulation.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material well tolerated by patient. </a:t>
            </a:r>
            <a:endParaRPr lang="en-US" sz="2400" dirty="0" smtClean="0">
              <a:solidFill>
                <a:srgbClr val="000000"/>
              </a:solidFill>
              <a:latin typeface="Times New Roman" panose="02020603050405020304" pitchFamily="18" charset="0"/>
            </a:endParaRPr>
          </a:p>
          <a:p>
            <a:pPr marL="457200" indent="-457200" algn="l" rtl="0">
              <a:buFont typeface="+mj-lt"/>
              <a:buAutoNum type="arabicPeriod"/>
            </a:pPr>
            <a:r>
              <a:rPr lang="en-US" sz="2400" dirty="0" smtClean="0">
                <a:solidFill>
                  <a:srgbClr val="000000"/>
                </a:solidFill>
                <a:latin typeface="Times New Roman" panose="02020603050405020304" pitchFamily="18" charset="0"/>
              </a:rPr>
              <a:t>Need </a:t>
            </a:r>
            <a:r>
              <a:rPr lang="en-US" sz="2400" dirty="0">
                <a:solidFill>
                  <a:srgbClr val="000000"/>
                </a:solidFill>
                <a:latin typeface="Times New Roman" panose="02020603050405020304" pitchFamily="18" charset="0"/>
              </a:rPr>
              <a:t>minimum of time and effort. </a:t>
            </a:r>
            <a:endParaRPr lang="en-US" sz="2400" dirty="0" smtClean="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758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 y="0"/>
            <a:ext cx="12192209" cy="6858000"/>
          </a:xfrm>
        </p:spPr>
      </p:pic>
    </p:spTree>
    <p:extLst>
      <p:ext uri="{BB962C8B-B14F-4D97-AF65-F5344CB8AC3E}">
        <p14:creationId xmlns:p14="http://schemas.microsoft.com/office/powerpoint/2010/main" val="2672813509"/>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docProps/app.xml><?xml version="1.0" encoding="utf-8"?>
<Properties xmlns="http://schemas.openxmlformats.org/officeDocument/2006/extended-properties" xmlns:vt="http://schemas.openxmlformats.org/officeDocument/2006/docPropsVTypes">
  <Template>Dividend</Template>
  <TotalTime>2393</TotalTime>
  <Words>1442</Words>
  <Application>Microsoft Office PowerPoint</Application>
  <PresentationFormat>Widescreen</PresentationFormat>
  <Paragraphs>133</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Gill Sans MT</vt:lpstr>
      <vt:lpstr>Majalla UI</vt:lpstr>
      <vt:lpstr>Times New Roman</vt:lpstr>
      <vt:lpstr>Wingdings 2</vt:lpstr>
      <vt:lpstr>Dividend</vt:lpstr>
      <vt:lpstr>Relining, Rebasing and Repairing of Complete Denture.</vt:lpstr>
      <vt:lpstr>Relining and Rebasing </vt:lpstr>
      <vt:lpstr>Relining </vt:lpstr>
      <vt:lpstr>Rebasing </vt:lpstr>
      <vt:lpstr>Indications for relining and rebasing </vt:lpstr>
      <vt:lpstr>Contraindications for relining and rebasing </vt:lpstr>
      <vt:lpstr>Relining can be achieved in one of two ways:</vt:lpstr>
      <vt:lpstr>Procedure of Direct Relining </vt:lpstr>
      <vt:lpstr>Procedure of Direct Relining </vt:lpstr>
      <vt:lpstr>Procedure of Direct Relining </vt:lpstr>
      <vt:lpstr>Procedure of In-Direct Relining </vt:lpstr>
      <vt:lpstr>Procedure of In-Direct Relining </vt:lpstr>
      <vt:lpstr>Procedure of In-Direct Relining </vt:lpstr>
      <vt:lpstr>Procedure of Rebasing</vt:lpstr>
      <vt:lpstr>PowerPoint Presentation</vt:lpstr>
      <vt:lpstr>Procedure of Rebasing</vt:lpstr>
      <vt:lpstr>Procedure of Rebasing</vt:lpstr>
      <vt:lpstr>Repairing of complete denture </vt:lpstr>
      <vt:lpstr>Repair of complete denture fractures</vt:lpstr>
      <vt:lpstr>Repairing of complete denture fractures; A- when all broken parts are available</vt:lpstr>
      <vt:lpstr>Repairing of complete denture fractures; A- when all broken parts are available</vt:lpstr>
      <vt:lpstr>Repairing of complete denture fractures; A- when all broken parts are available</vt:lpstr>
      <vt:lpstr>Repairing of complete denture fractures; B- Replacement of broken or missing teeth </vt:lpstr>
      <vt:lpstr>Repairing of complete denture fractures; B- Replacement of broken or missing teeth </vt:lpstr>
      <vt:lpstr>Repairing of complete denture fractures; B- Replacement of broken or missing teeth </vt:lpstr>
      <vt:lpstr>Repairing of complete denture fractures; C- When there is missing labial or lingual border </vt:lpstr>
      <vt:lpstr>Repairing of complete denture fractures; C- When there is missing labial or lingual border </vt:lpstr>
      <vt:lpstr>Repairing of complete denture fractures; C- When there is missing labial or lingual border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Relining, Rebasing and Repairing of Complete Denture.</dc:title>
  <dc:creator>DELL-PC</dc:creator>
  <cp:lastModifiedBy>DELL-PC</cp:lastModifiedBy>
  <cp:revision>44</cp:revision>
  <dcterms:created xsi:type="dcterms:W3CDTF">2020-05-11T18:10:31Z</dcterms:created>
  <dcterms:modified xsi:type="dcterms:W3CDTF">2020-05-13T10:04:31Z</dcterms:modified>
</cp:coreProperties>
</file>