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77" r:id="rId6"/>
    <p:sldId id="278" r:id="rId7"/>
    <p:sldId id="279" r:id="rId8"/>
    <p:sldId id="280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81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Introduction to removable partial denture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219200" y="3067496"/>
            <a:ext cx="7772400" cy="1199704"/>
          </a:xfrm>
        </p:spPr>
        <p:txBody>
          <a:bodyPr/>
          <a:lstStyle/>
          <a:p>
            <a:pPr algn="ctr"/>
            <a:r>
              <a:rPr lang="en-US" dirty="0" smtClean="0"/>
              <a:t>Dr. Mohammed Abdulaziz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63836" t="32292" r="12152" b="30208"/>
          <a:stretch>
            <a:fillRect/>
          </a:stretch>
        </p:blipFill>
        <p:spPr bwMode="auto">
          <a:xfrm>
            <a:off x="5520267" y="2133600"/>
            <a:ext cx="347133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 is a prosthesis that replaces some teeth in a partially dentate arch, and can be removed from the mouth and replaced at will; it is either </a:t>
            </a:r>
            <a:r>
              <a:rPr lang="en-US" b="1" i="1" dirty="0" smtClean="0"/>
              <a:t>acrylic type or metallic type (cobalt/chrome).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Removable partial denture</a:t>
            </a:r>
            <a:endParaRPr lang="en-US" dirty="0"/>
          </a:p>
        </p:txBody>
      </p:sp>
      <p:pic>
        <p:nvPicPr>
          <p:cNvPr id="21508" name="Picture 4" descr="ØµÙØ±Ø© Ø°Ø§Øª ØµÙØ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1500" y="3467100"/>
            <a:ext cx="4762500" cy="3390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Deviation </a:t>
            </a:r>
            <a:r>
              <a:rPr lang="en-US" sz="2000" dirty="0" smtClean="0"/>
              <a:t>from the normal state </a:t>
            </a:r>
          </a:p>
          <a:p>
            <a:r>
              <a:rPr lang="en-US" sz="2000" dirty="0" smtClean="0"/>
              <a:t>Fill </a:t>
            </a:r>
            <a:r>
              <a:rPr lang="en-US" sz="2000" dirty="0" smtClean="0"/>
              <a:t>the empty space </a:t>
            </a:r>
            <a:endParaRPr lang="en-US" sz="2000" dirty="0" smtClean="0"/>
          </a:p>
          <a:p>
            <a:r>
              <a:rPr lang="en-US" sz="2000" dirty="0" smtClean="0"/>
              <a:t>Esthetic</a:t>
            </a:r>
          </a:p>
          <a:p>
            <a:r>
              <a:rPr lang="en-US" sz="2000" dirty="0" smtClean="0"/>
              <a:t>Proper </a:t>
            </a:r>
            <a:r>
              <a:rPr lang="en-US" sz="2000" dirty="0" smtClean="0"/>
              <a:t>function and occlusion </a:t>
            </a:r>
            <a:endParaRPr lang="en-US" sz="2000" dirty="0" smtClean="0"/>
          </a:p>
          <a:p>
            <a:r>
              <a:rPr lang="en-US" sz="2000" dirty="0" smtClean="0"/>
              <a:t>prevent </a:t>
            </a:r>
            <a:r>
              <a:rPr lang="en-US" sz="2000" dirty="0" smtClean="0"/>
              <a:t>extrusion of opposing teeth (super-eruption), and migration </a:t>
            </a:r>
            <a:r>
              <a:rPr lang="en-US" sz="2000" dirty="0" smtClean="0"/>
              <a:t>or tilting </a:t>
            </a:r>
            <a:r>
              <a:rPr lang="en-US" sz="2000" dirty="0" smtClean="0"/>
              <a:t>of adjacent teeth. </a:t>
            </a:r>
          </a:p>
          <a:p>
            <a:r>
              <a:rPr lang="en-US" sz="2000" dirty="0" smtClean="0"/>
              <a:t>stimulation </a:t>
            </a:r>
            <a:r>
              <a:rPr lang="en-US" sz="2000" dirty="0" smtClean="0"/>
              <a:t>for underlying ridge </a:t>
            </a:r>
          </a:p>
          <a:p>
            <a:r>
              <a:rPr lang="en-US" sz="2000" dirty="0" smtClean="0"/>
              <a:t>phonetic </a:t>
            </a:r>
          </a:p>
          <a:p>
            <a:r>
              <a:rPr lang="en-US" sz="2000" dirty="0" smtClean="0"/>
              <a:t>balance </a:t>
            </a:r>
            <a:r>
              <a:rPr lang="en-US" sz="2000" dirty="0" smtClean="0"/>
              <a:t>of muscular relationship 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 </a:t>
            </a:r>
            <a:r>
              <a:rPr lang="en-US" sz="3200" dirty="0" smtClean="0"/>
              <a:t>Why do we have to make a removable partial denture?</a:t>
            </a:r>
            <a:endParaRPr lang="en-US" sz="3200" dirty="0"/>
          </a:p>
        </p:txBody>
      </p:sp>
      <p:pic>
        <p:nvPicPr>
          <p:cNvPr id="20482" name="Picture 2" descr="ÙØªÙØ¬Ø© Ø¨Ø­Ø« Ø§ÙØµÙØ± Ø¹Ù âªremovable partial denture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810000"/>
            <a:ext cx="4191000" cy="28079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Caries</a:t>
            </a:r>
          </a:p>
          <a:p>
            <a:r>
              <a:rPr lang="en-US" dirty="0" smtClean="0"/>
              <a:t>Periodontal disease</a:t>
            </a:r>
          </a:p>
          <a:p>
            <a:r>
              <a:rPr lang="en-US" dirty="0" smtClean="0"/>
              <a:t>Accidents and trauma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smtClean="0"/>
              <a:t>Causes of teeth loss </a:t>
            </a:r>
            <a:endParaRPr lang="en-US" dirty="0"/>
          </a:p>
        </p:txBody>
      </p:sp>
      <p:pic>
        <p:nvPicPr>
          <p:cNvPr id="19458" name="Picture 2" descr="ÙØªÙØ¬Ø© Ø¨Ø­Ø« Ø§ÙØµÙØ± Ø¹Ù âªcaries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2997200"/>
            <a:ext cx="5562600" cy="370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 partial denture that is </a:t>
            </a:r>
            <a:r>
              <a:rPr lang="en-US" dirty="0" err="1" smtClean="0"/>
              <a:t>luted</a:t>
            </a:r>
            <a:r>
              <a:rPr lang="en-US" dirty="0" smtClean="0"/>
              <a:t> or otherwise securely retained to natural teeth, tooth roots, and /or dental implant that furnish the primary support and retention for the prosthesis.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Bridge (fixed partial denture)</a:t>
            </a:r>
            <a:endParaRPr lang="en-US" sz="3200" dirty="0"/>
          </a:p>
        </p:txBody>
      </p:sp>
      <p:pic>
        <p:nvPicPr>
          <p:cNvPr id="37890" name="Picture 2" descr="ÙØªÙØ¬Ø© Ø¨Ø­Ø« Ø§ÙØµÙØ± Ø¹Ù âªbridge dental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13" y="3886200"/>
            <a:ext cx="4688087" cy="2667001"/>
          </a:xfrm>
          <a:prstGeom prst="rect">
            <a:avLst/>
          </a:prstGeom>
          <a:noFill/>
        </p:spPr>
      </p:pic>
      <p:pic>
        <p:nvPicPr>
          <p:cNvPr id="37892" name="Picture 4" descr="ÙØªÙØ¬Ø© Ø¨Ø­Ø« Ø§ÙØµÙØ± Ø¹Ù âªbridge dentalâ¬â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77190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Unilateral </a:t>
            </a:r>
            <a:r>
              <a:rPr lang="en-US" dirty="0" smtClean="0"/>
              <a:t>bounded edentulous span </a:t>
            </a:r>
            <a:endParaRPr lang="en-US" dirty="0" smtClean="0"/>
          </a:p>
          <a:p>
            <a:pPr algn="just"/>
            <a:r>
              <a:rPr lang="en-US" dirty="0" smtClean="0"/>
              <a:t>Class </a:t>
            </a:r>
            <a:r>
              <a:rPr lang="en-US" dirty="0" smtClean="0"/>
              <a:t>IV Kennedy with normal loss of bone. </a:t>
            </a:r>
          </a:p>
          <a:p>
            <a:pPr algn="just"/>
            <a:r>
              <a:rPr lang="en-US" dirty="0" smtClean="0"/>
              <a:t>Modification </a:t>
            </a:r>
            <a:r>
              <a:rPr lang="en-US" dirty="0" smtClean="0"/>
              <a:t>area located </a:t>
            </a:r>
            <a:r>
              <a:rPr lang="en-US" dirty="0" err="1" smtClean="0"/>
              <a:t>anteriorly</a:t>
            </a:r>
            <a:r>
              <a:rPr lang="en-US" dirty="0" smtClean="0"/>
              <a:t> with class I and class II Kennedy classification for simplify the design of removable partial denture. 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Indications of fixed partial denture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is a tooth, a portion of a tooth, or a portion of an implant that serves to support and/or </a:t>
            </a:r>
            <a:r>
              <a:rPr lang="en-US" dirty="0" smtClean="0"/>
              <a:t>retain removable or fixed prosthesis </a:t>
            </a:r>
            <a:r>
              <a:rPr lang="en-US" dirty="0" err="1" smtClean="0"/>
              <a:t>prosthesis</a:t>
            </a:r>
            <a:r>
              <a:rPr lang="en-US" dirty="0" smtClean="0"/>
              <a:t>. </a:t>
            </a:r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Abutment</a:t>
            </a:r>
            <a:endParaRPr lang="en-US" dirty="0"/>
          </a:p>
        </p:txBody>
      </p:sp>
      <p:pic>
        <p:nvPicPr>
          <p:cNvPr id="35844" name="Picture 4" descr="ÙØªÙØ¬Ø© Ø¨Ø­Ø« Ø§ÙØµÙØ± Ø¹Ù Ø¬Ø³Ø± Ø§ÙØ³ÙØ§ÙØ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895600"/>
            <a:ext cx="5562600" cy="3573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ÙØªÙØ¬Ø© Ø¨Ø­Ø« Ø§ÙØµÙØ± Ø¹Ù âªremovable partial denture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" y="0"/>
            <a:ext cx="10439400" cy="69317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is defined as a line encircling a tooth, designating its greatest circumference at a selected position determined by a dental </a:t>
            </a:r>
            <a:r>
              <a:rPr lang="en-US" dirty="0" smtClean="0"/>
              <a:t>surveyor.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Height of contour </a:t>
            </a:r>
            <a:endParaRPr lang="en-US" dirty="0"/>
          </a:p>
        </p:txBody>
      </p:sp>
      <p:pic>
        <p:nvPicPr>
          <p:cNvPr id="18434" name="Picture 2" descr="ÙØªÙØ¬Ø© Ø¨Ø­Ø« Ø§ÙØµÙØ± Ø¹Ù âªheight of contour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880892"/>
            <a:ext cx="3352800" cy="2500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/>
              <a:t>is that portion of a tooth that lies between the height of contour and the </a:t>
            </a:r>
            <a:r>
              <a:rPr lang="en-US" sz="2400" dirty="0" err="1" smtClean="0"/>
              <a:t>gingiva</a:t>
            </a:r>
            <a:r>
              <a:rPr lang="en-US" sz="2400" dirty="0" smtClean="0"/>
              <a:t>; when it is used in reference to other oral structures, undercut means the contour or cross section of a residual ridge or dental arch that would prevent the placement of a denture.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Undercut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ÙØªÙØ¬Ø© Ø¨Ø­Ø« Ø§ÙØµÙØ± Ø¹Ù âªcliff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0287000" cy="6881441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5486400" y="-76200"/>
            <a:ext cx="0" cy="70866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757714" y="1462314"/>
            <a:ext cx="25908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200400" y="4343400"/>
            <a:ext cx="25908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an angle viewed between a vertical rod contacting an abutment tooth and the axial surface of the abutment cervical to the height of contour.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angle of cervical convergence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14861" t="45834" r="34187" b="12500"/>
          <a:stretch>
            <a:fillRect/>
          </a:stretch>
        </p:blipFill>
        <p:spPr bwMode="auto">
          <a:xfrm>
            <a:off x="1447800" y="3505200"/>
            <a:ext cx="6629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Guiding </a:t>
            </a:r>
            <a:r>
              <a:rPr lang="en-US" sz="2400" dirty="0" smtClean="0">
                <a:solidFill>
                  <a:srgbClr val="FF0000"/>
                </a:solidFill>
              </a:rPr>
              <a:t>planes</a:t>
            </a:r>
            <a:r>
              <a:rPr lang="en-US" sz="2400" dirty="0" smtClean="0"/>
              <a:t>: are </a:t>
            </a:r>
            <a:r>
              <a:rPr lang="en-US" sz="2400" dirty="0" smtClean="0"/>
              <a:t>two or more vertically parallel surfaces of </a:t>
            </a:r>
            <a:r>
              <a:rPr lang="en-US" sz="2400" dirty="0" smtClean="0"/>
              <a:t>abutment </a:t>
            </a:r>
            <a:r>
              <a:rPr lang="en-US" sz="2400" dirty="0" smtClean="0"/>
              <a:t>teeth shaped to direct prosthesis during placement and removal</a:t>
            </a:r>
            <a:r>
              <a:rPr lang="en-US" sz="2400" dirty="0" smtClean="0"/>
              <a:t>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Path </a:t>
            </a:r>
            <a:r>
              <a:rPr lang="en-US" sz="2400" dirty="0" smtClean="0">
                <a:solidFill>
                  <a:srgbClr val="FF0000"/>
                </a:solidFill>
              </a:rPr>
              <a:t>of insertion (path of placement</a:t>
            </a:r>
            <a:r>
              <a:rPr lang="en-US" sz="2400" dirty="0" smtClean="0">
                <a:solidFill>
                  <a:srgbClr val="FF0000"/>
                </a:solidFill>
              </a:rPr>
              <a:t>) </a:t>
            </a:r>
            <a:r>
              <a:rPr lang="en-US" sz="2400" dirty="0" smtClean="0"/>
              <a:t>is the specific direction in which prosthesis is placed on the abutment teeth</a:t>
            </a:r>
            <a:r>
              <a:rPr lang="en-US" sz="2400" dirty="0" smtClean="0"/>
              <a:t>.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ÙØªÙØ¬Ø© Ø¨Ø­Ø« Ø§ÙØµÙØ± Ø¹Ù âªguiding planesâ¬â"/>
          <p:cNvPicPr>
            <a:picLocks noChangeAspect="1" noChangeArrowheads="1"/>
          </p:cNvPicPr>
          <p:nvPr/>
        </p:nvPicPr>
        <p:blipFill>
          <a:blip r:embed="rId2" cstate="print"/>
          <a:srcRect l="3333" t="53333" r="5833" b="11111"/>
          <a:stretch>
            <a:fillRect/>
          </a:stretch>
        </p:blipFill>
        <p:spPr bwMode="auto">
          <a:xfrm>
            <a:off x="304800" y="3886199"/>
            <a:ext cx="8305800" cy="2438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Nesbit denture</a:t>
            </a:r>
            <a:r>
              <a:rPr lang="en-US" sz="2400" b="1" dirty="0" smtClean="0"/>
              <a:t>: </a:t>
            </a:r>
            <a:r>
              <a:rPr lang="en-US" sz="2400" dirty="0" smtClean="0"/>
              <a:t>is a unilateral removable partial denture design.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Bilateral bracing </a:t>
            </a:r>
            <a:r>
              <a:rPr lang="en-US" sz="2400" dirty="0" smtClean="0"/>
              <a:t>to achieve good balance with removable denture, the work should extend to the other side of the arch. 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ÙØªÙØ¬Ø© Ø¨Ø­Ø« Ø§ÙØµÙØ± Ø¹Ù âªnesbit partial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99" y="3810000"/>
            <a:ext cx="3755631" cy="2362200"/>
          </a:xfrm>
          <a:prstGeom prst="rect">
            <a:avLst/>
          </a:prstGeom>
          <a:noFill/>
        </p:spPr>
      </p:pic>
      <p:pic>
        <p:nvPicPr>
          <p:cNvPr id="13316" name="Picture 4" descr="ÙØªÙØ¬Ø© Ø¨Ø­Ø« Ø§ÙØµÙØ± Ø¹Ù âªnesbit partialâ¬â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809999"/>
            <a:ext cx="3429000" cy="2300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Major </a:t>
            </a:r>
            <a:r>
              <a:rPr lang="en-US" dirty="0" smtClean="0"/>
              <a:t>connectors </a:t>
            </a:r>
          </a:p>
          <a:p>
            <a:r>
              <a:rPr lang="en-US" dirty="0" smtClean="0"/>
              <a:t>Minor connectors </a:t>
            </a:r>
          </a:p>
          <a:p>
            <a:r>
              <a:rPr lang="en-US" dirty="0" smtClean="0"/>
              <a:t>Rests </a:t>
            </a:r>
          </a:p>
          <a:p>
            <a:r>
              <a:rPr lang="en-US" dirty="0" smtClean="0"/>
              <a:t>Direct retainers </a:t>
            </a:r>
          </a:p>
          <a:p>
            <a:r>
              <a:rPr lang="en-US" dirty="0" smtClean="0"/>
              <a:t>Stabilizing or reciprocal components (as parts of a clasp assembly) </a:t>
            </a:r>
          </a:p>
          <a:p>
            <a:r>
              <a:rPr lang="en-US" dirty="0" smtClean="0"/>
              <a:t>Indirect retainers (if the prosthesis has distal extension bases) </a:t>
            </a:r>
          </a:p>
          <a:p>
            <a:r>
              <a:rPr lang="en-US" dirty="0" smtClean="0"/>
              <a:t>One or more bases each support one to several replacement teeth.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Components of removable partial denture	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8" name="Picture 4" descr="ØµÙØ±Ø© Ø°Ø§Øª ØµÙØ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172200" cy="3533776"/>
          </a:xfrm>
          <a:prstGeom prst="rect">
            <a:avLst/>
          </a:prstGeom>
          <a:noFill/>
        </p:spPr>
      </p:pic>
      <p:pic>
        <p:nvPicPr>
          <p:cNvPr id="11270" name="Picture 6" descr="ØµÙØ±Ø© Ø°Ø§Øª ØµÙØ©"/>
          <p:cNvPicPr>
            <a:picLocks noChangeAspect="1" noChangeArrowheads="1"/>
          </p:cNvPicPr>
          <p:nvPr/>
        </p:nvPicPr>
        <p:blipFill>
          <a:blip r:embed="rId3" cstate="print"/>
          <a:srcRect l="20588" t="11895" r="13235" b="13705"/>
          <a:stretch>
            <a:fillRect/>
          </a:stretch>
        </p:blipFill>
        <p:spPr bwMode="auto">
          <a:xfrm>
            <a:off x="4419600" y="3149600"/>
            <a:ext cx="4572000" cy="386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</a:rPr>
              <a:t>Bounded saddle</a:t>
            </a:r>
            <a:r>
              <a:rPr lang="en-US" sz="2000" dirty="0" smtClean="0"/>
              <a:t>: where </a:t>
            </a:r>
            <a:r>
              <a:rPr lang="en-US" sz="2000" dirty="0" smtClean="0"/>
              <a:t>we have two abutment teeth on either side of </a:t>
            </a:r>
            <a:r>
              <a:rPr lang="en-US" sz="2000" dirty="0" smtClean="0"/>
              <a:t>the </a:t>
            </a:r>
            <a:r>
              <a:rPr lang="en-US" sz="2000" dirty="0" smtClean="0"/>
              <a:t>edentulous space, treated by either fixed or removable partial denture. 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Free ended saddle</a:t>
            </a:r>
            <a:r>
              <a:rPr lang="en-US" sz="2000" dirty="0" smtClean="0"/>
              <a:t>: where </a:t>
            </a:r>
            <a:r>
              <a:rPr lang="en-US" sz="2000" dirty="0" smtClean="0"/>
              <a:t>there is only on abutment tooth at an end </a:t>
            </a:r>
            <a:r>
              <a:rPr lang="en-US" sz="2000" dirty="0" smtClean="0"/>
              <a:t>of </a:t>
            </a:r>
            <a:r>
              <a:rPr lang="en-US" sz="2000" dirty="0" smtClean="0"/>
              <a:t>the edentulous space, treated is only by a removable partial denture.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edentulous arches</a:t>
            </a:r>
            <a:endParaRPr lang="en-US" dirty="0"/>
          </a:p>
        </p:txBody>
      </p:sp>
      <p:pic>
        <p:nvPicPr>
          <p:cNvPr id="10242" name="Picture 2" descr="ÙØªÙØ¬Ø© Ø¨Ø­Ø« Ø§ÙØµÙØ± Ø¹Ù âªchrome cobalt partial denture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200399"/>
            <a:ext cx="5410200" cy="34054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ÙØªÙØ¬Ø© Ø¨Ø­Ø« Ø§ÙØµÙØ± Ø¹Ù âªchrome cobalt partial denture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09600"/>
            <a:ext cx="7620000" cy="5534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ÙØªÙØ¬Ø© Ø¨Ø­Ø« Ø§ÙØµÙØ± Ø¹Ù âªchrome cobalt partial dentureâ¬â"/>
          <p:cNvPicPr>
            <a:picLocks noChangeAspect="1" noChangeArrowheads="1"/>
          </p:cNvPicPr>
          <p:nvPr/>
        </p:nvPicPr>
        <p:blipFill>
          <a:blip r:embed="rId2" cstate="print"/>
          <a:srcRect r="48000"/>
          <a:stretch>
            <a:fillRect/>
          </a:stretch>
        </p:blipFill>
        <p:spPr bwMode="auto">
          <a:xfrm>
            <a:off x="1828800" y="1524000"/>
            <a:ext cx="5334000" cy="4205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ÙØªÙØ¬Ø© Ø¨Ø­Ø« Ø§ÙØµÙØ± Ø¹Ù âªkennedy class II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752600"/>
            <a:ext cx="5543550" cy="3714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Strain </a:t>
            </a:r>
            <a:r>
              <a:rPr lang="en-US" sz="2000" dirty="0" smtClean="0"/>
              <a:t>on the abutment teeth often is caused by improper tooth preparation, clasp design, and/or loss of tissue support under distal extension partial denture bases. </a:t>
            </a:r>
          </a:p>
          <a:p>
            <a:r>
              <a:rPr lang="en-US" sz="2000" dirty="0" smtClean="0"/>
              <a:t>Clasps can be </a:t>
            </a:r>
            <a:r>
              <a:rPr lang="en-US" sz="2000" dirty="0" err="1" smtClean="0"/>
              <a:t>unesthetic</a:t>
            </a:r>
            <a:r>
              <a:rPr lang="en-US" sz="2000" dirty="0" smtClean="0"/>
              <a:t>, particularly when they are placed on visible tooth surfaces. </a:t>
            </a:r>
          </a:p>
          <a:p>
            <a:r>
              <a:rPr lang="en-US" sz="2000" dirty="0" smtClean="0"/>
              <a:t>Caries may develop beneath clasp components, especially if the patient fails to keep the prosthesis and the abutments clean.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Disadvantages of clasp retained partial denture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170" name="Picture 2" descr="ÙØªÙØ¬Ø© Ø¨Ø­Ø« Ø§ÙØµÙØ± Ø¹Ù âªbiomechanics of partial denture\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4419600"/>
            <a:ext cx="2533650" cy="1685926"/>
          </a:xfrm>
          <a:prstGeom prst="rect">
            <a:avLst/>
          </a:prstGeom>
          <a:noFill/>
        </p:spPr>
      </p:pic>
      <p:pic>
        <p:nvPicPr>
          <p:cNvPr id="7172" name="Picture 4" descr="ÙØªÙØ¬Ø© Ø¨Ø­Ø« Ø§ÙØµÙØ± Ø¹Ù âªremovable partial dentureâ¬â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4388358"/>
            <a:ext cx="4114800" cy="22219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Distal </a:t>
            </a:r>
            <a:r>
              <a:rPr lang="en-US" dirty="0" smtClean="0"/>
              <a:t>extension situations (free end situation). </a:t>
            </a:r>
            <a:endParaRPr lang="en-US" b="1" dirty="0" smtClean="0"/>
          </a:p>
          <a:p>
            <a:r>
              <a:rPr lang="en-US" dirty="0" smtClean="0"/>
              <a:t>Long span tooth- bounded edentulous area</a:t>
            </a:r>
            <a:r>
              <a:rPr lang="en-US" dirty="0" smtClean="0"/>
              <a:t>.</a:t>
            </a:r>
            <a:r>
              <a:rPr lang="en-US" b="1" dirty="0" smtClean="0"/>
              <a:t> </a:t>
            </a:r>
            <a:endParaRPr lang="en-US" b="1" dirty="0" smtClean="0"/>
          </a:p>
          <a:p>
            <a:r>
              <a:rPr lang="en-US" dirty="0" smtClean="0"/>
              <a:t>Need for bilateral stabilization</a:t>
            </a:r>
            <a:r>
              <a:rPr lang="en-US" dirty="0" smtClean="0"/>
              <a:t>.</a:t>
            </a:r>
            <a:endParaRPr lang="en-US" b="1" dirty="0" smtClean="0"/>
          </a:p>
          <a:p>
            <a:r>
              <a:rPr lang="en-US" dirty="0" smtClean="0"/>
              <a:t>Excessive loss of the residual ridge</a:t>
            </a:r>
            <a:r>
              <a:rPr lang="en-US" dirty="0" smtClean="0"/>
              <a:t>.</a:t>
            </a:r>
            <a:endParaRPr lang="en-US" b="1" dirty="0" smtClean="0"/>
          </a:p>
          <a:p>
            <a:r>
              <a:rPr lang="en-US" dirty="0" smtClean="0"/>
              <a:t>Unusually sound abutment teeth. </a:t>
            </a:r>
            <a:r>
              <a:rPr lang="en-US" b="1" dirty="0" smtClean="0"/>
              <a:t> </a:t>
            </a:r>
            <a:endParaRPr lang="en-US" b="1" dirty="0" smtClean="0"/>
          </a:p>
          <a:p>
            <a:r>
              <a:rPr lang="en-US" dirty="0" smtClean="0"/>
              <a:t>If the prognosis of remaining teeth are questionable. </a:t>
            </a:r>
            <a:endParaRPr lang="en-US" b="1" dirty="0" smtClean="0"/>
          </a:p>
          <a:p>
            <a:r>
              <a:rPr lang="en-US" dirty="0" smtClean="0"/>
              <a:t>After recent extraction. </a:t>
            </a:r>
            <a:endParaRPr lang="en-US" b="1" dirty="0" smtClean="0"/>
          </a:p>
          <a:p>
            <a:r>
              <a:rPr lang="en-US" dirty="0" smtClean="0"/>
              <a:t>Economic consideration.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Indications of removable partial dentures </a:t>
            </a:r>
            <a:endParaRPr lang="en-US" dirty="0"/>
          </a:p>
        </p:txBody>
      </p:sp>
      <p:pic>
        <p:nvPicPr>
          <p:cNvPr id="6146" name="Picture 2" descr="ÙØªÙØ¬Ø© Ø¨Ø­Ø« Ø§ÙØµÙØ± Ø¹Ù âªexcessive loss of residual ridge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4343400"/>
            <a:ext cx="3581400" cy="2462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ÙØªÙØ¬Ø© Ø¨Ø­Ø« Ø§ÙØµÙØ± Ø¹Ù âªchoose your own wayâ¬â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0281859" cy="6858000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143000" y="1447800"/>
            <a:ext cx="8229600" cy="1905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End</a:t>
            </a:r>
            <a:br>
              <a:rPr lang="en-US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Best Wishes</a:t>
            </a:r>
            <a:endParaRPr lang="en-US" sz="5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91</TotalTime>
  <Words>635</Words>
  <Application>Microsoft Office PowerPoint</Application>
  <PresentationFormat>On-screen Show (4:3)</PresentationFormat>
  <Paragraphs>95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Concourse</vt:lpstr>
      <vt:lpstr>Introduction to removable partial denture</vt:lpstr>
      <vt:lpstr>Removable partial denture</vt:lpstr>
      <vt:lpstr> Why do we have to make a removable partial denture?</vt:lpstr>
      <vt:lpstr> Causes of teeth loss </vt:lpstr>
      <vt:lpstr>Bridge (fixed partial denture)</vt:lpstr>
      <vt:lpstr>Indications of fixed partial denture </vt:lpstr>
      <vt:lpstr>Abutment</vt:lpstr>
      <vt:lpstr>Slide 8</vt:lpstr>
      <vt:lpstr>Height of contour </vt:lpstr>
      <vt:lpstr>Undercut </vt:lpstr>
      <vt:lpstr>Slide 11</vt:lpstr>
      <vt:lpstr>The angle of cervical convergence</vt:lpstr>
      <vt:lpstr>Slide 13</vt:lpstr>
      <vt:lpstr>Slide 14</vt:lpstr>
      <vt:lpstr>Components of removable partial denture </vt:lpstr>
      <vt:lpstr>Slide 16</vt:lpstr>
      <vt:lpstr>Types of edentulous arches</vt:lpstr>
      <vt:lpstr>Slide 18</vt:lpstr>
      <vt:lpstr>Slide 19</vt:lpstr>
      <vt:lpstr>Slide 20</vt:lpstr>
      <vt:lpstr>Disadvantages of clasp retained partial denture </vt:lpstr>
      <vt:lpstr>Indications of removable partial dentures </vt:lpstr>
      <vt:lpstr>Slide 23</vt:lpstr>
      <vt:lpstr>Slide 24</vt:lpstr>
      <vt:lpstr>Slide 25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removable partial denture</dc:title>
  <dc:creator>AL QAMOOS</dc:creator>
  <cp:lastModifiedBy>Maher Fattouh</cp:lastModifiedBy>
  <cp:revision>14</cp:revision>
  <dcterms:created xsi:type="dcterms:W3CDTF">2006-08-16T00:00:00Z</dcterms:created>
  <dcterms:modified xsi:type="dcterms:W3CDTF">2018-09-30T16:00:37Z</dcterms:modified>
</cp:coreProperties>
</file>