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74" r:id="rId4"/>
    <p:sldId id="282" r:id="rId5"/>
    <p:sldId id="283" r:id="rId6"/>
    <p:sldId id="284" r:id="rId7"/>
    <p:sldId id="285" r:id="rId8"/>
    <p:sldId id="286" r:id="rId9"/>
    <p:sldId id="287" r:id="rId10"/>
    <p:sldId id="275" r:id="rId11"/>
    <p:sldId id="288" r:id="rId12"/>
    <p:sldId id="289" r:id="rId13"/>
    <p:sldId id="270" r:id="rId14"/>
    <p:sldId id="273" r:id="rId15"/>
    <p:sldId id="290"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10/8/2018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10/8/2018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10/8/2018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10/8/2018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10/8/2018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10/8/2018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10/8/2018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10/8/2018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0"/>
            <a:ext cx="7772400" cy="1829761"/>
          </a:xfrm>
        </p:spPr>
        <p:txBody>
          <a:bodyPr>
            <a:normAutofit/>
          </a:bodyPr>
          <a:lstStyle/>
          <a:p>
            <a:pPr algn="ctr"/>
            <a:r>
              <a:rPr lang="en-US" dirty="0" smtClean="0"/>
              <a:t>Classification of partially edentulous arches</a:t>
            </a:r>
            <a:endParaRPr lang="en-US" dirty="0"/>
          </a:p>
        </p:txBody>
      </p:sp>
      <p:sp>
        <p:nvSpPr>
          <p:cNvPr id="3" name="Subtitle 2"/>
          <p:cNvSpPr>
            <a:spLocks noGrp="1"/>
          </p:cNvSpPr>
          <p:nvPr>
            <p:ph type="subTitle" idx="1"/>
          </p:nvPr>
        </p:nvSpPr>
        <p:spPr>
          <a:xfrm>
            <a:off x="-1219200" y="3067496"/>
            <a:ext cx="7772400" cy="1199704"/>
          </a:xfrm>
        </p:spPr>
        <p:txBody>
          <a:bodyPr/>
          <a:lstStyle/>
          <a:p>
            <a:pPr algn="ctr"/>
            <a:r>
              <a:rPr lang="en-US" dirty="0" smtClean="0"/>
              <a:t>Dr. Mohammed Abdulaziz</a:t>
            </a:r>
            <a:endParaRPr lang="en-US" dirty="0"/>
          </a:p>
        </p:txBody>
      </p:sp>
      <p:pic>
        <p:nvPicPr>
          <p:cNvPr id="1026" name="Picture 2"/>
          <p:cNvPicPr>
            <a:picLocks noChangeAspect="1" noChangeArrowheads="1"/>
          </p:cNvPicPr>
          <p:nvPr/>
        </p:nvPicPr>
        <p:blipFill>
          <a:blip r:embed="rId2" cstate="print"/>
          <a:srcRect l="63836" t="32292" r="12152" b="30208"/>
          <a:stretch>
            <a:fillRect/>
          </a:stretch>
        </p:blipFill>
        <p:spPr bwMode="auto">
          <a:xfrm>
            <a:off x="5520267" y="2133600"/>
            <a:ext cx="3471333"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0"/>
            <a:ext cx="8229600" cy="4525963"/>
          </a:xfrm>
        </p:spPr>
        <p:txBody>
          <a:bodyPr/>
          <a:lstStyle/>
          <a:p>
            <a:r>
              <a:rPr lang="en-US" dirty="0" smtClean="0"/>
              <a:t> </a:t>
            </a:r>
            <a:r>
              <a:rPr lang="en-US" b="1" dirty="0" smtClean="0"/>
              <a:t>Tooth supported </a:t>
            </a:r>
          </a:p>
          <a:p>
            <a:r>
              <a:rPr lang="en-US" dirty="0" smtClean="0"/>
              <a:t>For partially edentulous patients the prosthetic options available include natural tooth-supported fixed partial dentures, removable partial dentures, and implant-supported fixed partial dentures. </a:t>
            </a:r>
            <a:endParaRPr lang="en-US" dirty="0"/>
          </a:p>
        </p:txBody>
      </p:sp>
      <p:pic>
        <p:nvPicPr>
          <p:cNvPr id="5" name="Picture 2" descr="ÙØªÙØ¬Ø© Ø¨Ø­Ø« Ø§ÙØµÙØ± Ø¹Ù âªguiding planesâ¬â"/>
          <p:cNvPicPr>
            <a:picLocks noChangeAspect="1" noChangeArrowheads="1"/>
          </p:cNvPicPr>
          <p:nvPr/>
        </p:nvPicPr>
        <p:blipFill>
          <a:blip r:embed="rId2" cstate="print"/>
          <a:srcRect l="52500" t="53333" r="5833" b="11111"/>
          <a:stretch>
            <a:fillRect/>
          </a:stretch>
        </p:blipFill>
        <p:spPr bwMode="auto">
          <a:xfrm>
            <a:off x="4953000" y="3505200"/>
            <a:ext cx="3810000" cy="2438401"/>
          </a:xfrm>
          <a:prstGeom prst="rect">
            <a:avLst/>
          </a:prstGeom>
          <a:noFill/>
        </p:spPr>
      </p:pic>
      <p:pic>
        <p:nvPicPr>
          <p:cNvPr id="1026" name="Picture 2"/>
          <p:cNvPicPr>
            <a:picLocks noChangeAspect="1" noChangeArrowheads="1"/>
          </p:cNvPicPr>
          <p:nvPr/>
        </p:nvPicPr>
        <p:blipFill>
          <a:blip r:embed="rId3" cstate="print"/>
          <a:srcRect l="26940" t="43750" r="44949" b="12500"/>
          <a:stretch>
            <a:fillRect/>
          </a:stretch>
        </p:blipFill>
        <p:spPr bwMode="auto">
          <a:xfrm>
            <a:off x="685800" y="3276600"/>
            <a:ext cx="3657600"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2237"/>
            <a:ext cx="8229600" cy="4525963"/>
          </a:xfrm>
        </p:spPr>
        <p:txBody>
          <a:bodyPr/>
          <a:lstStyle/>
          <a:p>
            <a:r>
              <a:rPr lang="en-US" b="1" dirty="0" smtClean="0">
                <a:solidFill>
                  <a:srgbClr val="FF0000"/>
                </a:solidFill>
              </a:rPr>
              <a:t>Tooth and tissue supported </a:t>
            </a:r>
          </a:p>
          <a:p>
            <a:r>
              <a:rPr lang="en-US" dirty="0" smtClean="0"/>
              <a:t>For removable partial dentures that do not have the benefit of natural tooth support at each end of the replacement teeth (the extension base removable partial denture), it is necessary that the residual ridge be used to assist in the functional stability of the prosthesis.</a:t>
            </a:r>
            <a:endParaRPr lang="en-US" dirty="0"/>
          </a:p>
        </p:txBody>
      </p:sp>
      <p:pic>
        <p:nvPicPr>
          <p:cNvPr id="2050" name="Picture 2"/>
          <p:cNvPicPr>
            <a:picLocks noChangeAspect="1" noChangeArrowheads="1"/>
          </p:cNvPicPr>
          <p:nvPr/>
        </p:nvPicPr>
        <p:blipFill>
          <a:blip r:embed="rId2" cstate="print"/>
          <a:srcRect l="12299" t="17708" r="34993" b="22917"/>
          <a:stretch>
            <a:fillRect/>
          </a:stretch>
        </p:blipFill>
        <p:spPr bwMode="auto">
          <a:xfrm>
            <a:off x="3340768" y="3200400"/>
            <a:ext cx="5574632" cy="353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2" descr="ÙØªÙØ¬Ø© Ø¨Ø­Ø« Ø§ÙØµÙØ± Ø¹Ù âªremovable partial dentureâ¬â"/>
          <p:cNvPicPr>
            <a:picLocks noChangeAspect="1" noChangeArrowheads="1"/>
          </p:cNvPicPr>
          <p:nvPr/>
        </p:nvPicPr>
        <p:blipFill>
          <a:blip r:embed="rId2" cstate="print"/>
          <a:srcRect/>
          <a:stretch>
            <a:fillRect/>
          </a:stretch>
        </p:blipFill>
        <p:spPr bwMode="auto">
          <a:xfrm>
            <a:off x="-762000" y="0"/>
            <a:ext cx="10439400" cy="693176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latin typeface="Calibri" pitchFamily="34" charset="0"/>
              </a:rPr>
              <a:t>The Kennedy method of classification was originally proposed by Dr. Edward Kennedy in 1925. </a:t>
            </a:r>
          </a:p>
          <a:p>
            <a:r>
              <a:rPr lang="en-US" dirty="0" smtClean="0">
                <a:solidFill>
                  <a:srgbClr val="FF0000"/>
                </a:solidFill>
                <a:latin typeface="Calibri" pitchFamily="34" charset="0"/>
              </a:rPr>
              <a:t>. Class I: </a:t>
            </a:r>
            <a:r>
              <a:rPr lang="en-US" dirty="0" smtClean="0">
                <a:latin typeface="Calibri" pitchFamily="34" charset="0"/>
              </a:rPr>
              <a:t>Bilateral </a:t>
            </a:r>
            <a:r>
              <a:rPr lang="en-US" dirty="0" smtClean="0">
                <a:latin typeface="Calibri" pitchFamily="34" charset="0"/>
              </a:rPr>
              <a:t>edentulous areas located posterior to the natural </a:t>
            </a:r>
            <a:r>
              <a:rPr lang="en-US" dirty="0" smtClean="0">
                <a:latin typeface="Calibri" pitchFamily="34" charset="0"/>
              </a:rPr>
              <a:t>teeth</a:t>
            </a:r>
            <a:endParaRPr lang="en-US" dirty="0" smtClean="0">
              <a:latin typeface="Calibri" pitchFamily="34" charset="0"/>
            </a:endParaRPr>
          </a:p>
          <a:p>
            <a:r>
              <a:rPr lang="en-US" dirty="0" smtClean="0">
                <a:solidFill>
                  <a:srgbClr val="FF0000"/>
                </a:solidFill>
                <a:latin typeface="Calibri" pitchFamily="34" charset="0"/>
              </a:rPr>
              <a:t>Class II: </a:t>
            </a:r>
            <a:r>
              <a:rPr lang="en-US" dirty="0" smtClean="0">
                <a:latin typeface="Calibri" pitchFamily="34" charset="0"/>
              </a:rPr>
              <a:t>Unilateral </a:t>
            </a:r>
            <a:r>
              <a:rPr lang="en-US" dirty="0" smtClean="0">
                <a:latin typeface="Calibri" pitchFamily="34" charset="0"/>
              </a:rPr>
              <a:t>edentulous area located posterior to the remaining </a:t>
            </a:r>
            <a:r>
              <a:rPr lang="en-US" dirty="0" smtClean="0">
                <a:latin typeface="Calibri" pitchFamily="34" charset="0"/>
              </a:rPr>
              <a:t>natural </a:t>
            </a:r>
            <a:r>
              <a:rPr lang="en-US" dirty="0" smtClean="0">
                <a:latin typeface="Calibri" pitchFamily="34" charset="0"/>
              </a:rPr>
              <a:t>teeth. </a:t>
            </a:r>
          </a:p>
          <a:p>
            <a:r>
              <a:rPr lang="en-US" dirty="0" smtClean="0">
                <a:solidFill>
                  <a:srgbClr val="FF0000"/>
                </a:solidFill>
                <a:latin typeface="Calibri" pitchFamily="34" charset="0"/>
              </a:rPr>
              <a:t>Class III: </a:t>
            </a:r>
            <a:r>
              <a:rPr lang="en-US" dirty="0" smtClean="0">
                <a:latin typeface="Calibri" pitchFamily="34" charset="0"/>
              </a:rPr>
              <a:t>Unilateral </a:t>
            </a:r>
            <a:r>
              <a:rPr lang="en-US" dirty="0" smtClean="0">
                <a:latin typeface="Calibri" pitchFamily="34" charset="0"/>
              </a:rPr>
              <a:t>edentulous area with natural teeth remaining both </a:t>
            </a:r>
            <a:r>
              <a:rPr lang="en-US" dirty="0" smtClean="0">
                <a:latin typeface="Calibri" pitchFamily="34" charset="0"/>
              </a:rPr>
              <a:t>anterior </a:t>
            </a:r>
            <a:r>
              <a:rPr lang="en-US" dirty="0" smtClean="0">
                <a:latin typeface="Calibri" pitchFamily="34" charset="0"/>
              </a:rPr>
              <a:t>and posterior to it. </a:t>
            </a:r>
          </a:p>
          <a:p>
            <a:r>
              <a:rPr lang="en-US" dirty="0" smtClean="0">
                <a:solidFill>
                  <a:srgbClr val="FF0000"/>
                </a:solidFill>
                <a:latin typeface="Calibri" pitchFamily="34" charset="0"/>
              </a:rPr>
              <a:t>Class IV: </a:t>
            </a:r>
            <a:r>
              <a:rPr lang="en-US" dirty="0" smtClean="0">
                <a:latin typeface="Calibri" pitchFamily="34" charset="0"/>
              </a:rPr>
              <a:t>Single</a:t>
            </a:r>
            <a:r>
              <a:rPr lang="en-US" dirty="0" smtClean="0">
                <a:latin typeface="Calibri" pitchFamily="34" charset="0"/>
              </a:rPr>
              <a:t>, but bilateral (crossing the midline), edentulous area </a:t>
            </a:r>
            <a:r>
              <a:rPr lang="en-US" dirty="0" smtClean="0">
                <a:latin typeface="Calibri" pitchFamily="34" charset="0"/>
              </a:rPr>
              <a:t>located </a:t>
            </a:r>
            <a:r>
              <a:rPr lang="en-US" dirty="0" smtClean="0">
                <a:latin typeface="Calibri" pitchFamily="34" charset="0"/>
              </a:rPr>
              <a:t>anterior to the remaining natural teeth. </a:t>
            </a:r>
            <a:endParaRPr lang="en-US" dirty="0">
              <a:latin typeface="Calibri" pitchFamily="34" charset="0"/>
            </a:endParaRPr>
          </a:p>
        </p:txBody>
      </p:sp>
      <p:sp>
        <p:nvSpPr>
          <p:cNvPr id="3" name="Title 2"/>
          <p:cNvSpPr>
            <a:spLocks noGrp="1"/>
          </p:cNvSpPr>
          <p:nvPr>
            <p:ph type="title"/>
          </p:nvPr>
        </p:nvSpPr>
        <p:spPr/>
        <p:txBody>
          <a:bodyPr/>
          <a:lstStyle/>
          <a:p>
            <a:r>
              <a:rPr lang="en-US" i="1" dirty="0" smtClean="0"/>
              <a:t>Kennedy </a:t>
            </a:r>
            <a:r>
              <a:rPr lang="en-US" i="1" dirty="0" smtClean="0"/>
              <a:t> classification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latin typeface="Calibri" pitchFamily="34" charset="0"/>
              </a:rPr>
              <a:t>#1: </a:t>
            </a:r>
            <a:r>
              <a:rPr lang="en-US" dirty="0" smtClean="0">
                <a:latin typeface="Calibri" pitchFamily="34" charset="0"/>
              </a:rPr>
              <a:t>Classification should follow rather than precede any extractions of teeth that might alter the original classification. </a:t>
            </a:r>
            <a:endParaRPr lang="en-US" dirty="0" smtClean="0">
              <a:latin typeface="Calibri" pitchFamily="34" charset="0"/>
            </a:endParaRPr>
          </a:p>
          <a:p>
            <a:r>
              <a:rPr lang="en-US" dirty="0" smtClean="0">
                <a:latin typeface="Calibri" pitchFamily="34" charset="0"/>
              </a:rPr>
              <a:t>#2: </a:t>
            </a:r>
            <a:r>
              <a:rPr lang="en-US" dirty="0" smtClean="0">
                <a:latin typeface="Calibri" pitchFamily="34" charset="0"/>
              </a:rPr>
              <a:t>If a third molar is missing and not to be replaced, it is not considered in the classification. </a:t>
            </a:r>
            <a:endParaRPr lang="en-US" dirty="0" smtClean="0">
              <a:latin typeface="Calibri" pitchFamily="34" charset="0"/>
            </a:endParaRPr>
          </a:p>
          <a:p>
            <a:r>
              <a:rPr lang="en-US" dirty="0" smtClean="0">
                <a:latin typeface="Calibri" pitchFamily="34" charset="0"/>
              </a:rPr>
              <a:t>#3: </a:t>
            </a:r>
            <a:r>
              <a:rPr lang="en-US" dirty="0" smtClean="0">
                <a:latin typeface="Calibri" pitchFamily="34" charset="0"/>
              </a:rPr>
              <a:t>If a third molar is present and is to be used as an abutment, it is considered in the classification. </a:t>
            </a:r>
            <a:endParaRPr lang="en-US" dirty="0" smtClean="0">
              <a:latin typeface="Calibri" pitchFamily="34" charset="0"/>
            </a:endParaRPr>
          </a:p>
          <a:p>
            <a:r>
              <a:rPr lang="en-US" dirty="0" smtClean="0">
                <a:latin typeface="Calibri" pitchFamily="34" charset="0"/>
              </a:rPr>
              <a:t>#4:</a:t>
            </a:r>
            <a:r>
              <a:rPr lang="en-US" dirty="0" smtClean="0">
                <a:latin typeface="Calibri" pitchFamily="34" charset="0"/>
              </a:rPr>
              <a:t>If </a:t>
            </a:r>
            <a:r>
              <a:rPr lang="en-US" dirty="0" smtClean="0">
                <a:latin typeface="Calibri" pitchFamily="34" charset="0"/>
              </a:rPr>
              <a:t>a second molar is missing and is not to be replaced, it is not considered in the classification (e.g. if the opposing second molar is likewise missing and is not to be replaced). </a:t>
            </a:r>
            <a:endParaRPr lang="en-US" dirty="0">
              <a:latin typeface="Calibri" pitchFamily="34" charset="0"/>
            </a:endParaRPr>
          </a:p>
        </p:txBody>
      </p:sp>
      <p:sp>
        <p:nvSpPr>
          <p:cNvPr id="3" name="Title 2"/>
          <p:cNvSpPr>
            <a:spLocks noGrp="1"/>
          </p:cNvSpPr>
          <p:nvPr>
            <p:ph type="title"/>
          </p:nvPr>
        </p:nvSpPr>
        <p:spPr/>
        <p:txBody>
          <a:bodyPr>
            <a:normAutofit fontScale="90000"/>
          </a:bodyPr>
          <a:lstStyle/>
          <a:p>
            <a:r>
              <a:rPr lang="en-US" dirty="0" smtClean="0"/>
              <a:t>APPLEGATE'S RULES FOR APPLYING THE KENNEDY CLASSIFICATION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latin typeface="Calibri" pitchFamily="34" charset="0"/>
              </a:rPr>
              <a:t>#5: </a:t>
            </a:r>
            <a:r>
              <a:rPr lang="en-US" dirty="0" smtClean="0">
                <a:latin typeface="Calibri" pitchFamily="34" charset="0"/>
              </a:rPr>
              <a:t>The most posterior edentulous area (or areas) always determines the classification. </a:t>
            </a:r>
            <a:endParaRPr lang="en-US" dirty="0" smtClean="0">
              <a:latin typeface="Calibri" pitchFamily="34" charset="0"/>
            </a:endParaRPr>
          </a:p>
          <a:p>
            <a:r>
              <a:rPr lang="en-US" dirty="0" smtClean="0">
                <a:latin typeface="Calibri" pitchFamily="34" charset="0"/>
              </a:rPr>
              <a:t>#6: </a:t>
            </a:r>
            <a:r>
              <a:rPr lang="en-US" dirty="0" smtClean="0">
                <a:latin typeface="Calibri" pitchFamily="34" charset="0"/>
              </a:rPr>
              <a:t>Edentulous areas other than those determining the classification are referred to as </a:t>
            </a:r>
            <a:r>
              <a:rPr lang="en-US" b="1" i="1" dirty="0" smtClean="0">
                <a:latin typeface="Calibri" pitchFamily="34" charset="0"/>
              </a:rPr>
              <a:t>modification and are designed by their number. </a:t>
            </a:r>
            <a:endParaRPr lang="en-US" b="1" i="1" dirty="0" smtClean="0">
              <a:latin typeface="Calibri" pitchFamily="34" charset="0"/>
            </a:endParaRPr>
          </a:p>
          <a:p>
            <a:r>
              <a:rPr lang="en-US" b="1" i="1" dirty="0" smtClean="0">
                <a:latin typeface="Calibri" pitchFamily="34" charset="0"/>
              </a:rPr>
              <a:t>#7: </a:t>
            </a:r>
            <a:r>
              <a:rPr lang="en-US" dirty="0" smtClean="0">
                <a:latin typeface="Calibri" pitchFamily="34" charset="0"/>
              </a:rPr>
              <a:t>The extent of the modification is not considered, only the number of additional edentulous areas. </a:t>
            </a:r>
            <a:endParaRPr lang="en-US" dirty="0" smtClean="0">
              <a:latin typeface="Calibri" pitchFamily="34" charset="0"/>
            </a:endParaRPr>
          </a:p>
          <a:p>
            <a:r>
              <a:rPr lang="en-US" dirty="0" smtClean="0">
                <a:latin typeface="Calibri" pitchFamily="34" charset="0"/>
              </a:rPr>
              <a:t>#8:</a:t>
            </a:r>
            <a:r>
              <a:rPr lang="en-US" dirty="0" smtClean="0">
                <a:latin typeface="Calibri" pitchFamily="34" charset="0"/>
              </a:rPr>
              <a:t>There can be no modification areas in Class IV arches. </a:t>
            </a:r>
            <a:endParaRPr lang="en-US" dirty="0">
              <a:latin typeface="Calibri" pitchFamily="34" charset="0"/>
            </a:endParaRPr>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3074" name="Picture 2"/>
          <p:cNvPicPr>
            <a:picLocks noChangeAspect="1" noChangeArrowheads="1"/>
          </p:cNvPicPr>
          <p:nvPr/>
        </p:nvPicPr>
        <p:blipFill>
          <a:blip r:embed="rId2" cstate="print"/>
          <a:srcRect l="9370" t="41667" r="59590" b="32291"/>
          <a:stretch>
            <a:fillRect/>
          </a:stretch>
        </p:blipFill>
        <p:spPr bwMode="auto">
          <a:xfrm>
            <a:off x="762000" y="1828800"/>
            <a:ext cx="726948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098" name="Picture 2"/>
          <p:cNvPicPr>
            <a:picLocks noChangeAspect="1" noChangeArrowheads="1"/>
          </p:cNvPicPr>
          <p:nvPr/>
        </p:nvPicPr>
        <p:blipFill>
          <a:blip r:embed="rId2" cstate="print"/>
          <a:srcRect l="42753" t="41667" r="25622" b="32291"/>
          <a:stretch>
            <a:fillRect/>
          </a:stretch>
        </p:blipFill>
        <p:spPr bwMode="auto">
          <a:xfrm>
            <a:off x="1524000" y="2362200"/>
            <a:ext cx="6089904"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5122" name="Picture 2"/>
          <p:cNvPicPr>
            <a:picLocks noChangeAspect="1" noChangeArrowheads="1"/>
          </p:cNvPicPr>
          <p:nvPr/>
        </p:nvPicPr>
        <p:blipFill>
          <a:blip r:embed="rId2" cstate="print"/>
          <a:srcRect l="12298" t="46875" r="26794" b="19792"/>
          <a:stretch>
            <a:fillRect/>
          </a:stretch>
        </p:blipFill>
        <p:spPr bwMode="auto">
          <a:xfrm>
            <a:off x="990600" y="2514600"/>
            <a:ext cx="7924800" cy="24384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6146" name="Picture 2"/>
          <p:cNvPicPr>
            <a:picLocks noChangeAspect="1" noChangeArrowheads="1"/>
          </p:cNvPicPr>
          <p:nvPr/>
        </p:nvPicPr>
        <p:blipFill>
          <a:blip r:embed="rId2" cstate="print"/>
          <a:srcRect l="12884" t="27083" r="27965" b="39584"/>
          <a:stretch>
            <a:fillRect/>
          </a:stretch>
        </p:blipFill>
        <p:spPr bwMode="auto">
          <a:xfrm>
            <a:off x="838200" y="2438400"/>
            <a:ext cx="7696200" cy="24384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7170" name="Picture 2"/>
          <p:cNvPicPr>
            <a:picLocks noChangeAspect="1" noChangeArrowheads="1"/>
          </p:cNvPicPr>
          <p:nvPr/>
        </p:nvPicPr>
        <p:blipFill>
          <a:blip r:embed="rId2" cstate="print"/>
          <a:srcRect l="12884" t="37500" r="26794" b="30208"/>
          <a:stretch>
            <a:fillRect/>
          </a:stretch>
        </p:blipFill>
        <p:spPr bwMode="auto">
          <a:xfrm>
            <a:off x="914400" y="2438400"/>
            <a:ext cx="7848600" cy="23622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8194" name="Picture 2" descr="ÙØªÙØ¬Ø© Ø¨Ø­Ø« Ø§ÙØµÙØ± Ø¹Ù âªkennedy class IIâ¬â"/>
          <p:cNvPicPr>
            <a:picLocks noChangeAspect="1" noChangeArrowheads="1"/>
          </p:cNvPicPr>
          <p:nvPr/>
        </p:nvPicPr>
        <p:blipFill>
          <a:blip r:embed="rId2" cstate="print"/>
          <a:srcRect/>
          <a:stretch>
            <a:fillRect/>
          </a:stretch>
        </p:blipFill>
        <p:spPr bwMode="auto">
          <a:xfrm>
            <a:off x="1447800" y="1752600"/>
            <a:ext cx="5543550" cy="3714751"/>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ÙØªÙØ¬Ø© Ø¨Ø­Ø« Ø§ÙØµÙØ± Ø¹Ù âªchoose your own wayâ¬â"/>
          <p:cNvPicPr>
            <a:picLocks noChangeAspect="1" noChangeArrowheads="1"/>
          </p:cNvPicPr>
          <p:nvPr/>
        </p:nvPicPr>
        <p:blipFill>
          <a:blip r:embed="rId2" cstate="print"/>
          <a:srcRect/>
          <a:stretch>
            <a:fillRect/>
          </a:stretch>
        </p:blipFill>
        <p:spPr bwMode="auto">
          <a:xfrm>
            <a:off x="-1" y="0"/>
            <a:ext cx="10281859" cy="6858000"/>
          </a:xfrm>
          <a:prstGeom prst="rect">
            <a:avLst/>
          </a:prstGeom>
          <a:noFill/>
        </p:spPr>
      </p:pic>
      <p:sp>
        <p:nvSpPr>
          <p:cNvPr id="2" name="Content Placeholder 1"/>
          <p:cNvSpPr>
            <a:spLocks noGrp="1"/>
          </p:cNvSpPr>
          <p:nvPr>
            <p:ph idx="1"/>
          </p:nvPr>
        </p:nvSpPr>
        <p:spPr>
          <a:xfrm>
            <a:off x="-1143000" y="1447800"/>
            <a:ext cx="8229600" cy="1905000"/>
          </a:xfrm>
        </p:spPr>
        <p:txBody>
          <a:bodyPr>
            <a:normAutofit/>
          </a:bodyPr>
          <a:lstStyle/>
          <a:p>
            <a:pPr algn="ctr">
              <a:buNone/>
            </a:pPr>
            <a:r>
              <a:rPr lang="en-US" sz="5400" dirty="0" smtClean="0">
                <a:solidFill>
                  <a:schemeClr val="tx1">
                    <a:lumMod val="50000"/>
                    <a:lumOff val="50000"/>
                  </a:schemeClr>
                </a:solidFill>
              </a:rPr>
              <a:t>The End</a:t>
            </a:r>
            <a:br>
              <a:rPr lang="en-US" sz="5400" dirty="0" smtClean="0">
                <a:solidFill>
                  <a:schemeClr val="tx1">
                    <a:lumMod val="50000"/>
                    <a:lumOff val="50000"/>
                  </a:schemeClr>
                </a:solidFill>
              </a:rPr>
            </a:br>
            <a:r>
              <a:rPr lang="en-US" sz="5400" dirty="0" smtClean="0">
                <a:solidFill>
                  <a:schemeClr val="tx1">
                    <a:lumMod val="50000"/>
                    <a:lumOff val="50000"/>
                  </a:schemeClr>
                </a:solidFill>
              </a:rPr>
              <a:t>Best Wishes</a:t>
            </a:r>
            <a:endParaRPr lang="en-US" sz="5400"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109</TotalTime>
  <Words>361</Words>
  <Application>Microsoft Office PowerPoint</Application>
  <PresentationFormat>On-screen Show (4:3)</PresentationFormat>
  <Paragraphs>22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Concourse</vt:lpstr>
      <vt:lpstr>Classification of partially edentulous arches</vt:lpstr>
      <vt:lpstr>Slide 2</vt:lpstr>
      <vt:lpstr>Slide 3</vt:lpstr>
      <vt:lpstr>Slide 4</vt:lpstr>
      <vt:lpstr>Kennedy  classification</vt:lpstr>
      <vt:lpstr>APPLEGATE'S RULES FOR APPLYING THE KENNEDY CLASSIFICATION </vt:lpstr>
      <vt:lpstr>Slide 7</vt:lpstr>
      <vt:lpstr>Slide 8</vt:lpstr>
      <vt:lpstr>Slide 9</vt:lpstr>
      <vt:lpstr>Slide 10</vt:lpstr>
      <vt:lpstr>Slide 11</vt:lpstr>
      <vt:lpstr>Slide 12</vt:lpstr>
      <vt:lpstr>Slide 13</vt:lpstr>
      <vt:lpstr>Slide 14</vt:lpstr>
      <vt:lpstr>Slide 15</vt:lpstr>
      <vt:lpstr>Slide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removable partial denture</dc:title>
  <dc:creator>AL QAMOOS</dc:creator>
  <cp:lastModifiedBy>Maher Fattouh</cp:lastModifiedBy>
  <cp:revision>16</cp:revision>
  <dcterms:created xsi:type="dcterms:W3CDTF">2006-08-16T00:00:00Z</dcterms:created>
  <dcterms:modified xsi:type="dcterms:W3CDTF">2018-10-08T19:02:46Z</dcterms:modified>
</cp:coreProperties>
</file>