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4" r:id="rId1"/>
  </p:sldMasterIdLst>
  <p:sldIdLst>
    <p:sldId id="256" r:id="rId2"/>
    <p:sldId id="257" r:id="rId3"/>
    <p:sldId id="258" r:id="rId4"/>
    <p:sldId id="264" r:id="rId5"/>
    <p:sldId id="265" r:id="rId6"/>
    <p:sldId id="267" r:id="rId7"/>
    <p:sldId id="285" r:id="rId8"/>
    <p:sldId id="269" r:id="rId9"/>
    <p:sldId id="268" r:id="rId10"/>
    <p:sldId id="270" r:id="rId11"/>
    <p:sldId id="271" r:id="rId12"/>
    <p:sldId id="272" r:id="rId13"/>
    <p:sldId id="273" r:id="rId14"/>
    <p:sldId id="266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7" r:id="rId24"/>
    <p:sldId id="282" r:id="rId25"/>
    <p:sldId id="286" r:id="rId26"/>
    <p:sldId id="283" r:id="rId27"/>
    <p:sldId id="284" r:id="rId28"/>
    <p:sldId id="259" r:id="rId29"/>
    <p:sldId id="260" r:id="rId3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019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264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902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995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4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202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633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71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442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2349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3363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2627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2963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9613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2341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6772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913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CCD5B8-B594-4F29-BC4C-BAD8F336FFD2}" type="datetimeFigureOut">
              <a:rPr lang="ar-SA" smtClean="0"/>
              <a:t>2/20/1441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C62A265-1C9B-4649-A06F-05A80E2CDF1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146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6225" y="528034"/>
            <a:ext cx="9506797" cy="2218983"/>
          </a:xfrm>
        </p:spPr>
        <p:txBody>
          <a:bodyPr>
            <a:normAutofit/>
          </a:bodyPr>
          <a:lstStyle/>
          <a:p>
            <a:pPr algn="l" rtl="0"/>
            <a:r>
              <a:rPr lang="en-US" sz="7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Intraoral Landmarks</a:t>
            </a:r>
            <a:endParaRPr lang="ar-SA" sz="7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5365" y="3493991"/>
            <a:ext cx="6987645" cy="1388534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Bushra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Mohammed Ali Al-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Ameen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B,D,S,.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M,Sc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.(Pros)</a:t>
            </a:r>
          </a:p>
          <a:p>
            <a:pPr algn="l" rtl="0"/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7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Intraoral Landmarks</a:t>
            </a:r>
            <a:endParaRPr lang="ar-SA" sz="6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63651"/>
            <a:ext cx="10018713" cy="4005329"/>
          </a:xfrm>
        </p:spPr>
        <p:txBody>
          <a:bodyPr>
            <a:normAutofit/>
          </a:bodyPr>
          <a:lstStyle/>
          <a:p>
            <a:pPr algn="l" rtl="0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anatomy of the edentulous ridge in the maxilla and mandible is very important for the design of a complete denture.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consistency of the mucosa and architecture of the underlying bone is different in various parts of the edentulous ridge.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Hence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some parts of the ridge are capable of withstanding more force than other areas.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thorough knowledge of these landmarks is essential even prior to impression making.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295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Limiting structures.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Relief areas.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structures. </a:t>
            </a:r>
            <a:endParaRPr lang="ar-S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9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Labial frenum.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Labial sulcus (labial vestibule).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Buccal frenum.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Buccal sulcus (buccal vestibule).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Hamular notch (pterygo-maxillary notch).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palatal seal area. </a:t>
            </a:r>
          </a:p>
        </p:txBody>
      </p:sp>
    </p:spTree>
    <p:extLst>
      <p:ext uri="{BB962C8B-B14F-4D97-AF65-F5344CB8AC3E}">
        <p14:creationId xmlns:p14="http://schemas.microsoft.com/office/powerpoint/2010/main" val="348555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433" y="2086378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Labial frenum: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It is 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fold of mucous membrane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extending from the mucosal lining of the upper lip to the labial surface of the residual ridge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at the median line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frenum may be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single or multiple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narrow or broad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contains no muscle fibers, but it is moved with muscles of lip, and inserts in a vertical direction, which creates the maxillary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labial notch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 the impression or denture.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1155" t="41505" r="31721" b="34728"/>
          <a:stretch/>
        </p:blipFill>
        <p:spPr>
          <a:xfrm>
            <a:off x="8301242" y="1998371"/>
            <a:ext cx="3201782" cy="24985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01242" y="4699110"/>
            <a:ext cx="34209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baseline="0" dirty="0" smtClean="0">
                <a:latin typeface="Times New Roman" panose="02020603050405020304" pitchFamily="18" charset="0"/>
              </a:rPr>
              <a:t>Labial frenum and labial notch</a:t>
            </a:r>
            <a:r>
              <a:rPr lang="en-US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endParaRPr lang="ar-SA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432" y="2086378"/>
            <a:ext cx="9820592" cy="4520484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Labial sulcus (labial vestibule):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It is a space extends on both sides of the labial frenum to the buccal frenum bounded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externally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by the upper lip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internally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by the residual ridge.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reflection of the mucous membrane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superiorly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determines the height of the vestibule 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mucogingival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line limits upper border).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denture, the area that fills this space is known 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labial flange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is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very important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to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record adequate depth/width of vestibule, flange overextension causes instability/soreness and proper contouring gives optimal esthetics. </a:t>
            </a:r>
            <a:endParaRPr lang="en-US" b="1" u="sng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35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968" t="30590" r="29544" b="13248"/>
          <a:stretch/>
        </p:blipFill>
        <p:spPr>
          <a:xfrm>
            <a:off x="-37034" y="0"/>
            <a:ext cx="12229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9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432" y="2086378"/>
            <a:ext cx="9820592" cy="4520484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Buccal frenum: 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fold or folds of mucous membrane varies in size and shape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extends from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buccal mucous membrane reflection area toward the slope or crest of residual ridge.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contains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no muscle fibers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and its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direction is anteroposterior. 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produces the maxillary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buccal notch in the denture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which must be broad enough to accommodate the movement of frenum which is affected by some of the facial muscles as the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orbicularis </a:t>
            </a:r>
            <a:r>
              <a:rPr lang="en-US" u="sng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oris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muscle pull it forward while buccinator muscle pull it backward. </a:t>
            </a:r>
            <a:endParaRPr lang="en-US" b="1" u="sng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3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06250"/>
            <a:ext cx="10018713" cy="175259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432" y="1558344"/>
            <a:ext cx="10024464" cy="5087155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uccal sulcus (buccal vestibule) :</a:t>
            </a:r>
          </a:p>
          <a:p>
            <a:pPr algn="l" rtl="0"/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It is the space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distal to the buccal frenum to the hamular notch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is bounded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laterally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by the cheek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medially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by the residual ridge.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area of the denture which fills this space is known as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buccal flange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stability and retention of the denture are greatly enhanced if the vestibule is properly filled with the flange distally, so recording adequate depth/width is very important and improper extension causes instability/soreness.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size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related to 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contraction of </a:t>
            </a:r>
            <a:r>
              <a:rPr lang="en-US" sz="2000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buccinators muscle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position of mandible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the amount of bone loss from maxilla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distal end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of the buccal vestibule is called (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distobuccal area) or (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coronomaxillary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space)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is influenced by </a:t>
            </a:r>
            <a:r>
              <a:rPr lang="en-US" sz="2000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coronoid process of mandible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968" t="30590" r="29544" b="13248"/>
          <a:stretch/>
        </p:blipFill>
        <p:spPr>
          <a:xfrm>
            <a:off x="-37034" y="0"/>
            <a:ext cx="12229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9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993" t="62808" r="49835" b="10255"/>
          <a:stretch/>
        </p:blipFill>
        <p:spPr>
          <a:xfrm>
            <a:off x="9169758" y="741071"/>
            <a:ext cx="2884868" cy="1970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92111"/>
            <a:ext cx="10018713" cy="175259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371" y="1944710"/>
            <a:ext cx="9820592" cy="4520484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amular notch (pterygo-maxillary notch):</a:t>
            </a: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</a:rPr>
              <a:t>is a narrow cleft of loose connective tissue between distal surface </a:t>
            </a:r>
            <a:r>
              <a:rPr lang="en-US" dirty="0" smtClean="0">
                <a:latin typeface="Times New Roman" panose="02020603050405020304" pitchFamily="18" charset="0"/>
              </a:rPr>
              <a:t>of tuberosity </a:t>
            </a:r>
            <a:r>
              <a:rPr lang="en-US" dirty="0">
                <a:latin typeface="Times New Roman" panose="02020603050405020304" pitchFamily="18" charset="0"/>
              </a:rPr>
              <a:t>and the hamular process of the medial pterygoid plate. 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The width </a:t>
            </a:r>
            <a:r>
              <a:rPr lang="en-US" dirty="0">
                <a:latin typeface="Times New Roman" panose="02020603050405020304" pitchFamily="18" charset="0"/>
              </a:rPr>
              <a:t>is approximately (</a:t>
            </a:r>
            <a:r>
              <a:rPr lang="en-US" b="1" i="1" dirty="0">
                <a:latin typeface="Times New Roman" panose="02020603050405020304" pitchFamily="18" charset="0"/>
              </a:rPr>
              <a:t>2 mm</a:t>
            </a:r>
            <a:r>
              <a:rPr lang="en-US" dirty="0">
                <a:latin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</a:rPr>
              <a:t>anteroposteriorly</a:t>
            </a:r>
            <a:r>
              <a:rPr lang="en-US" dirty="0">
                <a:latin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</a:rPr>
              <a:t>uses as a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boundary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of the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posterior border </a:t>
            </a:r>
            <a:r>
              <a:rPr lang="en-US" dirty="0">
                <a:latin typeface="Times New Roman" panose="02020603050405020304" pitchFamily="18" charset="0"/>
              </a:rPr>
              <a:t>of the maxillary denture. 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</a:rPr>
              <a:t>houses the </a:t>
            </a:r>
            <a:r>
              <a:rPr lang="en-US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disto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-lateral termination </a:t>
            </a:r>
            <a:r>
              <a:rPr lang="en-US" dirty="0">
                <a:latin typeface="Times New Roman" panose="02020603050405020304" pitchFamily="18" charset="0"/>
              </a:rPr>
              <a:t>of the denture and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aids in achieving posterior palatal seal.</a:t>
            </a:r>
            <a:r>
              <a:rPr lang="en-US" dirty="0">
                <a:latin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The </a:t>
            </a:r>
            <a:r>
              <a:rPr lang="en-US" u="sng" dirty="0" smtClean="0">
                <a:latin typeface="Times New Roman" panose="02020603050405020304" pitchFamily="18" charset="0"/>
              </a:rPr>
              <a:t>overextension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of the denture base beyond the pterygo-maxillary </a:t>
            </a:r>
            <a:r>
              <a:rPr lang="en-US" dirty="0" smtClean="0">
                <a:latin typeface="Times New Roman" panose="02020603050405020304" pitchFamily="18" charset="0"/>
              </a:rPr>
              <a:t>notch may </a:t>
            </a:r>
            <a:r>
              <a:rPr lang="en-US" dirty="0">
                <a:latin typeface="Times New Roman" panose="02020603050405020304" pitchFamily="18" charset="0"/>
              </a:rPr>
              <a:t>cause soreness, and </a:t>
            </a:r>
            <a:r>
              <a:rPr lang="en-US" u="sng" dirty="0" err="1">
                <a:latin typeface="Times New Roman" panose="02020603050405020304" pitchFamily="18" charset="0"/>
              </a:rPr>
              <a:t>underextension</a:t>
            </a:r>
            <a:r>
              <a:rPr lang="en-US" dirty="0">
                <a:latin typeface="Times New Roman" panose="02020603050405020304" pitchFamily="18" charset="0"/>
              </a:rPr>
              <a:t> may cause poor retention.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4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92111"/>
            <a:ext cx="10018713" cy="175259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431" y="1726304"/>
            <a:ext cx="9820592" cy="4816163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-posterior palatal seal area </a:t>
            </a: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soft tissue area beyond the junction of the hard and soft palates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on which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pressure within physiological limits, can be applied by a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complete denture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to aid in its retention.</a:t>
            </a:r>
          </a:p>
          <a:p>
            <a:pPr algn="l" rtl="0"/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The imaginary line across the posterior part of the palatal seal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 marking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the division between the movable and immovable tissues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soft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palate called </a:t>
            </a:r>
            <a:r>
              <a:rPr lang="en-US" sz="2000" b="1" i="1" dirty="0">
                <a:solidFill>
                  <a:srgbClr val="0070C1"/>
                </a:solidFill>
                <a:latin typeface="Times New Roman" panose="02020603050405020304" pitchFamily="18" charset="0"/>
              </a:rPr>
              <a:t>Vibrating line (AH-line</a:t>
            </a:r>
            <a:r>
              <a:rPr lang="en-US" sz="2000" b="1" i="1" dirty="0" smtClean="0">
                <a:solidFill>
                  <a:srgbClr val="0070C1"/>
                </a:solidFill>
                <a:latin typeface="Times New Roman" panose="02020603050405020304" pitchFamily="18" charset="0"/>
              </a:rPr>
              <a:t>).</a:t>
            </a:r>
            <a:endParaRPr lang="en-US" sz="2000" b="1" i="1" dirty="0">
              <a:solidFill>
                <a:srgbClr val="0070C1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It extends from one hamular notch to the other about (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2 mm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in front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the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fovea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palatina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This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can be identified when the movable tissues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 functioning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when the individual says series of short "</a:t>
            </a:r>
            <a:r>
              <a:rPr lang="en-US" sz="2000" b="1" dirty="0">
                <a:solidFill>
                  <a:srgbClr val="00B150"/>
                </a:solidFill>
                <a:latin typeface="Times New Roman" panose="02020603050405020304" pitchFamily="18" charset="0"/>
              </a:rPr>
              <a:t>AH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" sounds.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92111"/>
            <a:ext cx="10018713" cy="175259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limiting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735" y="283870"/>
            <a:ext cx="9820592" cy="4816163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-posterior palatal seal area </a:t>
            </a: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is not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well defined as a line, therefore it is better to describe it as an </a:t>
            </a:r>
            <a:r>
              <a:rPr lang="en-US" sz="2000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 rather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than a line. </a:t>
            </a:r>
            <a:endParaRPr lang="en-US" sz="2000" u="sng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the denture, the posterior border of the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denture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that lies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over vibrating line is known as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000" b="1" i="1" u="sng" dirty="0">
                <a:solidFill>
                  <a:srgbClr val="00B150"/>
                </a:solidFill>
                <a:latin typeface="Times New Roman" panose="02020603050405020304" pitchFamily="18" charset="0"/>
              </a:rPr>
              <a:t>post dam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to form posterior seal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01" t="34639" r="40134" b="35255"/>
          <a:stretch/>
        </p:blipFill>
        <p:spPr>
          <a:xfrm>
            <a:off x="2436051" y="3672754"/>
            <a:ext cx="7586304" cy="30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3556" y="2618704"/>
            <a:ext cx="10018712" cy="3563155"/>
          </a:xfrm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Incisive papilla.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Canine eminence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Cuspid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eminence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Zygomatic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 (Malar bone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Fovea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palatinae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Midpalatine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raphe.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Torus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palatinus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8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1771" y="3868429"/>
            <a:ext cx="2224823" cy="28923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534" y="2125014"/>
            <a:ext cx="6384682" cy="4468969"/>
          </a:xfrm>
        </p:spPr>
        <p:txBody>
          <a:bodyPr>
            <a:normAutofit fontScale="85000" lnSpcReduction="20000"/>
          </a:bodyPr>
          <a:lstStyle/>
          <a:p>
            <a:pPr marL="0" indent="0" algn="l" rtl="0">
              <a:buNone/>
            </a:pPr>
            <a:r>
              <a:rPr lang="en-US" sz="33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incisive papilla:</a:t>
            </a: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</a:rPr>
              <a:t>is a pad of fibrous connective tissue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lies between the two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central incisors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on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palatal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side</a:t>
            </a:r>
            <a:r>
              <a:rPr lang="en-US" dirty="0" smtClean="0">
                <a:latin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</a:rPr>
              <a:t>it overlies the incisive </a:t>
            </a:r>
            <a:r>
              <a:rPr lang="en-US" dirty="0" smtClean="0">
                <a:latin typeface="Times New Roman" panose="02020603050405020304" pitchFamily="18" charset="0"/>
              </a:rPr>
              <a:t>foramen of </a:t>
            </a:r>
            <a:r>
              <a:rPr lang="en-US" dirty="0">
                <a:latin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</a:rPr>
              <a:t>nasoplatine</a:t>
            </a:r>
            <a:r>
              <a:rPr lang="en-US" dirty="0">
                <a:latin typeface="Times New Roman" panose="02020603050405020304" pitchFamily="18" charset="0"/>
              </a:rPr>
              <a:t> duct where the </a:t>
            </a:r>
            <a:r>
              <a:rPr lang="en-US" dirty="0" err="1">
                <a:latin typeface="Times New Roman" panose="02020603050405020304" pitchFamily="18" charset="0"/>
              </a:rPr>
              <a:t>nasoplatine</a:t>
            </a:r>
            <a:r>
              <a:rPr lang="en-US" dirty="0">
                <a:latin typeface="Times New Roman" panose="02020603050405020304" pitchFamily="18" charset="0"/>
              </a:rPr>
              <a:t> nerve and vessels arises. 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In an </a:t>
            </a:r>
            <a:r>
              <a:rPr lang="en-US" dirty="0">
                <a:latin typeface="Times New Roman" panose="02020603050405020304" pitchFamily="18" charset="0"/>
              </a:rPr>
              <a:t>edentulous mouth, it may lie close to the crest of the residual ridge.</a:t>
            </a:r>
          </a:p>
          <a:p>
            <a:pPr algn="l" rtl="0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Relief over the incisive papilla </a:t>
            </a:r>
            <a:r>
              <a:rPr lang="en-US" dirty="0">
                <a:latin typeface="Times New Roman" panose="02020603050405020304" pitchFamily="18" charset="0"/>
              </a:rPr>
              <a:t>should be provided </a:t>
            </a:r>
            <a:r>
              <a:rPr lang="en-US" dirty="0" smtClean="0">
                <a:latin typeface="Times New Roman" panose="02020603050405020304" pitchFamily="18" charset="0"/>
              </a:rPr>
              <a:t>in denture </a:t>
            </a:r>
            <a:r>
              <a:rPr lang="en-US" dirty="0">
                <a:latin typeface="Times New Roman" panose="02020603050405020304" pitchFamily="18" charset="0"/>
              </a:rPr>
              <a:t>to avoid any interference with blood supply </a:t>
            </a:r>
            <a:r>
              <a:rPr lang="en-US" dirty="0" smtClean="0">
                <a:latin typeface="Times New Roman" panose="02020603050405020304" pitchFamily="18" charset="0"/>
              </a:rPr>
              <a:t>and nerve </a:t>
            </a:r>
            <a:r>
              <a:rPr lang="en-US" dirty="0">
                <a:latin typeface="Times New Roman" panose="02020603050405020304" pitchFamily="18" charset="0"/>
              </a:rPr>
              <a:t>pathway which causes burning sensation and pain.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</a:rPr>
              <a:t>It aids in determination 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the location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artificial central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incisors.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</a:rPr>
              <a:t>Location of the incisive </a:t>
            </a:r>
            <a:r>
              <a:rPr lang="en-US" dirty="0" smtClean="0">
                <a:latin typeface="Times New Roman" panose="02020603050405020304" pitchFamily="18" charset="0"/>
              </a:rPr>
              <a:t>papilla gives </a:t>
            </a:r>
            <a:r>
              <a:rPr lang="en-US" dirty="0">
                <a:latin typeface="Times New Roman" panose="02020603050405020304" pitchFamily="18" charset="0"/>
              </a:rPr>
              <a:t>proper estimation to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amount of alveolar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bone loss</a:t>
            </a:r>
            <a:r>
              <a:rPr lang="en-US" dirty="0">
                <a:latin typeface="Times New Roman" panose="02020603050405020304" pitchFamily="18" charset="0"/>
              </a:rPr>
              <a:t>.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494" y="1620670"/>
            <a:ext cx="3269378" cy="224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717" y="1738648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Canine eminence (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Cuspid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eminence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l" rtl="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round bony elevation in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mouth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represents the location of the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canine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is helpful to be used as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selection and arrangement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maxillary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 teeth.</a:t>
            </a:r>
            <a:endParaRPr lang="en-US" u="sng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9175" t="52597" r="31919" b="26980"/>
          <a:stretch/>
        </p:blipFill>
        <p:spPr>
          <a:xfrm>
            <a:off x="8259457" y="1918950"/>
            <a:ext cx="3604973" cy="218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2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013" y="3541690"/>
            <a:ext cx="3184727" cy="3184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717" y="1738648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3-Zygomatic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(Malar bone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l" rtl="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located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opposite to the first molar region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hard area found in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mouth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has been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edentulous for long time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dentures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 relief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this area to prevent soreness of the underlying tissue.</a:t>
            </a:r>
            <a:endParaRPr lang="en-US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105" t="45027" r="60921" b="16593"/>
          <a:stretch/>
        </p:blipFill>
        <p:spPr>
          <a:xfrm>
            <a:off x="9457377" y="946597"/>
            <a:ext cx="2642710" cy="25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2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717" y="1738648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Fovea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palatinae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are two indentations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each side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midline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formed by a coalescence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several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mucous gland ducts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they act as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guide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aiding in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locating of the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vibrating line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posterior border of the denture.</a:t>
            </a:r>
            <a:endParaRPr lang="en-US" u="sng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988" t="24428" r="31820" b="48636"/>
          <a:stretch/>
        </p:blipFill>
        <p:spPr>
          <a:xfrm>
            <a:off x="8230399" y="2889159"/>
            <a:ext cx="3503054" cy="262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1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850" y="1562099"/>
            <a:ext cx="2382991" cy="31020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717" y="2060620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Midpalatine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raphe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overlies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 palatal suture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extended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incisive papilla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distal end of the hard palate. </a:t>
            </a:r>
            <a:endParaRPr lang="en-US" u="sng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mucosa over this area is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usually tightly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attached, thin and non-resilient; the underlying bony union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being very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dense and often raised, the palatal tori are located here if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present. </a:t>
            </a:r>
          </a:p>
          <a:p>
            <a:pPr algn="l" rtl="0"/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Relieve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adequately to avoid trauma from denture base.</a:t>
            </a:r>
            <a:endParaRPr lang="en-US" sz="2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689" y="3955889"/>
            <a:ext cx="2010059" cy="267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Relief areas: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717" y="2060620"/>
            <a:ext cx="6384682" cy="44689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 Torus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palatinus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hard bony enlargement that occurs in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midline of the roof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mouth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(hard palate).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found in 20 % of the population,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relief done if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and surgical correction may be needed if the tori are very </a:t>
            </a:r>
            <a:r>
              <a:rPr lang="en-US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and </a:t>
            </a:r>
            <a:r>
              <a:rPr lang="en-US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extends to the vibrating line. </a:t>
            </a:r>
            <a:endParaRPr lang="en-US" u="sng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female: male ratio is 2:1.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461" y="1742404"/>
            <a:ext cx="3505968" cy="23246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839" y="4178385"/>
            <a:ext cx="3709213" cy="221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3556" y="2618704"/>
            <a:ext cx="10018712" cy="3563155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A- Primary stress bearing areas: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 Palatal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shelf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Postero-lateral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portion of the residual alveolar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ridge.</a:t>
            </a: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B- secondary stress bearing areas: 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 Maxillary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tuberosity.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2. Rugae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area. </a:t>
            </a:r>
          </a:p>
          <a:p>
            <a:pPr marL="0" indent="0" algn="l" rtl="0">
              <a:buNone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1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5" y="1562099"/>
            <a:ext cx="10018712" cy="3563155"/>
          </a:xfrm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eriod"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A- Primary stress bearing areas: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 Palatal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shelf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area:</a:t>
            </a:r>
          </a:p>
          <a:p>
            <a:pPr algn="l" rtl="0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The horizontal portion of the hard palate lateral to the midline (Palatine vault) 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572" t="52597" r="29345" b="8142"/>
          <a:stretch/>
        </p:blipFill>
        <p:spPr>
          <a:xfrm>
            <a:off x="3631842" y="3713163"/>
            <a:ext cx="8560158" cy="314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27" t="9438" r="3754" b="19269"/>
          <a:stretch/>
        </p:blipFill>
        <p:spPr>
          <a:xfrm>
            <a:off x="2075313" y="811368"/>
            <a:ext cx="8871729" cy="52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6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376" y="2034862"/>
            <a:ext cx="6632620" cy="4713667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A- Primary stress bearing areas: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Postero-lateral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portion of the residual alveolar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ridge:</a:t>
            </a:r>
          </a:p>
          <a:p>
            <a:pPr algn="l" rtl="0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Residual ridge: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It is the bony process that remains after teeth have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been lost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which is covered by mucous membrane. 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residual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ridge considered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to be the primary stress bearing area. 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residual ridge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will produce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the ridge fossa or groove in the impression or denture.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507" y="3056050"/>
            <a:ext cx="4091189" cy="23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2586" cy="687161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370" t="37392" r="10778" b="24838"/>
          <a:stretch/>
        </p:blipFill>
        <p:spPr>
          <a:xfrm>
            <a:off x="5927086" y="0"/>
            <a:ext cx="6264914" cy="22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03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1519"/>
          <a:stretch/>
        </p:blipFill>
        <p:spPr>
          <a:xfrm>
            <a:off x="7402014" y="1570954"/>
            <a:ext cx="4101010" cy="20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3556" y="2618704"/>
            <a:ext cx="10018712" cy="3563155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B- secondary stress bearing areas: 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 Maxillary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tuberosity:</a:t>
            </a:r>
          </a:p>
          <a:p>
            <a:pPr algn="l" rtl="0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It is the area of the alveolar ridge that extends distal to the maxillary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third molar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to the hamular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notch.</a:t>
            </a:r>
          </a:p>
          <a:p>
            <a:pPr algn="l" rtl="0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some patients it may be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very large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 size (fibrous or bony) that not allow for proper placement of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denture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so surgical correction may be indicated.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 in maxillary arch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upporting structures:</a:t>
            </a:r>
            <a:endParaRPr lang="ar-S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6218" y="2438399"/>
            <a:ext cx="6761409" cy="4198513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B- secondary stress bearing areas: 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Rugae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area:</a:t>
            </a:r>
          </a:p>
          <a:p>
            <a:pPr algn="l" rtl="0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These are raised areas of dense connective tissue radiating from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median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suture in the anterior third of the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palate.</a:t>
            </a:r>
          </a:p>
          <a:p>
            <a:pPr algn="l" rtl="0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folds of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the mucosa play an important role in speech; also it is regarded as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 secondary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stress bearing area. It should not be distorted in the impression.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627" y="2792949"/>
            <a:ext cx="4101653" cy="277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8287" t="16373" r="36768" b="5810"/>
          <a:stretch/>
        </p:blipFill>
        <p:spPr>
          <a:xfrm>
            <a:off x="2942065" y="90152"/>
            <a:ext cx="6846569" cy="66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ar-SA" sz="6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7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11410</TotalTime>
  <Words>1565</Words>
  <Application>Microsoft Office PowerPoint</Application>
  <PresentationFormat>Widescreen</PresentationFormat>
  <Paragraphs>140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Corbel</vt:lpstr>
      <vt:lpstr>Tahoma</vt:lpstr>
      <vt:lpstr>Times New Roman</vt:lpstr>
      <vt:lpstr>Parallax</vt:lpstr>
      <vt:lpstr>Intraoral Landmarks</vt:lpstr>
      <vt:lpstr>Intraoral Landmarks</vt:lpstr>
      <vt:lpstr>Anatomical landmarks in maxillary arch</vt:lpstr>
      <vt:lpstr>Anatomical landmarks in maxillary arch 1- limiting structures:</vt:lpstr>
      <vt:lpstr>Anatomical landmarks in maxillary arch 1- limiting structures:</vt:lpstr>
      <vt:lpstr>Anatomical landmarks in maxillary arch 1- limiting structures:</vt:lpstr>
      <vt:lpstr>PowerPoint Presentation</vt:lpstr>
      <vt:lpstr>Anatomical landmarks in maxillary arch 1- limiting structures:</vt:lpstr>
      <vt:lpstr>Anatomical landmarks in maxillary arch 1- limiting structures:</vt:lpstr>
      <vt:lpstr>PowerPoint Presentation</vt:lpstr>
      <vt:lpstr>Anatomical landmarks in maxillary arch 1- limiting structures:</vt:lpstr>
      <vt:lpstr>Anatomical landmarks in maxillary arch 1- limiting structures:</vt:lpstr>
      <vt:lpstr>Anatomical landmarks in maxillary arch 1- limiting structures:</vt:lpstr>
      <vt:lpstr>Anatomical landmarks in maxillary arch 2- Relief areas:</vt:lpstr>
      <vt:lpstr>Anatomical landmarks in maxillary arch 2- Relief areas:</vt:lpstr>
      <vt:lpstr>Anatomical landmarks in maxillary arch 2- Relief areas:</vt:lpstr>
      <vt:lpstr>Anatomical landmarks in maxillary arch 2- Relief areas:</vt:lpstr>
      <vt:lpstr>Anatomical landmarks in maxillary arch 2- Relief areas:</vt:lpstr>
      <vt:lpstr>Anatomical landmarks in maxillary arch 2- Relief areas:</vt:lpstr>
      <vt:lpstr>Anatomical landmarks in maxillary arch 2- Relief areas:</vt:lpstr>
      <vt:lpstr>Anatomical landmarks in maxillary arch 3- Supporting structures:</vt:lpstr>
      <vt:lpstr>Anatomical landmarks in maxillary arch 3- Supporting structures:</vt:lpstr>
      <vt:lpstr>PowerPoint Presentation</vt:lpstr>
      <vt:lpstr>Anatomical landmarks in maxillary arch 3- Supporting structures:</vt:lpstr>
      <vt:lpstr>PowerPoint Presentation</vt:lpstr>
      <vt:lpstr>Anatomical landmarks in maxillary arch 3- Supporting structures:</vt:lpstr>
      <vt:lpstr>Anatomical landmarks in maxillary arch 3- Supporting structures: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Intraoral Landmarks</dc:title>
  <dc:creator>DELL-PC</dc:creator>
  <cp:lastModifiedBy>DELL-PC</cp:lastModifiedBy>
  <cp:revision>67</cp:revision>
  <dcterms:created xsi:type="dcterms:W3CDTF">2019-10-04T09:00:47Z</dcterms:created>
  <dcterms:modified xsi:type="dcterms:W3CDTF">2019-10-19T18:23:11Z</dcterms:modified>
</cp:coreProperties>
</file>