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62" r:id="rId4"/>
    <p:sldId id="263" r:id="rId5"/>
    <p:sldId id="261" r:id="rId6"/>
    <p:sldId id="264" r:id="rId7"/>
    <p:sldId id="265" r:id="rId8"/>
    <p:sldId id="266" r:id="rId9"/>
    <p:sldId id="267" r:id="rId10"/>
    <p:sldId id="273" r:id="rId11"/>
    <p:sldId id="275" r:id="rId12"/>
    <p:sldId id="276" r:id="rId13"/>
    <p:sldId id="277" r:id="rId14"/>
    <p:sldId id="278" r:id="rId15"/>
    <p:sldId id="279" r:id="rId16"/>
    <p:sldId id="268" r:id="rId17"/>
    <p:sldId id="269" r:id="rId18"/>
    <p:sldId id="280" r:id="rId19"/>
    <p:sldId id="282" r:id="rId20"/>
    <p:sldId id="283" r:id="rId21"/>
    <p:sldId id="281" r:id="rId22"/>
    <p:sldId id="270" r:id="rId23"/>
    <p:sldId id="271" r:id="rId24"/>
    <p:sldId id="25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3/23/2021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1"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r" defTabSz="914400" rtl="1"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600" dirty="0">
                <a:latin typeface="Andalus" panose="02020603050405020304" pitchFamily="18" charset="-78"/>
                <a:cs typeface="Andalus" panose="02020603050405020304" pitchFamily="18" charset="-78"/>
              </a:rPr>
              <a:t>Six Phases of partial denture service</a:t>
            </a:r>
            <a:endParaRPr lang="ar-SA" sz="6600" dirty="0">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p:txBody>
          <a:bodyPr>
            <a:normAutofit fontScale="92500" lnSpcReduction="10000"/>
          </a:bodyPr>
          <a:lstStyle/>
          <a:p>
            <a:pPr lvl="0" algn="ctr">
              <a:lnSpc>
                <a:spcPct val="130000"/>
              </a:lnSpc>
              <a:spcBef>
                <a:spcPts val="930"/>
              </a:spcBef>
              <a:buClrTx/>
            </a:pPr>
            <a:r>
              <a:rPr lang="en-US" sz="2000" b="1" dirty="0">
                <a:solidFill>
                  <a:srgbClr val="FEFCF7"/>
                </a:solidFill>
                <a:latin typeface="Calibri" panose="020F0502020204030204"/>
              </a:rPr>
              <a:t>Bushra  Mohammed Ali Al-</a:t>
            </a:r>
            <a:r>
              <a:rPr lang="en-US" sz="2000" b="1" dirty="0" err="1">
                <a:solidFill>
                  <a:srgbClr val="FEFCF7"/>
                </a:solidFill>
                <a:latin typeface="Calibri" panose="020F0502020204030204"/>
              </a:rPr>
              <a:t>Ameen</a:t>
            </a:r>
            <a:endParaRPr lang="en-US" sz="2000" b="1" dirty="0">
              <a:solidFill>
                <a:srgbClr val="FEFCF7"/>
              </a:solidFill>
              <a:latin typeface="Calibri" panose="020F0502020204030204"/>
            </a:endParaRPr>
          </a:p>
          <a:p>
            <a:pPr lvl="0" algn="ctr">
              <a:lnSpc>
                <a:spcPct val="130000"/>
              </a:lnSpc>
              <a:spcBef>
                <a:spcPts val="930"/>
              </a:spcBef>
              <a:buClrTx/>
            </a:pPr>
            <a:r>
              <a:rPr lang="en-US" sz="2000" b="1" dirty="0">
                <a:solidFill>
                  <a:srgbClr val="FEFCF7"/>
                </a:solidFill>
                <a:latin typeface="Calibri" panose="020F0502020204030204"/>
              </a:rPr>
              <a:t>B,D,S,. </a:t>
            </a:r>
            <a:r>
              <a:rPr lang="en-US" sz="2000" b="1" dirty="0" err="1">
                <a:solidFill>
                  <a:srgbClr val="FEFCF7"/>
                </a:solidFill>
                <a:latin typeface="Calibri" panose="020F0502020204030204"/>
              </a:rPr>
              <a:t>M,Sc</a:t>
            </a:r>
            <a:r>
              <a:rPr lang="en-US" sz="2000" b="1" dirty="0">
                <a:solidFill>
                  <a:srgbClr val="FEFCF7"/>
                </a:solidFill>
                <a:latin typeface="Calibri" panose="020F0502020204030204"/>
              </a:rPr>
              <a:t>.(Pros)</a:t>
            </a:r>
          </a:p>
          <a:p>
            <a:endParaRPr lang="ar-SA" dirty="0"/>
          </a:p>
        </p:txBody>
      </p:sp>
      <p:pic>
        <p:nvPicPr>
          <p:cNvPr id="4" name="Picture 3"/>
          <p:cNvPicPr>
            <a:picLocks noChangeAspect="1"/>
          </p:cNvPicPr>
          <p:nvPr/>
        </p:nvPicPr>
        <p:blipFill>
          <a:blip r:embed="rId2"/>
          <a:stretch>
            <a:fillRect/>
          </a:stretch>
        </p:blipFill>
        <p:spPr>
          <a:xfrm>
            <a:off x="9446713" y="1531020"/>
            <a:ext cx="2543518" cy="1907639"/>
          </a:xfrm>
          <a:prstGeom prst="rect">
            <a:avLst/>
          </a:prstGeom>
        </p:spPr>
      </p:pic>
      <p:pic>
        <p:nvPicPr>
          <p:cNvPr id="5" name="Picture 4"/>
          <p:cNvPicPr>
            <a:picLocks noChangeAspect="1"/>
          </p:cNvPicPr>
          <p:nvPr/>
        </p:nvPicPr>
        <p:blipFill>
          <a:blip r:embed="rId3"/>
          <a:stretch>
            <a:fillRect/>
          </a:stretch>
        </p:blipFill>
        <p:spPr>
          <a:xfrm>
            <a:off x="9446713" y="3896386"/>
            <a:ext cx="2543518" cy="1688260"/>
          </a:xfrm>
          <a:prstGeom prst="rect">
            <a:avLst/>
          </a:prstGeom>
        </p:spPr>
      </p:pic>
    </p:spTree>
    <p:extLst>
      <p:ext uri="{BB962C8B-B14F-4D97-AF65-F5344CB8AC3E}">
        <p14:creationId xmlns:p14="http://schemas.microsoft.com/office/powerpoint/2010/main" val="2388608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260952"/>
            <a:ext cx="2947482" cy="4601183"/>
          </a:xfrm>
        </p:spPr>
        <p:txBody>
          <a:bodyPr>
            <a:normAutofit/>
          </a:bodyPr>
          <a:lstStyle/>
          <a:p>
            <a:pPr algn="ctr"/>
            <a:r>
              <a:rPr lang="ar-SA" sz="4400" dirty="0">
                <a:latin typeface="Andalus" panose="02020603050405020304" pitchFamily="18" charset="-78"/>
                <a:cs typeface="Andalus" panose="02020603050405020304" pitchFamily="18" charset="-78"/>
              </a:rPr>
              <a:t/>
            </a:r>
            <a:br>
              <a:rPr lang="ar-SA" sz="4400" dirty="0">
                <a:latin typeface="Andalus" panose="02020603050405020304" pitchFamily="18" charset="-78"/>
                <a:cs typeface="Andalus" panose="02020603050405020304" pitchFamily="18" charset="-78"/>
              </a:rPr>
            </a:br>
            <a:r>
              <a:rPr lang="en-US" sz="4400" dirty="0">
                <a:latin typeface="Andalus" panose="02020603050405020304" pitchFamily="18" charset="-78"/>
                <a:cs typeface="Andalus" panose="02020603050405020304" pitchFamily="18" charset="-78"/>
              </a:rPr>
              <a:t> </a:t>
            </a:r>
            <a:r>
              <a:rPr lang="en-US" sz="4400" b="1" dirty="0">
                <a:latin typeface="Andalus" panose="02020603050405020304" pitchFamily="18" charset="-78"/>
                <a:cs typeface="Andalus" panose="02020603050405020304" pitchFamily="18" charset="-78"/>
              </a:rPr>
              <a:t>Six Phases of partial denture service </a:t>
            </a:r>
            <a:endParaRPr lang="ar-SA" sz="4400" dirty="0">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p:txBody>
          <a:bodyPr>
            <a:normAutofit/>
          </a:bodyPr>
          <a:lstStyle/>
          <a:p>
            <a:pPr algn="l" rtl="0"/>
            <a:r>
              <a:rPr lang="en-US" sz="2400" b="1" dirty="0">
                <a:latin typeface="Andalus" panose="02020603050405020304" pitchFamily="18" charset="-78"/>
                <a:cs typeface="Andalus" panose="02020603050405020304" pitchFamily="18" charset="-78"/>
              </a:rPr>
              <a:t>1- Education of </a:t>
            </a:r>
            <a:r>
              <a:rPr lang="en-US" sz="2400" b="1" dirty="0" smtClean="0">
                <a:latin typeface="Andalus" panose="02020603050405020304" pitchFamily="18" charset="-78"/>
                <a:cs typeface="Andalus" panose="02020603050405020304" pitchFamily="18" charset="-78"/>
              </a:rPr>
              <a:t>patient.</a:t>
            </a:r>
          </a:p>
          <a:p>
            <a:pPr algn="l" rtl="0"/>
            <a:r>
              <a:rPr lang="en-US" sz="2400" b="1" dirty="0">
                <a:latin typeface="Andalus" panose="02020603050405020304" pitchFamily="18" charset="-78"/>
                <a:cs typeface="Andalus" panose="02020603050405020304" pitchFamily="18" charset="-78"/>
              </a:rPr>
              <a:t>2- Diagnosis, Treatment Planning, Design, Treatment Sequencing, and Mouth </a:t>
            </a:r>
            <a:r>
              <a:rPr lang="en-US" sz="2400" b="1" dirty="0" smtClean="0">
                <a:latin typeface="Andalus" panose="02020603050405020304" pitchFamily="18" charset="-78"/>
                <a:cs typeface="Andalus" panose="02020603050405020304" pitchFamily="18" charset="-78"/>
              </a:rPr>
              <a:t>Preparation.</a:t>
            </a:r>
          </a:p>
          <a:p>
            <a:pPr algn="l" rtl="0"/>
            <a:r>
              <a:rPr lang="en-US" sz="2400" b="1" dirty="0" smtClean="0">
                <a:latin typeface="Andalus" panose="02020603050405020304" pitchFamily="18" charset="-78"/>
                <a:cs typeface="Andalus" panose="02020603050405020304" pitchFamily="18" charset="-78"/>
              </a:rPr>
              <a:t>3- </a:t>
            </a:r>
            <a:r>
              <a:rPr lang="fr-FR" sz="2400" b="1" dirty="0" smtClean="0">
                <a:latin typeface="Andalus" panose="02020603050405020304" pitchFamily="18" charset="-78"/>
                <a:cs typeface="Andalus" panose="02020603050405020304" pitchFamily="18" charset="-78"/>
              </a:rPr>
              <a:t>Support </a:t>
            </a:r>
            <a:r>
              <a:rPr lang="fr-FR" sz="2400" b="1" dirty="0">
                <a:latin typeface="Andalus" panose="02020603050405020304" pitchFamily="18" charset="-78"/>
                <a:cs typeface="Andalus" panose="02020603050405020304" pitchFamily="18" charset="-78"/>
              </a:rPr>
              <a:t>for Distal Extension Denture </a:t>
            </a:r>
            <a:r>
              <a:rPr lang="fr-FR" sz="2400" b="1" dirty="0" smtClean="0">
                <a:latin typeface="Andalus" panose="02020603050405020304" pitchFamily="18" charset="-78"/>
                <a:cs typeface="Andalus" panose="02020603050405020304" pitchFamily="18" charset="-78"/>
              </a:rPr>
              <a:t>Bases.</a:t>
            </a:r>
          </a:p>
          <a:p>
            <a:pPr algn="l" rtl="0"/>
            <a:r>
              <a:rPr lang="en-US" sz="2400" b="1" dirty="0">
                <a:latin typeface="Andalus" panose="02020603050405020304" pitchFamily="18" charset="-78"/>
                <a:cs typeface="Andalus" panose="02020603050405020304" pitchFamily="18" charset="-78"/>
              </a:rPr>
              <a:t>4- Establishment and Verification of Occlusal Relations and Tooth </a:t>
            </a:r>
            <a:r>
              <a:rPr lang="en-US" sz="2400" b="1" dirty="0" smtClean="0">
                <a:latin typeface="Andalus" panose="02020603050405020304" pitchFamily="18" charset="-78"/>
                <a:cs typeface="Andalus" panose="02020603050405020304" pitchFamily="18" charset="-78"/>
              </a:rPr>
              <a:t>Arrangements.</a:t>
            </a:r>
          </a:p>
          <a:p>
            <a:pPr algn="l" rtl="0"/>
            <a:r>
              <a:rPr lang="en-US" sz="2400" b="1" dirty="0">
                <a:latin typeface="Andalus" panose="02020603050405020304" pitchFamily="18" charset="-78"/>
                <a:cs typeface="Andalus" panose="02020603050405020304" pitchFamily="18" charset="-78"/>
              </a:rPr>
              <a:t>5- Initial Placement </a:t>
            </a:r>
            <a:r>
              <a:rPr lang="en-US" sz="2400" b="1" dirty="0" smtClean="0">
                <a:latin typeface="Andalus" panose="02020603050405020304" pitchFamily="18" charset="-78"/>
                <a:cs typeface="Andalus" panose="02020603050405020304" pitchFamily="18" charset="-78"/>
              </a:rPr>
              <a:t>Procedures.</a:t>
            </a:r>
          </a:p>
          <a:p>
            <a:pPr algn="l" rtl="0"/>
            <a:r>
              <a:rPr lang="en-US" sz="2400" b="1" dirty="0">
                <a:latin typeface="Andalus" panose="02020603050405020304" pitchFamily="18" charset="-78"/>
                <a:cs typeface="Andalus" panose="02020603050405020304" pitchFamily="18" charset="-78"/>
              </a:rPr>
              <a:t>6- Periodic </a:t>
            </a:r>
            <a:r>
              <a:rPr lang="en-US" sz="2400" b="1" dirty="0" smtClean="0">
                <a:latin typeface="Andalus" panose="02020603050405020304" pitchFamily="18" charset="-78"/>
                <a:cs typeface="Andalus" panose="02020603050405020304" pitchFamily="18" charset="-78"/>
              </a:rPr>
              <a:t>Recall.</a:t>
            </a:r>
            <a:endParaRPr lang="ar-SA" sz="2400" b="1"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829000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ndalus" panose="02020603050405020304" pitchFamily="18" charset="-78"/>
                <a:cs typeface="Andalus" panose="02020603050405020304" pitchFamily="18" charset="-78"/>
              </a:rPr>
              <a:t>1- Education of patient.</a:t>
            </a:r>
            <a:br>
              <a:rPr lang="en-US" b="1" dirty="0">
                <a:latin typeface="Andalus" panose="02020603050405020304" pitchFamily="18" charset="-78"/>
                <a:cs typeface="Andalus" panose="02020603050405020304" pitchFamily="18" charset="-78"/>
              </a:rPr>
            </a:br>
            <a:endParaRPr lang="ar-SA" dirty="0"/>
          </a:p>
        </p:txBody>
      </p:sp>
      <p:sp>
        <p:nvSpPr>
          <p:cNvPr id="3" name="Content Placeholder 2"/>
          <p:cNvSpPr>
            <a:spLocks noGrp="1"/>
          </p:cNvSpPr>
          <p:nvPr>
            <p:ph idx="1"/>
          </p:nvPr>
        </p:nvSpPr>
        <p:spPr>
          <a:xfrm>
            <a:off x="3676085" y="695459"/>
            <a:ext cx="6717165" cy="3988522"/>
          </a:xfrm>
        </p:spPr>
        <p:txBody>
          <a:bodyPr>
            <a:normAutofit/>
          </a:bodyPr>
          <a:lstStyle/>
          <a:p>
            <a:pPr algn="l" rtl="0"/>
            <a:r>
              <a:rPr lang="en-US" sz="2400" dirty="0">
                <a:latin typeface="Andalus" panose="02020603050405020304" pitchFamily="18" charset="-78"/>
                <a:cs typeface="Andalus" panose="02020603050405020304" pitchFamily="18" charset="-78"/>
              </a:rPr>
              <a:t>It is the process of informing a patient about a health matter to secure informed consent, patient cooperation, and a high level of patient compliance.</a:t>
            </a:r>
          </a:p>
          <a:p>
            <a:pPr algn="l" rtl="0"/>
            <a:r>
              <a:rPr lang="en-US" sz="2400" dirty="0">
                <a:latin typeface="Andalus" panose="02020603050405020304" pitchFamily="18" charset="-78"/>
                <a:cs typeface="Andalus" panose="02020603050405020304" pitchFamily="18" charset="-78"/>
              </a:rPr>
              <a:t>The dentist and the patient share responsibility for the ultimate success of a removable partial denture.</a:t>
            </a:r>
          </a:p>
          <a:p>
            <a:pPr algn="l" rtl="0"/>
            <a:r>
              <a:rPr lang="en-US" sz="2400" dirty="0">
                <a:latin typeface="Andalus" panose="02020603050405020304" pitchFamily="18" charset="-78"/>
                <a:cs typeface="Andalus" panose="02020603050405020304" pitchFamily="18" charset="-78"/>
              </a:rPr>
              <a:t>Patient education should begin at the initial contact with the patient and continue throughout treatment.</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3969260" y="4535535"/>
            <a:ext cx="6130813" cy="2174047"/>
          </a:xfrm>
          <a:prstGeom prst="rect">
            <a:avLst/>
          </a:prstGeom>
        </p:spPr>
      </p:pic>
    </p:spTree>
    <p:extLst>
      <p:ext uri="{BB962C8B-B14F-4D97-AF65-F5344CB8AC3E}">
        <p14:creationId xmlns:p14="http://schemas.microsoft.com/office/powerpoint/2010/main" val="2914971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ndalus" panose="02020603050405020304" pitchFamily="18" charset="-78"/>
                <a:cs typeface="Andalus" panose="02020603050405020304" pitchFamily="18" charset="-78"/>
              </a:rPr>
              <a:t>1- Education of patient.</a:t>
            </a:r>
            <a:br>
              <a:rPr lang="en-US" b="1" dirty="0">
                <a:latin typeface="Andalus" panose="02020603050405020304" pitchFamily="18" charset="-78"/>
                <a:cs typeface="Andalus" panose="02020603050405020304" pitchFamily="18" charset="-78"/>
              </a:rPr>
            </a:br>
            <a:endParaRPr lang="ar-SA" dirty="0"/>
          </a:p>
        </p:txBody>
      </p:sp>
      <p:sp>
        <p:nvSpPr>
          <p:cNvPr id="3" name="Content Placeholder 2"/>
          <p:cNvSpPr>
            <a:spLocks noGrp="1"/>
          </p:cNvSpPr>
          <p:nvPr>
            <p:ph idx="1"/>
          </p:nvPr>
        </p:nvSpPr>
        <p:spPr>
          <a:xfrm>
            <a:off x="3701843" y="864108"/>
            <a:ext cx="5004276" cy="5120640"/>
          </a:xfrm>
        </p:spPr>
        <p:txBody>
          <a:bodyPr>
            <a:normAutofit lnSpcReduction="10000"/>
          </a:bodyPr>
          <a:lstStyle/>
          <a:p>
            <a:pPr algn="l" rtl="0"/>
            <a:r>
              <a:rPr lang="en-US" sz="2400" dirty="0">
                <a:latin typeface="Andalus" panose="02020603050405020304" pitchFamily="18" charset="-78"/>
                <a:cs typeface="Andalus" panose="02020603050405020304" pitchFamily="18" charset="-78"/>
              </a:rPr>
              <a:t>Motivation and instruction to the patient for proper oral hygiene measures, the patient should understand that removable partial denture will cause periodontal problems, caries so the partial denture is not supply to the patient unless the oral hygiene is satisfactory.</a:t>
            </a:r>
          </a:p>
          <a:p>
            <a:pPr algn="l" rtl="0"/>
            <a:r>
              <a:rPr lang="en-US" sz="2400" dirty="0">
                <a:latin typeface="Andalus" panose="02020603050405020304" pitchFamily="18" charset="-78"/>
                <a:cs typeface="Andalus" panose="02020603050405020304" pitchFamily="18" charset="-78"/>
              </a:rPr>
              <a:t>A patient will not usually retain all the information presented in the oral educational instructions. For this reason, patients should be given written suggestions to reinforce the oral presentations.</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6147" t="6580" r="5561" b="17793"/>
          <a:stretch/>
        </p:blipFill>
        <p:spPr>
          <a:xfrm>
            <a:off x="8873544" y="3709116"/>
            <a:ext cx="2849319" cy="2015904"/>
          </a:xfrm>
          <a:prstGeom prst="rect">
            <a:avLst/>
          </a:prstGeom>
        </p:spPr>
      </p:pic>
      <p:pic>
        <p:nvPicPr>
          <p:cNvPr id="5" name="Picture 4"/>
          <p:cNvPicPr>
            <a:picLocks noChangeAspect="1"/>
          </p:cNvPicPr>
          <p:nvPr/>
        </p:nvPicPr>
        <p:blipFill>
          <a:blip r:embed="rId3"/>
          <a:stretch>
            <a:fillRect/>
          </a:stretch>
        </p:blipFill>
        <p:spPr>
          <a:xfrm>
            <a:off x="8873543" y="1012085"/>
            <a:ext cx="2849319" cy="2064644"/>
          </a:xfrm>
          <a:prstGeom prst="rect">
            <a:avLst/>
          </a:prstGeom>
        </p:spPr>
      </p:pic>
    </p:spTree>
    <p:extLst>
      <p:ext uri="{BB962C8B-B14F-4D97-AF65-F5344CB8AC3E}">
        <p14:creationId xmlns:p14="http://schemas.microsoft.com/office/powerpoint/2010/main" val="1799718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ndalus" panose="02020603050405020304" pitchFamily="18" charset="-78"/>
                <a:cs typeface="Andalus" panose="02020603050405020304" pitchFamily="18" charset="-78"/>
              </a:rPr>
              <a:t>2- Diagnosis, Treatment Planning, Design, Treatment Sequencing, and Mouth Preparation.</a:t>
            </a:r>
            <a:br>
              <a:rPr lang="en-US" b="1" dirty="0">
                <a:latin typeface="Andalus" panose="02020603050405020304" pitchFamily="18" charset="-78"/>
                <a:cs typeface="Andalus" panose="02020603050405020304" pitchFamily="18" charset="-78"/>
              </a:rPr>
            </a:br>
            <a:endParaRPr lang="ar-SA" dirty="0"/>
          </a:p>
        </p:txBody>
      </p:sp>
      <p:sp>
        <p:nvSpPr>
          <p:cNvPr id="3" name="Content Placeholder 2"/>
          <p:cNvSpPr>
            <a:spLocks noGrp="1"/>
          </p:cNvSpPr>
          <p:nvPr>
            <p:ph idx="1"/>
          </p:nvPr>
        </p:nvSpPr>
        <p:spPr>
          <a:xfrm>
            <a:off x="3869268" y="864108"/>
            <a:ext cx="4952760" cy="5120640"/>
          </a:xfrm>
        </p:spPr>
        <p:txBody>
          <a:bodyPr>
            <a:normAutofit/>
          </a:bodyPr>
          <a:lstStyle/>
          <a:p>
            <a:pPr marL="0" indent="0" algn="l" rtl="0">
              <a:buNone/>
            </a:pPr>
            <a:r>
              <a:rPr lang="en-US" sz="3200" b="1" dirty="0">
                <a:solidFill>
                  <a:schemeClr val="bg2">
                    <a:lumMod val="75000"/>
                  </a:schemeClr>
                </a:solidFill>
                <a:latin typeface="Andalus" panose="02020603050405020304" pitchFamily="18" charset="-78"/>
                <a:cs typeface="Andalus" panose="02020603050405020304" pitchFamily="18" charset="-78"/>
              </a:rPr>
              <a:t>Diagnosis:</a:t>
            </a:r>
          </a:p>
          <a:p>
            <a:pPr algn="l" rtl="0"/>
            <a:r>
              <a:rPr lang="en-US" sz="2400" dirty="0">
                <a:latin typeface="Andalus" panose="02020603050405020304" pitchFamily="18" charset="-78"/>
                <a:cs typeface="Andalus" panose="02020603050405020304" pitchFamily="18" charset="-78"/>
              </a:rPr>
              <a:t>It is the act or process of deciding the nature, location, and causes of a diseased condition by examination and careful investigation of the </a:t>
            </a:r>
            <a:r>
              <a:rPr lang="en-US" sz="2400" dirty="0" smtClean="0">
                <a:latin typeface="Andalus" panose="02020603050405020304" pitchFamily="18" charset="-78"/>
                <a:cs typeface="Andalus" panose="02020603050405020304" pitchFamily="18" charset="-78"/>
              </a:rPr>
              <a:t>facts</a:t>
            </a:r>
            <a:r>
              <a:rPr lang="en-US" sz="2400" dirty="0">
                <a:latin typeface="Andalus" panose="02020603050405020304" pitchFamily="18" charset="-78"/>
                <a:cs typeface="Andalus" panose="02020603050405020304" pitchFamily="18" charset="-78"/>
              </a:rPr>
              <a:t>.</a:t>
            </a:r>
          </a:p>
          <a:p>
            <a:pPr algn="l" rtl="0"/>
            <a:r>
              <a:rPr lang="en-US" sz="2400" dirty="0">
                <a:latin typeface="Andalus" panose="02020603050405020304" pitchFamily="18" charset="-78"/>
                <a:cs typeface="Andalus" panose="02020603050405020304" pitchFamily="18" charset="-78"/>
              </a:rPr>
              <a:t>Diagnosis for prosthodontic care requires the use of general diagnostic skills and accumulation of knowledge from other aspects of dentistry and its support sciences.</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46968"/>
          <a:stretch/>
        </p:blipFill>
        <p:spPr>
          <a:xfrm>
            <a:off x="8822028" y="1700403"/>
            <a:ext cx="2778214" cy="3448050"/>
          </a:xfrm>
          <a:prstGeom prst="rect">
            <a:avLst/>
          </a:prstGeom>
        </p:spPr>
      </p:pic>
    </p:spTree>
    <p:extLst>
      <p:ext uri="{BB962C8B-B14F-4D97-AF65-F5344CB8AC3E}">
        <p14:creationId xmlns:p14="http://schemas.microsoft.com/office/powerpoint/2010/main" val="2233632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ndalus" panose="02020603050405020304" pitchFamily="18" charset="-78"/>
                <a:cs typeface="Andalus" panose="02020603050405020304" pitchFamily="18" charset="-78"/>
              </a:rPr>
              <a:t>2- Diagnosis, Treatment Planning, Design, Treatment Sequencing, and Mouth Preparation.</a:t>
            </a:r>
            <a:br>
              <a:rPr lang="en-US" b="1" dirty="0">
                <a:latin typeface="Andalus" panose="02020603050405020304" pitchFamily="18" charset="-78"/>
                <a:cs typeface="Andalus" panose="02020603050405020304" pitchFamily="18" charset="-78"/>
              </a:rPr>
            </a:br>
            <a:endParaRPr lang="ar-SA"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rPr>
              <a:t>Treatment Plan:</a:t>
            </a:r>
            <a:endParaRPr lang="en-US" sz="3200" b="1" dirty="0">
              <a:solidFill>
                <a:schemeClr val="bg2">
                  <a:lumMod val="75000"/>
                </a:schemeClr>
              </a:solidFill>
              <a:latin typeface="Andalus" panose="02020603050405020304" pitchFamily="18" charset="-78"/>
              <a:cs typeface="Andalus" panose="02020603050405020304" pitchFamily="18" charset="-78"/>
            </a:endParaRPr>
          </a:p>
          <a:p>
            <a:pPr algn="l" rtl="0"/>
            <a:r>
              <a:rPr lang="en-US" sz="2400" dirty="0">
                <a:latin typeface="Andalus" panose="02020603050405020304" pitchFamily="18" charset="-78"/>
                <a:cs typeface="Andalus" panose="02020603050405020304" pitchFamily="18" charset="-78"/>
              </a:rPr>
              <a:t>It is the sequence of procedures planned for the treatment of a patient after diagnosis according to the needs (In simple wards it is a problem solving techniques). </a:t>
            </a:r>
            <a:endParaRPr lang="en-US" sz="2400" dirty="0" smtClean="0">
              <a:latin typeface="Andalus" panose="02020603050405020304" pitchFamily="18" charset="-78"/>
              <a:cs typeface="Andalus" panose="02020603050405020304" pitchFamily="18" charset="-78"/>
            </a:endParaRPr>
          </a:p>
          <a:p>
            <a:pPr algn="l" rtl="0"/>
            <a:r>
              <a:rPr lang="en-US" sz="2400" dirty="0" smtClean="0">
                <a:latin typeface="Andalus" panose="02020603050405020304" pitchFamily="18" charset="-78"/>
                <a:cs typeface="Andalus" panose="02020603050405020304" pitchFamily="18" charset="-78"/>
              </a:rPr>
              <a:t>It </a:t>
            </a:r>
            <a:r>
              <a:rPr lang="en-US" sz="2400" dirty="0">
                <a:latin typeface="Andalus" panose="02020603050405020304" pitchFamily="18" charset="-78"/>
                <a:cs typeface="Andalus" panose="02020603050405020304" pitchFamily="18" charset="-78"/>
              </a:rPr>
              <a:t>is a consideration of all of the diagnostic findings (systemic and local), which influence the surgical preparations of the mouth, impression making, </a:t>
            </a:r>
            <a:r>
              <a:rPr lang="en-US" sz="2400" dirty="0" err="1">
                <a:latin typeface="Andalus" panose="02020603050405020304" pitchFamily="18" charset="-78"/>
                <a:cs typeface="Andalus" panose="02020603050405020304" pitchFamily="18" charset="-78"/>
              </a:rPr>
              <a:t>maxillomandibular</a:t>
            </a:r>
            <a:r>
              <a:rPr lang="en-US" sz="2400" dirty="0">
                <a:latin typeface="Andalus" panose="02020603050405020304" pitchFamily="18" charset="-78"/>
                <a:cs typeface="Andalus" panose="02020603050405020304" pitchFamily="18" charset="-78"/>
              </a:rPr>
              <a:t> relation records, occlusion to be developed, form and material of the teeth, the denture base material, and instructions in the use and care of dentures.</a:t>
            </a:r>
            <a:endParaRPr lang="ar-SA"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754912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ndalus" panose="02020603050405020304" pitchFamily="18" charset="-78"/>
                <a:cs typeface="Andalus" panose="02020603050405020304" pitchFamily="18" charset="-78"/>
              </a:rPr>
              <a:t>2- Diagnosis, Treatment Planning, Design, Treatment Sequencing, and Mouth Preparation.</a:t>
            </a:r>
            <a:br>
              <a:rPr lang="en-US" b="1" dirty="0">
                <a:latin typeface="Andalus" panose="02020603050405020304" pitchFamily="18" charset="-78"/>
                <a:cs typeface="Andalus" panose="02020603050405020304" pitchFamily="18" charset="-78"/>
              </a:rPr>
            </a:br>
            <a:endParaRPr lang="ar-SA"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rPr>
              <a:t>Treatment Plan:</a:t>
            </a:r>
            <a:endParaRPr lang="en-US" sz="3200" b="1" dirty="0">
              <a:solidFill>
                <a:schemeClr val="bg2">
                  <a:lumMod val="75000"/>
                </a:schemeClr>
              </a:solidFill>
              <a:latin typeface="Andalus" panose="02020603050405020304" pitchFamily="18" charset="-78"/>
              <a:cs typeface="Andalus" panose="02020603050405020304" pitchFamily="18" charset="-78"/>
            </a:endParaRPr>
          </a:p>
          <a:p>
            <a:pPr algn="l" rtl="0"/>
            <a:r>
              <a:rPr lang="en-US" sz="2400" dirty="0">
                <a:latin typeface="Andalus" panose="02020603050405020304" pitchFamily="18" charset="-78"/>
                <a:cs typeface="Andalus" panose="02020603050405020304" pitchFamily="18" charset="-78"/>
              </a:rPr>
              <a:t>It is matching the possible treatment options with patient needs and symmetrically arranging the treatment in order of priority but in keeping with logical or technically necessary sequences.</a:t>
            </a:r>
          </a:p>
          <a:p>
            <a:pPr algn="l" rtl="0"/>
            <a:r>
              <a:rPr lang="en-US" sz="2400" dirty="0">
                <a:latin typeface="Andalus" panose="02020603050405020304" pitchFamily="18" charset="-78"/>
                <a:cs typeface="Andalus" panose="02020603050405020304" pitchFamily="18" charset="-78"/>
              </a:rPr>
              <a:t>The process requires a broad knowledge of treatment possibilities and detailed knowledge of patient needs and wants determined by careful diagnosis.</a:t>
            </a:r>
          </a:p>
          <a:p>
            <a:pPr algn="l" rtl="0"/>
            <a:r>
              <a:rPr lang="en-US" sz="2400" dirty="0">
                <a:latin typeface="Andalus" panose="02020603050405020304" pitchFamily="18" charset="-78"/>
                <a:cs typeface="Andalus" panose="02020603050405020304" pitchFamily="18" charset="-78"/>
              </a:rPr>
              <a:t>It involves careful analysis of the problem, breaking to components, as possible; generating a list of possible components solutions are implemented.</a:t>
            </a:r>
            <a:endParaRPr lang="ar-SA"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000455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ndalus" panose="02020603050405020304" pitchFamily="18" charset="-78"/>
                <a:cs typeface="Andalus" panose="02020603050405020304" pitchFamily="18" charset="-78"/>
              </a:rPr>
              <a:t>2- Diagnosis, Treatment Planning, Design, Treatment Sequencing, and Mouth Preparation.</a:t>
            </a:r>
            <a:br>
              <a:rPr lang="en-US" b="1" dirty="0">
                <a:latin typeface="Andalus" panose="02020603050405020304" pitchFamily="18" charset="-78"/>
                <a:cs typeface="Andalus" panose="02020603050405020304" pitchFamily="18" charset="-78"/>
              </a:rPr>
            </a:br>
            <a:endParaRPr lang="ar-SA"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rPr>
              <a:t>Treatment Plan:</a:t>
            </a:r>
            <a:endParaRPr lang="en-US" sz="3200" b="1" dirty="0">
              <a:solidFill>
                <a:schemeClr val="bg2">
                  <a:lumMod val="75000"/>
                </a:schemeClr>
              </a:solidFill>
              <a:latin typeface="Andalus" panose="02020603050405020304" pitchFamily="18" charset="-78"/>
              <a:cs typeface="Andalus" panose="02020603050405020304" pitchFamily="18" charset="-78"/>
            </a:endParaRPr>
          </a:p>
          <a:p>
            <a:pPr marL="0" indent="0" algn="l" rtl="0">
              <a:buNone/>
            </a:pPr>
            <a:r>
              <a:rPr lang="en-US" sz="2400" b="1" u="sng" dirty="0" smtClean="0">
                <a:latin typeface="Andalus" panose="02020603050405020304" pitchFamily="18" charset="-78"/>
                <a:cs typeface="Andalus" panose="02020603050405020304" pitchFamily="18" charset="-78"/>
                <a:sym typeface="Wingdings 2" panose="05020102010507070707" pitchFamily="18" charset="2"/>
              </a:rPr>
              <a:t> </a:t>
            </a:r>
            <a:r>
              <a:rPr lang="en-US" sz="2400" b="1" u="sng" dirty="0" smtClean="0">
                <a:latin typeface="Andalus" panose="02020603050405020304" pitchFamily="18" charset="-78"/>
                <a:cs typeface="Andalus" panose="02020603050405020304" pitchFamily="18" charset="-78"/>
              </a:rPr>
              <a:t>The </a:t>
            </a:r>
            <a:r>
              <a:rPr lang="en-US" sz="2400" b="1" u="sng" dirty="0">
                <a:latin typeface="Andalus" panose="02020603050405020304" pitchFamily="18" charset="-78"/>
                <a:cs typeface="Andalus" panose="02020603050405020304" pitchFamily="18" charset="-78"/>
              </a:rPr>
              <a:t>four categories of mouth preparation are</a:t>
            </a:r>
          </a:p>
          <a:p>
            <a:pPr algn="l" rtl="0"/>
            <a:r>
              <a:rPr lang="en-US" sz="2400" dirty="0">
                <a:latin typeface="Andalus" panose="02020603050405020304" pitchFamily="18" charset="-78"/>
                <a:cs typeface="Andalus" panose="02020603050405020304" pitchFamily="18" charset="-78"/>
              </a:rPr>
              <a:t>1- Periodontal preparation.</a:t>
            </a:r>
          </a:p>
          <a:p>
            <a:pPr algn="l" rtl="0"/>
            <a:r>
              <a:rPr lang="en-US" sz="2400" dirty="0">
                <a:latin typeface="Andalus" panose="02020603050405020304" pitchFamily="18" charset="-78"/>
                <a:cs typeface="Andalus" panose="02020603050405020304" pitchFamily="18" charset="-78"/>
              </a:rPr>
              <a:t>2- Tissue conditioning.</a:t>
            </a:r>
          </a:p>
          <a:p>
            <a:pPr algn="l" rtl="0"/>
            <a:r>
              <a:rPr lang="en-US" sz="2400" dirty="0">
                <a:latin typeface="Andalus" panose="02020603050405020304" pitchFamily="18" charset="-78"/>
                <a:cs typeface="Andalus" panose="02020603050405020304" pitchFamily="18" charset="-78"/>
              </a:rPr>
              <a:t>3- Abutment teeth preparation.</a:t>
            </a:r>
          </a:p>
          <a:p>
            <a:pPr algn="l" rtl="0"/>
            <a:r>
              <a:rPr lang="en-US" sz="2400" dirty="0">
                <a:latin typeface="Andalus" panose="02020603050405020304" pitchFamily="18" charset="-78"/>
                <a:cs typeface="Andalus" panose="02020603050405020304" pitchFamily="18" charset="-78"/>
              </a:rPr>
              <a:t>4- Oral surgical preparation.</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556097" y="3153971"/>
            <a:ext cx="2075642" cy="2257962"/>
          </a:xfrm>
          <a:prstGeom prst="rect">
            <a:avLst/>
          </a:prstGeom>
        </p:spPr>
      </p:pic>
      <p:pic>
        <p:nvPicPr>
          <p:cNvPr id="5" name="Picture 4"/>
          <p:cNvPicPr>
            <a:picLocks noChangeAspect="1"/>
          </p:cNvPicPr>
          <p:nvPr/>
        </p:nvPicPr>
        <p:blipFill>
          <a:blip r:embed="rId3"/>
          <a:stretch>
            <a:fillRect/>
          </a:stretch>
        </p:blipFill>
        <p:spPr>
          <a:xfrm>
            <a:off x="8117418" y="4819853"/>
            <a:ext cx="2476500" cy="1847850"/>
          </a:xfrm>
          <a:prstGeom prst="rect">
            <a:avLst/>
          </a:prstGeom>
        </p:spPr>
      </p:pic>
    </p:spTree>
    <p:extLst>
      <p:ext uri="{BB962C8B-B14F-4D97-AF65-F5344CB8AC3E}">
        <p14:creationId xmlns:p14="http://schemas.microsoft.com/office/powerpoint/2010/main" val="6365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400"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400" dirty="0" smtClean="0">
                <a:latin typeface="Andalus" panose="02020603050405020304" pitchFamily="18" charset="-78"/>
                <a:cs typeface="Andalus" panose="02020603050405020304" pitchFamily="18" charset="-78"/>
              </a:rPr>
              <a:t>2- </a:t>
            </a:r>
            <a:r>
              <a:rPr lang="en-US" sz="2400"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400"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400" dirty="0">
                <a:latin typeface="Andalus" panose="02020603050405020304" pitchFamily="18" charset="-78"/>
                <a:cs typeface="Andalus" panose="02020603050405020304" pitchFamily="18" charset="-78"/>
              </a:rPr>
              <a:t>4- Accuracy of the fit of the denture base.</a:t>
            </a:r>
          </a:p>
          <a:p>
            <a:pPr marL="0" indent="0" algn="l" rtl="0">
              <a:buNone/>
            </a:pPr>
            <a:r>
              <a:rPr lang="en-US" sz="2400"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400" dirty="0">
                <a:latin typeface="Andalus" panose="02020603050405020304" pitchFamily="18" charset="-78"/>
                <a:cs typeface="Andalus" panose="02020603050405020304" pitchFamily="18" charset="-78"/>
              </a:rPr>
              <a:t>6- Total occlusal load applied.</a:t>
            </a:r>
            <a:endParaRPr lang="ar-SA"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3611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800" b="1"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400" dirty="0" smtClean="0">
                <a:latin typeface="Andalus" panose="02020603050405020304" pitchFamily="18" charset="-78"/>
                <a:cs typeface="Andalus" panose="02020603050405020304" pitchFamily="18" charset="-78"/>
              </a:rPr>
              <a:t>2- </a:t>
            </a:r>
            <a:r>
              <a:rPr lang="en-US" sz="2400"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400"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400" dirty="0">
                <a:latin typeface="Andalus" panose="02020603050405020304" pitchFamily="18" charset="-78"/>
                <a:cs typeface="Andalus" panose="02020603050405020304" pitchFamily="18" charset="-78"/>
              </a:rPr>
              <a:t>4- Accuracy of the fit of the denture base.</a:t>
            </a:r>
          </a:p>
          <a:p>
            <a:pPr marL="0" indent="0" algn="l" rtl="0">
              <a:buNone/>
            </a:pPr>
            <a:r>
              <a:rPr lang="en-US" sz="2400"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400" dirty="0">
                <a:latin typeface="Andalus" panose="02020603050405020304" pitchFamily="18" charset="-78"/>
                <a:cs typeface="Andalus" panose="02020603050405020304" pitchFamily="18" charset="-78"/>
              </a:rPr>
              <a:t>6- Total occlusal load applied.</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112912" y="2962788"/>
            <a:ext cx="3684607" cy="3021960"/>
          </a:xfrm>
          <a:prstGeom prst="rect">
            <a:avLst/>
          </a:prstGeom>
        </p:spPr>
      </p:pic>
    </p:spTree>
    <p:extLst>
      <p:ext uri="{BB962C8B-B14F-4D97-AF65-F5344CB8AC3E}">
        <p14:creationId xmlns:p14="http://schemas.microsoft.com/office/powerpoint/2010/main" val="4238826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400"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800" b="1" dirty="0" smtClean="0">
                <a:latin typeface="Andalus" panose="02020603050405020304" pitchFamily="18" charset="-78"/>
                <a:cs typeface="Andalus" panose="02020603050405020304" pitchFamily="18" charset="-78"/>
              </a:rPr>
              <a:t>2- </a:t>
            </a:r>
            <a:r>
              <a:rPr lang="en-US" sz="2800" b="1"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400"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400" dirty="0">
                <a:latin typeface="Andalus" panose="02020603050405020304" pitchFamily="18" charset="-78"/>
                <a:cs typeface="Andalus" panose="02020603050405020304" pitchFamily="18" charset="-78"/>
              </a:rPr>
              <a:t>4- Accuracy of the fit of the denture base.</a:t>
            </a:r>
          </a:p>
          <a:p>
            <a:pPr marL="0" indent="0" algn="l" rtl="0">
              <a:buNone/>
            </a:pPr>
            <a:r>
              <a:rPr lang="en-US" sz="2400"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400" dirty="0">
                <a:latin typeface="Andalus" panose="02020603050405020304" pitchFamily="18" charset="-78"/>
                <a:cs typeface="Andalus" panose="02020603050405020304" pitchFamily="18" charset="-78"/>
              </a:rPr>
              <a:t>6- Total occlusal load applied.</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147834" y="3582716"/>
            <a:ext cx="3493311" cy="2402032"/>
          </a:xfrm>
          <a:prstGeom prst="rect">
            <a:avLst/>
          </a:prstGeom>
        </p:spPr>
      </p:pic>
    </p:spTree>
    <p:extLst>
      <p:ext uri="{BB962C8B-B14F-4D97-AF65-F5344CB8AC3E}">
        <p14:creationId xmlns:p14="http://schemas.microsoft.com/office/powerpoint/2010/main" val="2728701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400"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400" dirty="0" smtClean="0">
                <a:latin typeface="Andalus" panose="02020603050405020304" pitchFamily="18" charset="-78"/>
                <a:cs typeface="Andalus" panose="02020603050405020304" pitchFamily="18" charset="-78"/>
              </a:rPr>
              <a:t>2- </a:t>
            </a:r>
            <a:r>
              <a:rPr lang="en-US" sz="2400"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800" b="1"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400" dirty="0">
                <a:latin typeface="Andalus" panose="02020603050405020304" pitchFamily="18" charset="-78"/>
                <a:cs typeface="Andalus" panose="02020603050405020304" pitchFamily="18" charset="-78"/>
              </a:rPr>
              <a:t>4- Accuracy of the fit of the denture base.</a:t>
            </a:r>
          </a:p>
          <a:p>
            <a:pPr marL="0" indent="0" algn="l" rtl="0">
              <a:buNone/>
            </a:pPr>
            <a:r>
              <a:rPr lang="en-US" sz="2400"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400" dirty="0">
                <a:latin typeface="Andalus" panose="02020603050405020304" pitchFamily="18" charset="-78"/>
                <a:cs typeface="Andalus" panose="02020603050405020304" pitchFamily="18" charset="-78"/>
              </a:rPr>
              <a:t>6- Total occlusal load applied.</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112913" y="4044205"/>
            <a:ext cx="3543015" cy="2324157"/>
          </a:xfrm>
          <a:prstGeom prst="rect">
            <a:avLst/>
          </a:prstGeom>
        </p:spPr>
      </p:pic>
    </p:spTree>
    <p:extLst>
      <p:ext uri="{BB962C8B-B14F-4D97-AF65-F5344CB8AC3E}">
        <p14:creationId xmlns:p14="http://schemas.microsoft.com/office/powerpoint/2010/main" val="599260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400"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400" dirty="0" smtClean="0">
                <a:latin typeface="Andalus" panose="02020603050405020304" pitchFamily="18" charset="-78"/>
                <a:cs typeface="Andalus" panose="02020603050405020304" pitchFamily="18" charset="-78"/>
              </a:rPr>
              <a:t>2- </a:t>
            </a:r>
            <a:r>
              <a:rPr lang="en-US" sz="2400"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400"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800" b="1" dirty="0">
                <a:latin typeface="Andalus" panose="02020603050405020304" pitchFamily="18" charset="-78"/>
                <a:cs typeface="Andalus" panose="02020603050405020304" pitchFamily="18" charset="-78"/>
              </a:rPr>
              <a:t>4- Accuracy of the fit of the denture base.</a:t>
            </a:r>
          </a:p>
          <a:p>
            <a:pPr marL="0" indent="0" algn="l" rtl="0">
              <a:buNone/>
            </a:pPr>
            <a:r>
              <a:rPr lang="en-US" sz="2400"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400" dirty="0">
                <a:latin typeface="Andalus" panose="02020603050405020304" pitchFamily="18" charset="-78"/>
                <a:cs typeface="Andalus" panose="02020603050405020304" pitchFamily="18" charset="-78"/>
              </a:rPr>
              <a:t>6- Total occlusal load applied.</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3556181" y="4452448"/>
            <a:ext cx="7346317" cy="1816765"/>
          </a:xfrm>
          <a:prstGeom prst="rect">
            <a:avLst/>
          </a:prstGeom>
        </p:spPr>
      </p:pic>
    </p:spTree>
    <p:extLst>
      <p:ext uri="{BB962C8B-B14F-4D97-AF65-F5344CB8AC3E}">
        <p14:creationId xmlns:p14="http://schemas.microsoft.com/office/powerpoint/2010/main" val="2151317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400"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400" dirty="0" smtClean="0">
                <a:latin typeface="Andalus" panose="02020603050405020304" pitchFamily="18" charset="-78"/>
                <a:cs typeface="Andalus" panose="02020603050405020304" pitchFamily="18" charset="-78"/>
              </a:rPr>
              <a:t>2- </a:t>
            </a:r>
            <a:r>
              <a:rPr lang="en-US" sz="2400"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400"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400" dirty="0">
                <a:latin typeface="Andalus" panose="02020603050405020304" pitchFamily="18" charset="-78"/>
                <a:cs typeface="Andalus" panose="02020603050405020304" pitchFamily="18" charset="-78"/>
              </a:rPr>
              <a:t>4- Accuracy of the fit of the denture base.</a:t>
            </a:r>
          </a:p>
          <a:p>
            <a:pPr marL="0" indent="0" algn="l" rtl="0">
              <a:buNone/>
            </a:pPr>
            <a:r>
              <a:rPr lang="en-US" sz="2800" b="1"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400" dirty="0">
                <a:latin typeface="Andalus" panose="02020603050405020304" pitchFamily="18" charset="-78"/>
                <a:cs typeface="Andalus" panose="02020603050405020304" pitchFamily="18" charset="-78"/>
              </a:rPr>
              <a:t>6- Total occlusal load applied.</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022761" y="1787300"/>
            <a:ext cx="3405769" cy="2275437"/>
          </a:xfrm>
          <a:prstGeom prst="rect">
            <a:avLst/>
          </a:prstGeom>
        </p:spPr>
      </p:pic>
    </p:spTree>
    <p:extLst>
      <p:ext uri="{BB962C8B-B14F-4D97-AF65-F5344CB8AC3E}">
        <p14:creationId xmlns:p14="http://schemas.microsoft.com/office/powerpoint/2010/main" val="2186668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a:latin typeface="Andalus" panose="02020603050405020304" pitchFamily="18" charset="-78"/>
                <a:cs typeface="Andalus" panose="02020603050405020304" pitchFamily="18" charset="-78"/>
              </a:rPr>
              <a:t>3- Support for Distal Extension Denture Bases</a:t>
            </a:r>
            <a:endParaRPr lang="ar-SA" dirty="0"/>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2800" b="1" dirty="0" smtClean="0">
                <a:solidFill>
                  <a:schemeClr val="bg2">
                    <a:lumMod val="75000"/>
                  </a:schemeClr>
                </a:solidFill>
                <a:latin typeface="Andalus" panose="02020603050405020304" pitchFamily="18" charset="-78"/>
                <a:cs typeface="Andalus" panose="02020603050405020304" pitchFamily="18" charset="-78"/>
              </a:rPr>
              <a:t>FACTORS INFLUENCING THE SUPPORT OF DISTAL EXTENSION BASE</a:t>
            </a:r>
          </a:p>
          <a:p>
            <a:pPr marL="0" indent="0" algn="l" rtl="0">
              <a:buNone/>
            </a:pPr>
            <a:r>
              <a:rPr lang="en-US" sz="2400" dirty="0" smtClean="0">
                <a:latin typeface="Andalus" panose="02020603050405020304" pitchFamily="18" charset="-78"/>
                <a:cs typeface="Andalus" panose="02020603050405020304" pitchFamily="18" charset="-78"/>
              </a:rPr>
              <a:t>1- Contour and quality of the residual ridge.</a:t>
            </a:r>
          </a:p>
          <a:p>
            <a:pPr marL="0" indent="0" algn="l" rtl="0">
              <a:buNone/>
            </a:pPr>
            <a:r>
              <a:rPr lang="en-US" sz="2400" dirty="0" smtClean="0">
                <a:latin typeface="Andalus" panose="02020603050405020304" pitchFamily="18" charset="-78"/>
                <a:cs typeface="Andalus" panose="02020603050405020304" pitchFamily="18" charset="-78"/>
              </a:rPr>
              <a:t>2- </a:t>
            </a:r>
            <a:r>
              <a:rPr lang="en-US" sz="2400" dirty="0">
                <a:latin typeface="Andalus" panose="02020603050405020304" pitchFamily="18" charset="-78"/>
                <a:cs typeface="Andalus" panose="02020603050405020304" pitchFamily="18" charset="-78"/>
              </a:rPr>
              <a:t>Extent of residual ridge coverage by the denture base.</a:t>
            </a:r>
          </a:p>
          <a:p>
            <a:pPr marL="0" indent="0" algn="l" rtl="0">
              <a:buNone/>
            </a:pPr>
            <a:r>
              <a:rPr lang="en-US" sz="2400" dirty="0">
                <a:latin typeface="Andalus" panose="02020603050405020304" pitchFamily="18" charset="-78"/>
                <a:cs typeface="Andalus" panose="02020603050405020304" pitchFamily="18" charset="-78"/>
              </a:rPr>
              <a:t>3- Type and accuracy of the impression registration.</a:t>
            </a:r>
          </a:p>
          <a:p>
            <a:pPr marL="0" indent="0" algn="l" rtl="0">
              <a:buNone/>
            </a:pPr>
            <a:r>
              <a:rPr lang="en-US" sz="2400" dirty="0">
                <a:latin typeface="Andalus" panose="02020603050405020304" pitchFamily="18" charset="-78"/>
                <a:cs typeface="Andalus" panose="02020603050405020304" pitchFamily="18" charset="-78"/>
              </a:rPr>
              <a:t>4- Accuracy of the fit of the denture base.</a:t>
            </a:r>
          </a:p>
          <a:p>
            <a:pPr marL="0" indent="0" algn="l" rtl="0">
              <a:buNone/>
            </a:pPr>
            <a:r>
              <a:rPr lang="en-US" sz="2400" dirty="0">
                <a:latin typeface="Andalus" panose="02020603050405020304" pitchFamily="18" charset="-78"/>
                <a:cs typeface="Andalus" panose="02020603050405020304" pitchFamily="18" charset="-78"/>
              </a:rPr>
              <a:t>5- Design of the removable partial denture framework.</a:t>
            </a:r>
          </a:p>
          <a:p>
            <a:pPr marL="0" indent="0" algn="l" rtl="0">
              <a:buNone/>
            </a:pPr>
            <a:r>
              <a:rPr lang="en-US" sz="2800" b="1" dirty="0">
                <a:latin typeface="Andalus" panose="02020603050405020304" pitchFamily="18" charset="-78"/>
                <a:cs typeface="Andalus" panose="02020603050405020304" pitchFamily="18" charset="-78"/>
              </a:rPr>
              <a:t>6- Total occlusal load applied.</a:t>
            </a:r>
            <a:endParaRPr lang="ar-SA" sz="28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514619" y="2250432"/>
            <a:ext cx="1980886" cy="2441387"/>
          </a:xfrm>
          <a:prstGeom prst="rect">
            <a:avLst/>
          </a:prstGeom>
        </p:spPr>
      </p:pic>
    </p:spTree>
    <p:extLst>
      <p:ext uri="{BB962C8B-B14F-4D97-AF65-F5344CB8AC3E}">
        <p14:creationId xmlns:p14="http://schemas.microsoft.com/office/powerpoint/2010/main" val="2293618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4- Establishment and Verification of Occlusal Relations and Tooth Arrangements</a:t>
            </a:r>
            <a:endParaRPr lang="ar-SA" sz="3200"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3200" b="1" dirty="0" smtClean="0">
                <a:solidFill>
                  <a:schemeClr val="bg2">
                    <a:lumMod val="75000"/>
                  </a:schemeClr>
                </a:solidFill>
                <a:latin typeface="Andalus" panose="02020603050405020304" pitchFamily="18" charset="-78"/>
                <a:cs typeface="Andalus" panose="02020603050405020304" pitchFamily="18" charset="-78"/>
              </a:rPr>
              <a:t>The </a:t>
            </a:r>
            <a:r>
              <a:rPr lang="en-US" sz="3200" b="1" dirty="0">
                <a:solidFill>
                  <a:schemeClr val="bg2">
                    <a:lumMod val="75000"/>
                  </a:schemeClr>
                </a:solidFill>
                <a:latin typeface="Andalus" panose="02020603050405020304" pitchFamily="18" charset="-78"/>
                <a:cs typeface="Andalus" panose="02020603050405020304" pitchFamily="18" charset="-78"/>
              </a:rPr>
              <a:t>establishment of satisfactory occlusion for the partial denture patient should include the following:</a:t>
            </a:r>
          </a:p>
          <a:p>
            <a:pPr marL="0" indent="0" algn="l" rtl="0">
              <a:buNone/>
            </a:pPr>
            <a:r>
              <a:rPr lang="en-US" sz="2400" dirty="0">
                <a:latin typeface="Andalus" panose="02020603050405020304" pitchFamily="18" charset="-78"/>
                <a:cs typeface="Andalus" panose="02020603050405020304" pitchFamily="18" charset="-78"/>
              </a:rPr>
              <a:t>1- Analysis of the existing occlusion.</a:t>
            </a:r>
          </a:p>
          <a:p>
            <a:pPr marL="0" indent="0" algn="l" rtl="0">
              <a:buNone/>
            </a:pPr>
            <a:r>
              <a:rPr lang="en-US" sz="2400" dirty="0">
                <a:latin typeface="Andalus" panose="02020603050405020304" pitchFamily="18" charset="-78"/>
                <a:cs typeface="Andalus" panose="02020603050405020304" pitchFamily="18" charset="-78"/>
              </a:rPr>
              <a:t>2- Correction of existing occlusal disharmony.</a:t>
            </a:r>
          </a:p>
          <a:p>
            <a:pPr marL="0" indent="0" algn="l" rtl="0">
              <a:buNone/>
            </a:pPr>
            <a:r>
              <a:rPr lang="en-US" sz="2400" dirty="0">
                <a:latin typeface="Andalus" panose="02020603050405020304" pitchFamily="18" charset="-78"/>
                <a:cs typeface="Andalus" panose="02020603050405020304" pitchFamily="18" charset="-78"/>
              </a:rPr>
              <a:t>3- Recording of centric relation.</a:t>
            </a:r>
          </a:p>
          <a:p>
            <a:pPr marL="0" indent="0" algn="l" rtl="0">
              <a:buNone/>
            </a:pPr>
            <a:r>
              <a:rPr lang="en-US" sz="2400" dirty="0">
                <a:latin typeface="Andalus" panose="02020603050405020304" pitchFamily="18" charset="-78"/>
                <a:cs typeface="Andalus" panose="02020603050405020304" pitchFamily="18" charset="-78"/>
              </a:rPr>
              <a:t>4- Recording of eccentric jaw relations.</a:t>
            </a:r>
          </a:p>
          <a:p>
            <a:pPr marL="0" indent="0" algn="l" rtl="0">
              <a:buNone/>
            </a:pPr>
            <a:r>
              <a:rPr lang="en-US" sz="2400" dirty="0">
                <a:latin typeface="Andalus" panose="02020603050405020304" pitchFamily="18" charset="-78"/>
                <a:cs typeface="Andalus" panose="02020603050405020304" pitchFamily="18" charset="-78"/>
              </a:rPr>
              <a:t>5- Correction of occlusal discrepancies that created in processing the denture.</a:t>
            </a:r>
            <a:endParaRPr lang="ar-SA"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717692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4- Establishment and Verification of Occlusal Relations and Tooth Arrangements</a:t>
            </a:r>
            <a:endParaRPr lang="ar-SA" sz="3200"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3200" b="1" dirty="0" smtClean="0">
                <a:solidFill>
                  <a:schemeClr val="bg2">
                    <a:lumMod val="75000"/>
                  </a:schemeClr>
                </a:solidFill>
                <a:latin typeface="Andalus" panose="02020603050405020304" pitchFamily="18" charset="-78"/>
                <a:cs typeface="Andalus" panose="02020603050405020304" pitchFamily="18" charset="-78"/>
              </a:rPr>
              <a:t>Methods </a:t>
            </a:r>
            <a:r>
              <a:rPr lang="en-US" sz="3200" b="1" dirty="0">
                <a:solidFill>
                  <a:schemeClr val="bg2">
                    <a:lumMod val="75000"/>
                  </a:schemeClr>
                </a:solidFill>
                <a:latin typeface="Andalus" panose="02020603050405020304" pitchFamily="18" charset="-78"/>
                <a:cs typeface="Andalus" panose="02020603050405020304" pitchFamily="18" charset="-78"/>
              </a:rPr>
              <a:t>for establishing occlusal relationships:</a:t>
            </a:r>
          </a:p>
          <a:p>
            <a:pPr marL="0" indent="0" algn="l" rtl="0">
              <a:buNone/>
            </a:pPr>
            <a:r>
              <a:rPr lang="en-US" sz="2400" dirty="0">
                <a:latin typeface="Andalus" panose="02020603050405020304" pitchFamily="18" charset="-78"/>
                <a:cs typeface="Andalus" panose="02020603050405020304" pitchFamily="18" charset="-78"/>
              </a:rPr>
              <a:t>1- Direct opposition of casts.</a:t>
            </a:r>
          </a:p>
          <a:p>
            <a:pPr marL="0" indent="0" algn="l" rtl="0">
              <a:buNone/>
            </a:pPr>
            <a:r>
              <a:rPr lang="en-US" sz="2400" dirty="0">
                <a:latin typeface="Andalus" panose="02020603050405020304" pitchFamily="18" charset="-78"/>
                <a:cs typeface="Andalus" panose="02020603050405020304" pitchFamily="18" charset="-78"/>
              </a:rPr>
              <a:t>2- </a:t>
            </a:r>
            <a:r>
              <a:rPr lang="en-US" sz="2400" dirty="0" err="1">
                <a:latin typeface="Andalus" panose="02020603050405020304" pitchFamily="18" charset="-78"/>
                <a:cs typeface="Andalus" panose="02020603050405020304" pitchFamily="18" charset="-78"/>
              </a:rPr>
              <a:t>Interocclusal</a:t>
            </a:r>
            <a:r>
              <a:rPr lang="en-US" sz="2400" dirty="0">
                <a:latin typeface="Andalus" panose="02020603050405020304" pitchFamily="18" charset="-78"/>
                <a:cs typeface="Andalus" panose="02020603050405020304" pitchFamily="18" charset="-78"/>
              </a:rPr>
              <a:t> records with posterior teeth remaining.</a:t>
            </a:r>
          </a:p>
          <a:p>
            <a:pPr marL="0" indent="0" algn="l" rtl="0">
              <a:buNone/>
            </a:pPr>
            <a:r>
              <a:rPr lang="en-US" sz="2400" dirty="0">
                <a:latin typeface="Andalus" panose="02020603050405020304" pitchFamily="18" charset="-78"/>
                <a:cs typeface="Andalus" panose="02020603050405020304" pitchFamily="18" charset="-78"/>
              </a:rPr>
              <a:t>3- Occlusal relations using occlusion rims on record bases.</a:t>
            </a:r>
          </a:p>
          <a:p>
            <a:pPr marL="0" indent="0" algn="l" rtl="0">
              <a:buNone/>
            </a:pPr>
            <a:r>
              <a:rPr lang="en-US" sz="2400" dirty="0">
                <a:latin typeface="Andalus" panose="02020603050405020304" pitchFamily="18" charset="-78"/>
                <a:cs typeface="Andalus" panose="02020603050405020304" pitchFamily="18" charset="-78"/>
              </a:rPr>
              <a:t>4- Jaw relation records made entirely on occlusion rims.</a:t>
            </a:r>
          </a:p>
          <a:p>
            <a:pPr marL="0" indent="0" algn="l" rtl="0">
              <a:buNone/>
            </a:pPr>
            <a:r>
              <a:rPr lang="en-US" sz="2400" dirty="0">
                <a:latin typeface="Andalus" panose="02020603050405020304" pitchFamily="18" charset="-78"/>
                <a:cs typeface="Andalus" panose="02020603050405020304" pitchFamily="18" charset="-78"/>
              </a:rPr>
              <a:t>5- Establishing occlusion by the recording of occlusal pathways</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03291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4- Establishment and Verification of Occlusal Relations and Tooth Arrangements</a:t>
            </a:r>
            <a:endParaRPr lang="ar-SA" sz="3200"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3200" b="1" dirty="0" smtClean="0">
                <a:solidFill>
                  <a:schemeClr val="bg2">
                    <a:lumMod val="75000"/>
                  </a:schemeClr>
                </a:solidFill>
                <a:latin typeface="Andalus" panose="02020603050405020304" pitchFamily="18" charset="-78"/>
                <a:cs typeface="Andalus" panose="02020603050405020304" pitchFamily="18" charset="-78"/>
              </a:rPr>
              <a:t>Methods </a:t>
            </a:r>
            <a:r>
              <a:rPr lang="en-US" sz="3200" b="1" dirty="0">
                <a:solidFill>
                  <a:schemeClr val="bg2">
                    <a:lumMod val="75000"/>
                  </a:schemeClr>
                </a:solidFill>
                <a:latin typeface="Andalus" panose="02020603050405020304" pitchFamily="18" charset="-78"/>
                <a:cs typeface="Andalus" panose="02020603050405020304" pitchFamily="18" charset="-78"/>
              </a:rPr>
              <a:t>for establishing occlusal relationships:</a:t>
            </a:r>
          </a:p>
          <a:p>
            <a:pPr marL="0" indent="0" algn="l" rtl="0">
              <a:buNone/>
            </a:pPr>
            <a:r>
              <a:rPr lang="en-US" sz="2800" b="1" dirty="0">
                <a:latin typeface="Andalus" panose="02020603050405020304" pitchFamily="18" charset="-78"/>
                <a:cs typeface="Andalus" panose="02020603050405020304" pitchFamily="18" charset="-78"/>
              </a:rPr>
              <a:t>1- Direct opposition of casts.</a:t>
            </a:r>
          </a:p>
          <a:p>
            <a:pPr marL="0" indent="0" algn="l" rtl="0">
              <a:buNone/>
            </a:pPr>
            <a:r>
              <a:rPr lang="en-US" sz="2400" dirty="0">
                <a:latin typeface="Andalus" panose="02020603050405020304" pitchFamily="18" charset="-78"/>
                <a:cs typeface="Andalus" panose="02020603050405020304" pitchFamily="18" charset="-78"/>
              </a:rPr>
              <a:t>2- </a:t>
            </a:r>
            <a:r>
              <a:rPr lang="en-US" sz="2400" dirty="0" err="1">
                <a:latin typeface="Andalus" panose="02020603050405020304" pitchFamily="18" charset="-78"/>
                <a:cs typeface="Andalus" panose="02020603050405020304" pitchFamily="18" charset="-78"/>
              </a:rPr>
              <a:t>Interocclusal</a:t>
            </a:r>
            <a:r>
              <a:rPr lang="en-US" sz="2400" dirty="0">
                <a:latin typeface="Andalus" panose="02020603050405020304" pitchFamily="18" charset="-78"/>
                <a:cs typeface="Andalus" panose="02020603050405020304" pitchFamily="18" charset="-78"/>
              </a:rPr>
              <a:t> records with posterior teeth remaining.</a:t>
            </a:r>
          </a:p>
          <a:p>
            <a:pPr marL="0" indent="0" algn="l" rtl="0">
              <a:buNone/>
            </a:pPr>
            <a:r>
              <a:rPr lang="en-US" sz="2400" dirty="0">
                <a:latin typeface="Andalus" panose="02020603050405020304" pitchFamily="18" charset="-78"/>
                <a:cs typeface="Andalus" panose="02020603050405020304" pitchFamily="18" charset="-78"/>
              </a:rPr>
              <a:t>3- Occlusal relations using occlusion rims on record bases.</a:t>
            </a:r>
          </a:p>
          <a:p>
            <a:pPr marL="0" indent="0" algn="l" rtl="0">
              <a:buNone/>
            </a:pPr>
            <a:r>
              <a:rPr lang="en-US" sz="2400" dirty="0">
                <a:latin typeface="Andalus" panose="02020603050405020304" pitchFamily="18" charset="-78"/>
                <a:cs typeface="Andalus" panose="02020603050405020304" pitchFamily="18" charset="-78"/>
              </a:rPr>
              <a:t>4- Jaw relation records made entirely on occlusion rims.</a:t>
            </a:r>
          </a:p>
          <a:p>
            <a:pPr marL="0" indent="0" algn="l" rtl="0">
              <a:buNone/>
            </a:pPr>
            <a:r>
              <a:rPr lang="en-US" sz="2400" dirty="0">
                <a:latin typeface="Andalus" panose="02020603050405020304" pitchFamily="18" charset="-78"/>
                <a:cs typeface="Andalus" panose="02020603050405020304" pitchFamily="18" charset="-78"/>
              </a:rPr>
              <a:t>5- Establishing occlusion by the recording of occlusal pathways</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4887284" y="2958726"/>
            <a:ext cx="3731075" cy="2511770"/>
          </a:xfrm>
          <a:prstGeom prst="rect">
            <a:avLst/>
          </a:prstGeom>
        </p:spPr>
      </p:pic>
    </p:spTree>
    <p:extLst>
      <p:ext uri="{BB962C8B-B14F-4D97-AF65-F5344CB8AC3E}">
        <p14:creationId xmlns:p14="http://schemas.microsoft.com/office/powerpoint/2010/main" val="213431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4- Establishment and Verification of Occlusal Relations and Tooth Arrangements</a:t>
            </a:r>
            <a:endParaRPr lang="ar-SA" sz="3200"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3200" b="1" dirty="0" smtClean="0">
                <a:solidFill>
                  <a:schemeClr val="bg2">
                    <a:lumMod val="75000"/>
                  </a:schemeClr>
                </a:solidFill>
                <a:latin typeface="Andalus" panose="02020603050405020304" pitchFamily="18" charset="-78"/>
                <a:cs typeface="Andalus" panose="02020603050405020304" pitchFamily="18" charset="-78"/>
              </a:rPr>
              <a:t>Methods </a:t>
            </a:r>
            <a:r>
              <a:rPr lang="en-US" sz="3200" b="1" dirty="0">
                <a:solidFill>
                  <a:schemeClr val="bg2">
                    <a:lumMod val="75000"/>
                  </a:schemeClr>
                </a:solidFill>
                <a:latin typeface="Andalus" panose="02020603050405020304" pitchFamily="18" charset="-78"/>
                <a:cs typeface="Andalus" panose="02020603050405020304" pitchFamily="18" charset="-78"/>
              </a:rPr>
              <a:t>for establishing occlusal relationships:</a:t>
            </a:r>
          </a:p>
          <a:p>
            <a:pPr marL="0" indent="0" algn="l" rtl="0">
              <a:buNone/>
            </a:pPr>
            <a:r>
              <a:rPr lang="en-US" sz="2400" dirty="0">
                <a:latin typeface="Andalus" panose="02020603050405020304" pitchFamily="18" charset="-78"/>
                <a:cs typeface="Andalus" panose="02020603050405020304" pitchFamily="18" charset="-78"/>
              </a:rPr>
              <a:t>1- Direct opposition of casts.</a:t>
            </a:r>
          </a:p>
          <a:p>
            <a:pPr marL="0" indent="0" algn="l" rtl="0">
              <a:buNone/>
            </a:pPr>
            <a:r>
              <a:rPr lang="en-US" sz="2800" b="1" dirty="0">
                <a:latin typeface="Andalus" panose="02020603050405020304" pitchFamily="18" charset="-78"/>
                <a:cs typeface="Andalus" panose="02020603050405020304" pitchFamily="18" charset="-78"/>
              </a:rPr>
              <a:t>2- </a:t>
            </a:r>
            <a:r>
              <a:rPr lang="en-US" sz="2800" b="1" dirty="0" err="1">
                <a:latin typeface="Andalus" panose="02020603050405020304" pitchFamily="18" charset="-78"/>
                <a:cs typeface="Andalus" panose="02020603050405020304" pitchFamily="18" charset="-78"/>
              </a:rPr>
              <a:t>Interocclusal</a:t>
            </a:r>
            <a:r>
              <a:rPr lang="en-US" sz="2800" b="1" dirty="0">
                <a:latin typeface="Andalus" panose="02020603050405020304" pitchFamily="18" charset="-78"/>
                <a:cs typeface="Andalus" panose="02020603050405020304" pitchFamily="18" charset="-78"/>
              </a:rPr>
              <a:t> records with posterior teeth remaining.</a:t>
            </a:r>
          </a:p>
          <a:p>
            <a:pPr marL="0" indent="0" algn="l" rtl="0">
              <a:buNone/>
            </a:pPr>
            <a:r>
              <a:rPr lang="en-US" sz="2400" dirty="0">
                <a:latin typeface="Andalus" panose="02020603050405020304" pitchFamily="18" charset="-78"/>
                <a:cs typeface="Andalus" panose="02020603050405020304" pitchFamily="18" charset="-78"/>
              </a:rPr>
              <a:t>3- Occlusal relations using occlusion rims on record bases.</a:t>
            </a:r>
          </a:p>
          <a:p>
            <a:pPr marL="0" indent="0" algn="l" rtl="0">
              <a:buNone/>
            </a:pPr>
            <a:r>
              <a:rPr lang="en-US" sz="2400" dirty="0">
                <a:latin typeface="Andalus" panose="02020603050405020304" pitchFamily="18" charset="-78"/>
                <a:cs typeface="Andalus" panose="02020603050405020304" pitchFamily="18" charset="-78"/>
              </a:rPr>
              <a:t>4- Jaw relation records made entirely on occlusion rims.</a:t>
            </a:r>
          </a:p>
          <a:p>
            <a:pPr marL="0" indent="0" algn="l" rtl="0">
              <a:buNone/>
            </a:pPr>
            <a:r>
              <a:rPr lang="en-US" sz="2400" dirty="0">
                <a:latin typeface="Andalus" panose="02020603050405020304" pitchFamily="18" charset="-78"/>
                <a:cs typeface="Andalus" panose="02020603050405020304" pitchFamily="18" charset="-78"/>
              </a:rPr>
              <a:t>5- Establishing occlusion by the recording of occlusal pathways</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17500" t="55238" r="40630" b="22051"/>
          <a:stretch/>
        </p:blipFill>
        <p:spPr>
          <a:xfrm>
            <a:off x="4253985" y="3537760"/>
            <a:ext cx="6545766" cy="1996227"/>
          </a:xfrm>
          <a:prstGeom prst="rect">
            <a:avLst/>
          </a:prstGeom>
        </p:spPr>
      </p:pic>
    </p:spTree>
    <p:extLst>
      <p:ext uri="{BB962C8B-B14F-4D97-AF65-F5344CB8AC3E}">
        <p14:creationId xmlns:p14="http://schemas.microsoft.com/office/powerpoint/2010/main" val="330516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4- Establishment and Verification of Occlusal Relations and Tooth Arrangements</a:t>
            </a:r>
            <a:endParaRPr lang="ar-SA" sz="3200"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3200" b="1" dirty="0" smtClean="0">
                <a:solidFill>
                  <a:schemeClr val="bg2">
                    <a:lumMod val="75000"/>
                  </a:schemeClr>
                </a:solidFill>
                <a:latin typeface="Andalus" panose="02020603050405020304" pitchFamily="18" charset="-78"/>
                <a:cs typeface="Andalus" panose="02020603050405020304" pitchFamily="18" charset="-78"/>
              </a:rPr>
              <a:t>Methods </a:t>
            </a:r>
            <a:r>
              <a:rPr lang="en-US" sz="3200" b="1" dirty="0">
                <a:solidFill>
                  <a:schemeClr val="bg2">
                    <a:lumMod val="75000"/>
                  </a:schemeClr>
                </a:solidFill>
                <a:latin typeface="Andalus" panose="02020603050405020304" pitchFamily="18" charset="-78"/>
                <a:cs typeface="Andalus" panose="02020603050405020304" pitchFamily="18" charset="-78"/>
              </a:rPr>
              <a:t>for establishing occlusal relationships:</a:t>
            </a:r>
          </a:p>
          <a:p>
            <a:pPr marL="0" indent="0" algn="l" rtl="0">
              <a:buNone/>
            </a:pPr>
            <a:r>
              <a:rPr lang="en-US" sz="2400" dirty="0">
                <a:latin typeface="Andalus" panose="02020603050405020304" pitchFamily="18" charset="-78"/>
                <a:cs typeface="Andalus" panose="02020603050405020304" pitchFamily="18" charset="-78"/>
              </a:rPr>
              <a:t>1- Direct opposition of casts.</a:t>
            </a:r>
          </a:p>
          <a:p>
            <a:pPr marL="0" indent="0" algn="l" rtl="0">
              <a:buNone/>
            </a:pPr>
            <a:r>
              <a:rPr lang="en-US" sz="2400" dirty="0">
                <a:latin typeface="Andalus" panose="02020603050405020304" pitchFamily="18" charset="-78"/>
                <a:cs typeface="Andalus" panose="02020603050405020304" pitchFamily="18" charset="-78"/>
              </a:rPr>
              <a:t>2- </a:t>
            </a:r>
            <a:r>
              <a:rPr lang="en-US" sz="2400" dirty="0" err="1">
                <a:latin typeface="Andalus" panose="02020603050405020304" pitchFamily="18" charset="-78"/>
                <a:cs typeface="Andalus" panose="02020603050405020304" pitchFamily="18" charset="-78"/>
              </a:rPr>
              <a:t>Interocclusal</a:t>
            </a:r>
            <a:r>
              <a:rPr lang="en-US" sz="2400" dirty="0">
                <a:latin typeface="Andalus" panose="02020603050405020304" pitchFamily="18" charset="-78"/>
                <a:cs typeface="Andalus" panose="02020603050405020304" pitchFamily="18" charset="-78"/>
              </a:rPr>
              <a:t> records with posterior teeth remaining.</a:t>
            </a:r>
          </a:p>
          <a:p>
            <a:pPr marL="0" indent="0" algn="l" rtl="0">
              <a:buNone/>
            </a:pPr>
            <a:r>
              <a:rPr lang="en-US" sz="2800" b="1" dirty="0">
                <a:latin typeface="Andalus" panose="02020603050405020304" pitchFamily="18" charset="-78"/>
                <a:cs typeface="Andalus" panose="02020603050405020304" pitchFamily="18" charset="-78"/>
              </a:rPr>
              <a:t>3- Occlusal relations using occlusion rims on record bases.</a:t>
            </a:r>
          </a:p>
          <a:p>
            <a:pPr marL="0" indent="0" algn="l" rtl="0">
              <a:buNone/>
            </a:pPr>
            <a:r>
              <a:rPr lang="en-US" sz="2400" dirty="0">
                <a:latin typeface="Andalus" panose="02020603050405020304" pitchFamily="18" charset="-78"/>
                <a:cs typeface="Andalus" panose="02020603050405020304" pitchFamily="18" charset="-78"/>
              </a:rPr>
              <a:t>4- Jaw relation records made entirely on occlusion rims.</a:t>
            </a:r>
          </a:p>
          <a:p>
            <a:pPr marL="0" indent="0" algn="l" rtl="0">
              <a:buNone/>
            </a:pPr>
            <a:r>
              <a:rPr lang="en-US" sz="2400" dirty="0">
                <a:latin typeface="Andalus" panose="02020603050405020304" pitchFamily="18" charset="-78"/>
                <a:cs typeface="Andalus" panose="02020603050405020304" pitchFamily="18" charset="-78"/>
              </a:rPr>
              <a:t>5- Establishing occlusion by the recording of occlusal pathways</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0964" t="60871" r="46767" b="20467"/>
          <a:stretch/>
        </p:blipFill>
        <p:spPr>
          <a:xfrm>
            <a:off x="4237149" y="4259114"/>
            <a:ext cx="5834130" cy="1896988"/>
          </a:xfrm>
          <a:prstGeom prst="rect">
            <a:avLst/>
          </a:prstGeom>
        </p:spPr>
      </p:pic>
    </p:spTree>
    <p:extLst>
      <p:ext uri="{BB962C8B-B14F-4D97-AF65-F5344CB8AC3E}">
        <p14:creationId xmlns:p14="http://schemas.microsoft.com/office/powerpoint/2010/main" val="2869993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4- Establishment and Verification of Occlusal Relations and Tooth Arrangements</a:t>
            </a:r>
            <a:endParaRPr lang="ar-SA" sz="3200" dirty="0"/>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2">
                    <a:lumMod val="75000"/>
                  </a:schemeClr>
                </a:solidFill>
                <a:latin typeface="Andalus" panose="02020603050405020304" pitchFamily="18" charset="-78"/>
                <a:cs typeface="Andalus" panose="02020603050405020304" pitchFamily="18" charset="-78"/>
                <a:sym typeface="Wingdings 2" panose="05020102010507070707" pitchFamily="18" charset="2"/>
              </a:rPr>
              <a:t> </a:t>
            </a:r>
            <a:r>
              <a:rPr lang="en-US" sz="3200" b="1" dirty="0" smtClean="0">
                <a:solidFill>
                  <a:schemeClr val="bg2">
                    <a:lumMod val="75000"/>
                  </a:schemeClr>
                </a:solidFill>
                <a:latin typeface="Andalus" panose="02020603050405020304" pitchFamily="18" charset="-78"/>
                <a:cs typeface="Andalus" panose="02020603050405020304" pitchFamily="18" charset="-78"/>
              </a:rPr>
              <a:t>Methods </a:t>
            </a:r>
            <a:r>
              <a:rPr lang="en-US" sz="3200" b="1" dirty="0">
                <a:solidFill>
                  <a:schemeClr val="bg2">
                    <a:lumMod val="75000"/>
                  </a:schemeClr>
                </a:solidFill>
                <a:latin typeface="Andalus" panose="02020603050405020304" pitchFamily="18" charset="-78"/>
                <a:cs typeface="Andalus" panose="02020603050405020304" pitchFamily="18" charset="-78"/>
              </a:rPr>
              <a:t>for establishing occlusal relationships:</a:t>
            </a:r>
          </a:p>
          <a:p>
            <a:pPr marL="0" indent="0" algn="l" rtl="0">
              <a:buNone/>
            </a:pPr>
            <a:r>
              <a:rPr lang="en-US" sz="2400" dirty="0">
                <a:latin typeface="Andalus" panose="02020603050405020304" pitchFamily="18" charset="-78"/>
                <a:cs typeface="Andalus" panose="02020603050405020304" pitchFamily="18" charset="-78"/>
              </a:rPr>
              <a:t>1- Direct opposition of casts.</a:t>
            </a:r>
          </a:p>
          <a:p>
            <a:pPr marL="0" indent="0" algn="l" rtl="0">
              <a:buNone/>
            </a:pPr>
            <a:r>
              <a:rPr lang="en-US" sz="2400" dirty="0">
                <a:latin typeface="Andalus" panose="02020603050405020304" pitchFamily="18" charset="-78"/>
                <a:cs typeface="Andalus" panose="02020603050405020304" pitchFamily="18" charset="-78"/>
              </a:rPr>
              <a:t>2- </a:t>
            </a:r>
            <a:r>
              <a:rPr lang="en-US" sz="2400" dirty="0" err="1">
                <a:latin typeface="Andalus" panose="02020603050405020304" pitchFamily="18" charset="-78"/>
                <a:cs typeface="Andalus" panose="02020603050405020304" pitchFamily="18" charset="-78"/>
              </a:rPr>
              <a:t>Interocclusal</a:t>
            </a:r>
            <a:r>
              <a:rPr lang="en-US" sz="2400" dirty="0">
                <a:latin typeface="Andalus" panose="02020603050405020304" pitchFamily="18" charset="-78"/>
                <a:cs typeface="Andalus" panose="02020603050405020304" pitchFamily="18" charset="-78"/>
              </a:rPr>
              <a:t> records with posterior teeth remaining.</a:t>
            </a:r>
          </a:p>
          <a:p>
            <a:pPr marL="0" indent="0" algn="l" rtl="0">
              <a:buNone/>
            </a:pPr>
            <a:r>
              <a:rPr lang="en-US" sz="2400" dirty="0">
                <a:latin typeface="Andalus" panose="02020603050405020304" pitchFamily="18" charset="-78"/>
                <a:cs typeface="Andalus" panose="02020603050405020304" pitchFamily="18" charset="-78"/>
              </a:rPr>
              <a:t>3- Occlusal relations using occlusion rims on record bases.</a:t>
            </a:r>
          </a:p>
          <a:p>
            <a:pPr marL="0" indent="0" algn="l" rtl="0">
              <a:buNone/>
            </a:pPr>
            <a:r>
              <a:rPr lang="en-US" sz="2800" b="1" dirty="0">
                <a:latin typeface="Andalus" panose="02020603050405020304" pitchFamily="18" charset="-78"/>
                <a:cs typeface="Andalus" panose="02020603050405020304" pitchFamily="18" charset="-78"/>
              </a:rPr>
              <a:t>4- Jaw relation records made entirely on occlusion rims.</a:t>
            </a:r>
          </a:p>
          <a:p>
            <a:pPr marL="0" indent="0" algn="l" rtl="0">
              <a:buNone/>
            </a:pPr>
            <a:r>
              <a:rPr lang="en-US" sz="2400" dirty="0">
                <a:latin typeface="Andalus" panose="02020603050405020304" pitchFamily="18" charset="-78"/>
                <a:cs typeface="Andalus" panose="02020603050405020304" pitchFamily="18" charset="-78"/>
              </a:rPr>
              <a:t>5- Establishing occlusion by the recording of occlusal pathways</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0073" t="62104" r="42907" b="15185"/>
          <a:stretch/>
        </p:blipFill>
        <p:spPr>
          <a:xfrm>
            <a:off x="4314423" y="1814958"/>
            <a:ext cx="5640947" cy="1945674"/>
          </a:xfrm>
          <a:prstGeom prst="rect">
            <a:avLst/>
          </a:prstGeom>
        </p:spPr>
      </p:pic>
    </p:spTree>
    <p:extLst>
      <p:ext uri="{BB962C8B-B14F-4D97-AF65-F5344CB8AC3E}">
        <p14:creationId xmlns:p14="http://schemas.microsoft.com/office/powerpoint/2010/main" val="2878685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5- Initial Placement Procedures</a:t>
            </a:r>
            <a:endParaRPr lang="ar-SA" sz="3200" dirty="0"/>
          </a:p>
        </p:txBody>
      </p:sp>
      <p:sp>
        <p:nvSpPr>
          <p:cNvPr id="3" name="Content Placeholder 2"/>
          <p:cNvSpPr>
            <a:spLocks noGrp="1"/>
          </p:cNvSpPr>
          <p:nvPr>
            <p:ph idx="1"/>
          </p:nvPr>
        </p:nvSpPr>
        <p:spPr/>
        <p:txBody>
          <a:bodyPr>
            <a:normAutofit/>
          </a:bodyPr>
          <a:lstStyle/>
          <a:p>
            <a:pPr algn="l" rtl="0"/>
            <a:r>
              <a:rPr lang="en-US" sz="2400" dirty="0">
                <a:latin typeface="Andalus" panose="02020603050405020304" pitchFamily="18" charset="-78"/>
                <a:cs typeface="Andalus" panose="02020603050405020304" pitchFamily="18" charset="-78"/>
              </a:rPr>
              <a:t>The fifth phase of treatment occurs when the patient is given possession of the removable prosthesis. It seems that minute changes in the planned occlusal relationships occur during processing of the </a:t>
            </a:r>
            <a:r>
              <a:rPr lang="en-US" sz="2400" dirty="0" smtClean="0">
                <a:latin typeface="Andalus" panose="02020603050405020304" pitchFamily="18" charset="-78"/>
                <a:cs typeface="Andalus" panose="02020603050405020304" pitchFamily="18" charset="-78"/>
              </a:rPr>
              <a:t>dentures.</a:t>
            </a:r>
          </a:p>
          <a:p>
            <a:pPr algn="l" rtl="0"/>
            <a:r>
              <a:rPr lang="en-US" sz="2400" dirty="0" smtClean="0">
                <a:latin typeface="Andalus" panose="02020603050405020304" pitchFamily="18" charset="-78"/>
                <a:cs typeface="Andalus" panose="02020603050405020304" pitchFamily="18" charset="-78"/>
              </a:rPr>
              <a:t>Not </a:t>
            </a:r>
            <a:r>
              <a:rPr lang="en-US" sz="2400" dirty="0">
                <a:latin typeface="Andalus" panose="02020603050405020304" pitchFamily="18" charset="-78"/>
                <a:cs typeface="Andalus" panose="02020603050405020304" pitchFamily="18" charset="-78"/>
              </a:rPr>
              <a:t>only must occlusal harmony be ensured before the patient is given possession of the dentures, but also the processed bases must be reasonably perfected to fit the basal seats. </a:t>
            </a:r>
            <a:endParaRPr lang="en-US" sz="2400" dirty="0" smtClean="0">
              <a:latin typeface="Andalus" panose="02020603050405020304" pitchFamily="18" charset="-78"/>
              <a:cs typeface="Andalus" panose="02020603050405020304" pitchFamily="18" charset="-78"/>
            </a:endParaRPr>
          </a:p>
          <a:p>
            <a:pPr algn="l" rtl="0"/>
            <a:r>
              <a:rPr lang="en-US" sz="2400" dirty="0" smtClean="0">
                <a:latin typeface="Andalus" panose="02020603050405020304" pitchFamily="18" charset="-78"/>
                <a:cs typeface="Andalus" panose="02020603050405020304" pitchFamily="18" charset="-78"/>
              </a:rPr>
              <a:t>It </a:t>
            </a:r>
            <a:r>
              <a:rPr lang="en-US" sz="2400" dirty="0">
                <a:latin typeface="Andalus" panose="02020603050405020304" pitchFamily="18" charset="-78"/>
                <a:cs typeface="Andalus" panose="02020603050405020304" pitchFamily="18" charset="-78"/>
              </a:rPr>
              <a:t>must also be ascertained that the patient understands the suggestions and recommendations given by the dentist for care of the dentures and oral </a:t>
            </a:r>
            <a:r>
              <a:rPr lang="en-US" sz="2400" dirty="0" smtClean="0">
                <a:latin typeface="Andalus" panose="02020603050405020304" pitchFamily="18" charset="-78"/>
                <a:cs typeface="Andalus" panose="02020603050405020304" pitchFamily="18" charset="-78"/>
              </a:rPr>
              <a:t>structures. </a:t>
            </a:r>
            <a:endParaRPr lang="en-US"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29875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ndalus" panose="02020603050405020304" pitchFamily="18" charset="-78"/>
                <a:cs typeface="Andalus" panose="02020603050405020304" pitchFamily="18" charset="-78"/>
              </a:rPr>
              <a:t>6- Periodic Recall</a:t>
            </a:r>
            <a:endParaRPr lang="ar-SA" sz="3200" dirty="0"/>
          </a:p>
        </p:txBody>
      </p:sp>
      <p:sp>
        <p:nvSpPr>
          <p:cNvPr id="3" name="Content Placeholder 2"/>
          <p:cNvSpPr>
            <a:spLocks noGrp="1"/>
          </p:cNvSpPr>
          <p:nvPr>
            <p:ph idx="1"/>
          </p:nvPr>
        </p:nvSpPr>
        <p:spPr/>
        <p:txBody>
          <a:bodyPr>
            <a:normAutofit/>
          </a:bodyPr>
          <a:lstStyle/>
          <a:p>
            <a:pPr algn="l" rtl="0"/>
            <a:r>
              <a:rPr lang="en-US" sz="2400" dirty="0">
                <a:latin typeface="Andalus" panose="02020603050405020304" pitchFamily="18" charset="-78"/>
                <a:cs typeface="Andalus" panose="02020603050405020304" pitchFamily="18" charset="-78"/>
              </a:rPr>
              <a:t>Periodic reevaluation of the patient is critical for early recognition of changes in the oral structures to allow steps to be taken to maintain oral health</a:t>
            </a:r>
            <a:r>
              <a:rPr lang="en-US" sz="2400" dirty="0" smtClean="0">
                <a:latin typeface="Andalus" panose="02020603050405020304" pitchFamily="18" charset="-78"/>
                <a:cs typeface="Andalus" panose="02020603050405020304" pitchFamily="18" charset="-78"/>
              </a:rPr>
              <a:t>.</a:t>
            </a:r>
          </a:p>
          <a:p>
            <a:pPr algn="l" rtl="0"/>
            <a:r>
              <a:rPr lang="en-US" sz="2400" dirty="0">
                <a:latin typeface="Andalus" panose="02020603050405020304" pitchFamily="18" charset="-78"/>
                <a:cs typeface="Andalus" panose="02020603050405020304" pitchFamily="18" charset="-78"/>
              </a:rPr>
              <a:t>These examinations must monitor:</a:t>
            </a:r>
          </a:p>
          <a:p>
            <a:pPr marL="0" indent="0" algn="l" rtl="0">
              <a:buNone/>
            </a:pPr>
            <a:r>
              <a:rPr lang="en-US" sz="2400" dirty="0">
                <a:latin typeface="Andalus" panose="02020603050405020304" pitchFamily="18" charset="-78"/>
                <a:cs typeface="Andalus" panose="02020603050405020304" pitchFamily="18" charset="-78"/>
              </a:rPr>
              <a:t>1- The condition of the oral tissue.</a:t>
            </a:r>
          </a:p>
          <a:p>
            <a:pPr marL="0" indent="0" algn="l" rtl="0">
              <a:buNone/>
            </a:pPr>
            <a:r>
              <a:rPr lang="en-US" sz="2400" dirty="0">
                <a:latin typeface="Andalus" panose="02020603050405020304" pitchFamily="18" charset="-78"/>
                <a:cs typeface="Andalus" panose="02020603050405020304" pitchFamily="18" charset="-78"/>
              </a:rPr>
              <a:t>2- The response to the tooth restorations, and the prosthesis.</a:t>
            </a:r>
          </a:p>
          <a:p>
            <a:pPr marL="0" indent="0" algn="l" rtl="0">
              <a:buNone/>
            </a:pPr>
            <a:r>
              <a:rPr lang="en-US" sz="2400" dirty="0">
                <a:latin typeface="Andalus" panose="02020603050405020304" pitchFamily="18" charset="-78"/>
                <a:cs typeface="Andalus" panose="02020603050405020304" pitchFamily="18" charset="-78"/>
              </a:rPr>
              <a:t>3- The patient's acceptance.</a:t>
            </a:r>
          </a:p>
          <a:p>
            <a:pPr marL="0" indent="0" algn="l" rtl="0">
              <a:buNone/>
            </a:pPr>
            <a:r>
              <a:rPr lang="en-US" sz="2400" dirty="0">
                <a:latin typeface="Andalus" panose="02020603050405020304" pitchFamily="18" charset="-78"/>
                <a:cs typeface="Andalus" panose="02020603050405020304" pitchFamily="18" charset="-78"/>
              </a:rPr>
              <a:t>4- The patient's commitment to maintain oral </a:t>
            </a:r>
            <a:r>
              <a:rPr lang="en-US" sz="2400" dirty="0" smtClean="0">
                <a:latin typeface="Andalus" panose="02020603050405020304" pitchFamily="18" charset="-78"/>
                <a:cs typeface="Andalus" panose="02020603050405020304" pitchFamily="18" charset="-78"/>
              </a:rPr>
              <a:t>hygiene.</a:t>
            </a:r>
          </a:p>
          <a:p>
            <a:pPr algn="l" rtl="0"/>
            <a:r>
              <a:rPr lang="en-US" sz="2400" dirty="0">
                <a:latin typeface="Andalus" panose="02020603050405020304" pitchFamily="18" charset="-78"/>
                <a:cs typeface="Andalus" panose="02020603050405020304" pitchFamily="18" charset="-78"/>
              </a:rPr>
              <a:t>Although a 6-month recall period is adequate for most patients, a more frequent evaluation may be required for some.</a:t>
            </a:r>
            <a:endParaRPr lang="en-US" sz="2400" dirty="0" smtClean="0">
              <a:latin typeface="Andalus" panose="02020603050405020304" pitchFamily="18" charset="-78"/>
              <a:cs typeface="Andalus" panose="02020603050405020304" pitchFamily="18" charset="-78"/>
            </a:endParaRPr>
          </a:p>
          <a:p>
            <a:pPr algn="l" rtl="0"/>
            <a:endParaRPr lang="en-US"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720972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b="11174"/>
          <a:stretch/>
        </p:blipFill>
        <p:spPr>
          <a:xfrm>
            <a:off x="334057" y="218939"/>
            <a:ext cx="11484523" cy="6400800"/>
          </a:xfrm>
          <a:prstGeom prst="rect">
            <a:avLst/>
          </a:prstGeom>
        </p:spPr>
      </p:pic>
    </p:spTree>
    <p:extLst>
      <p:ext uri="{BB962C8B-B14F-4D97-AF65-F5344CB8AC3E}">
        <p14:creationId xmlns:p14="http://schemas.microsoft.com/office/powerpoint/2010/main" val="1457713939"/>
      </p:ext>
    </p:extLst>
  </p:cSld>
  <p:clrMapOvr>
    <a:masterClrMapping/>
  </p:clrMapOvr>
</p:sld>
</file>

<file path=ppt/theme/theme1.xml><?xml version="1.0" encoding="utf-8"?>
<a:theme xmlns:a="http://schemas.openxmlformats.org/drawingml/2006/main" name="Fram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docProps/app.xml><?xml version="1.0" encoding="utf-8"?>
<Properties xmlns="http://schemas.openxmlformats.org/officeDocument/2006/extended-properties" xmlns:vt="http://schemas.openxmlformats.org/officeDocument/2006/docPropsVTypes">
  <Template>Frame</Template>
  <TotalTime>281</TotalTime>
  <Words>1570</Words>
  <Application>Microsoft Office PowerPoint</Application>
  <PresentationFormat>Widescreen</PresentationFormat>
  <Paragraphs>147</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Andalus</vt:lpstr>
      <vt:lpstr>Calibri</vt:lpstr>
      <vt:lpstr>Corbel</vt:lpstr>
      <vt:lpstr>Tahoma</vt:lpstr>
      <vt:lpstr>Wingdings 2</vt:lpstr>
      <vt:lpstr>Frame</vt:lpstr>
      <vt:lpstr>Six Phases of partial denture service</vt:lpstr>
      <vt:lpstr>  Six Phases of partial denture service </vt:lpstr>
      <vt:lpstr>1- Education of patient. </vt:lpstr>
      <vt:lpstr>1- Education of patient. </vt:lpstr>
      <vt:lpstr>2- Diagnosis, Treatment Planning, Design, Treatment Sequencing, and Mouth Preparation. </vt:lpstr>
      <vt:lpstr>2- Diagnosis, Treatment Planning, Design, Treatment Sequencing, and Mouth Preparation. </vt:lpstr>
      <vt:lpstr>2- Diagnosis, Treatment Planning, Design, Treatment Sequencing, and Mouth Preparation. </vt:lpstr>
      <vt:lpstr>2- Diagnosis, Treatment Planning, Design, Treatment Sequencing, and Mouth Preparation. </vt:lpstr>
      <vt:lpstr>3- Support for Distal Extension Denture Bases</vt:lpstr>
      <vt:lpstr>3- Support for Distal Extension Denture Bases</vt:lpstr>
      <vt:lpstr>3- Support for Distal Extension Denture Bases</vt:lpstr>
      <vt:lpstr>3- Support for Distal Extension Denture Bases</vt:lpstr>
      <vt:lpstr>3- Support for Distal Extension Denture Bases</vt:lpstr>
      <vt:lpstr>3- Support for Distal Extension Denture Bases</vt:lpstr>
      <vt:lpstr>3- Support for Distal Extension Denture Bases</vt:lpstr>
      <vt:lpstr>4- Establishment and Verification of Occlusal Relations and Tooth Arrangements</vt:lpstr>
      <vt:lpstr>4- Establishment and Verification of Occlusal Relations and Tooth Arrangements</vt:lpstr>
      <vt:lpstr>4- Establishment and Verification of Occlusal Relations and Tooth Arrangements</vt:lpstr>
      <vt:lpstr>4- Establishment and Verification of Occlusal Relations and Tooth Arrangements</vt:lpstr>
      <vt:lpstr>4- Establishment and Verification of Occlusal Relations and Tooth Arrangements</vt:lpstr>
      <vt:lpstr>4- Establishment and Verification of Occlusal Relations and Tooth Arrangements</vt:lpstr>
      <vt:lpstr>5- Initial Placement Procedures</vt:lpstr>
      <vt:lpstr>6- Periodic Recall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Phases of partial denture service</dc:title>
  <dc:creator>DELL-PC</dc:creator>
  <cp:lastModifiedBy>DELL-PC</cp:lastModifiedBy>
  <cp:revision>25</cp:revision>
  <dcterms:created xsi:type="dcterms:W3CDTF">2020-12-25T13:46:20Z</dcterms:created>
  <dcterms:modified xsi:type="dcterms:W3CDTF">2021-03-23T05:01:06Z</dcterms:modified>
</cp:coreProperties>
</file>