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1" r:id="rId5"/>
    <p:sldId id="262" r:id="rId6"/>
    <p:sldId id="263" r:id="rId7"/>
    <p:sldId id="264" r:id="rId8"/>
    <p:sldId id="259"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60" r:id="rId31"/>
    <p:sldId id="286" r:id="rId32"/>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676" autoAdjust="0"/>
    <p:restoredTop sz="94660"/>
  </p:normalViewPr>
  <p:slideViewPr>
    <p:cSldViewPr snapToGrid="0">
      <p:cViewPr varScale="1">
        <p:scale>
          <a:sx n="74" d="100"/>
          <a:sy n="74" d="100"/>
        </p:scale>
        <p:origin x="5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695F4D5-954F-466B-BBCA-B5643D57B995}" type="datetimeFigureOut">
              <a:rPr lang="ar-SA" smtClean="0"/>
              <a:t>2/29/1441</a:t>
            </a:fld>
            <a:endParaRPr lang="ar-SA"/>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ar-SA"/>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3864816-3178-410B-A612-05DCC88566C5}" type="slidenum">
              <a:rPr lang="ar-SA" smtClean="0"/>
              <a:t>‹#›</a:t>
            </a:fld>
            <a:endParaRPr lang="ar-SA"/>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382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95F4D5-954F-466B-BBCA-B5643D57B995}" type="datetimeFigureOut">
              <a:rPr lang="ar-SA" smtClean="0"/>
              <a:t>2/29/1441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3318315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95F4D5-954F-466B-BBCA-B5643D57B995}" type="datetimeFigureOut">
              <a:rPr lang="ar-SA" smtClean="0"/>
              <a:t>2/29/1441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864816-3178-410B-A612-05DCC88566C5}" type="slidenum">
              <a:rPr lang="ar-SA" smtClean="0"/>
              <a:t>‹#›</a:t>
            </a:fld>
            <a:endParaRPr lang="ar-S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37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95F4D5-954F-466B-BBCA-B5643D57B995}" type="datetimeFigureOut">
              <a:rPr lang="ar-SA" smtClean="0"/>
              <a:t>2/29/1441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806847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95F4D5-954F-466B-BBCA-B5643D57B995}" type="datetimeFigureOut">
              <a:rPr lang="ar-SA" smtClean="0"/>
              <a:t>2/29/1441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28348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695F4D5-954F-466B-BBCA-B5643D57B995}" type="datetimeFigureOut">
              <a:rPr lang="ar-SA" smtClean="0"/>
              <a:t>2/29/1441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42226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5F4D5-954F-466B-BBCA-B5643D57B995}" type="datetimeFigureOut">
              <a:rPr lang="ar-SA" smtClean="0"/>
              <a:t>2/29/1441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3652344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95F4D5-954F-466B-BBCA-B5643D57B995}" type="datetimeFigureOut">
              <a:rPr lang="ar-SA" smtClean="0"/>
              <a:t>2/29/1441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1413082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95F4D5-954F-466B-BBCA-B5643D57B995}" type="datetimeFigureOut">
              <a:rPr lang="ar-SA" smtClean="0"/>
              <a:t>2/29/1441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553486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95F4D5-954F-466B-BBCA-B5643D57B995}" type="datetimeFigureOut">
              <a:rPr lang="ar-SA" smtClean="0"/>
              <a:t>2/29/1441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3404068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95F4D5-954F-466B-BBCA-B5643D57B995}" type="datetimeFigureOut">
              <a:rPr lang="ar-SA" smtClean="0"/>
              <a:t>2/29/1441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864816-3178-410B-A612-05DCC88566C5}" type="slidenum">
              <a:rPr lang="ar-SA" smtClean="0"/>
              <a:t>‹#›</a:t>
            </a:fld>
            <a:endParaRPr lang="ar-SA"/>
          </a:p>
        </p:txBody>
      </p:sp>
    </p:spTree>
    <p:extLst>
      <p:ext uri="{BB962C8B-B14F-4D97-AF65-F5344CB8AC3E}">
        <p14:creationId xmlns:p14="http://schemas.microsoft.com/office/powerpoint/2010/main" val="344792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695F4D5-954F-466B-BBCA-B5643D57B995}" type="datetimeFigureOut">
              <a:rPr lang="ar-SA" smtClean="0"/>
              <a:t>2/29/1441</a:t>
            </a:fld>
            <a:endParaRPr lang="ar-S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13864816-3178-410B-A612-05DCC88566C5}" type="slidenum">
              <a:rPr lang="ar-SA" smtClean="0"/>
              <a:t>‹#›</a:t>
            </a:fld>
            <a:endParaRPr lang="ar-SA"/>
          </a:p>
        </p:txBody>
      </p:sp>
    </p:spTree>
    <p:extLst>
      <p:ext uri="{BB962C8B-B14F-4D97-AF65-F5344CB8AC3E}">
        <p14:creationId xmlns:p14="http://schemas.microsoft.com/office/powerpoint/2010/main" val="3942294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r" defTabSz="914400" rtl="1"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1043" y="251192"/>
            <a:ext cx="3406557" cy="1899580"/>
          </a:xfrm>
          <a:prstGeom prst="rect">
            <a:avLst/>
          </a:prstGeom>
        </p:spPr>
      </p:pic>
      <p:sp>
        <p:nvSpPr>
          <p:cNvPr id="2" name="Title 1"/>
          <p:cNvSpPr>
            <a:spLocks noGrp="1"/>
          </p:cNvSpPr>
          <p:nvPr>
            <p:ph type="ctrTitle"/>
          </p:nvPr>
        </p:nvSpPr>
        <p:spPr>
          <a:xfrm>
            <a:off x="1109980" y="812900"/>
            <a:ext cx="9966960" cy="2926080"/>
          </a:xfrm>
        </p:spPr>
        <p:txBody>
          <a:bodyPr>
            <a:normAutofit/>
          </a:bodyPr>
          <a:lstStyle/>
          <a:p>
            <a:r>
              <a:rPr lang="en-US" dirty="0" smtClean="0">
                <a:latin typeface="Times New Roman" panose="02020603050405020304" pitchFamily="18" charset="0"/>
                <a:cs typeface="Times New Roman" panose="02020603050405020304" pitchFamily="18" charset="0"/>
              </a:rPr>
              <a:t>Intraoral landmarks (ii)</a:t>
            </a:r>
            <a:endParaRPr lang="ar-SA"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09530" y="4020946"/>
            <a:ext cx="8767860" cy="1388165"/>
          </a:xfrm>
        </p:spPr>
        <p:txBody>
          <a:bodyPr/>
          <a:lstStyle/>
          <a:p>
            <a:r>
              <a:rPr lang="en-US" b="1" dirty="0" err="1">
                <a:solidFill>
                  <a:schemeClr val="accent1">
                    <a:lumMod val="50000"/>
                  </a:schemeClr>
                </a:solidFill>
                <a:latin typeface="Times New Roman" panose="02020603050405020304" pitchFamily="18" charset="0"/>
                <a:cs typeface="Times New Roman" panose="02020603050405020304" pitchFamily="18" charset="0"/>
              </a:rPr>
              <a:t>Bushra</a:t>
            </a:r>
            <a:r>
              <a:rPr lang="en-US" b="1" dirty="0">
                <a:solidFill>
                  <a:schemeClr val="accent1">
                    <a:lumMod val="50000"/>
                  </a:schemeClr>
                </a:solidFill>
                <a:latin typeface="Times New Roman" panose="02020603050405020304" pitchFamily="18" charset="0"/>
                <a:cs typeface="Times New Roman" panose="02020603050405020304" pitchFamily="18" charset="0"/>
              </a:rPr>
              <a:t>  Mohammed Ali Al-</a:t>
            </a:r>
            <a:r>
              <a:rPr lang="en-US" b="1" dirty="0" err="1">
                <a:solidFill>
                  <a:schemeClr val="accent1">
                    <a:lumMod val="50000"/>
                  </a:schemeClr>
                </a:solidFill>
                <a:latin typeface="Times New Roman" panose="02020603050405020304" pitchFamily="18" charset="0"/>
                <a:cs typeface="Times New Roman" panose="02020603050405020304" pitchFamily="18" charset="0"/>
              </a:rPr>
              <a:t>Ameen</a:t>
            </a:r>
            <a:endParaRPr lang="en-US" b="1" dirty="0">
              <a:solidFill>
                <a:schemeClr val="accent1">
                  <a:lumMod val="50000"/>
                </a:schemeClr>
              </a:solidFill>
              <a:latin typeface="Times New Roman" panose="02020603050405020304" pitchFamily="18" charset="0"/>
              <a:cs typeface="Times New Roman" panose="02020603050405020304" pitchFamily="18" charset="0"/>
            </a:endParaRPr>
          </a:p>
          <a:p>
            <a:r>
              <a:rPr lang="en-US" b="1" dirty="0">
                <a:solidFill>
                  <a:schemeClr val="accent1">
                    <a:lumMod val="50000"/>
                  </a:schemeClr>
                </a:solidFill>
                <a:latin typeface="Times New Roman" panose="02020603050405020304" pitchFamily="18" charset="0"/>
                <a:cs typeface="Times New Roman" panose="02020603050405020304" pitchFamily="18" charset="0"/>
              </a:rPr>
              <a:t>B,D,S,. </a:t>
            </a:r>
            <a:r>
              <a:rPr lang="en-US" b="1" dirty="0" err="1">
                <a:solidFill>
                  <a:schemeClr val="accent1">
                    <a:lumMod val="50000"/>
                  </a:schemeClr>
                </a:solidFill>
                <a:latin typeface="Times New Roman" panose="02020603050405020304" pitchFamily="18" charset="0"/>
                <a:cs typeface="Times New Roman" panose="02020603050405020304" pitchFamily="18" charset="0"/>
              </a:rPr>
              <a:t>M,Sc</a:t>
            </a:r>
            <a:r>
              <a:rPr lang="en-US" b="1" dirty="0">
                <a:solidFill>
                  <a:schemeClr val="accent1">
                    <a:lumMod val="50000"/>
                  </a:schemeClr>
                </a:solidFill>
                <a:latin typeface="Times New Roman" panose="02020603050405020304" pitchFamily="18" charset="0"/>
                <a:cs typeface="Times New Roman" panose="02020603050405020304" pitchFamily="18" charset="0"/>
              </a:rPr>
              <a:t>.(Pros)</a:t>
            </a:r>
          </a:p>
          <a:p>
            <a:pPr algn="l" rtl="0"/>
            <a:endParaRPr lang="ar-SA" b="1" dirty="0">
              <a:solidFill>
                <a:schemeClr val="accent1">
                  <a:lumMod val="50000"/>
                </a:schemeClr>
              </a:solidFill>
              <a:latin typeface="Times New Roman" panose="02020603050405020304" pitchFamily="18" charset="0"/>
              <a:cs typeface="Times New Roman" panose="02020603050405020304" pitchFamily="18" charset="0"/>
            </a:endParaRPr>
          </a:p>
          <a:p>
            <a:endParaRPr lang="ar-SA"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564452" y="4584879"/>
            <a:ext cx="3378182" cy="1984648"/>
          </a:xfrm>
          <a:prstGeom prst="rect">
            <a:avLst/>
          </a:prstGeom>
        </p:spPr>
      </p:pic>
    </p:spTree>
    <p:extLst>
      <p:ext uri="{BB962C8B-B14F-4D97-AF65-F5344CB8AC3E}">
        <p14:creationId xmlns:p14="http://schemas.microsoft.com/office/powerpoint/2010/main" val="1597925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60070" indent="-514350" algn="l" rtl="0">
              <a:buFont typeface="+mj-lt"/>
              <a:buAutoNum type="arabicPeriod"/>
            </a:pPr>
            <a:r>
              <a:rPr lang="en-US" sz="3600" b="1" dirty="0">
                <a:solidFill>
                  <a:schemeClr val="accent1">
                    <a:lumMod val="60000"/>
                    <a:lumOff val="40000"/>
                  </a:schemeClr>
                </a:solidFill>
                <a:latin typeface="Times New Roman" panose="02020603050405020304" pitchFamily="18" charset="0"/>
                <a:cs typeface="Times New Roman" panose="02020603050405020304" pitchFamily="18" charset="0"/>
              </a:rPr>
              <a:t>Limiting structures.</a:t>
            </a:r>
          </a:p>
          <a:p>
            <a:pPr marL="560070" indent="-514350" algn="l" rtl="0">
              <a:buFont typeface="+mj-lt"/>
              <a:buAutoNum type="arabicPeriod"/>
            </a:pPr>
            <a:r>
              <a:rPr lang="en-US" sz="3600" b="1" dirty="0">
                <a:solidFill>
                  <a:schemeClr val="accent1">
                    <a:lumMod val="60000"/>
                    <a:lumOff val="40000"/>
                  </a:schemeClr>
                </a:solidFill>
                <a:latin typeface="Times New Roman" panose="02020603050405020304" pitchFamily="18" charset="0"/>
                <a:cs typeface="Times New Roman" panose="02020603050405020304" pitchFamily="18" charset="0"/>
              </a:rPr>
              <a:t>Relief areas.</a:t>
            </a:r>
          </a:p>
          <a:p>
            <a:pPr marL="560070" indent="-514350" algn="l" rtl="0">
              <a:buFont typeface="+mj-lt"/>
              <a:buAutoNum type="arabicPeriod"/>
            </a:pPr>
            <a:r>
              <a:rPr lang="en-US" sz="3600" b="1" dirty="0">
                <a:solidFill>
                  <a:schemeClr val="accent1">
                    <a:lumMod val="60000"/>
                    <a:lumOff val="40000"/>
                  </a:schemeClr>
                </a:solidFill>
                <a:latin typeface="Times New Roman" panose="02020603050405020304" pitchFamily="18" charset="0"/>
                <a:cs typeface="Times New Roman" panose="02020603050405020304" pitchFamily="18" charset="0"/>
              </a:rPr>
              <a:t>Supporting structures. </a:t>
            </a:r>
          </a:p>
          <a:p>
            <a:pPr marL="560070" indent="-514350" algn="l" rtl="0">
              <a:buFont typeface="+mj-lt"/>
              <a:buAutoNum type="arabicPeriod"/>
            </a:pPr>
            <a:endParaRPr lang="ar-SA" sz="3600" b="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8705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502920" indent="-457200" algn="l" rtl="0">
              <a:buFont typeface="+mj-lt"/>
              <a:buAutoNum type="arabicPeriod"/>
            </a:pPr>
            <a:r>
              <a:rPr lang="en-US" sz="2400" b="1" dirty="0">
                <a:solidFill>
                  <a:schemeClr val="accent1">
                    <a:lumMod val="75000"/>
                  </a:schemeClr>
                </a:solidFill>
                <a:latin typeface="Times New Roman" panose="02020603050405020304" pitchFamily="18" charset="0"/>
                <a:cs typeface="Times New Roman" panose="02020603050405020304" pitchFamily="18" charset="0"/>
              </a:rPr>
              <a:t>Labial frenum. </a:t>
            </a:r>
          </a:p>
          <a:p>
            <a:pPr marL="502920" indent="-457200" algn="l" rtl="0">
              <a:buFont typeface="+mj-lt"/>
              <a:buAutoNum type="arabicPeriod"/>
            </a:pPr>
            <a:r>
              <a:rPr lang="en-US" sz="2400" b="1" dirty="0">
                <a:solidFill>
                  <a:schemeClr val="accent1">
                    <a:lumMod val="75000"/>
                  </a:schemeClr>
                </a:solidFill>
                <a:latin typeface="Times New Roman" panose="02020603050405020304" pitchFamily="18" charset="0"/>
                <a:cs typeface="Times New Roman" panose="02020603050405020304" pitchFamily="18" charset="0"/>
              </a:rPr>
              <a:t>Labial sulcus (labial vestibule).</a:t>
            </a:r>
          </a:p>
          <a:p>
            <a:pPr marL="502920" indent="-457200" algn="l" rtl="0">
              <a:buFont typeface="+mj-lt"/>
              <a:buAutoNum type="arabicPeriod"/>
            </a:pPr>
            <a:r>
              <a:rPr lang="en-US" sz="2400" b="1" dirty="0">
                <a:solidFill>
                  <a:schemeClr val="accent1">
                    <a:lumMod val="75000"/>
                  </a:schemeClr>
                </a:solidFill>
                <a:latin typeface="Times New Roman" panose="02020603050405020304" pitchFamily="18" charset="0"/>
                <a:cs typeface="Times New Roman" panose="02020603050405020304" pitchFamily="18" charset="0"/>
              </a:rPr>
              <a:t>Buccal frenum.</a:t>
            </a:r>
          </a:p>
          <a:p>
            <a:pPr marL="502920" indent="-457200" algn="l" rtl="0">
              <a:buFont typeface="+mj-lt"/>
              <a:buAutoNum type="arabicPeriod"/>
            </a:pPr>
            <a:r>
              <a:rPr lang="en-US" sz="2400" b="1" dirty="0">
                <a:solidFill>
                  <a:schemeClr val="accent1">
                    <a:lumMod val="75000"/>
                  </a:schemeClr>
                </a:solidFill>
                <a:latin typeface="Times New Roman" panose="02020603050405020304" pitchFamily="18" charset="0"/>
                <a:cs typeface="Times New Roman" panose="02020603050405020304" pitchFamily="18" charset="0"/>
              </a:rPr>
              <a:t>Buccal sulcus (buccal vestibule</a:t>
            </a:r>
            <a:r>
              <a:rPr lang="en-US" sz="2400" b="1" dirty="0" smtClean="0">
                <a:solidFill>
                  <a:schemeClr val="accent1">
                    <a:lumMod val="75000"/>
                  </a:schemeClr>
                </a:solidFill>
                <a:latin typeface="Times New Roman" panose="02020603050405020304" pitchFamily="18" charset="0"/>
                <a:cs typeface="Times New Roman" panose="02020603050405020304" pitchFamily="18" charset="0"/>
              </a:rPr>
              <a:t>).</a:t>
            </a:r>
          </a:p>
          <a:p>
            <a:pPr marL="502920" indent="-457200" algn="l" rtl="0">
              <a:buFont typeface="+mj-lt"/>
              <a:buAutoNum type="arabicPeriod"/>
            </a:pPr>
            <a:r>
              <a:rPr lang="en-US" sz="2400" b="1" dirty="0" smtClean="0">
                <a:solidFill>
                  <a:schemeClr val="accent1">
                    <a:lumMod val="75000"/>
                  </a:schemeClr>
                </a:solidFill>
                <a:latin typeface="Times New Roman" panose="02020603050405020304" pitchFamily="18" charset="0"/>
                <a:cs typeface="Times New Roman" panose="02020603050405020304" pitchFamily="18" charset="0"/>
              </a:rPr>
              <a:t>Lingual frenum.</a:t>
            </a:r>
          </a:p>
          <a:p>
            <a:pPr marL="502920" indent="-457200" algn="l" rtl="0">
              <a:buFont typeface="+mj-lt"/>
              <a:buAutoNum type="arabicPeriod"/>
            </a:pPr>
            <a:r>
              <a:rPr lang="pt-BR" sz="2400" b="1" dirty="0" smtClean="0">
                <a:solidFill>
                  <a:schemeClr val="accent1">
                    <a:lumMod val="75000"/>
                  </a:schemeClr>
                </a:solidFill>
                <a:latin typeface="Times New Roman" panose="02020603050405020304" pitchFamily="18" charset="0"/>
                <a:cs typeface="Times New Roman" panose="02020603050405020304" pitchFamily="18" charset="0"/>
              </a:rPr>
              <a:t>Alveolo-lingual </a:t>
            </a:r>
            <a:r>
              <a:rPr lang="pt-BR" sz="2400" b="1" dirty="0">
                <a:solidFill>
                  <a:schemeClr val="accent1">
                    <a:lumMod val="75000"/>
                  </a:schemeClr>
                </a:solidFill>
                <a:latin typeface="Times New Roman" panose="02020603050405020304" pitchFamily="18" charset="0"/>
                <a:cs typeface="Times New Roman" panose="02020603050405020304" pitchFamily="18" charset="0"/>
              </a:rPr>
              <a:t>sulcus (lingual vestibule):</a:t>
            </a:r>
          </a:p>
          <a:p>
            <a:pPr marL="502920" indent="-457200" algn="l" rtl="0">
              <a:buFont typeface="+mj-lt"/>
              <a:buAutoNum type="arabicPeriod"/>
            </a:pPr>
            <a:r>
              <a:rPr lang="en-US" sz="2400" b="1" dirty="0" smtClean="0">
                <a:solidFill>
                  <a:schemeClr val="accent1">
                    <a:lumMod val="75000"/>
                  </a:schemeClr>
                </a:solidFill>
                <a:latin typeface="Times New Roman" panose="02020603050405020304" pitchFamily="18" charset="0"/>
                <a:cs typeface="Times New Roman" panose="02020603050405020304" pitchFamily="18" charset="0"/>
              </a:rPr>
              <a:t>Retromolar pad. </a:t>
            </a:r>
          </a:p>
          <a:p>
            <a:pPr marL="502920" indent="-457200" algn="l" rtl="0">
              <a:buFont typeface="+mj-lt"/>
              <a:buAutoNum type="arabicPeriod"/>
            </a:pPr>
            <a:r>
              <a:rPr lang="en-US" sz="2400" b="1" dirty="0">
                <a:solidFill>
                  <a:schemeClr val="accent1">
                    <a:lumMod val="75000"/>
                  </a:schemeClr>
                </a:solidFill>
                <a:latin typeface="Times New Roman" panose="02020603050405020304" pitchFamily="18" charset="0"/>
                <a:cs typeface="Times New Roman" panose="02020603050405020304" pitchFamily="18" charset="0"/>
              </a:rPr>
              <a:t>Pterygomandibular raphe or </a:t>
            </a:r>
            <a:r>
              <a:rPr lang="en-US" sz="2400" b="1" dirty="0" smtClean="0">
                <a:solidFill>
                  <a:schemeClr val="accent1">
                    <a:lumMod val="75000"/>
                  </a:schemeClr>
                </a:solidFill>
                <a:latin typeface="Times New Roman" panose="02020603050405020304" pitchFamily="18" charset="0"/>
                <a:cs typeface="Times New Roman" panose="02020603050405020304" pitchFamily="18" charset="0"/>
              </a:rPr>
              <a:t>ligament.</a:t>
            </a:r>
          </a:p>
          <a:p>
            <a:pPr marL="502920" indent="-457200" algn="l" rtl="0">
              <a:buFont typeface="+mj-lt"/>
              <a:buAutoNum type="arabicPeriod"/>
            </a:pPr>
            <a:r>
              <a:rPr lang="en-US" sz="2400" b="1" dirty="0">
                <a:solidFill>
                  <a:schemeClr val="accent1">
                    <a:lumMod val="75000"/>
                  </a:schemeClr>
                </a:solidFill>
                <a:latin typeface="Times New Roman" panose="02020603050405020304" pitchFamily="18" charset="0"/>
                <a:cs typeface="Times New Roman" panose="02020603050405020304" pitchFamily="18" charset="0"/>
              </a:rPr>
              <a:t>External oblique </a:t>
            </a:r>
            <a:r>
              <a:rPr lang="en-US" sz="2400" b="1" dirty="0" smtClean="0">
                <a:solidFill>
                  <a:schemeClr val="accent1">
                    <a:lumMod val="75000"/>
                  </a:schemeClr>
                </a:solidFill>
                <a:latin typeface="Times New Roman" panose="02020603050405020304" pitchFamily="18" charset="0"/>
                <a:cs typeface="Times New Roman" panose="02020603050405020304" pitchFamily="18" charset="0"/>
              </a:rPr>
              <a:t>line.</a:t>
            </a:r>
            <a:endParaRPr lang="en-US" sz="24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9024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02920" indent="-457200" algn="l" rtl="0">
              <a:buFont typeface="+mj-lt"/>
              <a:buAutoNum type="arabicPeriod"/>
            </a:pPr>
            <a:r>
              <a:rPr lang="en-US" sz="3200" b="1" dirty="0">
                <a:solidFill>
                  <a:schemeClr val="accent1">
                    <a:lumMod val="75000"/>
                  </a:schemeClr>
                </a:solidFill>
                <a:latin typeface="Times New Roman" panose="02020603050405020304" pitchFamily="18" charset="0"/>
                <a:cs typeface="Times New Roman" panose="02020603050405020304" pitchFamily="18" charset="0"/>
              </a:rPr>
              <a:t>Labial </a:t>
            </a:r>
            <a:r>
              <a:rPr lang="en-US" sz="3200" b="1" dirty="0" smtClean="0">
                <a:solidFill>
                  <a:schemeClr val="accent1">
                    <a:lumMod val="75000"/>
                  </a:schemeClr>
                </a:solidFill>
                <a:latin typeface="Times New Roman" panose="02020603050405020304" pitchFamily="18" charset="0"/>
                <a:cs typeface="Times New Roman" panose="02020603050405020304" pitchFamily="18" charset="0"/>
              </a:rPr>
              <a:t>frenum:</a:t>
            </a:r>
          </a:p>
          <a:p>
            <a:pPr algn="l" rtl="0"/>
            <a:r>
              <a:rPr lang="en-US" sz="2400" dirty="0">
                <a:solidFill>
                  <a:srgbClr val="000000"/>
                </a:solidFill>
                <a:latin typeface="Times New Roman" panose="02020603050405020304" pitchFamily="18" charset="0"/>
              </a:rPr>
              <a:t>It is a fold of </a:t>
            </a:r>
            <a:r>
              <a:rPr lang="en-US" sz="2400" dirty="0">
                <a:solidFill>
                  <a:schemeClr val="accent1">
                    <a:lumMod val="75000"/>
                  </a:schemeClr>
                </a:solidFill>
                <a:latin typeface="Times New Roman" panose="02020603050405020304" pitchFamily="18" charset="0"/>
              </a:rPr>
              <a:t>mucous membrane</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not usually as pronounced as the frenum in the maxillary arch, it is shorter and wider than the maxillary frenum, but is histologically and functionally similar.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frenum may be single or multiple; narrow or broad.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may contain fibrous band attached to the orbicularis </a:t>
            </a:r>
            <a:r>
              <a:rPr lang="en-US" sz="2400" dirty="0" err="1">
                <a:solidFill>
                  <a:srgbClr val="000000"/>
                </a:solidFill>
                <a:latin typeface="Times New Roman" panose="02020603050405020304" pitchFamily="18" charset="0"/>
              </a:rPr>
              <a:t>oris</a:t>
            </a:r>
            <a:r>
              <a:rPr lang="en-US" sz="2400" dirty="0">
                <a:solidFill>
                  <a:srgbClr val="000000"/>
                </a:solidFill>
                <a:latin typeface="Times New Roman" panose="02020603050405020304" pitchFamily="18" charset="0"/>
              </a:rPr>
              <a:t> muscle, therefore it may be </a:t>
            </a:r>
            <a:r>
              <a:rPr lang="en-US" sz="2400" dirty="0">
                <a:solidFill>
                  <a:schemeClr val="accent1">
                    <a:lumMod val="75000"/>
                  </a:schemeClr>
                </a:solidFill>
                <a:latin typeface="Times New Roman" panose="02020603050405020304" pitchFamily="18" charset="0"/>
              </a:rPr>
              <a:t>active in mastication</a:t>
            </a:r>
            <a:r>
              <a:rPr lang="en-US" sz="2400" dirty="0">
                <a:solidFill>
                  <a:srgbClr val="000000"/>
                </a:solidFill>
                <a:latin typeface="Times New Roman" panose="02020603050405020304" pitchFamily="18" charset="0"/>
              </a:rPr>
              <a:t>.</a:t>
            </a:r>
            <a:endParaRPr lang="en-US" sz="2400" b="1"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3304" t="41620" r="56429" b="19587"/>
          <a:stretch/>
        </p:blipFill>
        <p:spPr>
          <a:xfrm>
            <a:off x="8538693" y="1365161"/>
            <a:ext cx="3168203" cy="1717500"/>
          </a:xfrm>
          <a:prstGeom prst="rect">
            <a:avLst/>
          </a:prstGeom>
        </p:spPr>
      </p:pic>
      <p:pic>
        <p:nvPicPr>
          <p:cNvPr id="5" name="Picture 4"/>
          <p:cNvPicPr>
            <a:picLocks noChangeAspect="1"/>
          </p:cNvPicPr>
          <p:nvPr/>
        </p:nvPicPr>
        <p:blipFill rotWithShape="1">
          <a:blip r:embed="rId2"/>
          <a:srcRect l="49717" t="38230" r="14043" b="17327"/>
          <a:stretch/>
        </p:blipFill>
        <p:spPr>
          <a:xfrm>
            <a:off x="6220496" y="1365161"/>
            <a:ext cx="2202288" cy="1519707"/>
          </a:xfrm>
          <a:prstGeom prst="rect">
            <a:avLst/>
          </a:prstGeom>
        </p:spPr>
      </p:pic>
    </p:spTree>
    <p:extLst>
      <p:ext uri="{BB962C8B-B14F-4D97-AF65-F5344CB8AC3E}">
        <p14:creationId xmlns:p14="http://schemas.microsoft.com/office/powerpoint/2010/main" val="3810568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1" y="2057400"/>
            <a:ext cx="7447208" cy="4038600"/>
          </a:xfrm>
        </p:spPr>
        <p:txBody>
          <a:bodyPr>
            <a:normAutofit/>
          </a:bodyPr>
          <a:lstStyle/>
          <a:p>
            <a:pPr marL="45720" indent="0" algn="l" rtl="0">
              <a:buNone/>
            </a:pPr>
            <a:r>
              <a:rPr lang="en-US" sz="3200" b="1" dirty="0" smtClean="0">
                <a:solidFill>
                  <a:schemeClr val="accent1">
                    <a:lumMod val="75000"/>
                  </a:schemeClr>
                </a:solidFill>
                <a:latin typeface="Times New Roman" panose="02020603050405020304" pitchFamily="18" charset="0"/>
                <a:cs typeface="Times New Roman" panose="02020603050405020304" pitchFamily="18" charset="0"/>
              </a:rPr>
              <a:t>2. Labial sulcus:</a:t>
            </a:r>
          </a:p>
          <a:p>
            <a:pPr algn="l" rtl="0"/>
            <a:r>
              <a:rPr lang="en-US" sz="2400" dirty="0">
                <a:solidFill>
                  <a:srgbClr val="000000"/>
                </a:solidFill>
                <a:latin typeface="Times New Roman" panose="02020603050405020304" pitchFamily="18" charset="0"/>
              </a:rPr>
              <a:t>The labial flange space extending from the labial frenum to the buccal frenum in both sides, it is limited inferiorly by the mucous membrane reflection, internally by the residual ridge, and </a:t>
            </a:r>
            <a:r>
              <a:rPr lang="en-US" sz="2400" dirty="0" err="1">
                <a:solidFill>
                  <a:srgbClr val="000000"/>
                </a:solidFill>
                <a:latin typeface="Times New Roman" panose="02020603050405020304" pitchFamily="18" charset="0"/>
              </a:rPr>
              <a:t>labially</a:t>
            </a:r>
            <a:r>
              <a:rPr lang="en-US" sz="2400" dirty="0">
                <a:solidFill>
                  <a:srgbClr val="000000"/>
                </a:solidFill>
                <a:latin typeface="Times New Roman" panose="02020603050405020304" pitchFamily="18" charset="0"/>
              </a:rPr>
              <a:t> by the lower lip.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very </a:t>
            </a:r>
            <a:r>
              <a:rPr lang="en-US" sz="2400" b="1" dirty="0">
                <a:solidFill>
                  <a:schemeClr val="accent1">
                    <a:lumMod val="75000"/>
                  </a:schemeClr>
                </a:solidFill>
                <a:latin typeface="Times New Roman" panose="02020603050405020304" pitchFamily="18" charset="0"/>
              </a:rPr>
              <a:t>important to record adequate depth/width of vestibule</a:t>
            </a:r>
            <a:r>
              <a:rPr lang="en-US" sz="2400" dirty="0">
                <a:solidFill>
                  <a:srgbClr val="000000"/>
                </a:solidFill>
                <a:latin typeface="Times New Roman" panose="02020603050405020304" pitchFamily="18" charset="0"/>
              </a:rPr>
              <a:t>, flange overextension causes instability/soreness and proper contouring gives optimal esthetics.</a:t>
            </a:r>
            <a:endParaRPr lang="en-US" sz="2400" b="1" dirty="0" smtClean="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590209" y="2630275"/>
            <a:ext cx="3280422" cy="2635272"/>
          </a:xfrm>
          <a:prstGeom prst="rect">
            <a:avLst/>
          </a:prstGeom>
        </p:spPr>
      </p:pic>
    </p:spTree>
    <p:extLst>
      <p:ext uri="{BB962C8B-B14F-4D97-AF65-F5344CB8AC3E}">
        <p14:creationId xmlns:p14="http://schemas.microsoft.com/office/powerpoint/2010/main" val="4166720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 indent="0" algn="l" rtl="0">
              <a:buNone/>
            </a:pPr>
            <a:r>
              <a:rPr lang="en-US" sz="3200" b="1" dirty="0" smtClean="0">
                <a:solidFill>
                  <a:schemeClr val="accent1">
                    <a:lumMod val="75000"/>
                  </a:schemeClr>
                </a:solidFill>
                <a:latin typeface="Times New Roman" panose="02020603050405020304" pitchFamily="18" charset="0"/>
                <a:cs typeface="Times New Roman" panose="02020603050405020304" pitchFamily="18" charset="0"/>
              </a:rPr>
              <a:t>3. Buccal frenum:</a:t>
            </a:r>
          </a:p>
          <a:p>
            <a:pPr algn="l" rtl="0"/>
            <a:r>
              <a:rPr lang="en-US" sz="2400" dirty="0">
                <a:solidFill>
                  <a:srgbClr val="000000"/>
                </a:solidFill>
                <a:latin typeface="Times New Roman" panose="02020603050405020304" pitchFamily="18" charset="0"/>
              </a:rPr>
              <a:t>It is a fold or folds of mucous membrane extending from the buccal mucous membrane reflection to the slope or crest of the residual ridge in the region just distal to the </a:t>
            </a:r>
            <a:r>
              <a:rPr lang="en-US" sz="2400" dirty="0" err="1">
                <a:solidFill>
                  <a:srgbClr val="000000"/>
                </a:solidFill>
                <a:latin typeface="Times New Roman" panose="02020603050405020304" pitchFamily="18" charset="0"/>
              </a:rPr>
              <a:t>cuspid</a:t>
            </a:r>
            <a:r>
              <a:rPr lang="en-US" sz="2400" dirty="0">
                <a:solidFill>
                  <a:srgbClr val="000000"/>
                </a:solidFill>
                <a:latin typeface="Times New Roman" panose="02020603050405020304" pitchFamily="18" charset="0"/>
              </a:rPr>
              <a:t> eminence.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This </a:t>
            </a:r>
            <a:r>
              <a:rPr lang="en-US" sz="2400" dirty="0">
                <a:solidFill>
                  <a:srgbClr val="000000"/>
                </a:solidFill>
                <a:latin typeface="Times New Roman" panose="02020603050405020304" pitchFamily="18" charset="0"/>
              </a:rPr>
              <a:t>membrane may be single or double; broad U-shaped or sharp V-shaped, in anteroposterior direction.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chemeClr val="accent1">
                    <a:lumMod val="75000"/>
                  </a:schemeClr>
                </a:solidFill>
                <a:latin typeface="Times New Roman" panose="02020603050405020304" pitchFamily="18" charset="0"/>
              </a:rPr>
              <a:t>must be molded and have enough space (notch) </a:t>
            </a:r>
            <a:r>
              <a:rPr lang="en-US" sz="2400" dirty="0">
                <a:solidFill>
                  <a:srgbClr val="000000"/>
                </a:solidFill>
                <a:latin typeface="Times New Roman" panose="02020603050405020304" pitchFamily="18" charset="0"/>
              </a:rPr>
              <a:t>in the denture </a:t>
            </a:r>
            <a:r>
              <a:rPr lang="en-US" sz="2400" dirty="0" smtClean="0">
                <a:solidFill>
                  <a:srgbClr val="000000"/>
                </a:solidFill>
                <a:latin typeface="Times New Roman" panose="02020603050405020304" pitchFamily="18" charset="0"/>
              </a:rPr>
              <a:t>to </a:t>
            </a:r>
            <a:r>
              <a:rPr lang="en-US" sz="2400" dirty="0">
                <a:solidFill>
                  <a:srgbClr val="000000"/>
                </a:solidFill>
                <a:latin typeface="Times New Roman" panose="02020603050405020304" pitchFamily="18" charset="0"/>
              </a:rPr>
              <a:t>prevent displacement as it may be activated in function by the muscles.</a:t>
            </a:r>
            <a:endParaRPr lang="en-US" sz="2400" b="1" dirty="0" smtClean="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5962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 indent="0" algn="l" rtl="0">
              <a:buNone/>
            </a:pPr>
            <a:r>
              <a:rPr lang="en-US" sz="3200" b="1" dirty="0">
                <a:solidFill>
                  <a:schemeClr val="accent1">
                    <a:lumMod val="75000"/>
                  </a:schemeClr>
                </a:solidFill>
                <a:latin typeface="Times New Roman" panose="02020603050405020304" pitchFamily="18" charset="0"/>
                <a:cs typeface="Times New Roman" panose="02020603050405020304" pitchFamily="18" charset="0"/>
              </a:rPr>
              <a:t>4</a:t>
            </a:r>
            <a:r>
              <a:rPr lang="en-US" sz="3200" b="1" dirty="0" smtClean="0">
                <a:solidFill>
                  <a:schemeClr val="accent1">
                    <a:lumMod val="75000"/>
                  </a:schemeClr>
                </a:solidFill>
                <a:latin typeface="Times New Roman" panose="02020603050405020304" pitchFamily="18" charset="0"/>
                <a:cs typeface="Times New Roman" panose="02020603050405020304" pitchFamily="18" charset="0"/>
              </a:rPr>
              <a:t>. Buccal sulcus (buccal vestibule):</a:t>
            </a:r>
          </a:p>
          <a:p>
            <a:pPr algn="l" rtl="0"/>
            <a:r>
              <a:rPr lang="en-US" sz="2400" dirty="0">
                <a:solidFill>
                  <a:srgbClr val="000000"/>
                </a:solidFill>
                <a:latin typeface="Times New Roman" panose="02020603050405020304" pitchFamily="18" charset="0"/>
              </a:rPr>
              <a:t>It is extended from the buccal frenum to the distal end of the arch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bounded externally by the cheek and internally by the residual ridge.</a:t>
            </a:r>
            <a:endParaRPr lang="en-US" sz="2400" b="1" dirty="0" smtClean="0">
              <a:solidFill>
                <a:schemeClr val="accent1">
                  <a:lumMod val="75000"/>
                </a:schemeClr>
              </a:solidFill>
              <a:latin typeface="Times New Roman" panose="02020603050405020304" pitchFamily="18" charset="0"/>
              <a:cs typeface="Times New Roman" panose="02020603050405020304" pitchFamily="18" charset="0"/>
            </a:endParaRPr>
          </a:p>
          <a:p>
            <a:pPr marL="45720" indent="0" algn="l" rtl="0">
              <a:buNone/>
            </a:pPr>
            <a:endParaRPr lang="en-US" sz="3200" b="1" dirty="0" smtClean="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165150" y="3796234"/>
            <a:ext cx="3279932" cy="2639797"/>
          </a:xfrm>
          <a:prstGeom prst="rect">
            <a:avLst/>
          </a:prstGeom>
        </p:spPr>
      </p:pic>
    </p:spTree>
    <p:extLst>
      <p:ext uri="{BB962C8B-B14F-4D97-AF65-F5344CB8AC3E}">
        <p14:creationId xmlns:p14="http://schemas.microsoft.com/office/powerpoint/2010/main" val="2163434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8493" t="29006" r="26574" b="23460"/>
          <a:stretch/>
        </p:blipFill>
        <p:spPr>
          <a:xfrm>
            <a:off x="900755" y="1300765"/>
            <a:ext cx="10200834" cy="4198514"/>
          </a:xfrm>
          <a:prstGeom prst="rect">
            <a:avLst/>
          </a:prstGeom>
        </p:spPr>
      </p:pic>
    </p:spTree>
    <p:extLst>
      <p:ext uri="{BB962C8B-B14F-4D97-AF65-F5344CB8AC3E}">
        <p14:creationId xmlns:p14="http://schemas.microsoft.com/office/powerpoint/2010/main" val="547448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5649" y="1884179"/>
            <a:ext cx="9872871" cy="4038600"/>
          </a:xfrm>
        </p:spPr>
        <p:txBody>
          <a:bodyPr>
            <a:normAutofit/>
          </a:bodyPr>
          <a:lstStyle/>
          <a:p>
            <a:pPr marL="45720" indent="0" algn="l" rtl="0">
              <a:buNone/>
            </a:pPr>
            <a:r>
              <a:rPr lang="en-US" sz="3200" b="1" dirty="0" smtClean="0">
                <a:solidFill>
                  <a:schemeClr val="accent1">
                    <a:lumMod val="75000"/>
                  </a:schemeClr>
                </a:solidFill>
                <a:latin typeface="Times New Roman" panose="02020603050405020304" pitchFamily="18" charset="0"/>
                <a:cs typeface="Times New Roman" panose="02020603050405020304" pitchFamily="18" charset="0"/>
              </a:rPr>
              <a:t>5. Lingual frenum:</a:t>
            </a:r>
          </a:p>
          <a:p>
            <a:pPr algn="l" rtl="0"/>
            <a:r>
              <a:rPr lang="en-US" sz="2400" dirty="0">
                <a:solidFill>
                  <a:srgbClr val="000000"/>
                </a:solidFill>
                <a:latin typeface="Times New Roman" panose="02020603050405020304" pitchFamily="18" charset="0"/>
              </a:rPr>
              <a:t>It is a fold of mucous membrane can be observed when the tip of the tongue is elevated.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This</a:t>
            </a:r>
            <a:r>
              <a:rPr lang="en-US" sz="2400" dirty="0">
                <a:solidFill>
                  <a:srgbClr val="000000"/>
                </a:solidFill>
                <a:latin typeface="Times New Roman" panose="02020603050405020304" pitchFamily="18" charset="0"/>
              </a:rPr>
              <a:t>, the lingual frenum, </a:t>
            </a:r>
            <a:r>
              <a:rPr lang="en-US" sz="2400" b="1" dirty="0">
                <a:solidFill>
                  <a:schemeClr val="accent1">
                    <a:lumMod val="50000"/>
                  </a:schemeClr>
                </a:solidFill>
                <a:latin typeface="Times New Roman" panose="02020603050405020304" pitchFamily="18" charset="0"/>
              </a:rPr>
              <a:t>overlies the </a:t>
            </a:r>
            <a:r>
              <a:rPr lang="en-US" sz="2400" b="1" dirty="0" err="1">
                <a:solidFill>
                  <a:schemeClr val="accent1">
                    <a:lumMod val="50000"/>
                  </a:schemeClr>
                </a:solidFill>
                <a:latin typeface="Times New Roman" panose="02020603050405020304" pitchFamily="18" charset="0"/>
              </a:rPr>
              <a:t>genioglossus</a:t>
            </a:r>
            <a:r>
              <a:rPr lang="en-US" sz="2400" b="1" dirty="0">
                <a:solidFill>
                  <a:schemeClr val="accent1">
                    <a:lumMod val="50000"/>
                  </a:schemeClr>
                </a:solidFill>
                <a:latin typeface="Times New Roman" panose="02020603050405020304" pitchFamily="18" charset="0"/>
              </a:rPr>
              <a:t> muscle. </a:t>
            </a:r>
            <a:endParaRPr lang="en-US" sz="2400" b="1" dirty="0" smtClean="0">
              <a:solidFill>
                <a:schemeClr val="accent1">
                  <a:lumMod val="50000"/>
                </a:schemeClr>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This </a:t>
            </a:r>
            <a:r>
              <a:rPr lang="en-US" sz="2400" dirty="0">
                <a:solidFill>
                  <a:srgbClr val="000000"/>
                </a:solidFill>
                <a:latin typeface="Times New Roman" panose="02020603050405020304" pitchFamily="18" charset="0"/>
              </a:rPr>
              <a:t>frenum is </a:t>
            </a:r>
            <a:r>
              <a:rPr lang="en-US" sz="2400" b="1" dirty="0">
                <a:solidFill>
                  <a:schemeClr val="accent1">
                    <a:lumMod val="50000"/>
                  </a:schemeClr>
                </a:solidFill>
                <a:latin typeface="Times New Roman" panose="02020603050405020304" pitchFamily="18" charset="0"/>
              </a:rPr>
              <a:t>activated when the tongue is moved</a:t>
            </a:r>
            <a:r>
              <a:rPr lang="en-US" sz="2400" dirty="0">
                <a:solidFill>
                  <a:srgbClr val="000000"/>
                </a:solidFill>
                <a:latin typeface="Times New Roman" panose="02020603050405020304" pitchFamily="18" charset="0"/>
              </a:rPr>
              <a:t>; therefore it must be molded well in the impression to prevent displacement of the denture or ulceration of the tissue. </a:t>
            </a:r>
            <a:endParaRPr lang="en-US" sz="2400" b="1" dirty="0" smtClean="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621148" y="4613471"/>
            <a:ext cx="6127011" cy="1932599"/>
          </a:xfrm>
          <a:prstGeom prst="rect">
            <a:avLst/>
          </a:prstGeom>
        </p:spPr>
      </p:pic>
    </p:spTree>
    <p:extLst>
      <p:ext uri="{BB962C8B-B14F-4D97-AF65-F5344CB8AC3E}">
        <p14:creationId xmlns:p14="http://schemas.microsoft.com/office/powerpoint/2010/main" val="749584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5649" y="1884179"/>
            <a:ext cx="9872871" cy="4038600"/>
          </a:xfrm>
        </p:spPr>
        <p:txBody>
          <a:bodyPr>
            <a:normAutofit/>
          </a:bodyPr>
          <a:lstStyle/>
          <a:p>
            <a:pPr marL="45720" indent="0" algn="l" rtl="0">
              <a:buNone/>
            </a:pPr>
            <a:r>
              <a:rPr lang="en-US" sz="3200" b="1" dirty="0" smtClean="0">
                <a:latin typeface="Times New Roman" panose="02020603050405020304" pitchFamily="18" charset="0"/>
                <a:cs typeface="Times New Roman" panose="02020603050405020304" pitchFamily="18" charset="0"/>
              </a:rPr>
              <a:t>6. </a:t>
            </a:r>
            <a:r>
              <a:rPr lang="en-US" sz="3200" b="1" dirty="0" err="1" smtClean="0">
                <a:latin typeface="Times New Roman" panose="02020603050405020304" pitchFamily="18" charset="0"/>
              </a:rPr>
              <a:t>Alveolo</a:t>
            </a:r>
            <a:r>
              <a:rPr lang="en-US" sz="3200" b="1" dirty="0" smtClean="0">
                <a:latin typeface="Times New Roman" panose="02020603050405020304" pitchFamily="18" charset="0"/>
              </a:rPr>
              <a:t>-lingual </a:t>
            </a:r>
            <a:r>
              <a:rPr lang="en-US" sz="3200" b="1" dirty="0">
                <a:latin typeface="Times New Roman" panose="02020603050405020304" pitchFamily="18" charset="0"/>
              </a:rPr>
              <a:t>sulcus (lingual vestibule</a:t>
            </a:r>
            <a:r>
              <a:rPr lang="en-US" sz="3200" b="1" dirty="0" smtClean="0">
                <a:latin typeface="Times New Roman" panose="02020603050405020304" pitchFamily="18" charset="0"/>
              </a:rPr>
              <a:t>):</a:t>
            </a:r>
          </a:p>
          <a:p>
            <a:pPr marL="45720" indent="0" algn="l" rtl="0">
              <a:buNone/>
            </a:pPr>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extended from the lingual frenum to the </a:t>
            </a:r>
            <a:r>
              <a:rPr lang="en-US" sz="2400" dirty="0" err="1">
                <a:solidFill>
                  <a:srgbClr val="000000"/>
                </a:solidFill>
                <a:latin typeface="Times New Roman" panose="02020603050405020304" pitchFamily="18" charset="0"/>
              </a:rPr>
              <a:t>retromylohyoid</a:t>
            </a:r>
            <a:r>
              <a:rPr lang="en-US" sz="2400" dirty="0">
                <a:solidFill>
                  <a:srgbClr val="000000"/>
                </a:solidFill>
                <a:latin typeface="Times New Roman" panose="02020603050405020304" pitchFamily="18" charset="0"/>
              </a:rPr>
              <a:t> curtain; it is bounded externally by the residual ridge and internally by the tongue. </a:t>
            </a:r>
            <a:endParaRPr lang="en-US" sz="2400" dirty="0" smtClean="0">
              <a:solidFill>
                <a:srgbClr val="000000"/>
              </a:solidFill>
              <a:latin typeface="Times New Roman" panose="02020603050405020304" pitchFamily="18" charset="0"/>
            </a:endParaRPr>
          </a:p>
          <a:p>
            <a:pPr marL="45720" indent="0" algn="l" rtl="0">
              <a:buNone/>
            </a:pPr>
            <a:r>
              <a:rPr lang="en-US" sz="2400" dirty="0" smtClean="0">
                <a:solidFill>
                  <a:srgbClr val="000000"/>
                </a:solidFill>
                <a:latin typeface="Times New Roman" panose="02020603050405020304" pitchFamily="18" charset="0"/>
              </a:rPr>
              <a:t>This </a:t>
            </a:r>
            <a:r>
              <a:rPr lang="en-US" sz="2400" dirty="0">
                <a:solidFill>
                  <a:srgbClr val="000000"/>
                </a:solidFill>
                <a:latin typeface="Times New Roman" panose="02020603050405020304" pitchFamily="18" charset="0"/>
              </a:rPr>
              <a:t>space is filled by the lingual flange of the denture and can be divided into three parts: </a:t>
            </a:r>
            <a:endParaRPr lang="en-US" sz="2400" b="1" dirty="0" smtClean="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46206" t="58407" r="31127" b="13600"/>
          <a:stretch/>
        </p:blipFill>
        <p:spPr>
          <a:xfrm>
            <a:off x="7469747" y="3850461"/>
            <a:ext cx="3657600" cy="2539556"/>
          </a:xfrm>
          <a:prstGeom prst="rect">
            <a:avLst/>
          </a:prstGeom>
        </p:spPr>
      </p:pic>
    </p:spTree>
    <p:extLst>
      <p:ext uri="{BB962C8B-B14F-4D97-AF65-F5344CB8AC3E}">
        <p14:creationId xmlns:p14="http://schemas.microsoft.com/office/powerpoint/2010/main" val="2781432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6. Alveolo-lingual sulcus (lingual vestibule</a:t>
            </a: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a:t>
            </a:r>
            <a:endParaRPr lang="en-US"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a:p>
            <a:pPr marL="502920" indent="-457200" algn="l" rtl="0">
              <a:buFont typeface="+mj-lt"/>
              <a:buAutoNum type="alphaUcPeriod"/>
            </a:pPr>
            <a:r>
              <a:rPr lang="en-US" sz="2400" b="1" dirty="0" smtClean="0">
                <a:solidFill>
                  <a:schemeClr val="accent1">
                    <a:lumMod val="60000"/>
                    <a:lumOff val="40000"/>
                  </a:schemeClr>
                </a:solidFill>
                <a:latin typeface="Times New Roman" panose="02020603050405020304" pitchFamily="18" charset="0"/>
                <a:cs typeface="Times New Roman" panose="02020603050405020304" pitchFamily="18" charset="0"/>
              </a:rPr>
              <a:t>Anterior </a:t>
            </a: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region (premylohyoid fossa): </a:t>
            </a:r>
            <a:r>
              <a:rPr lang="en-US" sz="2000" dirty="0">
                <a:solidFill>
                  <a:schemeClr val="tx2"/>
                </a:solidFill>
                <a:latin typeface="Times New Roman" panose="02020603050405020304" pitchFamily="18" charset="0"/>
                <a:cs typeface="Times New Roman" panose="02020603050405020304" pitchFamily="18" charset="0"/>
              </a:rPr>
              <a:t>It extends from the </a:t>
            </a:r>
            <a:r>
              <a:rPr lang="en-US" sz="2000" dirty="0" smtClean="0">
                <a:solidFill>
                  <a:schemeClr val="tx2"/>
                </a:solidFill>
                <a:latin typeface="Times New Roman" panose="02020603050405020304" pitchFamily="18" charset="0"/>
                <a:cs typeface="Times New Roman" panose="02020603050405020304" pitchFamily="18" charset="0"/>
              </a:rPr>
              <a:t>lingual frenum </a:t>
            </a:r>
            <a:r>
              <a:rPr lang="en-US" sz="2000" dirty="0">
                <a:solidFill>
                  <a:schemeClr val="tx2"/>
                </a:solidFill>
                <a:latin typeface="Times New Roman" panose="02020603050405020304" pitchFamily="18" charset="0"/>
                <a:cs typeface="Times New Roman" panose="02020603050405020304" pitchFamily="18" charset="0"/>
              </a:rPr>
              <a:t>to the first premolar area which produces premylohyoid </a:t>
            </a:r>
            <a:r>
              <a:rPr lang="en-US" sz="2000" dirty="0" smtClean="0">
                <a:solidFill>
                  <a:schemeClr val="tx2"/>
                </a:solidFill>
                <a:latin typeface="Times New Roman" panose="02020603050405020304" pitchFamily="18" charset="0"/>
                <a:cs typeface="Times New Roman" panose="02020603050405020304" pitchFamily="18" charset="0"/>
              </a:rPr>
              <a:t>eminence in </a:t>
            </a:r>
            <a:r>
              <a:rPr lang="en-US" sz="2000" dirty="0">
                <a:solidFill>
                  <a:schemeClr val="tx2"/>
                </a:solidFill>
                <a:latin typeface="Times New Roman" panose="02020603050405020304" pitchFamily="18" charset="0"/>
                <a:cs typeface="Times New Roman" panose="02020603050405020304" pitchFamily="18" charset="0"/>
              </a:rPr>
              <a:t>the impression.</a:t>
            </a:r>
          </a:p>
          <a:p>
            <a:pPr marL="502920" indent="-457200" algn="l" rtl="0">
              <a:buFont typeface="+mj-lt"/>
              <a:buAutoNum type="alphaUcPeriod"/>
            </a:pP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Middle region (mylohyoid ridge): </a:t>
            </a:r>
            <a:r>
              <a:rPr lang="en-US" sz="2000" dirty="0">
                <a:solidFill>
                  <a:schemeClr val="tx2"/>
                </a:solidFill>
                <a:latin typeface="Times New Roman" panose="02020603050405020304" pitchFamily="18" charset="0"/>
                <a:cs typeface="Times New Roman" panose="02020603050405020304" pitchFamily="18" charset="0"/>
              </a:rPr>
              <a:t>It extends from the first premolar </a:t>
            </a:r>
            <a:r>
              <a:rPr lang="en-US" sz="2000" dirty="0" smtClean="0">
                <a:solidFill>
                  <a:schemeClr val="tx2"/>
                </a:solidFill>
                <a:latin typeface="Times New Roman" panose="02020603050405020304" pitchFamily="18" charset="0"/>
                <a:cs typeface="Times New Roman" panose="02020603050405020304" pitchFamily="18" charset="0"/>
              </a:rPr>
              <a:t>area to </a:t>
            </a:r>
            <a:r>
              <a:rPr lang="en-US" sz="2000" dirty="0">
                <a:solidFill>
                  <a:schemeClr val="tx2"/>
                </a:solidFill>
                <a:latin typeface="Times New Roman" panose="02020603050405020304" pitchFamily="18" charset="0"/>
                <a:cs typeface="Times New Roman" panose="02020603050405020304" pitchFamily="18" charset="0"/>
              </a:rPr>
              <a:t>the distal </a:t>
            </a:r>
            <a:r>
              <a:rPr lang="en-US" sz="2000" dirty="0" smtClean="0">
                <a:solidFill>
                  <a:schemeClr val="tx2"/>
                </a:solidFill>
                <a:latin typeface="Times New Roman" panose="02020603050405020304" pitchFamily="18" charset="0"/>
                <a:cs typeface="Times New Roman" panose="02020603050405020304" pitchFamily="18" charset="0"/>
              </a:rPr>
              <a:t>end of </a:t>
            </a:r>
            <a:r>
              <a:rPr lang="en-US" sz="2000" dirty="0">
                <a:solidFill>
                  <a:schemeClr val="tx2"/>
                </a:solidFill>
                <a:latin typeface="Times New Roman" panose="02020603050405020304" pitchFamily="18" charset="0"/>
                <a:cs typeface="Times New Roman" panose="02020603050405020304" pitchFamily="18" charset="0"/>
              </a:rPr>
              <a:t>the mylohyoid ridge; here the mylohyoid </a:t>
            </a:r>
            <a:r>
              <a:rPr lang="en-US" sz="2000" dirty="0" smtClean="0">
                <a:solidFill>
                  <a:schemeClr val="tx2"/>
                </a:solidFill>
                <a:latin typeface="Times New Roman" panose="02020603050405020304" pitchFamily="18" charset="0"/>
                <a:cs typeface="Times New Roman" panose="02020603050405020304" pitchFamily="18" charset="0"/>
              </a:rPr>
              <a:t>muscle forms </a:t>
            </a:r>
            <a:r>
              <a:rPr lang="en-US" sz="2000" dirty="0">
                <a:solidFill>
                  <a:schemeClr val="tx2"/>
                </a:solidFill>
                <a:latin typeface="Times New Roman" panose="02020603050405020304" pitchFamily="18" charset="0"/>
                <a:cs typeface="Times New Roman" panose="02020603050405020304" pitchFamily="18" charset="0"/>
              </a:rPr>
              <a:t>the muscular floor of the mouth. It arises from the </a:t>
            </a:r>
            <a:r>
              <a:rPr lang="en-US" sz="2000" dirty="0" smtClean="0">
                <a:solidFill>
                  <a:schemeClr val="tx2"/>
                </a:solidFill>
                <a:latin typeface="Times New Roman" panose="02020603050405020304" pitchFamily="18" charset="0"/>
                <a:cs typeface="Times New Roman" panose="02020603050405020304" pitchFamily="18" charset="0"/>
              </a:rPr>
              <a:t>mylohyoid ridge</a:t>
            </a:r>
            <a:r>
              <a:rPr lang="en-US" sz="2000" dirty="0">
                <a:solidFill>
                  <a:schemeClr val="tx2"/>
                </a:solidFill>
                <a:latin typeface="Times New Roman" panose="02020603050405020304" pitchFamily="18" charset="0"/>
                <a:cs typeface="Times New Roman" panose="02020603050405020304" pitchFamily="18" charset="0"/>
              </a:rPr>
              <a:t>, It is important in determining the contour of the lingual </a:t>
            </a:r>
            <a:r>
              <a:rPr lang="en-US" sz="2000" dirty="0" smtClean="0">
                <a:solidFill>
                  <a:schemeClr val="tx2"/>
                </a:solidFill>
                <a:latin typeface="Times New Roman" panose="02020603050405020304" pitchFamily="18" charset="0"/>
                <a:cs typeface="Times New Roman" panose="02020603050405020304" pitchFamily="18" charset="0"/>
              </a:rPr>
              <a:t>flange, lingual </a:t>
            </a:r>
            <a:r>
              <a:rPr lang="en-US" sz="2000" dirty="0">
                <a:solidFill>
                  <a:schemeClr val="tx2"/>
                </a:solidFill>
                <a:latin typeface="Times New Roman" panose="02020603050405020304" pitchFamily="18" charset="0"/>
                <a:cs typeface="Times New Roman" panose="02020603050405020304" pitchFamily="18" charset="0"/>
              </a:rPr>
              <a:t>flange should extend below the level of the mylohyoid ridge, </a:t>
            </a:r>
            <a:r>
              <a:rPr lang="en-US" sz="2000" dirty="0" smtClean="0">
                <a:solidFill>
                  <a:schemeClr val="tx2"/>
                </a:solidFill>
                <a:latin typeface="Times New Roman" panose="02020603050405020304" pitchFamily="18" charset="0"/>
                <a:cs typeface="Times New Roman" panose="02020603050405020304" pitchFamily="18" charset="0"/>
              </a:rPr>
              <a:t>the tongue </a:t>
            </a:r>
            <a:r>
              <a:rPr lang="en-US" sz="2000" dirty="0">
                <a:solidFill>
                  <a:schemeClr val="tx2"/>
                </a:solidFill>
                <a:latin typeface="Times New Roman" panose="02020603050405020304" pitchFamily="18" charset="0"/>
                <a:cs typeface="Times New Roman" panose="02020603050405020304" pitchFamily="18" charset="0"/>
              </a:rPr>
              <a:t>rests on the top of flange and aids in stabilizing the lower </a:t>
            </a:r>
            <a:r>
              <a:rPr lang="en-US" sz="2000" dirty="0" smtClean="0">
                <a:solidFill>
                  <a:schemeClr val="tx2"/>
                </a:solidFill>
                <a:latin typeface="Times New Roman" panose="02020603050405020304" pitchFamily="18" charset="0"/>
                <a:cs typeface="Times New Roman" panose="02020603050405020304" pitchFamily="18" charset="0"/>
              </a:rPr>
              <a:t>denture. </a:t>
            </a:r>
          </a:p>
          <a:p>
            <a:pPr marL="502920" indent="-457200" algn="l" rtl="0">
              <a:buFont typeface="+mj-lt"/>
              <a:buAutoNum type="alphaUcPeriod"/>
            </a:pPr>
            <a:r>
              <a:rPr lang="en-US" sz="2400" b="1" dirty="0" smtClean="0">
                <a:solidFill>
                  <a:schemeClr val="accent1">
                    <a:lumMod val="60000"/>
                    <a:lumOff val="40000"/>
                  </a:schemeClr>
                </a:solidFill>
                <a:latin typeface="Times New Roman" panose="02020603050405020304" pitchFamily="18" charset="0"/>
                <a:cs typeface="Times New Roman" panose="02020603050405020304" pitchFamily="18" charset="0"/>
              </a:rPr>
              <a:t>Posterior </a:t>
            </a: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region (</a:t>
            </a:r>
            <a:r>
              <a:rPr lang="en-US" sz="2400" b="1" dirty="0" err="1">
                <a:solidFill>
                  <a:schemeClr val="accent1">
                    <a:lumMod val="60000"/>
                    <a:lumOff val="40000"/>
                  </a:schemeClr>
                </a:solidFill>
                <a:latin typeface="Times New Roman" panose="02020603050405020304" pitchFamily="18" charset="0"/>
                <a:cs typeface="Times New Roman" panose="02020603050405020304" pitchFamily="18" charset="0"/>
              </a:rPr>
              <a:t>retromylohyoid</a:t>
            </a: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 fossa): </a:t>
            </a:r>
            <a:r>
              <a:rPr lang="en-US" sz="2000" dirty="0">
                <a:solidFill>
                  <a:schemeClr val="tx2"/>
                </a:solidFill>
                <a:latin typeface="Times New Roman" panose="02020603050405020304" pitchFamily="18" charset="0"/>
                <a:cs typeface="Times New Roman" panose="02020603050405020304" pitchFamily="18" charset="0"/>
              </a:rPr>
              <a:t>It extends from the distal </a:t>
            </a:r>
            <a:r>
              <a:rPr lang="en-US" sz="2000" dirty="0" smtClean="0">
                <a:solidFill>
                  <a:schemeClr val="tx2"/>
                </a:solidFill>
                <a:latin typeface="Times New Roman" panose="02020603050405020304" pitchFamily="18" charset="0"/>
                <a:cs typeface="Times New Roman" panose="02020603050405020304" pitchFamily="18" charset="0"/>
              </a:rPr>
              <a:t>end of </a:t>
            </a:r>
            <a:r>
              <a:rPr lang="en-US" sz="2000" dirty="0">
                <a:solidFill>
                  <a:schemeClr val="tx2"/>
                </a:solidFill>
                <a:latin typeface="Times New Roman" panose="02020603050405020304" pitchFamily="18" charset="0"/>
                <a:cs typeface="Times New Roman" panose="02020603050405020304" pitchFamily="18" charset="0"/>
              </a:rPr>
              <a:t>the mylohyoid ridge to the </a:t>
            </a:r>
            <a:r>
              <a:rPr lang="en-US" sz="2000" dirty="0" err="1">
                <a:solidFill>
                  <a:schemeClr val="tx2"/>
                </a:solidFill>
                <a:latin typeface="Times New Roman" panose="02020603050405020304" pitchFamily="18" charset="0"/>
                <a:cs typeface="Times New Roman" panose="02020603050405020304" pitchFamily="18" charset="0"/>
              </a:rPr>
              <a:t>retromylohyoid</a:t>
            </a:r>
            <a:r>
              <a:rPr lang="en-US" sz="2000" dirty="0">
                <a:solidFill>
                  <a:schemeClr val="tx2"/>
                </a:solidFill>
                <a:latin typeface="Times New Roman" panose="02020603050405020304" pitchFamily="18" charset="0"/>
                <a:cs typeface="Times New Roman" panose="02020603050405020304" pitchFamily="18" charset="0"/>
              </a:rPr>
              <a:t> curtain. The lingual </a:t>
            </a:r>
            <a:r>
              <a:rPr lang="en-US" sz="2000" dirty="0" smtClean="0">
                <a:solidFill>
                  <a:schemeClr val="tx2"/>
                </a:solidFill>
                <a:latin typeface="Times New Roman" panose="02020603050405020304" pitchFamily="18" charset="0"/>
                <a:cs typeface="Times New Roman" panose="02020603050405020304" pitchFamily="18" charset="0"/>
              </a:rPr>
              <a:t>flange of </a:t>
            </a:r>
            <a:r>
              <a:rPr lang="en-US" sz="2000" dirty="0">
                <a:solidFill>
                  <a:schemeClr val="tx2"/>
                </a:solidFill>
                <a:latin typeface="Times New Roman" panose="02020603050405020304" pitchFamily="18" charset="0"/>
                <a:cs typeface="Times New Roman" panose="02020603050405020304" pitchFamily="18" charset="0"/>
              </a:rPr>
              <a:t>the denture should extend laterally and fill the </a:t>
            </a:r>
            <a:r>
              <a:rPr lang="en-US" sz="2000" dirty="0" err="1">
                <a:solidFill>
                  <a:schemeClr val="tx2"/>
                </a:solidFill>
                <a:latin typeface="Times New Roman" panose="02020603050405020304" pitchFamily="18" charset="0"/>
                <a:cs typeface="Times New Roman" panose="02020603050405020304" pitchFamily="18" charset="0"/>
              </a:rPr>
              <a:t>retromylohyoid</a:t>
            </a:r>
            <a:r>
              <a:rPr lang="en-US" sz="2000" dirty="0">
                <a:solidFill>
                  <a:schemeClr val="tx2"/>
                </a:solidFill>
                <a:latin typeface="Times New Roman" panose="02020603050405020304" pitchFamily="18" charset="0"/>
                <a:cs typeface="Times New Roman" panose="02020603050405020304" pitchFamily="18" charset="0"/>
              </a:rPr>
              <a:t> fossa.</a:t>
            </a:r>
            <a:endParaRPr lang="en-US" sz="2000" dirty="0" smtClean="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9030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6. Alveolo-lingual sulcus (lingual vestibule</a:t>
            </a: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a:t>
            </a:r>
          </a:p>
          <a:p>
            <a:pPr marL="45720" indent="0" algn="l" rtl="0">
              <a:buNone/>
            </a:pPr>
            <a:r>
              <a:rPr lang="en-US" sz="2800" dirty="0">
                <a:solidFill>
                  <a:srgbClr val="000000"/>
                </a:solidFill>
                <a:latin typeface="Times New Roman" panose="02020603050405020304" pitchFamily="18" charset="0"/>
              </a:rPr>
              <a:t>Proper recording of these regions give typical </a:t>
            </a:r>
            <a:r>
              <a:rPr lang="en-US" sz="2800" b="1" i="1" dirty="0">
                <a:solidFill>
                  <a:srgbClr val="000000"/>
                </a:solidFill>
                <a:latin typeface="Times New Roman" panose="02020603050405020304" pitchFamily="18" charset="0"/>
              </a:rPr>
              <a:t>S-form </a:t>
            </a:r>
            <a:r>
              <a:rPr lang="en-US" sz="2800" dirty="0">
                <a:solidFill>
                  <a:srgbClr val="000000"/>
                </a:solidFill>
                <a:latin typeface="Times New Roman" panose="02020603050405020304" pitchFamily="18" charset="0"/>
              </a:rPr>
              <a:t>of the lingual flange, </a:t>
            </a:r>
            <a:endParaRPr lang="en-US"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8692" t="18442" r="31126" b="52685"/>
          <a:stretch/>
        </p:blipFill>
        <p:spPr>
          <a:xfrm>
            <a:off x="948037" y="3489745"/>
            <a:ext cx="9885028" cy="2666356"/>
          </a:xfrm>
          <a:prstGeom prst="rect">
            <a:avLst/>
          </a:prstGeom>
        </p:spPr>
      </p:pic>
    </p:spTree>
    <p:extLst>
      <p:ext uri="{BB962C8B-B14F-4D97-AF65-F5344CB8AC3E}">
        <p14:creationId xmlns:p14="http://schemas.microsoft.com/office/powerpoint/2010/main" val="2980574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6. Alveolo-lingual sulcus (lingual vestibule</a:t>
            </a: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a:t>
            </a:r>
          </a:p>
          <a:p>
            <a:pPr marL="45720" indent="0" algn="l" rtl="0">
              <a:buNone/>
            </a:pPr>
            <a:r>
              <a:rPr lang="en-US" sz="2800" dirty="0">
                <a:solidFill>
                  <a:srgbClr val="000000"/>
                </a:solidFill>
                <a:latin typeface="Times New Roman" panose="02020603050405020304" pitchFamily="18" charset="0"/>
              </a:rPr>
              <a:t>Proper recording of these regions give typical </a:t>
            </a:r>
            <a:r>
              <a:rPr lang="en-US" sz="2800" b="1" i="1" dirty="0">
                <a:solidFill>
                  <a:srgbClr val="000000"/>
                </a:solidFill>
                <a:latin typeface="Times New Roman" panose="02020603050405020304" pitchFamily="18" charset="0"/>
              </a:rPr>
              <a:t>S-form </a:t>
            </a:r>
            <a:r>
              <a:rPr lang="en-US" sz="2800" dirty="0">
                <a:solidFill>
                  <a:srgbClr val="000000"/>
                </a:solidFill>
                <a:latin typeface="Times New Roman" panose="02020603050405020304" pitchFamily="18" charset="0"/>
              </a:rPr>
              <a:t>of the lingual flange, </a:t>
            </a:r>
            <a:endParaRPr lang="en-US"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24727" t="26716" r="41619" b="28565"/>
          <a:stretch/>
        </p:blipFill>
        <p:spPr>
          <a:xfrm>
            <a:off x="3721994" y="3090930"/>
            <a:ext cx="4378817" cy="3271234"/>
          </a:xfrm>
          <a:prstGeom prst="rect">
            <a:avLst/>
          </a:prstGeom>
        </p:spPr>
      </p:pic>
    </p:spTree>
    <p:extLst>
      <p:ext uri="{BB962C8B-B14F-4D97-AF65-F5344CB8AC3E}">
        <p14:creationId xmlns:p14="http://schemas.microsoft.com/office/powerpoint/2010/main" val="3532423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7</a:t>
            </a: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 Retromolar </a:t>
            </a: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pad:</a:t>
            </a:r>
          </a:p>
          <a:p>
            <a:pPr algn="l" rtl="0"/>
            <a:r>
              <a:rPr lang="en-US" sz="2400" dirty="0">
                <a:solidFill>
                  <a:srgbClr val="000000"/>
                </a:solidFill>
                <a:latin typeface="Times New Roman" panose="02020603050405020304" pitchFamily="18" charset="0"/>
              </a:rPr>
              <a:t>It is a pear-shaped area at the distal end of the mandibular residual ridge, containing </a:t>
            </a:r>
            <a:r>
              <a:rPr lang="en-US" sz="2400" dirty="0">
                <a:solidFill>
                  <a:schemeClr val="accent1">
                    <a:lumMod val="60000"/>
                    <a:lumOff val="40000"/>
                  </a:schemeClr>
                </a:solidFill>
                <a:latin typeface="Times New Roman" panose="02020603050405020304" pitchFamily="18" charset="0"/>
              </a:rPr>
              <a:t>loose connective tissue, glandular tissue, the lower margin of the pterygomandibular raphe </a:t>
            </a:r>
            <a:r>
              <a:rPr lang="en-US" sz="2400" dirty="0">
                <a:solidFill>
                  <a:srgbClr val="000000"/>
                </a:solidFill>
                <a:latin typeface="Times New Roman" panose="02020603050405020304" pitchFamily="18" charset="0"/>
              </a:rPr>
              <a:t>(</a:t>
            </a:r>
            <a:r>
              <a:rPr lang="en-US" sz="2400" i="1" dirty="0">
                <a:solidFill>
                  <a:srgbClr val="000000"/>
                </a:solidFill>
                <a:latin typeface="Times New Roman" panose="02020603050405020304" pitchFamily="18" charset="0"/>
              </a:rPr>
              <a:t>fibers of </a:t>
            </a:r>
            <a:r>
              <a:rPr lang="en-US" sz="2400" b="1" i="1" dirty="0">
                <a:solidFill>
                  <a:srgbClr val="000000"/>
                </a:solidFill>
                <a:latin typeface="Times New Roman" panose="02020603050405020304" pitchFamily="18" charset="0"/>
              </a:rPr>
              <a:t>buccinator </a:t>
            </a:r>
            <a:r>
              <a:rPr lang="en-US" sz="2400" i="1" dirty="0">
                <a:solidFill>
                  <a:srgbClr val="000000"/>
                </a:solidFill>
                <a:latin typeface="Times New Roman" panose="02020603050405020304" pitchFamily="18" charset="0"/>
              </a:rPr>
              <a:t>and </a:t>
            </a:r>
            <a:r>
              <a:rPr lang="en-US" sz="2400" b="1" i="1" dirty="0">
                <a:solidFill>
                  <a:srgbClr val="000000"/>
                </a:solidFill>
                <a:latin typeface="Times New Roman" panose="02020603050405020304" pitchFamily="18" charset="0"/>
              </a:rPr>
              <a:t>superior constrictor </a:t>
            </a:r>
            <a:r>
              <a:rPr lang="en-US" sz="2400" i="1" dirty="0">
                <a:solidFill>
                  <a:srgbClr val="000000"/>
                </a:solidFill>
                <a:latin typeface="Times New Roman" panose="02020603050405020304" pitchFamily="18" charset="0"/>
              </a:rPr>
              <a:t>muscles</a:t>
            </a:r>
            <a:r>
              <a:rPr lang="en-US" sz="2400" dirty="0">
                <a:solidFill>
                  <a:srgbClr val="000000"/>
                </a:solidFill>
                <a:latin typeface="Times New Roman" panose="02020603050405020304" pitchFamily="18" charset="0"/>
              </a:rPr>
              <a:t>) along with fibers from the temporal tendon. </a:t>
            </a:r>
            <a:endParaRPr lang="en-US" sz="2400" dirty="0" smtClean="0">
              <a:solidFill>
                <a:srgbClr val="000000"/>
              </a:solidFill>
              <a:latin typeface="Times New Roman" panose="02020603050405020304" pitchFamily="18" charset="0"/>
            </a:endParaRPr>
          </a:p>
          <a:p>
            <a:pPr algn="l" rtl="0"/>
            <a:r>
              <a:rPr lang="en-US" sz="2400" u="sng" dirty="0" smtClean="0">
                <a:solidFill>
                  <a:schemeClr val="accent1">
                    <a:lumMod val="60000"/>
                    <a:lumOff val="40000"/>
                  </a:schemeClr>
                </a:solidFill>
                <a:latin typeface="Times New Roman" panose="02020603050405020304" pitchFamily="18" charset="0"/>
              </a:rPr>
              <a:t>Two </a:t>
            </a:r>
            <a:r>
              <a:rPr lang="en-US" sz="2400" u="sng" dirty="0">
                <a:solidFill>
                  <a:schemeClr val="accent1">
                    <a:lumMod val="60000"/>
                    <a:lumOff val="40000"/>
                  </a:schemeClr>
                </a:solidFill>
                <a:latin typeface="Times New Roman" panose="02020603050405020304" pitchFamily="18" charset="0"/>
              </a:rPr>
              <a:t>third </a:t>
            </a:r>
            <a:r>
              <a:rPr lang="en-US" sz="2400" u="sng" dirty="0">
                <a:solidFill>
                  <a:srgbClr val="000000"/>
                </a:solidFill>
                <a:latin typeface="Times New Roman" panose="02020603050405020304" pitchFamily="18" charset="0"/>
              </a:rPr>
              <a:t>of pad must be covered by the denture to perfect the border seal of the denture; also it is used as a guide for locating the level of occlusal plane, which must not be higher than </a:t>
            </a:r>
            <a:r>
              <a:rPr lang="en-US" sz="2400" u="sng" dirty="0">
                <a:solidFill>
                  <a:schemeClr val="accent1">
                    <a:lumMod val="60000"/>
                    <a:lumOff val="40000"/>
                  </a:schemeClr>
                </a:solidFill>
                <a:latin typeface="Times New Roman" panose="02020603050405020304" pitchFamily="18" charset="0"/>
              </a:rPr>
              <a:t>half </a:t>
            </a:r>
            <a:r>
              <a:rPr lang="en-US" sz="2400" u="sng" dirty="0">
                <a:solidFill>
                  <a:srgbClr val="000000"/>
                </a:solidFill>
                <a:latin typeface="Times New Roman" panose="02020603050405020304" pitchFamily="18" charset="0"/>
              </a:rPr>
              <a:t>its vertical height.</a:t>
            </a:r>
            <a:r>
              <a:rPr lang="en-US" sz="2800" u="sng" dirty="0">
                <a:solidFill>
                  <a:srgbClr val="000000"/>
                </a:solidFill>
                <a:latin typeface="Times New Roman" panose="02020603050405020304" pitchFamily="18" charset="0"/>
              </a:rPr>
              <a:t> </a:t>
            </a:r>
            <a:endParaRPr lang="pt-BR" sz="2800" b="1" u="sng"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6872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7</a:t>
            </a: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 Retromolar </a:t>
            </a: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pad:</a:t>
            </a:r>
          </a:p>
          <a:p>
            <a:pPr marL="45720" indent="0" algn="l" rtl="0">
              <a:buNone/>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5917" t="48020" r="33008" b="23988"/>
          <a:stretch/>
        </p:blipFill>
        <p:spPr>
          <a:xfrm>
            <a:off x="1671325" y="2897745"/>
            <a:ext cx="8818869" cy="2717444"/>
          </a:xfrm>
          <a:prstGeom prst="rect">
            <a:avLst/>
          </a:prstGeom>
        </p:spPr>
      </p:pic>
    </p:spTree>
    <p:extLst>
      <p:ext uri="{BB962C8B-B14F-4D97-AF65-F5344CB8AC3E}">
        <p14:creationId xmlns:p14="http://schemas.microsoft.com/office/powerpoint/2010/main" val="3139557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8. Pterygomandibular raphe or </a:t>
            </a: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ligament:</a:t>
            </a:r>
          </a:p>
          <a:p>
            <a:pPr marL="45720" indent="0" algn="l" rtl="0">
              <a:buNone/>
            </a:pPr>
            <a:r>
              <a:rPr lang="en-US" sz="2400" dirty="0">
                <a:solidFill>
                  <a:srgbClr val="000000"/>
                </a:solidFill>
                <a:latin typeface="Times New Roman" panose="02020603050405020304" pitchFamily="18" charset="0"/>
              </a:rPr>
              <a:t>It is union of </a:t>
            </a:r>
            <a:r>
              <a:rPr lang="en-US" sz="2400" u="sng" dirty="0">
                <a:solidFill>
                  <a:srgbClr val="000000"/>
                </a:solidFill>
                <a:latin typeface="Times New Roman" panose="02020603050405020304" pitchFamily="18" charset="0"/>
              </a:rPr>
              <a:t>buccinator and superior constrictor muscles </a:t>
            </a:r>
            <a:r>
              <a:rPr lang="en-US" sz="2400" dirty="0">
                <a:solidFill>
                  <a:srgbClr val="000000"/>
                </a:solidFill>
                <a:latin typeface="Times New Roman" panose="02020603050405020304" pitchFamily="18" charset="0"/>
              </a:rPr>
              <a:t>extending from hamular process to retromolar pad, it is </a:t>
            </a:r>
            <a:r>
              <a:rPr lang="en-US" sz="2400" u="sng" dirty="0" smtClean="0">
                <a:solidFill>
                  <a:srgbClr val="000000"/>
                </a:solidFill>
                <a:latin typeface="Times New Roman" panose="02020603050405020304" pitchFamily="18" charset="0"/>
              </a:rPr>
              <a:t>stretched </a:t>
            </a:r>
            <a:r>
              <a:rPr lang="en-US" sz="2400" u="sng" dirty="0">
                <a:solidFill>
                  <a:srgbClr val="000000"/>
                </a:solidFill>
                <a:latin typeface="Times New Roman" panose="02020603050405020304" pitchFamily="18" charset="0"/>
              </a:rPr>
              <a:t>during mouth opening. </a:t>
            </a:r>
            <a:endParaRPr lang="pt-BR" sz="2400" b="1" u="sng"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5619" t="33055" r="28554" b="12720"/>
          <a:stretch/>
        </p:blipFill>
        <p:spPr>
          <a:xfrm>
            <a:off x="2859110" y="3322320"/>
            <a:ext cx="5937160" cy="3242278"/>
          </a:xfrm>
          <a:prstGeom prst="rect">
            <a:avLst/>
          </a:prstGeom>
        </p:spPr>
      </p:pic>
    </p:spTree>
    <p:extLst>
      <p:ext uri="{BB962C8B-B14F-4D97-AF65-F5344CB8AC3E}">
        <p14:creationId xmlns:p14="http://schemas.microsoft.com/office/powerpoint/2010/main" val="1297696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9. External oblique line:</a:t>
            </a: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a:p>
            <a:pPr algn="l" rtl="0"/>
            <a:r>
              <a:rPr lang="en-US" sz="2400" dirty="0">
                <a:solidFill>
                  <a:srgbClr val="000000"/>
                </a:solidFill>
                <a:latin typeface="Times New Roman" panose="02020603050405020304" pitchFamily="18" charset="0"/>
              </a:rPr>
              <a:t>It is a ridge of dense bone outside the buccal shelf extending from </a:t>
            </a:r>
            <a:r>
              <a:rPr lang="en-US" sz="2400" dirty="0" smtClean="0">
                <a:solidFill>
                  <a:srgbClr val="000000"/>
                </a:solidFill>
                <a:latin typeface="Times New Roman" panose="02020603050405020304" pitchFamily="18" charset="0"/>
              </a:rPr>
              <a:t>just above </a:t>
            </a:r>
            <a:r>
              <a:rPr lang="en-US" sz="2400" dirty="0">
                <a:solidFill>
                  <a:srgbClr val="000000"/>
                </a:solidFill>
                <a:latin typeface="Times New Roman" panose="02020603050405020304" pitchFamily="18" charset="0"/>
              </a:rPr>
              <a:t>the </a:t>
            </a:r>
            <a:r>
              <a:rPr lang="en-US" sz="2400" dirty="0">
                <a:solidFill>
                  <a:schemeClr val="accent1">
                    <a:lumMod val="60000"/>
                    <a:lumOff val="40000"/>
                  </a:schemeClr>
                </a:solidFill>
                <a:latin typeface="Times New Roman" panose="02020603050405020304" pitchFamily="18" charset="0"/>
              </a:rPr>
              <a:t>mental foramen </a:t>
            </a:r>
            <a:r>
              <a:rPr lang="en-US" sz="2400" dirty="0">
                <a:solidFill>
                  <a:srgbClr val="000000"/>
                </a:solidFill>
                <a:latin typeface="Times New Roman" panose="02020603050405020304" pitchFamily="18" charset="0"/>
              </a:rPr>
              <a:t>coursing superiorly and distally, </a:t>
            </a:r>
            <a:r>
              <a:rPr lang="en-US" sz="2400" dirty="0" smtClean="0">
                <a:solidFill>
                  <a:srgbClr val="000000"/>
                </a:solidFill>
                <a:latin typeface="Times New Roman" panose="02020603050405020304" pitchFamily="18" charset="0"/>
              </a:rPr>
              <a:t>becoming continuous </a:t>
            </a:r>
            <a:r>
              <a:rPr lang="en-US" sz="2400" dirty="0">
                <a:solidFill>
                  <a:srgbClr val="000000"/>
                </a:solidFill>
                <a:latin typeface="Times New Roman" panose="02020603050405020304" pitchFamily="18" charset="0"/>
              </a:rPr>
              <a:t>with the </a:t>
            </a:r>
            <a:r>
              <a:rPr lang="en-US" sz="2400" dirty="0">
                <a:solidFill>
                  <a:schemeClr val="accent1">
                    <a:lumMod val="60000"/>
                    <a:lumOff val="40000"/>
                  </a:schemeClr>
                </a:solidFill>
                <a:latin typeface="Times New Roman" panose="02020603050405020304" pitchFamily="18" charset="0"/>
              </a:rPr>
              <a:t>anterior border of the ramus</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This </a:t>
            </a:r>
            <a:r>
              <a:rPr lang="en-US" sz="2400" dirty="0">
                <a:solidFill>
                  <a:srgbClr val="000000"/>
                </a:solidFill>
                <a:latin typeface="Times New Roman" panose="02020603050405020304" pitchFamily="18" charset="0"/>
              </a:rPr>
              <a:t>line is </a:t>
            </a:r>
            <a:r>
              <a:rPr lang="en-US" sz="2400" dirty="0" smtClean="0">
                <a:solidFill>
                  <a:srgbClr val="000000"/>
                </a:solidFill>
                <a:latin typeface="Times New Roman" panose="02020603050405020304" pitchFamily="18" charset="0"/>
              </a:rPr>
              <a:t>the attachment </a:t>
            </a:r>
            <a:r>
              <a:rPr lang="en-US" sz="2400" dirty="0">
                <a:solidFill>
                  <a:srgbClr val="000000"/>
                </a:solidFill>
                <a:latin typeface="Times New Roman" panose="02020603050405020304" pitchFamily="18" charset="0"/>
              </a:rPr>
              <a:t>site of the </a:t>
            </a:r>
            <a:r>
              <a:rPr lang="en-US" sz="2400" dirty="0">
                <a:solidFill>
                  <a:schemeClr val="accent1">
                    <a:lumMod val="60000"/>
                    <a:lumOff val="40000"/>
                  </a:schemeClr>
                </a:solidFill>
                <a:latin typeface="Times New Roman" panose="02020603050405020304" pitchFamily="18" charset="0"/>
              </a:rPr>
              <a:t>buccinator muscle. </a:t>
            </a:r>
            <a:endParaRPr lang="en-US" sz="2400" dirty="0" smtClean="0">
              <a:solidFill>
                <a:schemeClr val="accent1">
                  <a:lumMod val="60000"/>
                  <a:lumOff val="40000"/>
                </a:schemeClr>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a </a:t>
            </a:r>
            <a:r>
              <a:rPr lang="en-US" sz="2400" u="sng" dirty="0">
                <a:solidFill>
                  <a:srgbClr val="000000"/>
                </a:solidFill>
                <a:latin typeface="Times New Roman" panose="02020603050405020304" pitchFamily="18" charset="0"/>
              </a:rPr>
              <a:t>guide for </a:t>
            </a:r>
            <a:r>
              <a:rPr lang="en-US" sz="2400" u="sng" dirty="0" smtClean="0">
                <a:solidFill>
                  <a:srgbClr val="000000"/>
                </a:solidFill>
                <a:latin typeface="Times New Roman" panose="02020603050405020304" pitchFamily="18" charset="0"/>
              </a:rPr>
              <a:t>lateral termination </a:t>
            </a:r>
            <a:r>
              <a:rPr lang="en-US" sz="2400" u="sng" dirty="0">
                <a:solidFill>
                  <a:srgbClr val="000000"/>
                </a:solidFill>
                <a:latin typeface="Times New Roman" panose="02020603050405020304" pitchFamily="18" charset="0"/>
              </a:rPr>
              <a:t>of mandibular buccal flange</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shows a groove in </a:t>
            </a:r>
            <a:r>
              <a:rPr lang="en-US" sz="2400" dirty="0" smtClean="0">
                <a:solidFill>
                  <a:srgbClr val="000000"/>
                </a:solidFill>
                <a:latin typeface="Times New Roman" panose="02020603050405020304" pitchFamily="18" charset="0"/>
              </a:rPr>
              <a:t>impression.</a:t>
            </a:r>
            <a:endParaRPr lang="pt-BR" sz="2400" b="1" u="sng"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6101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3541" t="18970" r="30731" b="6206"/>
          <a:stretch/>
        </p:blipFill>
        <p:spPr>
          <a:xfrm>
            <a:off x="5525037" y="1723043"/>
            <a:ext cx="6390289" cy="4823932"/>
          </a:xfrm>
          <a:prstGeom prst="rect">
            <a:avLst/>
          </a:prstGeom>
        </p:spPr>
      </p:pic>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limiting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45720" indent="0" algn="l" rtl="0">
              <a:buNone/>
            </a:pPr>
            <a:r>
              <a:rPr lang="pt-BR" sz="2800" b="1" dirty="0">
                <a:solidFill>
                  <a:schemeClr val="accent1">
                    <a:lumMod val="60000"/>
                    <a:lumOff val="40000"/>
                  </a:schemeClr>
                </a:solidFill>
                <a:latin typeface="Times New Roman" panose="02020603050405020304" pitchFamily="18" charset="0"/>
                <a:cs typeface="Times New Roman" panose="02020603050405020304" pitchFamily="18" charset="0"/>
              </a:rPr>
              <a:t>9. External oblique line</a:t>
            </a: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a:t>
            </a:r>
          </a:p>
          <a:p>
            <a:pPr marL="45720" indent="0" algn="l" rtl="0">
              <a:buNone/>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3806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2- Relief areas: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329427" cy="4581015"/>
          </a:xfrm>
        </p:spPr>
        <p:txBody>
          <a:bodyPr>
            <a:noAutofit/>
          </a:bodyPr>
          <a:lstStyle/>
          <a:p>
            <a:pPr marL="560070" indent="-514350" algn="l" rtl="0">
              <a:buAutoNum type="arabicPeriod"/>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Mental foramen.</a:t>
            </a:r>
          </a:p>
          <a:p>
            <a:pPr marL="560070" indent="-514350" algn="l" rtl="0">
              <a:buAutoNum type="arabicPeriod"/>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Mylohyoide ridge.</a:t>
            </a:r>
          </a:p>
          <a:p>
            <a:pPr marL="560070" indent="-514350" algn="l" rtl="0">
              <a:buAutoNum type="arabicPeriod"/>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Torus mandibularis.  </a:t>
            </a:r>
          </a:p>
          <a:p>
            <a:pPr marL="560070" indent="-514350" algn="l" rtl="0">
              <a:buAutoNum type="arabicPeriod"/>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Genial tubercle. </a:t>
            </a:r>
          </a:p>
          <a:p>
            <a:pPr marL="560070" indent="-514350" algn="l" rtl="0">
              <a:buAutoNum type="arabicPeriod"/>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a:p>
            <a:pPr marL="45720" indent="0" algn="l" rtl="0">
              <a:buNone/>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4129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2- Relief areas: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6687355" cy="4581015"/>
          </a:xfrm>
        </p:spPr>
        <p:txBody>
          <a:bodyPr>
            <a:noAutofit/>
          </a:bodyPr>
          <a:lstStyle/>
          <a:p>
            <a:pPr marL="560070" indent="-514350" algn="l" rtl="0">
              <a:buAutoNum type="arabicPeriod"/>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Mental foramen:</a:t>
            </a:r>
          </a:p>
          <a:p>
            <a:pPr algn="l" rtl="0"/>
            <a:r>
              <a:rPr lang="en-US" sz="2400" dirty="0">
                <a:solidFill>
                  <a:schemeClr val="tx2"/>
                </a:solidFill>
                <a:latin typeface="Times New Roman" panose="02020603050405020304" pitchFamily="18" charset="0"/>
              </a:rPr>
              <a:t>The anterior exit of the mandibular canal </a:t>
            </a:r>
            <a:r>
              <a:rPr lang="en-US" sz="2400" dirty="0" smtClean="0">
                <a:solidFill>
                  <a:schemeClr val="tx2"/>
                </a:solidFill>
                <a:latin typeface="Times New Roman" panose="02020603050405020304" pitchFamily="18" charset="0"/>
              </a:rPr>
              <a:t>located on </a:t>
            </a:r>
            <a:r>
              <a:rPr lang="en-US" sz="2400" dirty="0">
                <a:solidFill>
                  <a:schemeClr val="tx2"/>
                </a:solidFill>
                <a:latin typeface="Times New Roman" panose="02020603050405020304" pitchFamily="18" charset="0"/>
              </a:rPr>
              <a:t>the external surface of the mandible </a:t>
            </a:r>
            <a:r>
              <a:rPr lang="en-US" sz="2400" u="sng" dirty="0" smtClean="0">
                <a:solidFill>
                  <a:schemeClr val="tx2"/>
                </a:solidFill>
                <a:latin typeface="Times New Roman" panose="02020603050405020304" pitchFamily="18" charset="0"/>
              </a:rPr>
              <a:t>between the </a:t>
            </a:r>
            <a:r>
              <a:rPr lang="en-US" sz="2400" u="sng" dirty="0">
                <a:solidFill>
                  <a:schemeClr val="tx2"/>
                </a:solidFill>
                <a:latin typeface="Times New Roman" panose="02020603050405020304" pitchFamily="18" charset="0"/>
              </a:rPr>
              <a:t>first and second premolar area</a:t>
            </a:r>
            <a:r>
              <a:rPr lang="en-US" sz="2400" dirty="0">
                <a:solidFill>
                  <a:schemeClr val="tx2"/>
                </a:solidFill>
                <a:latin typeface="Times New Roman" panose="02020603050405020304" pitchFamily="18" charset="0"/>
              </a:rPr>
              <a:t>. </a:t>
            </a:r>
            <a:endParaRPr lang="en-US" sz="2400" dirty="0" smtClean="0">
              <a:solidFill>
                <a:schemeClr val="tx2"/>
              </a:solidFill>
              <a:latin typeface="Times New Roman" panose="02020603050405020304" pitchFamily="18" charset="0"/>
            </a:endParaRPr>
          </a:p>
          <a:p>
            <a:pPr algn="l" rtl="0"/>
            <a:r>
              <a:rPr lang="en-US" sz="2400" dirty="0" smtClean="0">
                <a:solidFill>
                  <a:schemeClr val="tx2"/>
                </a:solidFill>
                <a:latin typeface="Times New Roman" panose="02020603050405020304" pitchFamily="18" charset="0"/>
              </a:rPr>
              <a:t>In </a:t>
            </a:r>
            <a:r>
              <a:rPr lang="en-US" sz="2400" dirty="0">
                <a:solidFill>
                  <a:schemeClr val="tx2"/>
                </a:solidFill>
                <a:latin typeface="Times New Roman" panose="02020603050405020304" pitchFamily="18" charset="0"/>
              </a:rPr>
              <a:t>case </a:t>
            </a:r>
            <a:r>
              <a:rPr lang="en-US" sz="2400" dirty="0" smtClean="0">
                <a:solidFill>
                  <a:schemeClr val="tx2"/>
                </a:solidFill>
                <a:latin typeface="Times New Roman" panose="02020603050405020304" pitchFamily="18" charset="0"/>
              </a:rPr>
              <a:t>of </a:t>
            </a:r>
            <a:r>
              <a:rPr lang="en-US" sz="2400" dirty="0" smtClean="0">
                <a:latin typeface="Times New Roman" panose="02020603050405020304" pitchFamily="18" charset="0"/>
              </a:rPr>
              <a:t>severe </a:t>
            </a:r>
            <a:r>
              <a:rPr lang="en-US" sz="2400" dirty="0">
                <a:latin typeface="Times New Roman" panose="02020603050405020304" pitchFamily="18" charset="0"/>
              </a:rPr>
              <a:t>resorption</a:t>
            </a:r>
            <a:r>
              <a:rPr lang="en-US" sz="2400" dirty="0">
                <a:solidFill>
                  <a:schemeClr val="tx2"/>
                </a:solidFill>
                <a:latin typeface="Times New Roman" panose="02020603050405020304" pitchFamily="18" charset="0"/>
              </a:rPr>
              <a:t>, the foramen occupies a </a:t>
            </a:r>
            <a:r>
              <a:rPr lang="en-US" sz="2400" dirty="0" smtClean="0">
                <a:latin typeface="Times New Roman" panose="02020603050405020304" pitchFamily="18" charset="0"/>
              </a:rPr>
              <a:t>more superior </a:t>
            </a:r>
            <a:r>
              <a:rPr lang="en-US" sz="2400" dirty="0">
                <a:latin typeface="Times New Roman" panose="02020603050405020304" pitchFamily="18" charset="0"/>
              </a:rPr>
              <a:t>position </a:t>
            </a:r>
            <a:r>
              <a:rPr lang="en-US" sz="2400" dirty="0">
                <a:solidFill>
                  <a:schemeClr val="tx2"/>
                </a:solidFill>
                <a:latin typeface="Times New Roman" panose="02020603050405020304" pitchFamily="18" charset="0"/>
              </a:rPr>
              <a:t>and the denture base must </a:t>
            </a:r>
            <a:r>
              <a:rPr lang="en-US" sz="2400" dirty="0" smtClean="0">
                <a:solidFill>
                  <a:schemeClr val="tx2"/>
                </a:solidFill>
                <a:latin typeface="Times New Roman" panose="02020603050405020304" pitchFamily="18" charset="0"/>
              </a:rPr>
              <a:t>be </a:t>
            </a:r>
            <a:r>
              <a:rPr lang="en-US" sz="2400" dirty="0" smtClean="0">
                <a:latin typeface="Times New Roman" panose="02020603050405020304" pitchFamily="18" charset="0"/>
              </a:rPr>
              <a:t>relieved</a:t>
            </a:r>
            <a:r>
              <a:rPr lang="en-US" sz="2400" dirty="0" smtClean="0">
                <a:solidFill>
                  <a:schemeClr val="tx2"/>
                </a:solidFill>
                <a:latin typeface="Times New Roman" panose="02020603050405020304" pitchFamily="18" charset="0"/>
              </a:rPr>
              <a:t> </a:t>
            </a:r>
            <a:r>
              <a:rPr lang="en-US" sz="2400" dirty="0">
                <a:solidFill>
                  <a:schemeClr val="tx2"/>
                </a:solidFill>
                <a:latin typeface="Times New Roman" panose="02020603050405020304" pitchFamily="18" charset="0"/>
              </a:rPr>
              <a:t>to prevent nerve compression and pain.</a:t>
            </a:r>
            <a:endParaRPr lang="pt-BR" sz="2800" b="1" dirty="0" smtClean="0">
              <a:solidFill>
                <a:schemeClr val="tx2"/>
              </a:solidFill>
              <a:latin typeface="Times New Roman" panose="02020603050405020304" pitchFamily="18" charset="0"/>
              <a:cs typeface="Times New Roman" panose="02020603050405020304" pitchFamily="18" charset="0"/>
            </a:endParaRPr>
          </a:p>
          <a:p>
            <a:pPr marL="560070" indent="-514350" algn="l" rtl="0">
              <a:buAutoNum type="arabicPeriod"/>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a:p>
            <a:pPr marL="45720" indent="0" algn="l" rtl="0">
              <a:buNone/>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51452" t="51013" r="31523" b="23987"/>
          <a:stretch/>
        </p:blipFill>
        <p:spPr>
          <a:xfrm>
            <a:off x="8088659" y="2446985"/>
            <a:ext cx="3244749" cy="2678805"/>
          </a:xfrm>
          <a:prstGeom prst="rect">
            <a:avLst/>
          </a:prstGeom>
        </p:spPr>
      </p:pic>
    </p:spTree>
    <p:extLst>
      <p:ext uri="{BB962C8B-B14F-4D97-AF65-F5344CB8AC3E}">
        <p14:creationId xmlns:p14="http://schemas.microsoft.com/office/powerpoint/2010/main" val="2968036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2- Relief areas: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6687355" cy="4581015"/>
          </a:xfrm>
        </p:spPr>
        <p:txBody>
          <a:bodyPr>
            <a:noAutofit/>
          </a:bodyPr>
          <a:lstStyle/>
          <a:p>
            <a:pPr marL="560070" indent="-514350" algn="l" rtl="0">
              <a:buAutoNum type="arabicPeriod"/>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Mental foramen:</a:t>
            </a:r>
          </a:p>
          <a:p>
            <a:pPr marL="560070" indent="-514350" algn="l" rtl="0">
              <a:buAutoNum type="arabicPeriod"/>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a:p>
            <a:pPr marL="45720" indent="0" algn="l" rtl="0">
              <a:buNone/>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2947" t="30238" r="31919" b="23460"/>
          <a:stretch/>
        </p:blipFill>
        <p:spPr>
          <a:xfrm>
            <a:off x="1662081" y="2374220"/>
            <a:ext cx="8837357" cy="4172755"/>
          </a:xfrm>
          <a:prstGeom prst="rect">
            <a:avLst/>
          </a:prstGeom>
        </p:spPr>
      </p:pic>
    </p:spTree>
    <p:extLst>
      <p:ext uri="{BB962C8B-B14F-4D97-AF65-F5344CB8AC3E}">
        <p14:creationId xmlns:p14="http://schemas.microsoft.com/office/powerpoint/2010/main" val="3285461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2- Relief areas: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035862" cy="4581015"/>
          </a:xfrm>
        </p:spPr>
        <p:txBody>
          <a:bodyPr>
            <a:noAutofit/>
          </a:bodyPr>
          <a:lstStyle/>
          <a:p>
            <a:pPr marL="45720" indent="0" algn="l" rtl="0">
              <a:buNone/>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2. Mylohyoide ridge :</a:t>
            </a:r>
          </a:p>
          <a:p>
            <a:pPr algn="l" rtl="0"/>
            <a:r>
              <a:rPr lang="en-US" sz="2400" dirty="0">
                <a:solidFill>
                  <a:srgbClr val="000000"/>
                </a:solidFill>
                <a:latin typeface="Times New Roman" panose="02020603050405020304" pitchFamily="18" charset="0"/>
              </a:rPr>
              <a:t>It is sharp or irregular covered by the mucous membrane, it runs along the lingual surface of the mandible; anteriorly, the ridge lies close to the inferior border of the mandible; but become progressively higher on the posterior body of the mandible until it terminates just distal to the lingual tuberosity. </a:t>
            </a:r>
            <a:endParaRPr lang="en-US" sz="2400" dirty="0" smtClean="0">
              <a:solidFill>
                <a:srgbClr val="000000"/>
              </a:solidFill>
              <a:latin typeface="Times New Roman" panose="02020603050405020304" pitchFamily="18" charset="0"/>
            </a:endParaRPr>
          </a:p>
          <a:p>
            <a:pPr algn="l" rtl="0"/>
            <a:r>
              <a:rPr lang="en-US" sz="2400" u="sng" dirty="0" smtClean="0">
                <a:solidFill>
                  <a:srgbClr val="000000"/>
                </a:solidFill>
                <a:latin typeface="Times New Roman" panose="02020603050405020304" pitchFamily="18" charset="0"/>
              </a:rPr>
              <a:t>The </a:t>
            </a:r>
            <a:r>
              <a:rPr lang="en-US" sz="2400" u="sng" dirty="0">
                <a:solidFill>
                  <a:srgbClr val="000000"/>
                </a:solidFill>
                <a:latin typeface="Times New Roman" panose="02020603050405020304" pitchFamily="18" charset="0"/>
              </a:rPr>
              <a:t>thin mucosa cover the mylohyoid ridge may get traumatized and should be relieved. </a:t>
            </a:r>
            <a:endParaRPr lang="en-US" sz="2400" u="sng"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area under this ridge called </a:t>
            </a:r>
            <a:r>
              <a:rPr lang="en-US" sz="2400" u="sng" dirty="0">
                <a:solidFill>
                  <a:srgbClr val="000000"/>
                </a:solidFill>
                <a:latin typeface="Times New Roman" panose="02020603050405020304" pitchFamily="18" charset="0"/>
              </a:rPr>
              <a:t>undercut. </a:t>
            </a:r>
            <a:endParaRPr lang="pt-BR" sz="2400" b="1" u="sng"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784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2- Relief areas: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10035862" cy="4581015"/>
          </a:xfrm>
        </p:spPr>
        <p:txBody>
          <a:bodyPr>
            <a:noAutofit/>
          </a:bodyPr>
          <a:lstStyle/>
          <a:p>
            <a:pPr marL="45720" indent="0" algn="l" rtl="0">
              <a:buNone/>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2. Mylohyoide ridge :</a:t>
            </a:r>
          </a:p>
          <a:p>
            <a:pPr marL="45720" indent="0" algn="l" rtl="0">
              <a:buNone/>
            </a:pPr>
            <a:endPar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6904" t="42019" r="44985" b="24354"/>
          <a:stretch/>
        </p:blipFill>
        <p:spPr>
          <a:xfrm>
            <a:off x="3696237" y="2908720"/>
            <a:ext cx="4713668" cy="3170109"/>
          </a:xfrm>
          <a:prstGeom prst="rect">
            <a:avLst/>
          </a:prstGeom>
        </p:spPr>
      </p:pic>
    </p:spTree>
    <p:extLst>
      <p:ext uri="{BB962C8B-B14F-4D97-AF65-F5344CB8AC3E}">
        <p14:creationId xmlns:p14="http://schemas.microsoft.com/office/powerpoint/2010/main" val="4199415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2- Relief areas: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965960"/>
            <a:ext cx="7588876" cy="4581015"/>
          </a:xfrm>
        </p:spPr>
        <p:txBody>
          <a:bodyPr>
            <a:noAutofit/>
          </a:bodyPr>
          <a:lstStyle/>
          <a:p>
            <a:pPr marL="45720" indent="0" algn="l" rtl="0">
              <a:buNone/>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3. Torus mandibularis :</a:t>
            </a:r>
          </a:p>
          <a:p>
            <a:pPr algn="l" rtl="0"/>
            <a:r>
              <a:rPr lang="en-US" sz="2400" dirty="0">
                <a:solidFill>
                  <a:srgbClr val="000000"/>
                </a:solidFill>
                <a:latin typeface="Times New Roman" panose="02020603050405020304" pitchFamily="18" charset="0"/>
              </a:rPr>
              <a:t>It is a bony prominence on the lingual side, near </a:t>
            </a:r>
            <a:r>
              <a:rPr lang="en-US" sz="2400" dirty="0">
                <a:latin typeface="Times New Roman" panose="02020603050405020304" pitchFamily="18" charset="0"/>
              </a:rPr>
              <a:t>the premolar region</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covered by a thin mucosa.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found in </a:t>
            </a:r>
            <a:r>
              <a:rPr lang="en-US" sz="2400" b="1" i="1" dirty="0">
                <a:latin typeface="Times New Roman" panose="02020603050405020304" pitchFamily="18" charset="0"/>
              </a:rPr>
              <a:t>6-8% </a:t>
            </a:r>
            <a:r>
              <a:rPr lang="en-US" sz="2400" dirty="0">
                <a:solidFill>
                  <a:srgbClr val="000000"/>
                </a:solidFill>
                <a:latin typeface="Times New Roman" panose="02020603050405020304" pitchFamily="18" charset="0"/>
              </a:rPr>
              <a:t>of the population; 80% of these cases found </a:t>
            </a:r>
            <a:r>
              <a:rPr lang="en-US" sz="2400" u="sng" dirty="0">
                <a:latin typeface="Times New Roman" panose="02020603050405020304" pitchFamily="18" charset="0"/>
              </a:rPr>
              <a:t>bilaterally. </a:t>
            </a:r>
            <a:endParaRPr lang="en-US" sz="2400" u="sng" dirty="0" smtClean="0">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has to be relieved or surgically removed as decided by its size and extent.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female: male ratio is </a:t>
            </a:r>
            <a:r>
              <a:rPr lang="en-US" sz="2400" b="1" i="1" dirty="0">
                <a:solidFill>
                  <a:srgbClr val="000000"/>
                </a:solidFill>
                <a:latin typeface="Times New Roman" panose="02020603050405020304" pitchFamily="18" charset="0"/>
              </a:rPr>
              <a:t>1:1</a:t>
            </a:r>
            <a:r>
              <a:rPr lang="en-US" sz="2400" dirty="0">
                <a:solidFill>
                  <a:srgbClr val="000000"/>
                </a:solidFill>
                <a:latin typeface="Times New Roman" panose="02020603050405020304" pitchFamily="18" charset="0"/>
              </a:rPr>
              <a:t>. </a:t>
            </a:r>
            <a:endParaRPr lang="pt-BR" sz="24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30071" t="44674" r="47460" b="25220"/>
          <a:stretch/>
        </p:blipFill>
        <p:spPr>
          <a:xfrm>
            <a:off x="8583240" y="2659486"/>
            <a:ext cx="3291081" cy="2479184"/>
          </a:xfrm>
          <a:prstGeom prst="rect">
            <a:avLst/>
          </a:prstGeom>
        </p:spPr>
      </p:pic>
    </p:spTree>
    <p:extLst>
      <p:ext uri="{BB962C8B-B14F-4D97-AF65-F5344CB8AC3E}">
        <p14:creationId xmlns:p14="http://schemas.microsoft.com/office/powerpoint/2010/main" val="243677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2- Relief areas: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2000089"/>
            <a:ext cx="7588876" cy="4581015"/>
          </a:xfrm>
        </p:spPr>
        <p:txBody>
          <a:bodyPr>
            <a:noAutofit/>
          </a:bodyPr>
          <a:lstStyle/>
          <a:p>
            <a:pPr marL="45720" indent="0" algn="l" rtl="0">
              <a:buNone/>
            </a:pPr>
            <a:r>
              <a:rPr lang="pt-BR" sz="2800" b="1" dirty="0" smtClean="0">
                <a:solidFill>
                  <a:schemeClr val="accent1">
                    <a:lumMod val="60000"/>
                    <a:lumOff val="40000"/>
                  </a:schemeClr>
                </a:solidFill>
                <a:latin typeface="Times New Roman" panose="02020603050405020304" pitchFamily="18" charset="0"/>
                <a:cs typeface="Times New Roman" panose="02020603050405020304" pitchFamily="18" charset="0"/>
              </a:rPr>
              <a:t>4. Genial tubercles (mental spine):</a:t>
            </a:r>
          </a:p>
          <a:p>
            <a:pPr algn="l" rtl="0"/>
            <a:r>
              <a:rPr lang="en-US" sz="2400" dirty="0">
                <a:solidFill>
                  <a:srgbClr val="000000"/>
                </a:solidFill>
                <a:latin typeface="Times New Roman" panose="02020603050405020304" pitchFamily="18" charset="0"/>
              </a:rPr>
              <a:t>These are a pair of bony structures found </a:t>
            </a:r>
            <a:r>
              <a:rPr lang="en-US" sz="2400" u="sng" dirty="0">
                <a:solidFill>
                  <a:srgbClr val="000000"/>
                </a:solidFill>
                <a:latin typeface="Times New Roman" panose="02020603050405020304" pitchFamily="18" charset="0"/>
              </a:rPr>
              <a:t>anteriorly on the lingual side of the body of the mandible</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In </a:t>
            </a:r>
            <a:r>
              <a:rPr lang="en-US" sz="2400" dirty="0">
                <a:solidFill>
                  <a:srgbClr val="000000"/>
                </a:solidFill>
                <a:latin typeface="Times New Roman" panose="02020603050405020304" pitchFamily="18" charset="0"/>
              </a:rPr>
              <a:t>case of severe bone resorption, they may occupy more superior position, surgical correction may be needed.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 </a:t>
            </a:r>
            <a:r>
              <a:rPr lang="en-US" sz="2400" u="sng" dirty="0">
                <a:solidFill>
                  <a:srgbClr val="000000"/>
                </a:solidFill>
                <a:latin typeface="Times New Roman" panose="02020603050405020304" pitchFamily="18" charset="0"/>
              </a:rPr>
              <a:t>superior</a:t>
            </a:r>
            <a:r>
              <a:rPr lang="en-US" sz="2400" dirty="0">
                <a:solidFill>
                  <a:srgbClr val="000000"/>
                </a:solidFill>
                <a:latin typeface="Times New Roman" panose="02020603050405020304" pitchFamily="18" charset="0"/>
              </a:rPr>
              <a:t> tubercle gives attachment to the </a:t>
            </a:r>
            <a:r>
              <a:rPr lang="en-US" sz="2400" u="sng" dirty="0" err="1">
                <a:solidFill>
                  <a:srgbClr val="000000"/>
                </a:solidFill>
                <a:latin typeface="Times New Roman" panose="02020603050405020304" pitchFamily="18" charset="0"/>
              </a:rPr>
              <a:t>genioglossus</a:t>
            </a:r>
            <a:r>
              <a:rPr lang="en-US" sz="2400" u="sng" dirty="0">
                <a:solidFill>
                  <a:srgbClr val="000000"/>
                </a:solidFill>
                <a:latin typeface="Times New Roman" panose="02020603050405020304" pitchFamily="18" charset="0"/>
              </a:rPr>
              <a:t> muscle </a:t>
            </a:r>
            <a:r>
              <a:rPr lang="en-US" sz="2400" dirty="0">
                <a:solidFill>
                  <a:srgbClr val="000000"/>
                </a:solidFill>
                <a:latin typeface="Times New Roman" panose="02020603050405020304" pitchFamily="18" charset="0"/>
              </a:rPr>
              <a:t>and the </a:t>
            </a:r>
            <a:r>
              <a:rPr lang="en-US" sz="2400" u="sng" dirty="0">
                <a:solidFill>
                  <a:srgbClr val="000000"/>
                </a:solidFill>
                <a:latin typeface="Times New Roman" panose="02020603050405020304" pitchFamily="18" charset="0"/>
              </a:rPr>
              <a:t>inferior</a:t>
            </a:r>
            <a:r>
              <a:rPr lang="en-US" sz="2400" dirty="0">
                <a:solidFill>
                  <a:srgbClr val="000000"/>
                </a:solidFill>
                <a:latin typeface="Times New Roman" panose="02020603050405020304" pitchFamily="18" charset="0"/>
              </a:rPr>
              <a:t> one gives attachment to the </a:t>
            </a:r>
            <a:r>
              <a:rPr lang="en-US" sz="2400" u="sng" dirty="0" err="1">
                <a:solidFill>
                  <a:srgbClr val="000000"/>
                </a:solidFill>
                <a:latin typeface="Times New Roman" panose="02020603050405020304" pitchFamily="18" charset="0"/>
              </a:rPr>
              <a:t>geniohyoid</a:t>
            </a:r>
            <a:r>
              <a:rPr lang="en-US" sz="2400" dirty="0">
                <a:solidFill>
                  <a:srgbClr val="000000"/>
                </a:solidFill>
                <a:latin typeface="Times New Roman" panose="02020603050405020304" pitchFamily="18" charset="0"/>
              </a:rPr>
              <a:t> muscle. </a:t>
            </a:r>
            <a:endParaRPr lang="pt-BR" sz="24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9394715" y="3961230"/>
            <a:ext cx="1816765" cy="2475191"/>
          </a:xfrm>
          <a:prstGeom prst="rect">
            <a:avLst/>
          </a:prstGeom>
        </p:spPr>
      </p:pic>
      <p:pic>
        <p:nvPicPr>
          <p:cNvPr id="7" name="Picture 6"/>
          <p:cNvPicPr>
            <a:picLocks noChangeAspect="1"/>
          </p:cNvPicPr>
          <p:nvPr/>
        </p:nvPicPr>
        <p:blipFill rotWithShape="1">
          <a:blip r:embed="rId3"/>
          <a:srcRect l="18590" t="52949" r="54982" b="14305"/>
          <a:stretch/>
        </p:blipFill>
        <p:spPr>
          <a:xfrm>
            <a:off x="8657663" y="1609859"/>
            <a:ext cx="3216656" cy="2240818"/>
          </a:xfrm>
          <a:prstGeom prst="rect">
            <a:avLst/>
          </a:prstGeom>
        </p:spPr>
      </p:pic>
    </p:spTree>
    <p:extLst>
      <p:ext uri="{BB962C8B-B14F-4D97-AF65-F5344CB8AC3E}">
        <p14:creationId xmlns:p14="http://schemas.microsoft.com/office/powerpoint/2010/main" val="2471819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3- Supporting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2000089"/>
            <a:ext cx="7588876" cy="4581015"/>
          </a:xfrm>
        </p:spPr>
        <p:txBody>
          <a:bodyPr>
            <a:noAutofit/>
          </a:bodyPr>
          <a:lstStyle/>
          <a:p>
            <a:pPr marL="0" indent="0" algn="l" rtl="0">
              <a:buNone/>
            </a:pPr>
            <a:r>
              <a:rPr lang="en-US" sz="2800" b="1" dirty="0">
                <a:solidFill>
                  <a:schemeClr val="accent1">
                    <a:lumMod val="75000"/>
                  </a:schemeClr>
                </a:solidFill>
                <a:latin typeface="Times New Roman" panose="02020603050405020304" pitchFamily="18" charset="0"/>
              </a:rPr>
              <a:t>A- Primary stress bearing areas</a:t>
            </a:r>
            <a:r>
              <a:rPr lang="en-US" sz="2800" b="1" dirty="0" smtClean="0">
                <a:solidFill>
                  <a:schemeClr val="accent1">
                    <a:lumMod val="75000"/>
                  </a:schemeClr>
                </a:solidFill>
                <a:latin typeface="Times New Roman" panose="02020603050405020304" pitchFamily="18" charset="0"/>
              </a:rPr>
              <a:t>:</a:t>
            </a:r>
          </a:p>
          <a:p>
            <a:pPr marL="0" indent="0" algn="l" rtl="0">
              <a:buNone/>
            </a:pPr>
            <a:r>
              <a:rPr lang="en-US" sz="2400" b="1" dirty="0" smtClean="0">
                <a:solidFill>
                  <a:schemeClr val="tx1"/>
                </a:solidFill>
                <a:latin typeface="Times New Roman" panose="02020603050405020304" pitchFamily="18" charset="0"/>
              </a:rPr>
              <a:t>1. Buccal shelf area. </a:t>
            </a:r>
          </a:p>
          <a:p>
            <a:pPr marL="457200" indent="-457200" algn="l" rtl="0">
              <a:buAutoNum type="arabicPeriod"/>
            </a:pPr>
            <a:endParaRPr lang="en-US" sz="2400" b="1" dirty="0">
              <a:solidFill>
                <a:schemeClr val="tx2"/>
              </a:solidFill>
              <a:latin typeface="Times New Roman" panose="02020603050405020304" pitchFamily="18" charset="0"/>
            </a:endParaRPr>
          </a:p>
          <a:p>
            <a:pPr marL="0" indent="0" algn="l" rtl="0">
              <a:buNone/>
            </a:pPr>
            <a:r>
              <a:rPr lang="en-US" sz="2800" b="1" dirty="0" smtClean="0">
                <a:solidFill>
                  <a:schemeClr val="accent1">
                    <a:lumMod val="75000"/>
                  </a:schemeClr>
                </a:solidFill>
                <a:latin typeface="Times New Roman" panose="02020603050405020304" pitchFamily="18" charset="0"/>
              </a:rPr>
              <a:t>B- </a:t>
            </a:r>
            <a:r>
              <a:rPr lang="en-US" sz="2800" b="1" dirty="0">
                <a:solidFill>
                  <a:schemeClr val="accent1">
                    <a:lumMod val="75000"/>
                  </a:schemeClr>
                </a:solidFill>
                <a:latin typeface="Times New Roman" panose="02020603050405020304" pitchFamily="18" charset="0"/>
              </a:rPr>
              <a:t>secondary stress bearing areas: </a:t>
            </a:r>
          </a:p>
          <a:p>
            <a:pPr marL="0" indent="0" algn="l" rtl="0">
              <a:buNone/>
            </a:pPr>
            <a:r>
              <a:rPr lang="en-US" sz="2400" b="1" dirty="0">
                <a:solidFill>
                  <a:srgbClr val="000000"/>
                </a:solidFill>
                <a:latin typeface="Times New Roman" panose="02020603050405020304" pitchFamily="18" charset="0"/>
              </a:rPr>
              <a:t>1. Buccal and lingual slopes of residual ridge </a:t>
            </a:r>
            <a:endParaRPr lang="pt-BR" sz="24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6894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3- Supporting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2999" y="2000089"/>
            <a:ext cx="9875521" cy="4581015"/>
          </a:xfrm>
        </p:spPr>
        <p:txBody>
          <a:bodyPr>
            <a:noAutofit/>
          </a:bodyPr>
          <a:lstStyle/>
          <a:p>
            <a:pPr marL="0" indent="0" algn="l" rtl="0">
              <a:buNone/>
            </a:pPr>
            <a:r>
              <a:rPr lang="en-US" sz="2800" b="1" dirty="0">
                <a:solidFill>
                  <a:schemeClr val="accent1">
                    <a:lumMod val="75000"/>
                  </a:schemeClr>
                </a:solidFill>
                <a:latin typeface="Times New Roman" panose="02020603050405020304" pitchFamily="18" charset="0"/>
              </a:rPr>
              <a:t>A- Primary stress bearing areas</a:t>
            </a:r>
            <a:r>
              <a:rPr lang="en-US" sz="2800" b="1" dirty="0" smtClean="0">
                <a:solidFill>
                  <a:schemeClr val="accent1">
                    <a:lumMod val="75000"/>
                  </a:schemeClr>
                </a:solidFill>
                <a:latin typeface="Times New Roman" panose="02020603050405020304" pitchFamily="18" charset="0"/>
              </a:rPr>
              <a:t>:</a:t>
            </a:r>
          </a:p>
          <a:p>
            <a:pPr marL="514350" indent="-514350" algn="l" rtl="0">
              <a:buAutoNum type="arabicPeriod"/>
            </a:pPr>
            <a:r>
              <a:rPr lang="en-US" sz="2800" b="1" dirty="0" smtClean="0">
                <a:solidFill>
                  <a:schemeClr val="tx1"/>
                </a:solidFill>
                <a:latin typeface="Times New Roman" panose="02020603050405020304" pitchFamily="18" charset="0"/>
              </a:rPr>
              <a:t>Buccal shelf area:</a:t>
            </a:r>
          </a:p>
          <a:p>
            <a:pPr marL="342900" indent="-342900" algn="l" rtl="0"/>
            <a:r>
              <a:rPr lang="en-US" sz="2400" dirty="0">
                <a:solidFill>
                  <a:schemeClr val="tx1"/>
                </a:solidFill>
                <a:latin typeface="Times New Roman" panose="02020603050405020304" pitchFamily="18" charset="0"/>
              </a:rPr>
              <a:t>The area between </a:t>
            </a:r>
            <a:r>
              <a:rPr lang="en-US" sz="2400" dirty="0">
                <a:solidFill>
                  <a:schemeClr val="accent1">
                    <a:lumMod val="75000"/>
                  </a:schemeClr>
                </a:solidFill>
                <a:latin typeface="Times New Roman" panose="02020603050405020304" pitchFamily="18" charset="0"/>
              </a:rPr>
              <a:t>the mandibular buccal frenum and the anterior </a:t>
            </a:r>
            <a:r>
              <a:rPr lang="en-US" sz="2400" dirty="0" smtClean="0">
                <a:solidFill>
                  <a:schemeClr val="accent1">
                    <a:lumMod val="75000"/>
                  </a:schemeClr>
                </a:solidFill>
                <a:latin typeface="Times New Roman" panose="02020603050405020304" pitchFamily="18" charset="0"/>
              </a:rPr>
              <a:t>border of </a:t>
            </a:r>
            <a:r>
              <a:rPr lang="en-US" sz="2400" dirty="0">
                <a:solidFill>
                  <a:schemeClr val="accent1">
                    <a:lumMod val="75000"/>
                  </a:schemeClr>
                </a:solidFill>
                <a:latin typeface="Times New Roman" panose="02020603050405020304" pitchFamily="18" charset="0"/>
              </a:rPr>
              <a:t>the masseter muscle </a:t>
            </a:r>
            <a:r>
              <a:rPr lang="en-US" sz="2400" dirty="0">
                <a:solidFill>
                  <a:schemeClr val="tx1"/>
                </a:solidFill>
                <a:latin typeface="Times New Roman" panose="02020603050405020304" pitchFamily="18" charset="0"/>
              </a:rPr>
              <a:t>is known as buccal shelf area. </a:t>
            </a:r>
            <a:endParaRPr lang="en-US" sz="2400" dirty="0" smtClean="0">
              <a:solidFill>
                <a:schemeClr val="tx1"/>
              </a:solidFill>
              <a:latin typeface="Times New Roman" panose="02020603050405020304" pitchFamily="18" charset="0"/>
            </a:endParaRPr>
          </a:p>
          <a:p>
            <a:pPr marL="342900" indent="-342900" algn="l" rtl="0"/>
            <a:r>
              <a:rPr lang="en-US" sz="2400" dirty="0" smtClean="0">
                <a:solidFill>
                  <a:schemeClr val="tx1"/>
                </a:solidFill>
                <a:latin typeface="Times New Roman" panose="02020603050405020304" pitchFamily="18" charset="0"/>
              </a:rPr>
              <a:t>It </a:t>
            </a:r>
            <a:r>
              <a:rPr lang="en-US" sz="2400" dirty="0">
                <a:solidFill>
                  <a:schemeClr val="tx1"/>
                </a:solidFill>
                <a:latin typeface="Times New Roman" panose="02020603050405020304" pitchFamily="18" charset="0"/>
              </a:rPr>
              <a:t>is </a:t>
            </a:r>
            <a:r>
              <a:rPr lang="en-US" sz="2400" dirty="0" smtClean="0">
                <a:solidFill>
                  <a:schemeClr val="tx1"/>
                </a:solidFill>
                <a:latin typeface="Times New Roman" panose="02020603050405020304" pitchFamily="18" charset="0"/>
              </a:rPr>
              <a:t>bounded </a:t>
            </a:r>
            <a:r>
              <a:rPr lang="en-US" sz="2400" u="sng" dirty="0" smtClean="0">
                <a:solidFill>
                  <a:schemeClr val="accent1">
                    <a:lumMod val="75000"/>
                  </a:schemeClr>
                </a:solidFill>
                <a:latin typeface="Times New Roman" panose="02020603050405020304" pitchFamily="18" charset="0"/>
              </a:rPr>
              <a:t>medially </a:t>
            </a:r>
            <a:r>
              <a:rPr lang="en-US" sz="2400" u="sng" dirty="0">
                <a:solidFill>
                  <a:schemeClr val="accent1">
                    <a:lumMod val="75000"/>
                  </a:schemeClr>
                </a:solidFill>
                <a:latin typeface="Times New Roman" panose="02020603050405020304" pitchFamily="18" charset="0"/>
              </a:rPr>
              <a:t>by the crest of the residual ridge, laterally by the </a:t>
            </a:r>
            <a:r>
              <a:rPr lang="en-US" sz="2400" u="sng" dirty="0" smtClean="0">
                <a:solidFill>
                  <a:schemeClr val="accent1">
                    <a:lumMod val="75000"/>
                  </a:schemeClr>
                </a:solidFill>
                <a:latin typeface="Times New Roman" panose="02020603050405020304" pitchFamily="18" charset="0"/>
              </a:rPr>
              <a:t>external oblique </a:t>
            </a:r>
            <a:r>
              <a:rPr lang="en-US" sz="2400" u="sng" dirty="0">
                <a:solidFill>
                  <a:schemeClr val="accent1">
                    <a:lumMod val="75000"/>
                  </a:schemeClr>
                </a:solidFill>
                <a:latin typeface="Times New Roman" panose="02020603050405020304" pitchFamily="18" charset="0"/>
              </a:rPr>
              <a:t>line, anteriorly by the buccal frenum, distally by the </a:t>
            </a:r>
            <a:r>
              <a:rPr lang="en-US" sz="2400" u="sng" dirty="0" smtClean="0">
                <a:solidFill>
                  <a:schemeClr val="accent1">
                    <a:lumMod val="75000"/>
                  </a:schemeClr>
                </a:solidFill>
                <a:latin typeface="Times New Roman" panose="02020603050405020304" pitchFamily="18" charset="0"/>
              </a:rPr>
              <a:t>retromolar pad</a:t>
            </a:r>
            <a:r>
              <a:rPr lang="en-US" sz="2400" u="sng" dirty="0">
                <a:solidFill>
                  <a:schemeClr val="accent1">
                    <a:lumMod val="75000"/>
                  </a:schemeClr>
                </a:solidFill>
                <a:latin typeface="Times New Roman" panose="02020603050405020304" pitchFamily="18" charset="0"/>
              </a:rPr>
              <a:t>. </a:t>
            </a:r>
            <a:endParaRPr lang="en-US" sz="2400" u="sng" dirty="0" smtClean="0">
              <a:solidFill>
                <a:schemeClr val="accent1">
                  <a:lumMod val="75000"/>
                </a:schemeClr>
              </a:solidFill>
              <a:latin typeface="Times New Roman" panose="02020603050405020304" pitchFamily="18" charset="0"/>
            </a:endParaRPr>
          </a:p>
          <a:p>
            <a:pPr marL="342900" indent="-342900" algn="l" rtl="0"/>
            <a:r>
              <a:rPr lang="en-US" sz="2400" dirty="0" smtClean="0">
                <a:solidFill>
                  <a:schemeClr val="tx1"/>
                </a:solidFill>
                <a:latin typeface="Times New Roman" panose="02020603050405020304" pitchFamily="18" charset="0"/>
              </a:rPr>
              <a:t>It </a:t>
            </a:r>
            <a:r>
              <a:rPr lang="en-US" sz="2400" dirty="0">
                <a:solidFill>
                  <a:schemeClr val="tx1"/>
                </a:solidFill>
                <a:latin typeface="Times New Roman" panose="02020603050405020304" pitchFamily="18" charset="0"/>
              </a:rPr>
              <a:t>serves as a primary stress bearing area for the mandibular </a:t>
            </a:r>
            <a:r>
              <a:rPr lang="en-US" sz="2400" dirty="0" smtClean="0">
                <a:solidFill>
                  <a:schemeClr val="tx1"/>
                </a:solidFill>
                <a:latin typeface="Times New Roman" panose="02020603050405020304" pitchFamily="18" charset="0"/>
              </a:rPr>
              <a:t>denture because</a:t>
            </a:r>
            <a:r>
              <a:rPr lang="en-US" sz="2400" dirty="0">
                <a:solidFill>
                  <a:schemeClr val="tx1"/>
                </a:solidFill>
                <a:latin typeface="Times New Roman" panose="02020603050405020304" pitchFamily="18" charset="0"/>
              </a:rPr>
              <a:t>; it is covered by a </a:t>
            </a:r>
            <a:r>
              <a:rPr lang="en-US" sz="2400" u="sng" dirty="0">
                <a:solidFill>
                  <a:schemeClr val="tx1"/>
                </a:solidFill>
                <a:latin typeface="Times New Roman" panose="02020603050405020304" pitchFamily="18" charset="0"/>
              </a:rPr>
              <a:t>layer of compact bone</a:t>
            </a:r>
            <a:r>
              <a:rPr lang="en-US" sz="2400" dirty="0">
                <a:solidFill>
                  <a:schemeClr val="tx1"/>
                </a:solidFill>
                <a:latin typeface="Times New Roman" panose="02020603050405020304" pitchFamily="18" charset="0"/>
              </a:rPr>
              <a:t>, </a:t>
            </a:r>
            <a:r>
              <a:rPr lang="en-US" sz="2400" u="sng" dirty="0">
                <a:solidFill>
                  <a:schemeClr val="tx1"/>
                </a:solidFill>
                <a:latin typeface="Times New Roman" panose="02020603050405020304" pitchFamily="18" charset="0"/>
              </a:rPr>
              <a:t>wide</a:t>
            </a:r>
            <a:r>
              <a:rPr lang="en-US" sz="2400" dirty="0">
                <a:solidFill>
                  <a:schemeClr val="tx1"/>
                </a:solidFill>
                <a:latin typeface="Times New Roman" panose="02020603050405020304" pitchFamily="18" charset="0"/>
              </a:rPr>
              <a:t> and </a:t>
            </a:r>
            <a:r>
              <a:rPr lang="en-US" sz="2400" dirty="0">
                <a:solidFill>
                  <a:schemeClr val="accent1">
                    <a:lumMod val="75000"/>
                  </a:schemeClr>
                </a:solidFill>
                <a:latin typeface="Times New Roman" panose="02020603050405020304" pitchFamily="18" charset="0"/>
              </a:rPr>
              <a:t>at right </a:t>
            </a:r>
            <a:r>
              <a:rPr lang="en-US" sz="2400" dirty="0" smtClean="0">
                <a:solidFill>
                  <a:schemeClr val="accent1">
                    <a:lumMod val="75000"/>
                  </a:schemeClr>
                </a:solidFill>
                <a:latin typeface="Times New Roman" panose="02020603050405020304" pitchFamily="18" charset="0"/>
              </a:rPr>
              <a:t>angle to </a:t>
            </a:r>
            <a:r>
              <a:rPr lang="en-US" sz="2400" dirty="0">
                <a:solidFill>
                  <a:schemeClr val="accent1">
                    <a:lumMod val="75000"/>
                  </a:schemeClr>
                </a:solidFill>
                <a:latin typeface="Times New Roman" panose="02020603050405020304" pitchFamily="18" charset="0"/>
              </a:rPr>
              <a:t>the direction of vertical forces.</a:t>
            </a:r>
            <a:endParaRPr lang="en-US" sz="2400" dirty="0" smtClean="0">
              <a:solidFill>
                <a:schemeClr val="accent1">
                  <a:lumMod val="75000"/>
                </a:schemeClr>
              </a:solidFill>
              <a:latin typeface="Times New Roman" panose="02020603050405020304" pitchFamily="18" charset="0"/>
            </a:endParaRPr>
          </a:p>
          <a:p>
            <a:pPr marL="0" indent="0" algn="l" rtl="0">
              <a:buNone/>
            </a:pPr>
            <a:endParaRPr lang="en-US" sz="2400" b="1" dirty="0" smtClean="0">
              <a:solidFill>
                <a:schemeClr val="tx1"/>
              </a:solidFill>
              <a:latin typeface="Times New Roman" panose="02020603050405020304" pitchFamily="18" charset="0"/>
            </a:endParaRPr>
          </a:p>
          <a:p>
            <a:pPr marL="457200" indent="-457200" algn="l" rtl="0">
              <a:buAutoNum type="arabicPeriod"/>
            </a:pPr>
            <a:endParaRPr lang="en-US" sz="2400" b="1"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2614162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3- Supporting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2999" y="2000089"/>
            <a:ext cx="9875521" cy="4581015"/>
          </a:xfrm>
        </p:spPr>
        <p:txBody>
          <a:bodyPr>
            <a:noAutofit/>
          </a:bodyPr>
          <a:lstStyle/>
          <a:p>
            <a:pPr marL="0" indent="0" algn="l" rtl="0">
              <a:buNone/>
            </a:pPr>
            <a:r>
              <a:rPr lang="en-US" sz="2800" b="1" dirty="0">
                <a:solidFill>
                  <a:schemeClr val="accent1">
                    <a:lumMod val="75000"/>
                  </a:schemeClr>
                </a:solidFill>
                <a:latin typeface="Times New Roman" panose="02020603050405020304" pitchFamily="18" charset="0"/>
              </a:rPr>
              <a:t>A- Primary stress bearing areas</a:t>
            </a:r>
            <a:r>
              <a:rPr lang="en-US" sz="2800" b="1" dirty="0" smtClean="0">
                <a:solidFill>
                  <a:schemeClr val="accent1">
                    <a:lumMod val="75000"/>
                  </a:schemeClr>
                </a:solidFill>
                <a:latin typeface="Times New Roman" panose="02020603050405020304" pitchFamily="18" charset="0"/>
              </a:rPr>
              <a:t>:</a:t>
            </a:r>
          </a:p>
          <a:p>
            <a:pPr marL="514350" indent="-514350" algn="l" rtl="0">
              <a:buAutoNum type="arabicPeriod"/>
            </a:pPr>
            <a:r>
              <a:rPr lang="en-US" sz="2800" b="1" dirty="0" smtClean="0">
                <a:solidFill>
                  <a:schemeClr val="tx1"/>
                </a:solidFill>
                <a:latin typeface="Times New Roman" panose="02020603050405020304" pitchFamily="18" charset="0"/>
              </a:rPr>
              <a:t>Buccal shelf area:</a:t>
            </a:r>
          </a:p>
          <a:p>
            <a:pPr marL="0" indent="0" algn="l" rtl="0">
              <a:buNone/>
            </a:pPr>
            <a:endParaRPr lang="en-US" sz="2400" b="1" dirty="0" smtClean="0">
              <a:solidFill>
                <a:schemeClr val="tx1"/>
              </a:solidFill>
              <a:latin typeface="Times New Roman" panose="02020603050405020304" pitchFamily="18" charset="0"/>
            </a:endParaRPr>
          </a:p>
          <a:p>
            <a:pPr marL="457200" indent="-457200" algn="l" rtl="0">
              <a:buAutoNum type="arabicPeriod"/>
            </a:pPr>
            <a:endParaRPr lang="en-US" sz="2400" b="1" dirty="0">
              <a:solidFill>
                <a:schemeClr val="tx2"/>
              </a:solidFill>
              <a:latin typeface="Times New Roman" panose="02020603050405020304" pitchFamily="18" charset="0"/>
            </a:endParaRPr>
          </a:p>
        </p:txBody>
      </p:sp>
      <p:pic>
        <p:nvPicPr>
          <p:cNvPr id="4" name="Picture 3"/>
          <p:cNvPicPr>
            <a:picLocks noChangeAspect="1"/>
          </p:cNvPicPr>
          <p:nvPr/>
        </p:nvPicPr>
        <p:blipFill rotWithShape="1">
          <a:blip r:embed="rId2"/>
          <a:srcRect l="10571" t="37280" r="27069" b="29270"/>
          <a:stretch/>
        </p:blipFill>
        <p:spPr>
          <a:xfrm>
            <a:off x="1447417" y="3412901"/>
            <a:ext cx="9266683" cy="2794715"/>
          </a:xfrm>
          <a:prstGeom prst="rect">
            <a:avLst/>
          </a:prstGeom>
        </p:spPr>
      </p:pic>
    </p:spTree>
    <p:extLst>
      <p:ext uri="{BB962C8B-B14F-4D97-AF65-F5344CB8AC3E}">
        <p14:creationId xmlns:p14="http://schemas.microsoft.com/office/powerpoint/2010/main" val="1011140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Anatomical landmarks in </a:t>
            </a:r>
            <a:r>
              <a:rPr lang="en-US" dirty="0" smtClean="0">
                <a:latin typeface="Times New Roman" panose="02020603050405020304" pitchFamily="18" charset="0"/>
                <a:cs typeface="Times New Roman" panose="02020603050405020304" pitchFamily="18" charset="0"/>
              </a:rPr>
              <a:t>mandibular </a:t>
            </a:r>
            <a:r>
              <a:rPr lang="en-US" dirty="0">
                <a:latin typeface="Times New Roman" panose="02020603050405020304" pitchFamily="18" charset="0"/>
                <a:cs typeface="Times New Roman" panose="02020603050405020304" pitchFamily="18" charset="0"/>
              </a:rPr>
              <a:t>arch</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3- Supporting structures:</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2000089"/>
            <a:ext cx="7588876" cy="4581015"/>
          </a:xfrm>
        </p:spPr>
        <p:txBody>
          <a:bodyPr>
            <a:noAutofit/>
          </a:bodyPr>
          <a:lstStyle/>
          <a:p>
            <a:pPr marL="0" indent="0" algn="l" rtl="0">
              <a:buNone/>
            </a:pPr>
            <a:r>
              <a:rPr lang="en-US" sz="2800" b="1" dirty="0" smtClean="0">
                <a:solidFill>
                  <a:schemeClr val="accent1">
                    <a:lumMod val="75000"/>
                  </a:schemeClr>
                </a:solidFill>
                <a:latin typeface="Times New Roman" panose="02020603050405020304" pitchFamily="18" charset="0"/>
              </a:rPr>
              <a:t>B- </a:t>
            </a:r>
            <a:r>
              <a:rPr lang="en-US" sz="2800" b="1" dirty="0">
                <a:solidFill>
                  <a:schemeClr val="accent1">
                    <a:lumMod val="75000"/>
                  </a:schemeClr>
                </a:solidFill>
                <a:latin typeface="Times New Roman" panose="02020603050405020304" pitchFamily="18" charset="0"/>
              </a:rPr>
              <a:t>secondary stress bearing areas: </a:t>
            </a:r>
          </a:p>
          <a:p>
            <a:pPr marL="0" indent="0" algn="l" rtl="0">
              <a:buNone/>
            </a:pPr>
            <a:r>
              <a:rPr lang="en-US" sz="2400" b="1" dirty="0">
                <a:solidFill>
                  <a:srgbClr val="000000"/>
                </a:solidFill>
                <a:latin typeface="Times New Roman" panose="02020603050405020304" pitchFamily="18" charset="0"/>
              </a:rPr>
              <a:t>1. Buccal and lingual slopes of residual </a:t>
            </a:r>
            <a:r>
              <a:rPr lang="en-US" sz="2400" b="1" dirty="0" smtClean="0">
                <a:solidFill>
                  <a:srgbClr val="000000"/>
                </a:solidFill>
                <a:latin typeface="Times New Roman" panose="02020603050405020304" pitchFamily="18" charset="0"/>
              </a:rPr>
              <a:t>ridge: </a:t>
            </a:r>
            <a:endParaRPr lang="pt-BR" sz="2400"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172754" y="3223063"/>
            <a:ext cx="4037393" cy="3175657"/>
          </a:xfrm>
          <a:prstGeom prst="rect">
            <a:avLst/>
          </a:prstGeom>
        </p:spPr>
      </p:pic>
    </p:spTree>
    <p:extLst>
      <p:ext uri="{BB962C8B-B14F-4D97-AF65-F5344CB8AC3E}">
        <p14:creationId xmlns:p14="http://schemas.microsoft.com/office/powerpoint/2010/main" val="2431971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0866" t="18267" r="40036" b="10606"/>
          <a:stretch/>
        </p:blipFill>
        <p:spPr>
          <a:xfrm>
            <a:off x="2812471" y="357346"/>
            <a:ext cx="6009556" cy="6146484"/>
          </a:xfrm>
          <a:prstGeom prst="rect">
            <a:avLst/>
          </a:prstGeom>
        </p:spPr>
      </p:pic>
    </p:spTree>
    <p:extLst>
      <p:ext uri="{BB962C8B-B14F-4D97-AF65-F5344CB8AC3E}">
        <p14:creationId xmlns:p14="http://schemas.microsoft.com/office/powerpoint/2010/main" val="2654964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pic>
        <p:nvPicPr>
          <p:cNvPr id="4" name="Picture 3"/>
          <p:cNvPicPr>
            <a:picLocks noChangeAspect="1"/>
          </p:cNvPicPr>
          <p:nvPr/>
        </p:nvPicPr>
        <p:blipFill>
          <a:blip r:embed="rId2"/>
          <a:stretch>
            <a:fillRect/>
          </a:stretch>
        </p:blipFill>
        <p:spPr>
          <a:xfrm>
            <a:off x="0" y="-16277"/>
            <a:ext cx="12192000" cy="6874277"/>
          </a:xfrm>
          <a:prstGeom prst="rect">
            <a:avLst/>
          </a:prstGeom>
        </p:spPr>
      </p:pic>
      <p:sp>
        <p:nvSpPr>
          <p:cNvPr id="5" name="Rectangle 4"/>
          <p:cNvSpPr/>
          <p:nvPr/>
        </p:nvSpPr>
        <p:spPr>
          <a:xfrm>
            <a:off x="-683278" y="3307052"/>
            <a:ext cx="6762713" cy="1323439"/>
          </a:xfrm>
          <a:prstGeom prst="rect">
            <a:avLst/>
          </a:prstGeom>
          <a:noFill/>
        </p:spPr>
        <p:txBody>
          <a:bodyPr wrap="square" lIns="91440" tIns="45720" rIns="91440" bIns="45720">
            <a:spAutoFit/>
          </a:bodyPr>
          <a:lstStyle/>
          <a:p>
            <a:pPr algn="ctr"/>
            <a:r>
              <a:rPr lang="en-US" sz="8000" b="1" dirty="0" smtClean="0">
                <a:ln w="0"/>
                <a:solidFill>
                  <a:schemeClr val="accent1">
                    <a:lumMod val="60000"/>
                    <a:lumOff val="40000"/>
                  </a:schemeClr>
                </a:solidFill>
                <a:effectLst>
                  <a:outerShdw blurRad="38100" dist="19050" dir="2700000" algn="tl" rotWithShape="0">
                    <a:schemeClr val="dk1">
                      <a:alpha val="40000"/>
                    </a:schemeClr>
                  </a:outerShdw>
                </a:effectLst>
              </a:rPr>
              <a:t>Thank You </a:t>
            </a:r>
            <a:endParaRPr lang="en-US" sz="8000" b="1" cap="none" spc="0" dirty="0">
              <a:ln w="0"/>
              <a:solidFill>
                <a:schemeClr val="accent1">
                  <a:lumMod val="60000"/>
                  <a:lumOff val="4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00847625"/>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Basis</Template>
  <TotalTime>4111</TotalTime>
  <Words>1430</Words>
  <Application>Microsoft Office PowerPoint</Application>
  <PresentationFormat>Widescreen</PresentationFormat>
  <Paragraphs>122</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Corbel</vt:lpstr>
      <vt:lpstr>Tahoma</vt:lpstr>
      <vt:lpstr>Times New Roman</vt:lpstr>
      <vt:lpstr>Basis</vt:lpstr>
      <vt:lpstr>Intraoral landmarks (ii)</vt:lpstr>
      <vt:lpstr>Anatomical landmarks in mandibular arch</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PowerPoint Presentation</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1- limiting structures:</vt:lpstr>
      <vt:lpstr>Anatomical landmarks in mandibular arch 2- Relief areas:</vt:lpstr>
      <vt:lpstr>Anatomical landmarks in mandibular arch 2- Relief areas:</vt:lpstr>
      <vt:lpstr>Anatomical landmarks in mandibular arch 2- Relief areas:</vt:lpstr>
      <vt:lpstr>Anatomical landmarks in mandibular arch 2- Relief areas:</vt:lpstr>
      <vt:lpstr>Anatomical landmarks in mandibular arch 2- Relief areas:</vt:lpstr>
      <vt:lpstr>Anatomical landmarks in mandibular arch 2- Relief areas:</vt:lpstr>
      <vt:lpstr>Anatomical landmarks in mandibular arch 2- Relief areas:</vt:lpstr>
      <vt:lpstr>Anatomical landmarks in mandibular arch 3- Supporting structures:</vt:lpstr>
      <vt:lpstr>Anatomical landmarks in mandibular arch 3- Supporting structures:</vt:lpstr>
      <vt:lpstr>Anatomical landmarks in mandibular arch 3- Supporting structures:</vt:lpstr>
      <vt:lpstr>Anatomical landmarks in mandibular arch 3- Supporting structures: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Intraoral landmarks (ii)</dc:title>
  <dc:creator>DELL-PC</dc:creator>
  <cp:lastModifiedBy>DELL-PC</cp:lastModifiedBy>
  <cp:revision>64</cp:revision>
  <dcterms:created xsi:type="dcterms:W3CDTF">2019-10-21T17:38:25Z</dcterms:created>
  <dcterms:modified xsi:type="dcterms:W3CDTF">2019-10-28T06:46:58Z</dcterms:modified>
</cp:coreProperties>
</file>