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sldIdLst>
    <p:sldId id="256" r:id="rId2"/>
    <p:sldId id="257" r:id="rId3"/>
    <p:sldId id="261" r:id="rId4"/>
    <p:sldId id="262" r:id="rId5"/>
    <p:sldId id="263" r:id="rId6"/>
    <p:sldId id="260" r:id="rId7"/>
    <p:sldId id="258" r:id="rId8"/>
    <p:sldId id="272" r:id="rId9"/>
    <p:sldId id="259" r:id="rId10"/>
    <p:sldId id="275" r:id="rId11"/>
    <p:sldId id="264" r:id="rId12"/>
    <p:sldId id="273" r:id="rId13"/>
    <p:sldId id="276" r:id="rId14"/>
    <p:sldId id="266" r:id="rId15"/>
    <p:sldId id="277" r:id="rId16"/>
    <p:sldId id="269" r:id="rId17"/>
    <p:sldId id="268" r:id="rId18"/>
    <p:sldId id="267" r:id="rId19"/>
    <p:sldId id="270" r:id="rId20"/>
    <p:sldId id="265" r:id="rId21"/>
    <p:sldId id="271" r:id="rId2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2709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62836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80892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E60405C-BF6F-499B-8D2F-FE41E4364690}" type="datetimeFigureOut">
              <a:rPr lang="ar-SA" smtClean="0"/>
              <a:t>8/10/1442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768609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60405C-BF6F-499B-8D2F-FE41E4364690}" type="datetimeFigureOut">
              <a:rPr lang="ar-SA" smtClean="0"/>
              <a:t>8/10/1442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210518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3"/>
          <p:cNvSpPr>
            <a:spLocks noGrp="1"/>
          </p:cNvSpPr>
          <p:nvPr>
            <p:ph type="ftr" sz="quarter" idx="11"/>
          </p:nvPr>
        </p:nvSpPr>
        <p:spPr/>
        <p:txBody>
          <a:bodyPr/>
          <a:lstStyle/>
          <a:p>
            <a:endParaRPr lang="ar-SA"/>
          </a:p>
        </p:txBody>
      </p:sp>
      <p:sp>
        <p:nvSpPr>
          <p:cNvPr id="6" name="Slide Number Placeholder 4"/>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157575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2"/>
          <p:cNvSpPr>
            <a:spLocks noGrp="1"/>
          </p:cNvSpPr>
          <p:nvPr>
            <p:ph type="ftr" sz="quarter" idx="11"/>
          </p:nvPr>
        </p:nvSpPr>
        <p:spPr/>
        <p:txBody>
          <a:bodyPr/>
          <a:lstStyle/>
          <a:p>
            <a:endParaRPr lang="ar-SA"/>
          </a:p>
        </p:txBody>
      </p:sp>
      <p:sp>
        <p:nvSpPr>
          <p:cNvPr id="6" name="Slide Number Placeholder 3"/>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821512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5"/>
          <p:cNvSpPr>
            <a:spLocks noGrp="1"/>
          </p:cNvSpPr>
          <p:nvPr>
            <p:ph type="ftr" sz="quarter" idx="11"/>
          </p:nvPr>
        </p:nvSpPr>
        <p:spPr/>
        <p:txBody>
          <a:bodyPr/>
          <a:lstStyle/>
          <a:p>
            <a:endParaRPr lang="ar-SA"/>
          </a:p>
        </p:txBody>
      </p:sp>
      <p:sp>
        <p:nvSpPr>
          <p:cNvPr id="6" name="Slide Number Placeholder 6"/>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711187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0405C-BF6F-499B-8D2F-FE41E4364690}" type="datetimeFigureOut">
              <a:rPr lang="ar-SA" smtClean="0"/>
              <a:t>8/10/1442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2143112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0405C-BF6F-499B-8D2F-FE41E4364690}" type="datetimeFigureOut">
              <a:rPr lang="ar-SA" smtClean="0"/>
              <a:t>8/10/1442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3020539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83522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37081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780072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4"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920061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4"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178926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1758065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60405C-BF6F-499B-8D2F-FE41E4364690}" type="datetimeFigureOut">
              <a:rPr lang="ar-SA" smtClean="0"/>
              <a:t>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A7CE615-7221-4BEB-B4C1-90E29C2A4AFC}" type="slidenum">
              <a:rPr lang="ar-SA" smtClean="0"/>
              <a:t>‹#›</a:t>
            </a:fld>
            <a:endParaRPr lang="ar-SA"/>
          </a:p>
        </p:txBody>
      </p:sp>
    </p:spTree>
    <p:extLst>
      <p:ext uri="{BB962C8B-B14F-4D97-AF65-F5344CB8AC3E}">
        <p14:creationId xmlns:p14="http://schemas.microsoft.com/office/powerpoint/2010/main" val="273914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E60405C-BF6F-499B-8D2F-FE41E4364690}" type="datetimeFigureOut">
              <a:rPr lang="ar-SA" smtClean="0"/>
              <a:t>8/10/1442</a:t>
            </a:fld>
            <a:endParaRPr lang="ar-S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A7CE615-7221-4BEB-B4C1-90E29C2A4AFC}" type="slidenum">
              <a:rPr lang="ar-SA" smtClean="0"/>
              <a:t>‹#›</a:t>
            </a:fld>
            <a:endParaRPr lang="ar-SA"/>
          </a:p>
        </p:txBody>
      </p:sp>
    </p:spTree>
    <p:extLst>
      <p:ext uri="{BB962C8B-B14F-4D97-AF65-F5344CB8AC3E}">
        <p14:creationId xmlns:p14="http://schemas.microsoft.com/office/powerpoint/2010/main" val="1444244102"/>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a:latin typeface="Times New Roman" panose="02020603050405020304" pitchFamily="18" charset="0"/>
                <a:cs typeface="Times New Roman" panose="02020603050405020304" pitchFamily="18" charset="0"/>
              </a:rPr>
              <a:t/>
            </a:r>
            <a:br>
              <a:rPr lang="ar-SA"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Dental Surveyor </a:t>
            </a:r>
            <a:endParaRPr lang="ar-SA"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92500" lnSpcReduction="20000"/>
          </a:bodyPr>
          <a:lstStyle/>
          <a:p>
            <a:pPr lvl="0" algn="ctr">
              <a:lnSpc>
                <a:spcPct val="130000"/>
              </a:lnSpc>
              <a:spcBef>
                <a:spcPts val="930"/>
              </a:spcBef>
              <a:buClrTx/>
            </a:pPr>
            <a:r>
              <a:rPr lang="en-US" b="1" dirty="0" err="1">
                <a:solidFill>
                  <a:schemeClr val="tx1"/>
                </a:solidFill>
                <a:latin typeface="Andalus" panose="02020603050405020304" pitchFamily="18" charset="-78"/>
                <a:cs typeface="Andalus" panose="02020603050405020304" pitchFamily="18" charset="-78"/>
              </a:rPr>
              <a:t>Bushra</a:t>
            </a:r>
            <a:r>
              <a:rPr lang="en-US" b="1" dirty="0">
                <a:solidFill>
                  <a:schemeClr val="tx1"/>
                </a:solidFill>
                <a:latin typeface="Andalus" panose="02020603050405020304" pitchFamily="18" charset="-78"/>
                <a:cs typeface="Andalus" panose="02020603050405020304" pitchFamily="18" charset="-78"/>
              </a:rPr>
              <a:t>  Mohammed Ali Al-</a:t>
            </a:r>
            <a:r>
              <a:rPr lang="en-US" b="1" dirty="0" err="1">
                <a:solidFill>
                  <a:schemeClr val="tx1"/>
                </a:solidFill>
                <a:latin typeface="Andalus" panose="02020603050405020304" pitchFamily="18" charset="-78"/>
                <a:cs typeface="Andalus" panose="02020603050405020304" pitchFamily="18" charset="-78"/>
              </a:rPr>
              <a:t>Ameen</a:t>
            </a:r>
            <a:endParaRPr lang="en-US" b="1" dirty="0">
              <a:solidFill>
                <a:schemeClr val="tx1"/>
              </a:solidFill>
              <a:latin typeface="Andalus" panose="02020603050405020304" pitchFamily="18" charset="-78"/>
              <a:cs typeface="Andalus" panose="02020603050405020304" pitchFamily="18" charset="-78"/>
            </a:endParaRPr>
          </a:p>
          <a:p>
            <a:pPr lvl="0" algn="ctr">
              <a:lnSpc>
                <a:spcPct val="130000"/>
              </a:lnSpc>
              <a:spcBef>
                <a:spcPts val="930"/>
              </a:spcBef>
              <a:buClrTx/>
            </a:pPr>
            <a:r>
              <a:rPr lang="en-US" b="1" dirty="0">
                <a:solidFill>
                  <a:schemeClr val="tx1"/>
                </a:solidFill>
                <a:latin typeface="Andalus" panose="02020603050405020304" pitchFamily="18" charset="-78"/>
                <a:cs typeface="Andalus" panose="02020603050405020304" pitchFamily="18" charset="-78"/>
              </a:rPr>
              <a:t>B,D,S,. </a:t>
            </a:r>
            <a:r>
              <a:rPr lang="en-US" b="1" dirty="0" err="1">
                <a:solidFill>
                  <a:schemeClr val="tx1"/>
                </a:solidFill>
                <a:latin typeface="Andalus" panose="02020603050405020304" pitchFamily="18" charset="-78"/>
                <a:cs typeface="Andalus" panose="02020603050405020304" pitchFamily="18" charset="-78"/>
              </a:rPr>
              <a:t>M,Sc</a:t>
            </a:r>
            <a:r>
              <a:rPr lang="en-US" b="1" dirty="0">
                <a:solidFill>
                  <a:schemeClr val="tx1"/>
                </a:solidFill>
                <a:latin typeface="Andalus" panose="02020603050405020304" pitchFamily="18" charset="-78"/>
                <a:cs typeface="Andalus" panose="02020603050405020304" pitchFamily="18" charset="-78"/>
              </a:rPr>
              <a:t>.(Pros)</a:t>
            </a:r>
          </a:p>
          <a:p>
            <a:endParaRPr lang="ar-SA" b="1" dirty="0">
              <a:solidFill>
                <a:schemeClr val="tx1"/>
              </a:solidFill>
              <a:latin typeface="Andalus" panose="02020603050405020304" pitchFamily="18" charset="-78"/>
              <a:cs typeface="Andalus" panose="02020603050405020304" pitchFamily="18" charset="-78"/>
            </a:endParaRPr>
          </a:p>
          <a:p>
            <a:endParaRPr lang="ar-SA" b="1" dirty="0">
              <a:solidFill>
                <a:schemeClr val="tx1"/>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1970468" y="1213680"/>
            <a:ext cx="5107883" cy="2043154"/>
          </a:xfrm>
          <a:prstGeom prst="rect">
            <a:avLst/>
          </a:prstGeom>
        </p:spPr>
      </p:pic>
      <p:pic>
        <p:nvPicPr>
          <p:cNvPr id="5" name="Picture 4"/>
          <p:cNvPicPr>
            <a:picLocks noChangeAspect="1"/>
          </p:cNvPicPr>
          <p:nvPr/>
        </p:nvPicPr>
        <p:blipFill>
          <a:blip r:embed="rId3"/>
          <a:stretch>
            <a:fillRect/>
          </a:stretch>
        </p:blipFill>
        <p:spPr>
          <a:xfrm>
            <a:off x="8189510" y="2279559"/>
            <a:ext cx="3582205" cy="3582205"/>
          </a:xfrm>
          <a:prstGeom prst="rect">
            <a:avLst/>
          </a:prstGeom>
        </p:spPr>
      </p:pic>
    </p:spTree>
    <p:extLst>
      <p:ext uri="{BB962C8B-B14F-4D97-AF65-F5344CB8AC3E}">
        <p14:creationId xmlns:p14="http://schemas.microsoft.com/office/powerpoint/2010/main" val="107830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latin typeface="Times New Roman" panose="02020603050405020304" pitchFamily="18" charset="0"/>
                <a:cs typeface="Times New Roman" panose="02020603050405020304" pitchFamily="18" charset="0"/>
              </a:rPr>
              <a:t/>
            </a:r>
            <a:br>
              <a:rPr lang="ar-SA"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Dental Surveyor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3" y="2052918"/>
            <a:ext cx="5323246" cy="4195481"/>
          </a:xfrm>
        </p:spPr>
        <p:txBody>
          <a:bodyPr/>
          <a:lstStyle/>
          <a:p>
            <a:pPr algn="l" rtl="0"/>
            <a:r>
              <a:rPr lang="en-US" sz="2400" dirty="0">
                <a:latin typeface="Andalus" panose="02020603050405020304" pitchFamily="18" charset="-78"/>
                <a:cs typeface="Andalus" panose="02020603050405020304" pitchFamily="18" charset="-78"/>
              </a:rPr>
              <a:t>It is an instrument used to determine the relative </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parallelism</a:t>
            </a:r>
            <a:r>
              <a:rPr lang="en-US" sz="2400" dirty="0">
                <a:latin typeface="Andalus" panose="02020603050405020304" pitchFamily="18" charset="-78"/>
                <a:cs typeface="Andalus" panose="02020603050405020304" pitchFamily="18" charset="-78"/>
              </a:rPr>
              <a:t> of two or more surfaces of the teeth or other parts of the cast of a dental arch.</a:t>
            </a:r>
          </a:p>
          <a:p>
            <a:pPr marL="0" indent="0" algn="l" rtl="0">
              <a:buNone/>
            </a:pPr>
            <a:endParaRPr lang="ar-SA" dirty="0"/>
          </a:p>
        </p:txBody>
      </p:sp>
      <p:pic>
        <p:nvPicPr>
          <p:cNvPr id="4" name="Picture 3"/>
          <p:cNvPicPr>
            <a:picLocks noChangeAspect="1"/>
          </p:cNvPicPr>
          <p:nvPr/>
        </p:nvPicPr>
        <p:blipFill>
          <a:blip r:embed="rId2"/>
          <a:stretch>
            <a:fillRect/>
          </a:stretch>
        </p:blipFill>
        <p:spPr>
          <a:xfrm>
            <a:off x="6722772" y="1060373"/>
            <a:ext cx="3515931" cy="5353379"/>
          </a:xfrm>
          <a:prstGeom prst="rect">
            <a:avLst/>
          </a:prstGeom>
        </p:spPr>
      </p:pic>
    </p:spTree>
    <p:extLst>
      <p:ext uri="{BB962C8B-B14F-4D97-AF65-F5344CB8AC3E}">
        <p14:creationId xmlns:p14="http://schemas.microsoft.com/office/powerpoint/2010/main" val="113719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Parts of dental surveyor</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2124" y="1275007"/>
            <a:ext cx="6246253" cy="5112913"/>
          </a:xfrm>
        </p:spPr>
        <p:txBody>
          <a:bodyPr>
            <a:normAutofit fontScale="92500" lnSpcReduction="20000"/>
          </a:bodyPr>
          <a:lstStyle/>
          <a:p>
            <a:pPr marL="0" indent="0" algn="l" rtl="0">
              <a:buNone/>
            </a:pPr>
            <a:endParaRPr lang="ar-SA" sz="2400" b="1" dirty="0" smtClean="0">
              <a:latin typeface="Andalus" panose="02020603050405020304" pitchFamily="18" charset="-78"/>
              <a:cs typeface="Andalus" panose="02020603050405020304" pitchFamily="18" charset="-78"/>
            </a:endParaRPr>
          </a:p>
          <a:p>
            <a:pPr marL="0" indent="0" algn="l" rtl="0">
              <a:buNone/>
            </a:pPr>
            <a:r>
              <a:rPr lang="en-US" sz="2400" b="1" dirty="0" smtClean="0">
                <a:latin typeface="Andalus" panose="02020603050405020304" pitchFamily="18" charset="-78"/>
                <a:cs typeface="Andalus" panose="02020603050405020304" pitchFamily="18" charset="-78"/>
              </a:rPr>
              <a:t>1. Platform on which the base is moved. </a:t>
            </a:r>
          </a:p>
          <a:p>
            <a:pPr marL="0" indent="0" algn="l" rtl="0">
              <a:buNone/>
            </a:pPr>
            <a:r>
              <a:rPr lang="en-US" sz="2400" b="1" dirty="0" smtClean="0">
                <a:latin typeface="Andalus" panose="02020603050405020304" pitchFamily="18" charset="-78"/>
                <a:cs typeface="Andalus" panose="02020603050405020304" pitchFamily="18" charset="-78"/>
              </a:rPr>
              <a:t>2. Vertical arm that supports superstructure. </a:t>
            </a:r>
          </a:p>
          <a:p>
            <a:pPr marL="0" indent="0" algn="l" rtl="0">
              <a:buNone/>
            </a:pPr>
            <a:r>
              <a:rPr lang="en-US" sz="2400" b="1" dirty="0" smtClean="0">
                <a:latin typeface="Andalus" panose="02020603050405020304" pitchFamily="18" charset="-78"/>
                <a:cs typeface="Andalus" panose="02020603050405020304" pitchFamily="18" charset="-78"/>
              </a:rPr>
              <a:t>3. Horizontal arm from which surveying tool suspends. </a:t>
            </a:r>
          </a:p>
          <a:p>
            <a:pPr marL="0" indent="0" algn="l" rtl="0">
              <a:buNone/>
            </a:pPr>
            <a:r>
              <a:rPr lang="en-US" sz="2400" b="1" dirty="0" smtClean="0">
                <a:latin typeface="Andalus" panose="02020603050405020304" pitchFamily="18" charset="-78"/>
                <a:cs typeface="Andalus" panose="02020603050405020304" pitchFamily="18" charset="-78"/>
              </a:rPr>
              <a:t>4. Table to which the cast is attached. </a:t>
            </a:r>
          </a:p>
          <a:p>
            <a:pPr marL="0" indent="0" algn="l" rtl="0">
              <a:buNone/>
            </a:pPr>
            <a:r>
              <a:rPr lang="en-US" sz="2400" b="1" dirty="0" smtClean="0">
                <a:latin typeface="Andalus" panose="02020603050405020304" pitchFamily="18" charset="-78"/>
                <a:cs typeface="Andalus" panose="02020603050405020304" pitchFamily="18" charset="-78"/>
              </a:rPr>
              <a:t>5. Base on which the table swivels. </a:t>
            </a:r>
          </a:p>
          <a:p>
            <a:pPr marL="0" indent="0" algn="l" rtl="0">
              <a:buNone/>
            </a:pPr>
            <a:r>
              <a:rPr lang="en-US" sz="2400" b="1" dirty="0" smtClean="0">
                <a:latin typeface="Andalus" panose="02020603050405020304" pitchFamily="18" charset="-78"/>
                <a:cs typeface="Andalus" panose="02020603050405020304" pitchFamily="18" charset="-78"/>
              </a:rPr>
              <a:t>6. Mandrel for holding special tools. </a:t>
            </a:r>
          </a:p>
          <a:p>
            <a:pPr marL="0" indent="0" algn="l" rtl="0">
              <a:buNone/>
            </a:pPr>
            <a:r>
              <a:rPr lang="en-US" sz="2400" b="1" dirty="0" smtClean="0">
                <a:latin typeface="Andalus" panose="02020603050405020304" pitchFamily="18" charset="-78"/>
                <a:cs typeface="Andalus" panose="02020603050405020304" pitchFamily="18" charset="-78"/>
              </a:rPr>
              <a:t>7. Survey tools: </a:t>
            </a:r>
          </a:p>
          <a:p>
            <a:pPr marL="514350" indent="-514350" algn="l" rtl="0">
              <a:buFont typeface="+mj-lt"/>
              <a:buAutoNum type="romanUcPeriod"/>
            </a:pPr>
            <a:r>
              <a:rPr lang="en-US" sz="2200" b="1" dirty="0" smtClean="0">
                <a:solidFill>
                  <a:schemeClr val="accent1">
                    <a:lumMod val="40000"/>
                    <a:lumOff val="60000"/>
                  </a:schemeClr>
                </a:solidFill>
                <a:latin typeface="Andalus" panose="02020603050405020304" pitchFamily="18" charset="-78"/>
                <a:cs typeface="Andalus" panose="02020603050405020304" pitchFamily="18" charset="-78"/>
              </a:rPr>
              <a:t>Analyzing rod</a:t>
            </a:r>
          </a:p>
          <a:p>
            <a:pPr marL="514350" indent="-514350" algn="l" rtl="0">
              <a:buFont typeface="+mj-lt"/>
              <a:buAutoNum type="romanUcPeriod"/>
            </a:pPr>
            <a:r>
              <a:rPr lang="en-US" sz="2200" b="1" dirty="0" smtClean="0">
                <a:solidFill>
                  <a:schemeClr val="accent1">
                    <a:lumMod val="40000"/>
                    <a:lumOff val="60000"/>
                  </a:schemeClr>
                </a:solidFill>
                <a:latin typeface="Andalus" panose="02020603050405020304" pitchFamily="18" charset="-78"/>
                <a:cs typeface="Andalus" panose="02020603050405020304" pitchFamily="18" charset="-78"/>
              </a:rPr>
              <a:t>Carbon marker</a:t>
            </a:r>
          </a:p>
          <a:p>
            <a:pPr marL="514350" indent="-514350" algn="l" rtl="0">
              <a:buFont typeface="+mj-lt"/>
              <a:buAutoNum type="romanUcPeriod"/>
            </a:pPr>
            <a:r>
              <a:rPr lang="en-US" sz="2200" b="1" dirty="0" smtClean="0">
                <a:solidFill>
                  <a:schemeClr val="accent1">
                    <a:lumMod val="40000"/>
                    <a:lumOff val="60000"/>
                  </a:schemeClr>
                </a:solidFill>
                <a:latin typeface="Andalus" panose="02020603050405020304" pitchFamily="18" charset="-78"/>
                <a:cs typeface="Andalus" panose="02020603050405020304" pitchFamily="18" charset="-78"/>
              </a:rPr>
              <a:t>Undercut gauge</a:t>
            </a:r>
          </a:p>
          <a:p>
            <a:pPr marL="514350" indent="-514350" algn="l" rtl="0">
              <a:buFont typeface="+mj-lt"/>
              <a:buAutoNum type="romanUcPeriod"/>
            </a:pPr>
            <a:r>
              <a:rPr lang="en-US" sz="2200" b="1" dirty="0" smtClean="0">
                <a:solidFill>
                  <a:schemeClr val="accent1">
                    <a:lumMod val="40000"/>
                    <a:lumOff val="60000"/>
                  </a:schemeClr>
                </a:solidFill>
                <a:latin typeface="Andalus" panose="02020603050405020304" pitchFamily="18" charset="-78"/>
                <a:cs typeface="Andalus" panose="02020603050405020304" pitchFamily="18" charset="-78"/>
              </a:rPr>
              <a:t>Wax trimmer</a:t>
            </a:r>
          </a:p>
          <a:p>
            <a:pPr marL="0" indent="0" algn="l" rtl="0">
              <a:buNone/>
            </a:pPr>
            <a:endParaRPr lang="en-US" sz="2400" b="1" dirty="0" smtClean="0">
              <a:latin typeface="Andalus" panose="02020603050405020304" pitchFamily="18" charset="-78"/>
              <a:cs typeface="Andalus" panose="02020603050405020304" pitchFamily="18" charset="-78"/>
            </a:endParaRPr>
          </a:p>
          <a:p>
            <a:pPr marL="0" indent="0" algn="l" rtl="0">
              <a:buNone/>
            </a:pPr>
            <a:endParaRPr lang="en-US" sz="2400" b="1" dirty="0" smtClean="0">
              <a:latin typeface="Andalus" panose="02020603050405020304" pitchFamily="18" charset="-78"/>
              <a:cs typeface="Andalus" panose="02020603050405020304" pitchFamily="18" charset="-78"/>
            </a:endParaRPr>
          </a:p>
          <a:p>
            <a:pPr marL="0" indent="0" algn="l" rtl="0">
              <a:buNone/>
            </a:pPr>
            <a:endParaRPr lang="en-US" sz="2400" b="1" dirty="0" smtClean="0">
              <a:latin typeface="Andalus" panose="02020603050405020304" pitchFamily="18" charset="-78"/>
              <a:cs typeface="Andalus" panose="02020603050405020304" pitchFamily="18" charset="-78"/>
            </a:endParaRPr>
          </a:p>
          <a:p>
            <a:pPr marL="0" indent="0" algn="l" rtl="0">
              <a:buNone/>
            </a:pPr>
            <a:endParaRPr lang="en-US" sz="2400" b="1" dirty="0" smtClean="0">
              <a:latin typeface="Andalus" panose="02020603050405020304" pitchFamily="18" charset="-78"/>
              <a:cs typeface="Andalus" panose="02020603050405020304" pitchFamily="18" charset="-78"/>
            </a:endParaRPr>
          </a:p>
          <a:p>
            <a:pPr marL="0" indent="0" algn="l" rtl="0">
              <a:buNone/>
            </a:pPr>
            <a:endParaRPr lang="ar-SA" sz="24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559799" y="1682739"/>
            <a:ext cx="5314523" cy="4260961"/>
          </a:xfrm>
          <a:prstGeom prst="rect">
            <a:avLst/>
          </a:prstGeom>
        </p:spPr>
      </p:pic>
    </p:spTree>
    <p:extLst>
      <p:ext uri="{BB962C8B-B14F-4D97-AF65-F5344CB8AC3E}">
        <p14:creationId xmlns:p14="http://schemas.microsoft.com/office/powerpoint/2010/main" val="1941749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Survey tools:</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16178" y="1707975"/>
            <a:ext cx="7499775" cy="4195481"/>
          </a:xfrm>
        </p:spPr>
        <p:txBody>
          <a:bodyPr>
            <a:normAutofit fontScale="85000" lnSpcReduction="20000"/>
          </a:bodyPr>
          <a:lstStyle/>
          <a:p>
            <a:pPr marL="0" indent="0" algn="l" rtl="0">
              <a:buNone/>
            </a:pPr>
            <a:r>
              <a:rPr lang="en-US" sz="2800" dirty="0">
                <a:latin typeface="Andalus" panose="02020603050405020304" pitchFamily="18" charset="-78"/>
                <a:cs typeface="Andalus" panose="02020603050405020304" pitchFamily="18" charset="-78"/>
              </a:rPr>
              <a:t>The tools which are used for surveying are</a:t>
            </a:r>
            <a:r>
              <a:rPr lang="en-US" sz="2800" dirty="0" smtClean="0">
                <a:latin typeface="Andalus" panose="02020603050405020304" pitchFamily="18" charset="-78"/>
                <a:cs typeface="Andalus" panose="02020603050405020304" pitchFamily="18" charset="-78"/>
              </a:rPr>
              <a:t>:</a:t>
            </a:r>
          </a:p>
          <a:p>
            <a:pPr marL="0" indent="0" algn="l" rtl="0">
              <a:buNone/>
            </a:pPr>
            <a:endParaRPr lang="en-US" sz="2800" b="1" dirty="0" smtClean="0">
              <a:solidFill>
                <a:schemeClr val="accent1">
                  <a:lumMod val="40000"/>
                  <a:lumOff val="60000"/>
                </a:schemeClr>
              </a:solidFill>
              <a:latin typeface="Andalus" panose="02020603050405020304" pitchFamily="18" charset="-78"/>
              <a:cs typeface="Andalus" panose="02020603050405020304" pitchFamily="18" charset="-78"/>
            </a:endParaRPr>
          </a:p>
          <a:p>
            <a:pPr algn="l" rtl="0"/>
            <a:r>
              <a:rPr lang="en-US" sz="3300" b="1" dirty="0">
                <a:solidFill>
                  <a:schemeClr val="accent1">
                    <a:lumMod val="40000"/>
                    <a:lumOff val="60000"/>
                  </a:schemeClr>
                </a:solidFill>
                <a:latin typeface="Andalus" panose="02020603050405020304" pitchFamily="18" charset="-78"/>
                <a:cs typeface="Andalus" panose="02020603050405020304" pitchFamily="18" charset="-78"/>
              </a:rPr>
              <a:t>Analyzing </a:t>
            </a:r>
            <a:r>
              <a:rPr lang="en-US" sz="3300" b="1" dirty="0" smtClean="0">
                <a:solidFill>
                  <a:schemeClr val="accent1">
                    <a:lumMod val="40000"/>
                    <a:lumOff val="60000"/>
                  </a:schemeClr>
                </a:solidFill>
                <a:latin typeface="Andalus" panose="02020603050405020304" pitchFamily="18" charset="-78"/>
                <a:cs typeface="Andalus" panose="02020603050405020304" pitchFamily="18" charset="-78"/>
              </a:rPr>
              <a:t>rod:</a:t>
            </a:r>
            <a:endParaRPr lang="en-US" sz="3300" b="1" dirty="0">
              <a:solidFill>
                <a:schemeClr val="accent1">
                  <a:lumMod val="40000"/>
                  <a:lumOff val="60000"/>
                </a:schemeClr>
              </a:solidFill>
              <a:latin typeface="Andalus" panose="02020603050405020304" pitchFamily="18" charset="-78"/>
              <a:cs typeface="Andalus" panose="02020603050405020304" pitchFamily="18" charset="-78"/>
            </a:endParaRPr>
          </a:p>
          <a:p>
            <a:pPr marL="0" indent="0" algn="l" rtl="0">
              <a:buNone/>
            </a:pPr>
            <a:r>
              <a:rPr lang="en-US" sz="2800" dirty="0">
                <a:latin typeface="Andalus" panose="02020603050405020304" pitchFamily="18" charset="-78"/>
                <a:cs typeface="Andalus" panose="02020603050405020304" pitchFamily="18" charset="-78"/>
              </a:rPr>
              <a:t>It is a rigid metal rod used for diagnostic purposes in the selection of </a:t>
            </a:r>
            <a:r>
              <a:rPr lang="en-US" sz="2800" dirty="0" smtClean="0">
                <a:latin typeface="Andalus" panose="02020603050405020304" pitchFamily="18" charset="-78"/>
                <a:cs typeface="Andalus" panose="02020603050405020304" pitchFamily="18" charset="-78"/>
              </a:rPr>
              <a:t>the path </a:t>
            </a:r>
            <a:r>
              <a:rPr lang="en-US" sz="2800" dirty="0">
                <a:latin typeface="Andalus" panose="02020603050405020304" pitchFamily="18" charset="-78"/>
                <a:cs typeface="Andalus" panose="02020603050405020304" pitchFamily="18" charset="-78"/>
              </a:rPr>
              <a:t>of placement and to determine the undercut areas prior to </a:t>
            </a:r>
            <a:r>
              <a:rPr lang="en-US" sz="2800" dirty="0" smtClean="0">
                <a:latin typeface="Andalus" panose="02020603050405020304" pitchFamily="18" charset="-78"/>
                <a:cs typeface="Andalus" panose="02020603050405020304" pitchFamily="18" charset="-78"/>
              </a:rPr>
              <a:t>scribing the </a:t>
            </a:r>
            <a:r>
              <a:rPr lang="en-US" sz="2800" dirty="0">
                <a:latin typeface="Andalus" panose="02020603050405020304" pitchFamily="18" charset="-78"/>
                <a:cs typeface="Andalus" panose="02020603050405020304" pitchFamily="18" charset="-78"/>
              </a:rPr>
              <a:t>height of contour with the carbon marker</a:t>
            </a:r>
            <a:r>
              <a:rPr lang="en-US" sz="2800" dirty="0" smtClean="0">
                <a:latin typeface="Andalus" panose="02020603050405020304" pitchFamily="18" charset="-78"/>
                <a:cs typeface="Andalus" panose="02020603050405020304" pitchFamily="18" charset="-78"/>
              </a:rPr>
              <a:t>.</a:t>
            </a:r>
          </a:p>
          <a:p>
            <a:pPr algn="l" rtl="0"/>
            <a:r>
              <a:rPr lang="en-US" sz="3300" b="1" dirty="0" smtClean="0">
                <a:solidFill>
                  <a:schemeClr val="accent1">
                    <a:lumMod val="40000"/>
                    <a:lumOff val="60000"/>
                  </a:schemeClr>
                </a:solidFill>
                <a:latin typeface="Andalus" panose="02020603050405020304" pitchFamily="18" charset="-78"/>
                <a:cs typeface="Andalus" panose="02020603050405020304" pitchFamily="18" charset="-78"/>
              </a:rPr>
              <a:t>Carbon marker:</a:t>
            </a:r>
          </a:p>
          <a:p>
            <a:pPr marL="0" indent="0" algn="l" rtl="0">
              <a:buNone/>
            </a:pPr>
            <a:r>
              <a:rPr lang="en-US" sz="2800" dirty="0">
                <a:latin typeface="Andalus" panose="02020603050405020304" pitchFamily="18" charset="-78"/>
                <a:cs typeface="Andalus" panose="02020603050405020304" pitchFamily="18" charset="-78"/>
              </a:rPr>
              <a:t>It is used for the actual marking of the survey line on the cast. A metal</a:t>
            </a:r>
          </a:p>
          <a:p>
            <a:pPr marL="0" indent="0" algn="l" rtl="0">
              <a:buNone/>
            </a:pPr>
            <a:r>
              <a:rPr lang="en-US" sz="2800" dirty="0">
                <a:latin typeface="Andalus" panose="02020603050405020304" pitchFamily="18" charset="-78"/>
                <a:cs typeface="Andalus" panose="02020603050405020304" pitchFamily="18" charset="-78"/>
              </a:rPr>
              <a:t>shield is used to protect it from breakage</a:t>
            </a:r>
            <a:r>
              <a:rPr lang="en-US" sz="2800" dirty="0" smtClean="0">
                <a:latin typeface="Andalus" panose="02020603050405020304" pitchFamily="18" charset="-78"/>
                <a:cs typeface="Andalus" panose="02020603050405020304" pitchFamily="18" charset="-78"/>
              </a:rPr>
              <a:t>.</a:t>
            </a:r>
          </a:p>
          <a:p>
            <a:pPr algn="l" rtl="0"/>
            <a:endParaRPr lang="en-US" sz="2800" b="1" dirty="0" smtClean="0">
              <a:latin typeface="Andalus" panose="02020603050405020304" pitchFamily="18" charset="-78"/>
              <a:cs typeface="Andalus" panose="02020603050405020304" pitchFamily="18" charset="-78"/>
            </a:endParaRPr>
          </a:p>
          <a:p>
            <a:pPr marL="0" indent="0" algn="l" rtl="0">
              <a:buNone/>
            </a:pPr>
            <a:endParaRPr lang="ar-SA" sz="28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405812" y="2456178"/>
            <a:ext cx="2647950" cy="1881437"/>
          </a:xfrm>
          <a:prstGeom prst="rect">
            <a:avLst/>
          </a:prstGeom>
        </p:spPr>
      </p:pic>
      <p:pic>
        <p:nvPicPr>
          <p:cNvPr id="5" name="Picture 4"/>
          <p:cNvPicPr>
            <a:picLocks noChangeAspect="1"/>
          </p:cNvPicPr>
          <p:nvPr/>
        </p:nvPicPr>
        <p:blipFill>
          <a:blip r:embed="rId3"/>
          <a:stretch>
            <a:fillRect/>
          </a:stretch>
        </p:blipFill>
        <p:spPr>
          <a:xfrm>
            <a:off x="8405812" y="4550333"/>
            <a:ext cx="2647950" cy="1724025"/>
          </a:xfrm>
          <a:prstGeom prst="rect">
            <a:avLst/>
          </a:prstGeom>
        </p:spPr>
      </p:pic>
    </p:spTree>
    <p:extLst>
      <p:ext uri="{BB962C8B-B14F-4D97-AF65-F5344CB8AC3E}">
        <p14:creationId xmlns:p14="http://schemas.microsoft.com/office/powerpoint/2010/main" val="3498199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Survey tools:</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3" y="2052918"/>
            <a:ext cx="7822324" cy="4195481"/>
          </a:xfrm>
        </p:spPr>
        <p:txBody>
          <a:bodyPr>
            <a:normAutofit fontScale="92500" lnSpcReduction="10000"/>
          </a:bodyPr>
          <a:lstStyle/>
          <a:p>
            <a:pPr marL="0" indent="0" algn="l" rtl="0">
              <a:buNone/>
            </a:pPr>
            <a:r>
              <a:rPr lang="en-US" sz="2800" b="1" dirty="0">
                <a:latin typeface="Andalus" panose="02020603050405020304" pitchFamily="18" charset="-78"/>
                <a:cs typeface="Andalus" panose="02020603050405020304" pitchFamily="18" charset="-78"/>
              </a:rPr>
              <a:t>The tools which are used for surveying are</a:t>
            </a:r>
            <a:r>
              <a:rPr lang="en-US" sz="2800" b="1" dirty="0" smtClean="0">
                <a:latin typeface="Andalus" panose="02020603050405020304" pitchFamily="18" charset="-78"/>
                <a:cs typeface="Andalus" panose="02020603050405020304" pitchFamily="18" charset="-78"/>
              </a:rPr>
              <a:t>:</a:t>
            </a:r>
          </a:p>
          <a:p>
            <a:pPr marL="0" indent="0" algn="l" rtl="0">
              <a:buNone/>
            </a:pPr>
            <a:endParaRPr lang="en-US" sz="2800" b="1" dirty="0" smtClean="0">
              <a:solidFill>
                <a:schemeClr val="accent1">
                  <a:lumMod val="40000"/>
                  <a:lumOff val="60000"/>
                </a:schemeClr>
              </a:solidFill>
              <a:latin typeface="Andalus" panose="02020603050405020304" pitchFamily="18" charset="-78"/>
              <a:cs typeface="Andalus" panose="02020603050405020304" pitchFamily="18" charset="-78"/>
            </a:endParaRPr>
          </a:p>
          <a:p>
            <a:pPr algn="l" rtl="0"/>
            <a:r>
              <a:rPr lang="en-US" sz="2800" b="1" dirty="0">
                <a:solidFill>
                  <a:schemeClr val="accent1">
                    <a:lumMod val="40000"/>
                    <a:lumOff val="60000"/>
                  </a:schemeClr>
                </a:solidFill>
                <a:latin typeface="Andalus" panose="02020603050405020304" pitchFamily="18" charset="-78"/>
                <a:cs typeface="Andalus" panose="02020603050405020304" pitchFamily="18" charset="-78"/>
              </a:rPr>
              <a:t>Undercut gauge</a:t>
            </a:r>
          </a:p>
          <a:p>
            <a:pPr marL="0" indent="0" algn="l" rtl="0">
              <a:buNone/>
            </a:pPr>
            <a:r>
              <a:rPr lang="en-US" sz="2800" dirty="0">
                <a:latin typeface="Andalus" panose="02020603050405020304" pitchFamily="18" charset="-78"/>
                <a:cs typeface="Andalus" panose="02020603050405020304" pitchFamily="18" charset="-78"/>
              </a:rPr>
              <a:t>They are used to measure the extent of the undercut on abutment </a:t>
            </a:r>
            <a:r>
              <a:rPr lang="en-US" sz="2800" dirty="0" smtClean="0">
                <a:latin typeface="Andalus" panose="02020603050405020304" pitchFamily="18" charset="-78"/>
                <a:cs typeface="Andalus" panose="02020603050405020304" pitchFamily="18" charset="-78"/>
              </a:rPr>
              <a:t>teeth that </a:t>
            </a:r>
            <a:r>
              <a:rPr lang="en-US" sz="2800" dirty="0">
                <a:latin typeface="Andalus" panose="02020603050405020304" pitchFamily="18" charset="-78"/>
                <a:cs typeface="Andalus" panose="02020603050405020304" pitchFamily="18" charset="-78"/>
              </a:rPr>
              <a:t>are being used for clasp </a:t>
            </a:r>
            <a:r>
              <a:rPr lang="en-US" sz="2800" dirty="0" smtClean="0">
                <a:latin typeface="Andalus" panose="02020603050405020304" pitchFamily="18" charset="-78"/>
                <a:cs typeface="Andalus" panose="02020603050405020304" pitchFamily="18" charset="-78"/>
              </a:rPr>
              <a:t>retention.</a:t>
            </a:r>
          </a:p>
          <a:p>
            <a:pPr algn="l" rtl="0"/>
            <a:r>
              <a:rPr lang="en-US" sz="2800" b="1" dirty="0">
                <a:solidFill>
                  <a:schemeClr val="accent1">
                    <a:lumMod val="40000"/>
                    <a:lumOff val="60000"/>
                  </a:schemeClr>
                </a:solidFill>
                <a:latin typeface="Andalus" panose="02020603050405020304" pitchFamily="18" charset="-78"/>
                <a:cs typeface="Andalus" panose="02020603050405020304" pitchFamily="18" charset="-78"/>
              </a:rPr>
              <a:t>Wax trimmer</a:t>
            </a:r>
          </a:p>
          <a:p>
            <a:pPr marL="0" indent="0" algn="l" rtl="0">
              <a:buNone/>
            </a:pPr>
            <a:r>
              <a:rPr lang="en-US" sz="2800" dirty="0">
                <a:latin typeface="Andalus" panose="02020603050405020304" pitchFamily="18" charset="-78"/>
                <a:cs typeface="Andalus" panose="02020603050405020304" pitchFamily="18" charset="-78"/>
              </a:rPr>
              <a:t>It is used to trim excess wax that may be inserted into those undercut </a:t>
            </a:r>
            <a:r>
              <a:rPr lang="en-US" sz="2800" dirty="0" smtClean="0">
                <a:latin typeface="Andalus" panose="02020603050405020304" pitchFamily="18" charset="-78"/>
                <a:cs typeface="Andalus" panose="02020603050405020304" pitchFamily="18" charset="-78"/>
              </a:rPr>
              <a:t>area which </a:t>
            </a:r>
            <a:r>
              <a:rPr lang="en-US" sz="2800" dirty="0">
                <a:latin typeface="Andalus" panose="02020603050405020304" pitchFamily="18" charset="-78"/>
                <a:cs typeface="Andalus" panose="02020603050405020304" pitchFamily="18" charset="-78"/>
              </a:rPr>
              <a:t>are to be obliterated to obtain the proper form of the wax pattern.</a:t>
            </a:r>
            <a:endParaRPr lang="en-US" sz="2800" dirty="0" smtClean="0">
              <a:latin typeface="Andalus" panose="02020603050405020304" pitchFamily="18" charset="-78"/>
              <a:cs typeface="Andalus" panose="02020603050405020304" pitchFamily="18" charset="-78"/>
            </a:endParaRPr>
          </a:p>
          <a:p>
            <a:pPr marL="0" indent="0" algn="l" rtl="0">
              <a:buNone/>
            </a:pPr>
            <a:endParaRPr lang="ar-SA" sz="28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045906" y="2266693"/>
            <a:ext cx="2264535" cy="2264535"/>
          </a:xfrm>
          <a:prstGeom prst="rect">
            <a:avLst/>
          </a:prstGeom>
        </p:spPr>
      </p:pic>
      <p:pic>
        <p:nvPicPr>
          <p:cNvPr id="5" name="Picture 4"/>
          <p:cNvPicPr>
            <a:picLocks noChangeAspect="1"/>
          </p:cNvPicPr>
          <p:nvPr/>
        </p:nvPicPr>
        <p:blipFill>
          <a:blip r:embed="rId3"/>
          <a:stretch>
            <a:fillRect/>
          </a:stretch>
        </p:blipFill>
        <p:spPr>
          <a:xfrm>
            <a:off x="8925637" y="4788834"/>
            <a:ext cx="2505075" cy="1828800"/>
          </a:xfrm>
          <a:prstGeom prst="rect">
            <a:avLst/>
          </a:prstGeom>
        </p:spPr>
      </p:pic>
    </p:spTree>
    <p:extLst>
      <p:ext uri="{BB962C8B-B14F-4D97-AF65-F5344CB8AC3E}">
        <p14:creationId xmlns:p14="http://schemas.microsoft.com/office/powerpoint/2010/main" val="258950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31638" y="791570"/>
            <a:ext cx="7395424" cy="5552365"/>
          </a:xfrm>
          <a:prstGeom prst="rect">
            <a:avLst/>
          </a:prstGeom>
        </p:spPr>
      </p:pic>
      <p:pic>
        <p:nvPicPr>
          <p:cNvPr id="6" name="Picture 5"/>
          <p:cNvPicPr>
            <a:picLocks noChangeAspect="1"/>
          </p:cNvPicPr>
          <p:nvPr/>
        </p:nvPicPr>
        <p:blipFill>
          <a:blip r:embed="rId3"/>
          <a:stretch>
            <a:fillRect/>
          </a:stretch>
        </p:blipFill>
        <p:spPr>
          <a:xfrm>
            <a:off x="7792872" y="565006"/>
            <a:ext cx="4047328" cy="2056569"/>
          </a:xfrm>
          <a:prstGeom prst="rect">
            <a:avLst/>
          </a:prstGeom>
        </p:spPr>
      </p:pic>
      <p:pic>
        <p:nvPicPr>
          <p:cNvPr id="7" name="Picture 6"/>
          <p:cNvPicPr>
            <a:picLocks noChangeAspect="1"/>
          </p:cNvPicPr>
          <p:nvPr/>
        </p:nvPicPr>
        <p:blipFill>
          <a:blip r:embed="rId4"/>
          <a:stretch>
            <a:fillRect/>
          </a:stretch>
        </p:blipFill>
        <p:spPr>
          <a:xfrm>
            <a:off x="8934474" y="2901584"/>
            <a:ext cx="1642542" cy="3782824"/>
          </a:xfrm>
          <a:prstGeom prst="rect">
            <a:avLst/>
          </a:prstGeom>
        </p:spPr>
      </p:pic>
    </p:spTree>
    <p:extLst>
      <p:ext uri="{BB962C8B-B14F-4D97-AF65-F5344CB8AC3E}">
        <p14:creationId xmlns:p14="http://schemas.microsoft.com/office/powerpoint/2010/main" val="4171219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latin typeface="Times New Roman" panose="02020603050405020304" pitchFamily="18" charset="0"/>
                <a:cs typeface="Times New Roman" panose="02020603050405020304" pitchFamily="18" charset="0"/>
              </a:rPr>
              <a:t/>
            </a:r>
            <a:br>
              <a:rPr lang="ar-SA"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Description of dental surveyor </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a:latin typeface="Andalus" panose="02020603050405020304" pitchFamily="18" charset="-78"/>
                <a:cs typeface="Andalus" panose="02020603050405020304" pitchFamily="18" charset="-78"/>
              </a:rPr>
              <a:t>The most widely used surveyors are the </a:t>
            </a:r>
            <a:r>
              <a:rPr lang="en-US" b="1" dirty="0">
                <a:solidFill>
                  <a:schemeClr val="accent1">
                    <a:lumMod val="20000"/>
                    <a:lumOff val="80000"/>
                  </a:schemeClr>
                </a:solidFill>
                <a:latin typeface="Andalus" panose="02020603050405020304" pitchFamily="18" charset="-78"/>
                <a:cs typeface="Andalus" panose="02020603050405020304" pitchFamily="18" charset="-78"/>
              </a:rPr>
              <a:t>Ney</a:t>
            </a:r>
            <a:r>
              <a:rPr lang="en-US" dirty="0">
                <a:latin typeface="Andalus" panose="02020603050405020304" pitchFamily="18" charset="-78"/>
                <a:cs typeface="Andalus" panose="02020603050405020304" pitchFamily="18" charset="-78"/>
              </a:rPr>
              <a:t> and the </a:t>
            </a:r>
            <a:r>
              <a:rPr lang="en-US" b="1" dirty="0" err="1">
                <a:solidFill>
                  <a:schemeClr val="accent1">
                    <a:lumMod val="20000"/>
                    <a:lumOff val="80000"/>
                  </a:schemeClr>
                </a:solidFill>
                <a:latin typeface="Andalus" panose="02020603050405020304" pitchFamily="18" charset="-78"/>
                <a:cs typeface="Andalus" panose="02020603050405020304" pitchFamily="18" charset="-78"/>
              </a:rPr>
              <a:t>Jelenko</a:t>
            </a:r>
            <a:r>
              <a:rPr lang="en-US" b="1" dirty="0">
                <a:solidFill>
                  <a:schemeClr val="accent1">
                    <a:lumMod val="20000"/>
                    <a:lumOff val="80000"/>
                  </a:schemeClr>
                </a:solidFill>
                <a:latin typeface="Andalus" panose="02020603050405020304" pitchFamily="18" charset="-78"/>
                <a:cs typeface="Andalus" panose="02020603050405020304" pitchFamily="18" charset="-78"/>
              </a:rPr>
              <a:t>. </a:t>
            </a:r>
            <a:endParaRPr lang="en-US" b="1" dirty="0" smtClean="0">
              <a:solidFill>
                <a:schemeClr val="accent1">
                  <a:lumMod val="20000"/>
                  <a:lumOff val="80000"/>
                </a:schemeClr>
              </a:solidFill>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principal parts of the </a:t>
            </a:r>
            <a:r>
              <a:rPr lang="en-US" dirty="0" err="1">
                <a:latin typeface="Andalus" panose="02020603050405020304" pitchFamily="18" charset="-78"/>
                <a:cs typeface="Andalus" panose="02020603050405020304" pitchFamily="18" charset="-78"/>
              </a:rPr>
              <a:t>Jelenko</a:t>
            </a:r>
            <a:r>
              <a:rPr lang="en-US" dirty="0">
                <a:latin typeface="Andalus" panose="02020603050405020304" pitchFamily="18" charset="-78"/>
                <a:cs typeface="Andalus" panose="02020603050405020304" pitchFamily="18" charset="-78"/>
              </a:rPr>
              <a:t> surveyor are essentially the same as those for the Ney surveyor except that the </a:t>
            </a:r>
            <a:r>
              <a:rPr lang="en-US" b="1" dirty="0" err="1">
                <a:solidFill>
                  <a:schemeClr val="accent1">
                    <a:lumMod val="20000"/>
                    <a:lumOff val="80000"/>
                  </a:schemeClr>
                </a:solidFill>
                <a:latin typeface="Andalus" panose="02020603050405020304" pitchFamily="18" charset="-78"/>
                <a:cs typeface="Andalus" panose="02020603050405020304" pitchFamily="18" charset="-78"/>
              </a:rPr>
              <a:t>Jelenko</a:t>
            </a:r>
            <a:r>
              <a:rPr lang="en-US" b="1" dirty="0">
                <a:solidFill>
                  <a:schemeClr val="accent1">
                    <a:lumMod val="20000"/>
                    <a:lumOff val="80000"/>
                  </a:schemeClr>
                </a:solidFill>
                <a:latin typeface="Andalus" panose="02020603050405020304" pitchFamily="18" charset="-78"/>
                <a:cs typeface="Andalus" panose="02020603050405020304" pitchFamily="18" charset="-78"/>
              </a:rPr>
              <a:t> arm swivels</a:t>
            </a:r>
            <a:r>
              <a:rPr lang="en-US" dirty="0">
                <a:latin typeface="Andalus" panose="02020603050405020304" pitchFamily="18" charset="-78"/>
                <a:cs typeface="Andalus" panose="02020603050405020304" pitchFamily="18" charset="-78"/>
              </a:rPr>
              <a:t>, whereas the </a:t>
            </a:r>
            <a:r>
              <a:rPr lang="en-US" b="1" dirty="0">
                <a:solidFill>
                  <a:schemeClr val="accent1">
                    <a:lumMod val="20000"/>
                    <a:lumOff val="80000"/>
                  </a:schemeClr>
                </a:solidFill>
                <a:latin typeface="Andalus" panose="02020603050405020304" pitchFamily="18" charset="-78"/>
                <a:cs typeface="Andalus" panose="02020603050405020304" pitchFamily="18" charset="-78"/>
              </a:rPr>
              <a:t>Ney arm is fixed</a:t>
            </a:r>
            <a:r>
              <a:rPr lang="en-US" dirty="0">
                <a:latin typeface="Andalus" panose="02020603050405020304" pitchFamily="18" charset="-78"/>
                <a:cs typeface="Andalus" panose="02020603050405020304" pitchFamily="18" charset="-78"/>
              </a:rPr>
              <a:t>, and by loosening the nut at the top of the vertical arm, the horizontal arm may be made to swivel. The objective of this feature, originally designed to permit freedom of movement of the arm in a horizontal plane rather than to depend entirely on the horizontal movement of the cast. </a:t>
            </a:r>
            <a:endParaRPr lang="en-US" dirty="0" smtClean="0">
              <a:latin typeface="Andalus" panose="02020603050405020304" pitchFamily="18" charset="-78"/>
              <a:cs typeface="Andalus" panose="02020603050405020304" pitchFamily="18" charset="-78"/>
            </a:endParaRPr>
          </a:p>
          <a:p>
            <a:pPr algn="l" rtl="0"/>
            <a:r>
              <a:rPr lang="en-US" dirty="0" smtClean="0">
                <a:latin typeface="Andalus" panose="02020603050405020304" pitchFamily="18" charset="-78"/>
                <a:cs typeface="Andalus" panose="02020603050405020304" pitchFamily="18" charset="-78"/>
              </a:rPr>
              <a:t>For </a:t>
            </a:r>
            <a:r>
              <a:rPr lang="en-US" dirty="0">
                <a:latin typeface="Andalus" panose="02020603050405020304" pitchFamily="18" charset="-78"/>
                <a:cs typeface="Andalus" panose="02020603050405020304" pitchFamily="18" charset="-78"/>
              </a:rPr>
              <a:t>those who prefer to move the cast only in a horizontal relationship to a fixed vertical arm, the nut may be tightened and the horizontal arm used in a fixed position.</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945406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latin typeface="Times New Roman" panose="02020603050405020304" pitchFamily="18" charset="0"/>
                <a:cs typeface="Times New Roman" panose="02020603050405020304" pitchFamily="18" charset="0"/>
              </a:rPr>
              <a:t/>
            </a:r>
            <a:br>
              <a:rPr lang="ar-SA"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Description of dental surveyor </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a:latin typeface="Andalus" panose="02020603050405020304" pitchFamily="18" charset="-78"/>
                <a:cs typeface="Andalus" panose="02020603050405020304" pitchFamily="18" charset="-78"/>
              </a:rPr>
              <a:t>Another difference between the Ney and </a:t>
            </a:r>
            <a:r>
              <a:rPr lang="en-US" dirty="0" err="1">
                <a:latin typeface="Andalus" panose="02020603050405020304" pitchFamily="18" charset="-78"/>
                <a:cs typeface="Andalus" panose="02020603050405020304" pitchFamily="18" charset="-78"/>
              </a:rPr>
              <a:t>Jelenko</a:t>
            </a:r>
            <a:r>
              <a:rPr lang="en-US" dirty="0">
                <a:latin typeface="Andalus" panose="02020603050405020304" pitchFamily="18" charset="-78"/>
                <a:cs typeface="Andalus" panose="02020603050405020304" pitchFamily="18" charset="-78"/>
              </a:rPr>
              <a:t> surveyors is that the </a:t>
            </a:r>
            <a:r>
              <a:rPr lang="en-US" b="1" dirty="0">
                <a:solidFill>
                  <a:schemeClr val="accent1">
                    <a:lumMod val="20000"/>
                    <a:lumOff val="80000"/>
                  </a:schemeClr>
                </a:solidFill>
                <a:latin typeface="Andalus" panose="02020603050405020304" pitchFamily="18" charset="-78"/>
                <a:cs typeface="Andalus" panose="02020603050405020304" pitchFamily="18" charset="-78"/>
              </a:rPr>
              <a:t>vertical arm on the Ney surveyor is retained by friction</a:t>
            </a:r>
            <a:r>
              <a:rPr lang="en-US" dirty="0">
                <a:latin typeface="Andalus" panose="02020603050405020304" pitchFamily="18" charset="-78"/>
                <a:cs typeface="Andalus" panose="02020603050405020304" pitchFamily="18" charset="-78"/>
              </a:rPr>
              <a:t> within a fixed bearing. The shaft may be moved up or down within this bearing, but it remains in any vertical position until again moved. The shaft may be fixed in any vertical position desired by tightening a setscrew</a:t>
            </a:r>
            <a:r>
              <a:rPr lang="en-US" dirty="0" smtClean="0">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In contrast, </a:t>
            </a:r>
            <a:r>
              <a:rPr lang="en-US" b="1" dirty="0">
                <a:solidFill>
                  <a:schemeClr val="accent1">
                    <a:lumMod val="20000"/>
                    <a:lumOff val="80000"/>
                  </a:schemeClr>
                </a:solidFill>
                <a:latin typeface="Andalus" panose="02020603050405020304" pitchFamily="18" charset="-78"/>
                <a:cs typeface="Andalus" panose="02020603050405020304" pitchFamily="18" charset="-78"/>
              </a:rPr>
              <a:t>the vertical arm of the </a:t>
            </a:r>
            <a:r>
              <a:rPr lang="en-US" b="1" dirty="0" err="1">
                <a:solidFill>
                  <a:schemeClr val="accent1">
                    <a:lumMod val="20000"/>
                    <a:lumOff val="80000"/>
                  </a:schemeClr>
                </a:solidFill>
                <a:latin typeface="Andalus" panose="02020603050405020304" pitchFamily="18" charset="-78"/>
                <a:cs typeface="Andalus" panose="02020603050405020304" pitchFamily="18" charset="-78"/>
              </a:rPr>
              <a:t>Jelenko</a:t>
            </a:r>
            <a:r>
              <a:rPr lang="en-US" b="1" dirty="0">
                <a:solidFill>
                  <a:schemeClr val="accent1">
                    <a:lumMod val="20000"/>
                    <a:lumOff val="80000"/>
                  </a:schemeClr>
                </a:solidFill>
                <a:latin typeface="Andalus" panose="02020603050405020304" pitchFamily="18" charset="-78"/>
                <a:cs typeface="Andalus" panose="02020603050405020304" pitchFamily="18" charset="-78"/>
              </a:rPr>
              <a:t> surveyor is spring mounted </a:t>
            </a:r>
            <a:r>
              <a:rPr lang="en-US" dirty="0">
                <a:latin typeface="Andalus" panose="02020603050405020304" pitchFamily="18" charset="-78"/>
                <a:cs typeface="Andalus" panose="02020603050405020304" pitchFamily="18" charset="-78"/>
              </a:rPr>
              <a:t>and returns to the top position when it is released. It must be held down against spring tension when it is in use.</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672305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52029" y="3696237"/>
            <a:ext cx="1990308" cy="2985542"/>
          </a:xfrm>
          <a:prstGeom prst="rect">
            <a:avLst/>
          </a:prstGeom>
        </p:spPr>
      </p:pic>
      <p:sp>
        <p:nvSpPr>
          <p:cNvPr id="4" name="Title 3"/>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Ney v/s </a:t>
            </a:r>
            <a:r>
              <a:rPr lang="en-US" b="1" dirty="0" err="1" smtClean="0">
                <a:latin typeface="Times New Roman" panose="02020603050405020304" pitchFamily="18" charset="0"/>
                <a:cs typeface="Times New Roman" panose="02020603050405020304" pitchFamily="18" charset="0"/>
              </a:rPr>
              <a:t>jelenko</a:t>
            </a:r>
            <a:r>
              <a:rPr lang="en-US" b="1" dirty="0" smtClean="0">
                <a:latin typeface="Times New Roman" panose="02020603050405020304" pitchFamily="18" charset="0"/>
                <a:cs typeface="Times New Roman" panose="02020603050405020304" pitchFamily="18" charset="0"/>
              </a:rPr>
              <a:t> </a:t>
            </a:r>
            <a:endParaRPr lang="ar-SA"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a:xfrm>
            <a:off x="240427" y="1331117"/>
            <a:ext cx="4396339" cy="4195763"/>
          </a:xfrm>
        </p:spPr>
        <p:txBody>
          <a:bodyPr>
            <a:normAutofit/>
          </a:bodyPr>
          <a:lstStyle/>
          <a:p>
            <a:pPr algn="ctr" rtl="0"/>
            <a:r>
              <a:rPr lang="en-US" sz="2400" b="1" dirty="0" smtClean="0">
                <a:solidFill>
                  <a:schemeClr val="accent1">
                    <a:lumMod val="40000"/>
                    <a:lumOff val="60000"/>
                  </a:schemeClr>
                </a:solidFill>
              </a:rPr>
              <a:t>Ney </a:t>
            </a:r>
          </a:p>
          <a:p>
            <a:pPr algn="l" rtl="0"/>
            <a:r>
              <a:rPr lang="en-US" sz="2000" b="1" dirty="0" smtClean="0"/>
              <a:t>Horizontal arm: fixed.</a:t>
            </a:r>
          </a:p>
          <a:p>
            <a:pPr algn="l" rtl="0"/>
            <a:r>
              <a:rPr lang="en-US" sz="2000" b="1" dirty="0" smtClean="0"/>
              <a:t>Vertical arm: retained by friction. </a:t>
            </a:r>
          </a:p>
          <a:p>
            <a:pPr algn="l" rtl="0"/>
            <a:r>
              <a:rPr lang="en-US" sz="2000" b="1" dirty="0" smtClean="0"/>
              <a:t>The shaft remains in any vertical position until again it is moved. </a:t>
            </a:r>
          </a:p>
          <a:p>
            <a:pPr algn="l" rtl="0"/>
            <a:r>
              <a:rPr lang="en-US" sz="2000" b="1" dirty="0" smtClean="0"/>
              <a:t>Cast table is moved around surveyor platform. </a:t>
            </a:r>
            <a:endParaRPr lang="ar-SA" b="1" dirty="0"/>
          </a:p>
        </p:txBody>
      </p:sp>
      <p:sp>
        <p:nvSpPr>
          <p:cNvPr id="6" name="Content Placeholder 5"/>
          <p:cNvSpPr>
            <a:spLocks noGrp="1"/>
          </p:cNvSpPr>
          <p:nvPr>
            <p:ph sz="half" idx="2"/>
          </p:nvPr>
        </p:nvSpPr>
        <p:spPr>
          <a:xfrm>
            <a:off x="6060177" y="1409749"/>
            <a:ext cx="4396341" cy="4200245"/>
          </a:xfrm>
        </p:spPr>
        <p:txBody>
          <a:bodyPr>
            <a:normAutofit/>
          </a:bodyPr>
          <a:lstStyle/>
          <a:p>
            <a:pPr algn="ctr" rtl="0"/>
            <a:r>
              <a:rPr lang="en-US" sz="2800" b="1" dirty="0" err="1" smtClean="0">
                <a:solidFill>
                  <a:schemeClr val="accent1">
                    <a:lumMod val="40000"/>
                    <a:lumOff val="60000"/>
                  </a:schemeClr>
                </a:solidFill>
              </a:rPr>
              <a:t>Jelenko</a:t>
            </a:r>
            <a:endParaRPr lang="en-US" sz="2800" b="1" dirty="0" smtClean="0">
              <a:solidFill>
                <a:schemeClr val="accent1">
                  <a:lumMod val="40000"/>
                  <a:lumOff val="60000"/>
                </a:schemeClr>
              </a:solidFill>
            </a:endParaRPr>
          </a:p>
          <a:p>
            <a:pPr algn="l" rtl="0"/>
            <a:r>
              <a:rPr lang="en-US" sz="2000" b="1" dirty="0" smtClean="0"/>
              <a:t>Horizontal arm: movable.</a:t>
            </a:r>
          </a:p>
          <a:p>
            <a:pPr algn="l" rtl="0"/>
            <a:r>
              <a:rPr lang="en-US" sz="2000" b="1" dirty="0" smtClean="0"/>
              <a:t>Vertical arm: spring mounted.</a:t>
            </a:r>
          </a:p>
          <a:p>
            <a:pPr algn="l" rtl="0"/>
            <a:r>
              <a:rPr lang="en-US" sz="2000" b="1" dirty="0" smtClean="0"/>
              <a:t>Vertical arm when released return to its original position.</a:t>
            </a:r>
          </a:p>
          <a:p>
            <a:pPr algn="l" rtl="0"/>
            <a:r>
              <a:rPr lang="en-US" sz="2000" b="1" dirty="0" smtClean="0"/>
              <a:t>Cast table is fixed with the magnet in the surveyor platform.</a:t>
            </a:r>
            <a:endParaRPr lang="ar-SA" sz="2000" b="1" dirty="0"/>
          </a:p>
        </p:txBody>
      </p:sp>
      <p:sp>
        <p:nvSpPr>
          <p:cNvPr id="9" name="TextBox 8"/>
          <p:cNvSpPr txBox="1"/>
          <p:nvPr/>
        </p:nvSpPr>
        <p:spPr>
          <a:xfrm>
            <a:off x="7660352" y="4988953"/>
            <a:ext cx="1927131" cy="400110"/>
          </a:xfrm>
          <a:prstGeom prst="rect">
            <a:avLst/>
          </a:prstGeom>
          <a:noFill/>
        </p:spPr>
        <p:txBody>
          <a:bodyPr wrap="none" rtlCol="1">
            <a:spAutoFit/>
          </a:bodyPr>
          <a:lstStyle/>
          <a:p>
            <a:r>
              <a:rPr lang="en-US" sz="2000" b="1" dirty="0" err="1" smtClean="0">
                <a:solidFill>
                  <a:schemeClr val="accent1">
                    <a:lumMod val="40000"/>
                    <a:lumOff val="60000"/>
                  </a:schemeClr>
                </a:solidFill>
                <a:latin typeface="Andalus" panose="02020603050405020304" pitchFamily="18" charset="-78"/>
                <a:cs typeface="Andalus" panose="02020603050405020304" pitchFamily="18" charset="-78"/>
              </a:rPr>
              <a:t>Jelenko</a:t>
            </a:r>
            <a:r>
              <a:rPr lang="en-US" sz="2000" b="1" dirty="0" smtClean="0">
                <a:solidFill>
                  <a:schemeClr val="accent1">
                    <a:lumMod val="40000"/>
                    <a:lumOff val="60000"/>
                  </a:schemeClr>
                </a:solidFill>
                <a:latin typeface="Andalus" panose="02020603050405020304" pitchFamily="18" charset="-78"/>
                <a:cs typeface="Andalus" panose="02020603050405020304" pitchFamily="18" charset="-78"/>
              </a:rPr>
              <a:t> surveyor</a:t>
            </a:r>
            <a:endParaRPr lang="ar-SA" sz="2000" b="1" dirty="0">
              <a:solidFill>
                <a:schemeClr val="accent1">
                  <a:lumMod val="40000"/>
                  <a:lumOff val="60000"/>
                </a:schemeClr>
              </a:solidFill>
              <a:latin typeface="Andalus" panose="02020603050405020304" pitchFamily="18" charset="-78"/>
              <a:cs typeface="Andalus" panose="02020603050405020304" pitchFamily="18" charset="-78"/>
            </a:endParaRPr>
          </a:p>
        </p:txBody>
      </p:sp>
      <p:sp>
        <p:nvSpPr>
          <p:cNvPr id="10" name="TextBox 9"/>
          <p:cNvSpPr txBox="1"/>
          <p:nvPr/>
        </p:nvSpPr>
        <p:spPr>
          <a:xfrm>
            <a:off x="1454600" y="4956524"/>
            <a:ext cx="2576487" cy="1323439"/>
          </a:xfrm>
          <a:prstGeom prst="rect">
            <a:avLst/>
          </a:prstGeom>
          <a:noFill/>
        </p:spPr>
        <p:txBody>
          <a:bodyPr wrap="square" rtlCol="1">
            <a:spAutoFit/>
          </a:bodyPr>
          <a:lstStyle/>
          <a:p>
            <a:pPr algn="ctr"/>
            <a:r>
              <a:rPr lang="en-US" sz="2000" b="1" dirty="0">
                <a:solidFill>
                  <a:schemeClr val="accent1">
                    <a:lumMod val="40000"/>
                    <a:lumOff val="60000"/>
                  </a:schemeClr>
                </a:solidFill>
                <a:latin typeface="Andalus" panose="02020603050405020304" pitchFamily="18" charset="-78"/>
                <a:cs typeface="Andalus" panose="02020603050405020304" pitchFamily="18" charset="-78"/>
              </a:rPr>
              <a:t>Ney surveyor is widely </a:t>
            </a:r>
            <a:r>
              <a:rPr lang="en-US" sz="2000" b="1" dirty="0" smtClean="0">
                <a:solidFill>
                  <a:schemeClr val="accent1">
                    <a:lumMod val="40000"/>
                    <a:lumOff val="60000"/>
                  </a:schemeClr>
                </a:solidFill>
                <a:latin typeface="Andalus" panose="02020603050405020304" pitchFamily="18" charset="-78"/>
                <a:cs typeface="Andalus" panose="02020603050405020304" pitchFamily="18" charset="-78"/>
              </a:rPr>
              <a:t> used because </a:t>
            </a:r>
            <a:r>
              <a:rPr lang="en-US" sz="2000" b="1" dirty="0">
                <a:solidFill>
                  <a:schemeClr val="accent1">
                    <a:lumMod val="40000"/>
                    <a:lumOff val="60000"/>
                  </a:schemeClr>
                </a:solidFill>
                <a:latin typeface="Andalus" panose="02020603050405020304" pitchFamily="18" charset="-78"/>
                <a:cs typeface="Andalus" panose="02020603050405020304" pitchFamily="18" charset="-78"/>
              </a:rPr>
              <a:t>of its </a:t>
            </a:r>
          </a:p>
          <a:p>
            <a:pPr algn="ctr"/>
            <a:r>
              <a:rPr lang="en-US" sz="2000" b="1" dirty="0">
                <a:solidFill>
                  <a:schemeClr val="accent1">
                    <a:lumMod val="40000"/>
                    <a:lumOff val="60000"/>
                  </a:schemeClr>
                </a:solidFill>
                <a:latin typeface="Andalus" panose="02020603050405020304" pitchFamily="18" charset="-78"/>
                <a:cs typeface="Andalus" panose="02020603050405020304" pitchFamily="18" charset="-78"/>
              </a:rPr>
              <a:t>simplicity and durability. </a:t>
            </a:r>
            <a:endParaRPr lang="ar-SA" sz="2000" b="1" dirty="0">
              <a:solidFill>
                <a:schemeClr val="accent1">
                  <a:lumMod val="40000"/>
                  <a:lumOff val="60000"/>
                </a:schemeClr>
              </a:solidFill>
              <a:latin typeface="Andalus" panose="02020603050405020304" pitchFamily="18" charset="-78"/>
              <a:cs typeface="Andalus" panose="02020603050405020304" pitchFamily="18" charset="-78"/>
            </a:endParaRPr>
          </a:p>
        </p:txBody>
      </p:sp>
      <p:pic>
        <p:nvPicPr>
          <p:cNvPr id="2" name="Picture 1"/>
          <p:cNvPicPr>
            <a:picLocks noChangeAspect="1"/>
          </p:cNvPicPr>
          <p:nvPr/>
        </p:nvPicPr>
        <p:blipFill>
          <a:blip r:embed="rId3"/>
          <a:stretch>
            <a:fillRect/>
          </a:stretch>
        </p:blipFill>
        <p:spPr>
          <a:xfrm>
            <a:off x="9806960" y="3574077"/>
            <a:ext cx="2072969" cy="3154361"/>
          </a:xfrm>
          <a:prstGeom prst="rect">
            <a:avLst/>
          </a:prstGeom>
        </p:spPr>
      </p:pic>
    </p:spTree>
    <p:extLst>
      <p:ext uri="{BB962C8B-B14F-4D97-AF65-F5344CB8AC3E}">
        <p14:creationId xmlns:p14="http://schemas.microsoft.com/office/powerpoint/2010/main" val="860874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897305" y="394078"/>
            <a:ext cx="6192103" cy="6192103"/>
          </a:xfrm>
          <a:prstGeom prst="rect">
            <a:avLst/>
          </a:prstGeom>
        </p:spPr>
      </p:pic>
    </p:spTree>
    <p:extLst>
      <p:ext uri="{BB962C8B-B14F-4D97-AF65-F5344CB8AC3E}">
        <p14:creationId xmlns:p14="http://schemas.microsoft.com/office/powerpoint/2010/main" val="2258451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Objectives of surveying</a:t>
            </a:r>
            <a:endParaRPr lang="ar-SA" b="1" dirty="0"/>
          </a:p>
        </p:txBody>
      </p:sp>
      <p:sp>
        <p:nvSpPr>
          <p:cNvPr id="3" name="Content Placeholder 2"/>
          <p:cNvSpPr>
            <a:spLocks noGrp="1"/>
          </p:cNvSpPr>
          <p:nvPr>
            <p:ph idx="1"/>
          </p:nvPr>
        </p:nvSpPr>
        <p:spPr>
          <a:xfrm>
            <a:off x="526496" y="1616573"/>
            <a:ext cx="7184489" cy="4195481"/>
          </a:xfrm>
        </p:spPr>
        <p:txBody>
          <a:bodyPr>
            <a:noAutofit/>
          </a:bodyPr>
          <a:lstStyle/>
          <a:p>
            <a:pPr marL="0" indent="0" algn="l" rtl="0">
              <a:buNone/>
            </a:pPr>
            <a:r>
              <a:rPr lang="en-US" sz="2400" b="1" dirty="0" smtClean="0">
                <a:latin typeface="Andalus" panose="02020603050405020304" pitchFamily="18" charset="-78"/>
                <a:cs typeface="Andalus" panose="02020603050405020304" pitchFamily="18" charset="-78"/>
              </a:rPr>
              <a:t>1. To </a:t>
            </a:r>
            <a:r>
              <a:rPr lang="en-US" sz="2400" b="1" dirty="0">
                <a:latin typeface="Andalus" panose="02020603050405020304" pitchFamily="18" charset="-78"/>
                <a:cs typeface="Andalus" panose="02020603050405020304" pitchFamily="18" charset="-78"/>
              </a:rPr>
              <a:t>determine the most desirable path of placement that will eliminate or minimize interference to placement and removal.</a:t>
            </a:r>
          </a:p>
          <a:p>
            <a:pPr marL="0" indent="0" algn="l" rtl="0">
              <a:buNone/>
            </a:pPr>
            <a:r>
              <a:rPr lang="en-US" sz="2400" b="1" dirty="0">
                <a:latin typeface="Andalus" panose="02020603050405020304" pitchFamily="18" charset="-78"/>
                <a:cs typeface="Andalus" panose="02020603050405020304" pitchFamily="18" charset="-78"/>
              </a:rPr>
              <a:t>2. To identify proximal tooth surfaces those are made parallel to act as guiding planes during placement and removal</a:t>
            </a:r>
            <a:r>
              <a:rPr lang="en-US" sz="2400" b="1" dirty="0" smtClean="0">
                <a:latin typeface="Andalus" panose="02020603050405020304" pitchFamily="18" charset="-78"/>
                <a:cs typeface="Andalus" panose="02020603050405020304" pitchFamily="18" charset="-78"/>
              </a:rPr>
              <a:t>.</a:t>
            </a:r>
          </a:p>
          <a:p>
            <a:pPr marL="0" indent="0" algn="l" rtl="0">
              <a:buNone/>
            </a:pPr>
            <a:r>
              <a:rPr lang="en-US" sz="2400" b="1" dirty="0" smtClean="0">
                <a:latin typeface="Andalus" panose="02020603050405020304" pitchFamily="18" charset="-78"/>
                <a:cs typeface="Andalus" panose="02020603050405020304" pitchFamily="18" charset="-78"/>
              </a:rPr>
              <a:t>3. To locate and measure areas of the teeth that may be used for retention.</a:t>
            </a:r>
          </a:p>
          <a:p>
            <a:pPr marL="0" indent="0" algn="l" rtl="0">
              <a:buNone/>
            </a:pPr>
            <a:r>
              <a:rPr lang="en-US" sz="2400" b="1" dirty="0" smtClean="0">
                <a:latin typeface="Andalus" panose="02020603050405020304" pitchFamily="18" charset="-78"/>
                <a:cs typeface="Andalus" panose="02020603050405020304" pitchFamily="18" charset="-78"/>
              </a:rPr>
              <a:t>4. To determine whether tooth and bony areas of interference will need to be eliminated surgically or by selecting a different path of placement.</a:t>
            </a:r>
            <a:endParaRPr lang="en-US" sz="24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0732" r="21309"/>
          <a:stretch/>
        </p:blipFill>
        <p:spPr>
          <a:xfrm>
            <a:off x="7830600" y="312195"/>
            <a:ext cx="3875964" cy="3764447"/>
          </a:xfrm>
          <a:prstGeom prst="rect">
            <a:avLst/>
          </a:prstGeom>
        </p:spPr>
      </p:pic>
      <p:pic>
        <p:nvPicPr>
          <p:cNvPr id="6" name="Picture 5"/>
          <p:cNvPicPr>
            <a:picLocks noChangeAspect="1"/>
          </p:cNvPicPr>
          <p:nvPr/>
        </p:nvPicPr>
        <p:blipFill>
          <a:blip r:embed="rId3"/>
          <a:stretch>
            <a:fillRect/>
          </a:stretch>
        </p:blipFill>
        <p:spPr>
          <a:xfrm>
            <a:off x="7863053" y="4217165"/>
            <a:ext cx="3811058" cy="2407206"/>
          </a:xfrm>
          <a:prstGeom prst="rect">
            <a:avLst/>
          </a:prstGeom>
        </p:spPr>
      </p:pic>
    </p:spTree>
    <p:extLst>
      <p:ext uri="{BB962C8B-B14F-4D97-AF65-F5344CB8AC3E}">
        <p14:creationId xmlns:p14="http://schemas.microsoft.com/office/powerpoint/2010/main" val="2311284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Objectives of surveying</a:t>
            </a:r>
            <a:endParaRPr lang="ar-SA" b="1" dirty="0"/>
          </a:p>
        </p:txBody>
      </p:sp>
      <p:sp>
        <p:nvSpPr>
          <p:cNvPr id="3" name="Content Placeholder 2"/>
          <p:cNvSpPr>
            <a:spLocks noGrp="1"/>
          </p:cNvSpPr>
          <p:nvPr>
            <p:ph idx="1"/>
          </p:nvPr>
        </p:nvSpPr>
        <p:spPr>
          <a:xfrm>
            <a:off x="553792" y="1589278"/>
            <a:ext cx="7280023" cy="4195481"/>
          </a:xfrm>
        </p:spPr>
        <p:txBody>
          <a:bodyPr>
            <a:noAutofit/>
          </a:bodyPr>
          <a:lstStyle/>
          <a:p>
            <a:pPr marL="0" indent="0" algn="l" rtl="0">
              <a:buNone/>
            </a:pPr>
            <a:r>
              <a:rPr lang="en-US" sz="2400" b="1" dirty="0" smtClean="0">
                <a:latin typeface="Andalus" panose="02020603050405020304" pitchFamily="18" charset="-78"/>
                <a:cs typeface="Andalus" panose="02020603050405020304" pitchFamily="18" charset="-78"/>
              </a:rPr>
              <a:t>5</a:t>
            </a:r>
            <a:r>
              <a:rPr lang="en-US" sz="2400" b="1" dirty="0">
                <a:latin typeface="Andalus" panose="02020603050405020304" pitchFamily="18" charset="-78"/>
                <a:cs typeface="Andalus" panose="02020603050405020304" pitchFamily="18" charset="-78"/>
              </a:rPr>
              <a:t>. To determine the most suitable path of placement that will permit locating retainers and artificial teeth to the best esthetic advantage.</a:t>
            </a:r>
          </a:p>
          <a:p>
            <a:pPr marL="0" indent="0" algn="l" rtl="0">
              <a:buNone/>
            </a:pPr>
            <a:r>
              <a:rPr lang="en-US" sz="2400" b="1" dirty="0">
                <a:latin typeface="Andalus" panose="02020603050405020304" pitchFamily="18" charset="-78"/>
                <a:cs typeface="Andalus" panose="02020603050405020304" pitchFamily="18" charset="-78"/>
              </a:rPr>
              <a:t>6. To permit an accurate charting of the mouth preparation to be made.</a:t>
            </a:r>
          </a:p>
          <a:p>
            <a:pPr marL="0" indent="0" algn="l" rtl="0">
              <a:buNone/>
            </a:pPr>
            <a:r>
              <a:rPr lang="en-US" sz="2400" b="1" dirty="0">
                <a:latin typeface="Andalus" panose="02020603050405020304" pitchFamily="18" charset="-78"/>
                <a:cs typeface="Andalus" panose="02020603050405020304" pitchFamily="18" charset="-78"/>
              </a:rPr>
              <a:t>7. To delineate the height of contour on abutment teeth and to locate areas of undesirable tooth undercuts, to be avoided, eliminated, or blocked out.</a:t>
            </a:r>
          </a:p>
          <a:p>
            <a:pPr marL="0" indent="0" algn="l" rtl="0">
              <a:buNone/>
            </a:pPr>
            <a:r>
              <a:rPr lang="en-US" sz="2400" b="1" dirty="0">
                <a:latin typeface="Andalus" panose="02020603050405020304" pitchFamily="18" charset="-78"/>
                <a:cs typeface="Andalus" panose="02020603050405020304" pitchFamily="18" charset="-78"/>
              </a:rPr>
              <a:t>8. To record the cast position in relation to the selected path of placement for future reference.</a:t>
            </a:r>
            <a:endParaRPr lang="ar-SA" sz="24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833815" y="757291"/>
            <a:ext cx="4160735" cy="2305630"/>
          </a:xfrm>
          <a:prstGeom prst="rect">
            <a:avLst/>
          </a:prstGeom>
        </p:spPr>
      </p:pic>
      <p:pic>
        <p:nvPicPr>
          <p:cNvPr id="5" name="Picture 4"/>
          <p:cNvPicPr>
            <a:picLocks noChangeAspect="1"/>
          </p:cNvPicPr>
          <p:nvPr/>
        </p:nvPicPr>
        <p:blipFill>
          <a:blip r:embed="rId3"/>
          <a:stretch>
            <a:fillRect/>
          </a:stretch>
        </p:blipFill>
        <p:spPr>
          <a:xfrm>
            <a:off x="7868832" y="3367494"/>
            <a:ext cx="4090699" cy="2765825"/>
          </a:xfrm>
          <a:prstGeom prst="rect">
            <a:avLst/>
          </a:prstGeom>
        </p:spPr>
      </p:pic>
    </p:spTree>
    <p:extLst>
      <p:ext uri="{BB962C8B-B14F-4D97-AF65-F5344CB8AC3E}">
        <p14:creationId xmlns:p14="http://schemas.microsoft.com/office/powerpoint/2010/main" val="1033667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47321" y="1392072"/>
            <a:ext cx="8633471" cy="4856328"/>
          </a:xfrm>
          <a:prstGeom prst="rect">
            <a:avLst/>
          </a:prstGeom>
        </p:spPr>
      </p:pic>
    </p:spTree>
    <p:extLst>
      <p:ext uri="{BB962C8B-B14F-4D97-AF65-F5344CB8AC3E}">
        <p14:creationId xmlns:p14="http://schemas.microsoft.com/office/powerpoint/2010/main" val="132913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Principles of surveying</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4967" y="1384995"/>
            <a:ext cx="11136574" cy="4195481"/>
          </a:xfrm>
        </p:spPr>
        <p:txBody>
          <a:bodyPr>
            <a:noAutofit/>
          </a:bodyPr>
          <a:lstStyle/>
          <a:p>
            <a:pPr algn="l" rtl="0"/>
            <a:r>
              <a:rPr lang="en-US" sz="2400" dirty="0">
                <a:latin typeface="Andalus" panose="02020603050405020304" pitchFamily="18" charset="-78"/>
                <a:cs typeface="Andalus" panose="02020603050405020304" pitchFamily="18" charset="-78"/>
              </a:rPr>
              <a:t>Surveying a tooth consisted of </a:t>
            </a:r>
            <a:r>
              <a:rPr lang="en-US" sz="2400" b="1" dirty="0">
                <a:solidFill>
                  <a:schemeClr val="accent1">
                    <a:lumMod val="20000"/>
                    <a:lumOff val="80000"/>
                  </a:schemeClr>
                </a:solidFill>
                <a:latin typeface="Andalus" panose="02020603050405020304" pitchFamily="18" charset="-78"/>
                <a:cs typeface="Andalus" panose="02020603050405020304" pitchFamily="18" charset="-78"/>
              </a:rPr>
              <a:t>locating accurately the height of its maximum contour in relation to the plane in which the cast is positioned.</a:t>
            </a:r>
          </a:p>
          <a:p>
            <a:pPr algn="l" rtl="0"/>
            <a:r>
              <a:rPr lang="en-US" sz="2400" dirty="0">
                <a:latin typeface="Andalus" panose="02020603050405020304" pitchFamily="18" charset="-78"/>
                <a:cs typeface="Andalus" panose="02020603050405020304" pitchFamily="18" charset="-78"/>
              </a:rPr>
              <a:t>Whenever possible, cast should be surveyed with the occlusal </a:t>
            </a:r>
            <a:r>
              <a:rPr lang="en-US" sz="2400" b="1" dirty="0">
                <a:solidFill>
                  <a:schemeClr val="accent1">
                    <a:lumMod val="20000"/>
                    <a:lumOff val="80000"/>
                  </a:schemeClr>
                </a:solidFill>
                <a:latin typeface="Andalus" panose="02020603050405020304" pitchFamily="18" charset="-78"/>
                <a:cs typeface="Andalus" panose="02020603050405020304" pitchFamily="18" charset="-78"/>
              </a:rPr>
              <a:t>plane parallel to the base of the surveyor</a:t>
            </a:r>
            <a:r>
              <a:rPr lang="en-US" sz="2400" dirty="0">
                <a:latin typeface="Andalus" panose="02020603050405020304" pitchFamily="18" charset="-78"/>
                <a:cs typeface="Andalus" panose="02020603050405020304" pitchFamily="18" charset="-78"/>
              </a:rPr>
              <a:t> so that the path of insertion is vertical to the occlusal plane.</a:t>
            </a:r>
          </a:p>
          <a:p>
            <a:pPr algn="l" rtl="0"/>
            <a:r>
              <a:rPr lang="en-US" sz="2400" dirty="0">
                <a:latin typeface="Andalus" panose="02020603050405020304" pitchFamily="18" charset="-78"/>
                <a:cs typeface="Andalus" panose="02020603050405020304" pitchFamily="18" charset="-78"/>
              </a:rPr>
              <a:t>The fact that the majority of the natural teeth crowns are bulbous in shape (have a </a:t>
            </a:r>
            <a:r>
              <a:rPr lang="en-US" sz="2400" dirty="0" err="1">
                <a:latin typeface="Andalus" panose="02020603050405020304" pitchFamily="18" charset="-78"/>
                <a:cs typeface="Andalus" panose="02020603050405020304" pitchFamily="18" charset="-78"/>
              </a:rPr>
              <a:t>suprabulge</a:t>
            </a:r>
            <a:r>
              <a:rPr lang="en-US" sz="2400" dirty="0">
                <a:latin typeface="Andalus" panose="02020603050405020304" pitchFamily="18" charset="-78"/>
                <a:cs typeface="Andalus" panose="02020603050405020304" pitchFamily="18" charset="-78"/>
              </a:rPr>
              <a:t> area); this </a:t>
            </a:r>
            <a:r>
              <a:rPr lang="en-US" sz="2400" dirty="0" err="1">
                <a:latin typeface="Andalus" panose="02020603050405020304" pitchFamily="18" charset="-78"/>
                <a:cs typeface="Andalus" panose="02020603050405020304" pitchFamily="18" charset="-78"/>
              </a:rPr>
              <a:t>suprabulge</a:t>
            </a:r>
            <a:r>
              <a:rPr lang="en-US" sz="2400" dirty="0">
                <a:latin typeface="Andalus" panose="02020603050405020304" pitchFamily="18" charset="-78"/>
                <a:cs typeface="Andalus" panose="02020603050405020304" pitchFamily="18" charset="-78"/>
              </a:rPr>
              <a:t> point could occur anywhere between the occlusal surface and the gingival margin. When a vertical arm is brought into contact with the convex surface, they will contact only at one point that is the point of maximum convexity. When this surface is rotated, and is still in contact with the vertical arm, an imaginary line will be traced at the greatest circumference, when we substituted this vertical analyzing rod with a carbon marker then an actual line will be produced at the level of the maximum tooth bulge, this line is called survey line.</a:t>
            </a:r>
            <a:endParaRPr lang="ar-SA"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695549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61238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Principles of surveying</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5986" y="1082876"/>
            <a:ext cx="10626940" cy="4195481"/>
          </a:xfrm>
        </p:spPr>
        <p:txBody>
          <a:bodyPr>
            <a:normAutofit/>
          </a:bodyPr>
          <a:lstStyle/>
          <a:p>
            <a:pPr marL="0" indent="0" algn="l" rtl="0">
              <a:buNone/>
            </a:pPr>
            <a:endParaRPr lang="en-US" sz="2400" dirty="0">
              <a:latin typeface="Andalus" panose="02020603050405020304" pitchFamily="18" charset="-78"/>
              <a:cs typeface="Andalus" panose="02020603050405020304" pitchFamily="18" charset="-78"/>
            </a:endParaRPr>
          </a:p>
          <a:p>
            <a:pPr algn="l" rtl="0"/>
            <a:r>
              <a:rPr lang="en-US" sz="2400" dirty="0">
                <a:latin typeface="Andalus" panose="02020603050405020304" pitchFamily="18" charset="-78"/>
                <a:cs typeface="Andalus" panose="02020603050405020304" pitchFamily="18" charset="-78"/>
              </a:rPr>
              <a:t>The area of a tooth occlusal to the survey line is a non-undercut area, while </a:t>
            </a:r>
            <a:r>
              <a:rPr lang="en-US" sz="2400" dirty="0" smtClean="0">
                <a:latin typeface="Andalus" panose="02020603050405020304" pitchFamily="18" charset="-78"/>
                <a:cs typeface="Andalus" panose="02020603050405020304" pitchFamily="18" charset="-78"/>
              </a:rPr>
              <a:t>the area </a:t>
            </a:r>
            <a:r>
              <a:rPr lang="en-US" sz="2400" dirty="0">
                <a:latin typeface="Andalus" panose="02020603050405020304" pitchFamily="18" charset="-78"/>
                <a:cs typeface="Andalus" panose="02020603050405020304" pitchFamily="18" charset="-78"/>
              </a:rPr>
              <a:t>gingival to the survey line is undercut area. When a tooth is tilted or rotated </a:t>
            </a:r>
            <a:r>
              <a:rPr lang="en-US" sz="2400" dirty="0" smtClean="0">
                <a:latin typeface="Andalus" panose="02020603050405020304" pitchFamily="18" charset="-78"/>
                <a:cs typeface="Andalus" panose="02020603050405020304" pitchFamily="18" charset="-78"/>
              </a:rPr>
              <a:t>in relation </a:t>
            </a:r>
            <a:r>
              <a:rPr lang="en-US" sz="2400" dirty="0">
                <a:latin typeface="Andalus" panose="02020603050405020304" pitchFamily="18" charset="-78"/>
                <a:cs typeface="Andalus" panose="02020603050405020304" pitchFamily="18" charset="-78"/>
              </a:rPr>
              <a:t>to the analyzing rod, another survey line will be traced, as result, the </a:t>
            </a:r>
            <a:r>
              <a:rPr lang="en-US" sz="2400" dirty="0" smtClean="0">
                <a:latin typeface="Andalus" panose="02020603050405020304" pitchFamily="18" charset="-78"/>
                <a:cs typeface="Andalus" panose="02020603050405020304" pitchFamily="18" charset="-78"/>
              </a:rPr>
              <a:t>extent of </a:t>
            </a:r>
            <a:r>
              <a:rPr lang="en-US" sz="2400" dirty="0">
                <a:latin typeface="Andalus" panose="02020603050405020304" pitchFamily="18" charset="-78"/>
                <a:cs typeface="Andalus" panose="02020603050405020304" pitchFamily="18" charset="-78"/>
              </a:rPr>
              <a:t>non-undercut area and the undercut area are consequently changed. That </a:t>
            </a:r>
            <a:r>
              <a:rPr lang="en-US" sz="2400" dirty="0" smtClean="0">
                <a:latin typeface="Andalus" panose="02020603050405020304" pitchFamily="18" charset="-78"/>
                <a:cs typeface="Andalus" panose="02020603050405020304" pitchFamily="18" charset="-78"/>
              </a:rPr>
              <a:t>means that </a:t>
            </a:r>
            <a:r>
              <a:rPr lang="en-US" sz="2400" dirty="0">
                <a:latin typeface="Andalus" panose="02020603050405020304" pitchFamily="18" charset="-78"/>
                <a:cs typeface="Andalus" panose="02020603050405020304" pitchFamily="18" charset="-78"/>
              </a:rPr>
              <a:t>the survey line can vary according to the angle formed by contact of </a:t>
            </a:r>
            <a:r>
              <a:rPr lang="en-US" sz="2400" dirty="0" smtClean="0">
                <a:latin typeface="Andalus" panose="02020603050405020304" pitchFamily="18" charset="-78"/>
                <a:cs typeface="Andalus" panose="02020603050405020304" pitchFamily="18" charset="-78"/>
              </a:rPr>
              <a:t>the vertical </a:t>
            </a:r>
            <a:r>
              <a:rPr lang="en-US" sz="2400" dirty="0">
                <a:latin typeface="Andalus" panose="02020603050405020304" pitchFamily="18" charset="-78"/>
                <a:cs typeface="Andalus" panose="02020603050405020304" pitchFamily="18" charset="-78"/>
              </a:rPr>
              <a:t>analyzing rod with the tooth surface. Alteration of undercut area can </a:t>
            </a:r>
            <a:r>
              <a:rPr lang="en-US" sz="2400" dirty="0" smtClean="0">
                <a:latin typeface="Andalus" panose="02020603050405020304" pitchFamily="18" charset="-78"/>
                <a:cs typeface="Andalus" panose="02020603050405020304" pitchFamily="18" charset="-78"/>
              </a:rPr>
              <a:t>be done </a:t>
            </a:r>
            <a:r>
              <a:rPr lang="en-US" sz="2400" dirty="0">
                <a:latin typeface="Andalus" panose="02020603050405020304" pitchFamily="18" charset="-78"/>
                <a:cs typeface="Andalus" panose="02020603050405020304" pitchFamily="18" charset="-78"/>
              </a:rPr>
              <a:t>by anterior and posterior tilting of dental cast.</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2812316" y="4452428"/>
            <a:ext cx="5072312" cy="2225233"/>
          </a:xfrm>
          <a:prstGeom prst="rect">
            <a:avLst/>
          </a:prstGeom>
        </p:spPr>
      </p:pic>
      <p:pic>
        <p:nvPicPr>
          <p:cNvPr id="5" name="Picture 4"/>
          <p:cNvPicPr>
            <a:picLocks noChangeAspect="1"/>
          </p:cNvPicPr>
          <p:nvPr/>
        </p:nvPicPr>
        <p:blipFill>
          <a:blip r:embed="rId3"/>
          <a:stretch>
            <a:fillRect/>
          </a:stretch>
        </p:blipFill>
        <p:spPr>
          <a:xfrm>
            <a:off x="8315862" y="4326775"/>
            <a:ext cx="3469943" cy="2350886"/>
          </a:xfrm>
          <a:prstGeom prst="rect">
            <a:avLst/>
          </a:prstGeom>
        </p:spPr>
      </p:pic>
    </p:spTree>
    <p:extLst>
      <p:ext uri="{BB962C8B-B14F-4D97-AF65-F5344CB8AC3E}">
        <p14:creationId xmlns:p14="http://schemas.microsoft.com/office/powerpoint/2010/main" val="957089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Principles of surveying</a:t>
            </a:r>
            <a:endParaRPr lang="ar-SA" dirty="0"/>
          </a:p>
        </p:txBody>
      </p:sp>
      <p:sp>
        <p:nvSpPr>
          <p:cNvPr id="3" name="Content Placeholder 2"/>
          <p:cNvSpPr>
            <a:spLocks noGrp="1"/>
          </p:cNvSpPr>
          <p:nvPr>
            <p:ph idx="1"/>
          </p:nvPr>
        </p:nvSpPr>
        <p:spPr/>
        <p:txBody>
          <a:bodyPr>
            <a:normAutofit/>
          </a:bodyPr>
          <a:lstStyle/>
          <a:p>
            <a:pPr algn="l" rtl="0"/>
            <a:r>
              <a:rPr lang="en-US" sz="2400" dirty="0">
                <a:latin typeface="Andalus" panose="02020603050405020304" pitchFamily="18" charset="-78"/>
                <a:cs typeface="Andalus" panose="02020603050405020304" pitchFamily="18" charset="-78"/>
              </a:rPr>
              <a:t>The effect of tilting a cast on the surveyor will be:</a:t>
            </a:r>
          </a:p>
          <a:p>
            <a:pPr algn="l" rtl="0"/>
            <a:r>
              <a:rPr lang="en-US" sz="2400" dirty="0">
                <a:latin typeface="Andalus" panose="02020603050405020304" pitchFamily="18" charset="-78"/>
                <a:cs typeface="Andalus" panose="02020603050405020304" pitchFamily="18" charset="-78"/>
              </a:rPr>
              <a:t>1. Redistribution of undercuts to the desired areas.</a:t>
            </a:r>
          </a:p>
          <a:p>
            <a:pPr algn="l" rtl="0"/>
            <a:r>
              <a:rPr lang="en-US" sz="2400" dirty="0">
                <a:latin typeface="Andalus" panose="02020603050405020304" pitchFamily="18" charset="-78"/>
                <a:cs typeface="Andalus" panose="02020603050405020304" pitchFamily="18" charset="-78"/>
              </a:rPr>
              <a:t>2. Allow more favorable path of insertion.</a:t>
            </a:r>
          </a:p>
          <a:p>
            <a:pPr algn="l" rtl="0"/>
            <a:r>
              <a:rPr lang="en-US" sz="2400" dirty="0">
                <a:latin typeface="Andalus" panose="02020603050405020304" pitchFamily="18" charset="-78"/>
                <a:cs typeface="Andalus" panose="02020603050405020304" pitchFamily="18" charset="-78"/>
              </a:rPr>
              <a:t>3. Allow the use of a desired type of clasp for better function and</a:t>
            </a:r>
          </a:p>
          <a:p>
            <a:pPr algn="l" rtl="0"/>
            <a:r>
              <a:rPr lang="en-US" sz="2400" dirty="0">
                <a:latin typeface="Andalus" panose="02020603050405020304" pitchFamily="18" charset="-78"/>
                <a:cs typeface="Andalus" panose="02020603050405020304" pitchFamily="18" charset="-78"/>
              </a:rPr>
              <a:t>esthetic.</a:t>
            </a:r>
          </a:p>
          <a:p>
            <a:pPr algn="l" rtl="0"/>
            <a:r>
              <a:rPr lang="en-US" sz="2400" dirty="0">
                <a:latin typeface="Andalus" panose="02020603050405020304" pitchFamily="18" charset="-78"/>
                <a:cs typeface="Andalus" panose="02020603050405020304" pitchFamily="18" charset="-78"/>
              </a:rPr>
              <a:t>4. Allow the use of a design to minimize food </a:t>
            </a:r>
            <a:r>
              <a:rPr lang="en-US" sz="2400" dirty="0" smtClean="0">
                <a:latin typeface="Andalus" panose="02020603050405020304" pitchFamily="18" charset="-78"/>
                <a:cs typeface="Andalus" panose="02020603050405020304" pitchFamily="18" charset="-78"/>
              </a:rPr>
              <a:t>impaction</a:t>
            </a:r>
            <a:r>
              <a:rPr lang="en-US" sz="2400" dirty="0">
                <a:latin typeface="Andalus" panose="02020603050405020304" pitchFamily="18" charset="-78"/>
                <a:cs typeface="Andalus" panose="02020603050405020304" pitchFamily="18" charset="-78"/>
              </a:rPr>
              <a:t>.</a:t>
            </a:r>
            <a:endParaRPr lang="en-US" sz="2400" dirty="0" smtClean="0">
              <a:latin typeface="Andalus" panose="02020603050405020304" pitchFamily="18" charset="-78"/>
              <a:cs typeface="Andalus" panose="02020603050405020304" pitchFamily="18" charset="-78"/>
            </a:endParaRPr>
          </a:p>
          <a:p>
            <a:pPr marL="0" indent="0" algn="l" rtl="0">
              <a:buNone/>
            </a:pPr>
            <a:endParaRPr lang="ar-SA" sz="2400" dirty="0">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rotWithShape="1">
          <a:blip r:embed="rId2"/>
          <a:srcRect l="42664" t="42745" r="3661" b="121"/>
          <a:stretch/>
        </p:blipFill>
        <p:spPr>
          <a:xfrm>
            <a:off x="8418945" y="549887"/>
            <a:ext cx="3261815" cy="2606722"/>
          </a:xfrm>
          <a:prstGeom prst="rect">
            <a:avLst/>
          </a:prstGeom>
        </p:spPr>
      </p:pic>
    </p:spTree>
    <p:extLst>
      <p:ext uri="{BB962C8B-B14F-4D97-AF65-F5344CB8AC3E}">
        <p14:creationId xmlns:p14="http://schemas.microsoft.com/office/powerpoint/2010/main" val="4023113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Rules of surveying</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6458" y="1657133"/>
            <a:ext cx="8946541" cy="4195481"/>
          </a:xfrm>
        </p:spPr>
        <p:txBody>
          <a:bodyPr>
            <a:normAutofit/>
          </a:bodyPr>
          <a:lstStyle/>
          <a:p>
            <a:pPr marL="0" indent="0" algn="l" rtl="0">
              <a:buNone/>
            </a:pPr>
            <a:r>
              <a:rPr lang="en-US" sz="2400" dirty="0">
                <a:latin typeface="Andalus" panose="02020603050405020304" pitchFamily="18" charset="-78"/>
                <a:cs typeface="Andalus" panose="02020603050405020304" pitchFamily="18" charset="-78"/>
              </a:rPr>
              <a:t>1- The undercut areas </a:t>
            </a:r>
            <a:r>
              <a:rPr lang="en-US" sz="2400" b="1" dirty="0">
                <a:solidFill>
                  <a:schemeClr val="accent1">
                    <a:lumMod val="20000"/>
                    <a:lumOff val="80000"/>
                  </a:schemeClr>
                </a:solidFill>
                <a:latin typeface="Andalus" panose="02020603050405020304" pitchFamily="18" charset="-78"/>
                <a:cs typeface="Andalus" panose="02020603050405020304" pitchFamily="18" charset="-78"/>
              </a:rPr>
              <a:t>cannot</a:t>
            </a:r>
            <a:r>
              <a:rPr lang="en-US" sz="2400" dirty="0">
                <a:latin typeface="Andalus" panose="02020603050405020304" pitchFamily="18" charset="-78"/>
                <a:cs typeface="Andalus" panose="02020603050405020304" pitchFamily="18" charset="-78"/>
              </a:rPr>
              <a:t> be created or produced by tilting the cast.</a:t>
            </a:r>
          </a:p>
          <a:p>
            <a:pPr marL="0" indent="0" algn="l" rtl="0">
              <a:buNone/>
            </a:pPr>
            <a:r>
              <a:rPr lang="en-US" sz="2400" dirty="0">
                <a:latin typeface="Andalus" panose="02020603050405020304" pitchFamily="18" charset="-78"/>
                <a:cs typeface="Andalus" panose="02020603050405020304" pitchFamily="18" charset="-78"/>
              </a:rPr>
              <a:t>2- All casts are originally surveyed with the occlusal plane is parallel to the base of surveyor; this is what we called </a:t>
            </a:r>
            <a:r>
              <a:rPr lang="en-US" sz="2400" b="1" dirty="0">
                <a:solidFill>
                  <a:schemeClr val="accent1">
                    <a:lumMod val="20000"/>
                    <a:lumOff val="80000"/>
                  </a:schemeClr>
                </a:solidFill>
                <a:latin typeface="Andalus" panose="02020603050405020304" pitchFamily="18" charset="-78"/>
                <a:cs typeface="Andalus" panose="02020603050405020304" pitchFamily="18" charset="-78"/>
              </a:rPr>
              <a:t>zero </a:t>
            </a:r>
            <a:r>
              <a:rPr lang="en-US" sz="2400" b="1" dirty="0" smtClean="0">
                <a:solidFill>
                  <a:schemeClr val="accent1">
                    <a:lumMod val="20000"/>
                    <a:lumOff val="80000"/>
                  </a:schemeClr>
                </a:solidFill>
                <a:latin typeface="Andalus" panose="02020603050405020304" pitchFamily="18" charset="-78"/>
                <a:cs typeface="Andalus" panose="02020603050405020304" pitchFamily="18" charset="-78"/>
              </a:rPr>
              <a:t>tilt. </a:t>
            </a:r>
            <a:r>
              <a:rPr lang="en-US" sz="2400" dirty="0" smtClean="0">
                <a:latin typeface="Andalus" panose="02020603050405020304" pitchFamily="18" charset="-78"/>
                <a:cs typeface="Andalus" panose="02020603050405020304" pitchFamily="18" charset="-78"/>
              </a:rPr>
              <a:t>Most </a:t>
            </a:r>
            <a:r>
              <a:rPr lang="en-US" sz="2400" dirty="0">
                <a:latin typeface="Andalus" panose="02020603050405020304" pitchFamily="18" charset="-78"/>
                <a:cs typeface="Andalus" panose="02020603050405020304" pitchFamily="18" charset="-78"/>
              </a:rPr>
              <a:t>patients will tend to seat the partial denture under force of occlusion. If the path of insertion is other than vertical to the occlusal plane such seating may deform the clasps.</a:t>
            </a:r>
          </a:p>
          <a:p>
            <a:pPr marL="0" indent="0" algn="l" rtl="0">
              <a:buNone/>
            </a:pPr>
            <a:r>
              <a:rPr lang="en-US" sz="2400" dirty="0">
                <a:latin typeface="Andalus" panose="02020603050405020304" pitchFamily="18" charset="-78"/>
                <a:cs typeface="Andalus" panose="02020603050405020304" pitchFamily="18" charset="-78"/>
              </a:rPr>
              <a:t>3- The retentive tip of the clasp must engage the undercut area, which are present when the cast is surveyed in certain position.</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070826" y="4012762"/>
            <a:ext cx="3088871" cy="2029511"/>
          </a:xfrm>
          <a:prstGeom prst="rect">
            <a:avLst/>
          </a:prstGeom>
        </p:spPr>
      </p:pic>
      <p:pic>
        <p:nvPicPr>
          <p:cNvPr id="5" name="Picture 4"/>
          <p:cNvPicPr>
            <a:picLocks noChangeAspect="1"/>
          </p:cNvPicPr>
          <p:nvPr/>
        </p:nvPicPr>
        <p:blipFill>
          <a:blip r:embed="rId3"/>
          <a:stretch>
            <a:fillRect/>
          </a:stretch>
        </p:blipFill>
        <p:spPr>
          <a:xfrm>
            <a:off x="9261654" y="1088262"/>
            <a:ext cx="2707216" cy="2734841"/>
          </a:xfrm>
          <a:prstGeom prst="rect">
            <a:avLst/>
          </a:prstGeom>
        </p:spPr>
      </p:pic>
    </p:spTree>
    <p:extLst>
      <p:ext uri="{BB962C8B-B14F-4D97-AF65-F5344CB8AC3E}">
        <p14:creationId xmlns:p14="http://schemas.microsoft.com/office/powerpoint/2010/main" val="243063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Rules of surveying</a:t>
            </a:r>
            <a:endParaRPr lang="ar-SA"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0628" y="1487606"/>
            <a:ext cx="7055892" cy="4760793"/>
          </a:xfrm>
        </p:spPr>
        <p:txBody>
          <a:bodyPr>
            <a:normAutofit fontScale="92500" lnSpcReduction="10000"/>
          </a:bodyPr>
          <a:lstStyle/>
          <a:p>
            <a:pPr marL="0" indent="0" algn="l" rtl="0">
              <a:buNone/>
            </a:pPr>
            <a:r>
              <a:rPr lang="en-US" dirty="0">
                <a:latin typeface="Andalus" panose="02020603050405020304" pitchFamily="18" charset="-78"/>
                <a:cs typeface="Andalus" panose="02020603050405020304" pitchFamily="18" charset="-78"/>
              </a:rPr>
              <a:t>4- Wherever possible, the undesirable undercut and area of interference are removed during mouth preparation by </a:t>
            </a:r>
            <a:r>
              <a:rPr lang="en-US" dirty="0" err="1">
                <a:latin typeface="Andalus" panose="02020603050405020304" pitchFamily="18" charset="-78"/>
                <a:cs typeface="Andalus" panose="02020603050405020304" pitchFamily="18" charset="-78"/>
              </a:rPr>
              <a:t>recontouring</a:t>
            </a:r>
            <a:r>
              <a:rPr lang="en-US" dirty="0">
                <a:latin typeface="Andalus" panose="02020603050405020304" pitchFamily="18" charset="-78"/>
                <a:cs typeface="Andalus" panose="02020603050405020304" pitchFamily="18" charset="-78"/>
              </a:rPr>
              <a:t> teeth or making necessary restoration.</a:t>
            </a:r>
          </a:p>
          <a:p>
            <a:pPr marL="0" indent="0" algn="l" rtl="0">
              <a:buNone/>
            </a:pPr>
            <a:r>
              <a:rPr lang="en-US" dirty="0">
                <a:latin typeface="Andalus" panose="02020603050405020304" pitchFamily="18" charset="-78"/>
                <a:cs typeface="Andalus" panose="02020603050405020304" pitchFamily="18" charset="-78"/>
              </a:rPr>
              <a:t>5- Anteroposterior tilt: anterior tilt will increase the mesial undercut, while the posterior tilt will increase the distal undercut. Such as in free end extension partial denture. Tilting the cast anteriorly will decrease or eliminate the distal undercut where the path of insertion will be changed, thus getting rid of undesirable undercut located distally, therefore the tilting of the cast is to minimize or equalize the undesirable undercut.</a:t>
            </a:r>
          </a:p>
          <a:p>
            <a:pPr marL="0" indent="0" algn="l" rtl="0">
              <a:buNone/>
            </a:pPr>
            <a:r>
              <a:rPr lang="en-US" dirty="0">
                <a:latin typeface="Andalus" panose="02020603050405020304" pitchFamily="18" charset="-78"/>
                <a:cs typeface="Andalus" panose="02020603050405020304" pitchFamily="18" charset="-78"/>
              </a:rPr>
              <a:t>6- Lateral tilt: dealing with retentive undercut situated buccally or lingually on posterior teeth.</a:t>
            </a:r>
          </a:p>
          <a:p>
            <a:pPr marL="0" indent="0" algn="l" rtl="0">
              <a:buNone/>
            </a:pPr>
            <a:r>
              <a:rPr lang="en-US" dirty="0" smtClean="0">
                <a:latin typeface="Andalus" panose="02020603050405020304" pitchFamily="18" charset="-78"/>
                <a:cs typeface="Andalus" panose="02020603050405020304" pitchFamily="18" charset="-78"/>
              </a:rPr>
              <a:t>Note</a:t>
            </a:r>
            <a:r>
              <a:rPr lang="en-US" dirty="0">
                <a:latin typeface="Andalus" panose="02020603050405020304" pitchFamily="18" charset="-78"/>
                <a:cs typeface="Andalus" panose="02020603050405020304" pitchFamily="18" charset="-78"/>
              </a:rPr>
              <a:t>: A partial denture should have a single path of insertion, this is only possible for dentures with bounded saddle, for dentures with free end saddles two or more paths of insertion will be possible.</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911037" y="1392071"/>
            <a:ext cx="3797288" cy="1760561"/>
          </a:xfrm>
          <a:prstGeom prst="rect">
            <a:avLst/>
          </a:prstGeom>
        </p:spPr>
      </p:pic>
      <p:pic>
        <p:nvPicPr>
          <p:cNvPr id="6" name="Picture 5"/>
          <p:cNvPicPr>
            <a:picLocks noChangeAspect="1"/>
          </p:cNvPicPr>
          <p:nvPr/>
        </p:nvPicPr>
        <p:blipFill>
          <a:blip r:embed="rId3"/>
          <a:stretch>
            <a:fillRect/>
          </a:stretch>
        </p:blipFill>
        <p:spPr>
          <a:xfrm>
            <a:off x="8202304" y="3646454"/>
            <a:ext cx="3219593" cy="2253715"/>
          </a:xfrm>
          <a:prstGeom prst="rect">
            <a:avLst/>
          </a:prstGeom>
        </p:spPr>
      </p:pic>
    </p:spTree>
    <p:extLst>
      <p:ext uri="{BB962C8B-B14F-4D97-AF65-F5344CB8AC3E}">
        <p14:creationId xmlns:p14="http://schemas.microsoft.com/office/powerpoint/2010/main" val="1327467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undercuts established by surveyor</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4293" y="1602542"/>
            <a:ext cx="8946541" cy="4195481"/>
          </a:xfrm>
        </p:spPr>
        <p:txBody>
          <a:bodyPr>
            <a:noAutofit/>
          </a:bodyPr>
          <a:lstStyle/>
          <a:p>
            <a:pPr marL="0" indent="0" algn="l" rtl="0">
              <a:buNone/>
            </a:pPr>
            <a:r>
              <a:rPr lang="en-US" sz="2400" dirty="0">
                <a:latin typeface="Andalus" panose="02020603050405020304" pitchFamily="18" charset="-78"/>
                <a:cs typeface="Andalus" panose="02020603050405020304" pitchFamily="18" charset="-78"/>
              </a:rPr>
              <a:t>1-Contour: due to natural contour of the tooth.</a:t>
            </a:r>
          </a:p>
          <a:p>
            <a:pPr marL="0" indent="0" algn="l" rtl="0">
              <a:buNone/>
            </a:pPr>
            <a:r>
              <a:rPr lang="en-US" sz="2400" dirty="0">
                <a:latin typeface="Andalus" panose="02020603050405020304" pitchFamily="18" charset="-78"/>
                <a:cs typeface="Andalus" panose="02020603050405020304" pitchFamily="18" charset="-78"/>
              </a:rPr>
              <a:t>2-Positional: due to tilting of cast on surveyor.</a:t>
            </a:r>
          </a:p>
          <a:p>
            <a:pPr marL="0" indent="0" algn="l" rtl="0">
              <a:buNone/>
            </a:pPr>
            <a:r>
              <a:rPr lang="en-US" sz="2400" dirty="0">
                <a:latin typeface="Andalus" panose="02020603050405020304" pitchFamily="18" charset="-78"/>
                <a:cs typeface="Andalus" panose="02020603050405020304" pitchFamily="18" charset="-78"/>
              </a:rPr>
              <a:t>3-Desirable undercut: used for retaining the removable partial denture against the dislodging forces by incorporating retentive flexible clasp arm.</a:t>
            </a:r>
          </a:p>
          <a:p>
            <a:pPr marL="0" indent="0" algn="l" rtl="0">
              <a:buNone/>
            </a:pPr>
            <a:r>
              <a:rPr lang="en-US" sz="2400" dirty="0">
                <a:latin typeface="Andalus" panose="02020603050405020304" pitchFamily="18" charset="-78"/>
                <a:cs typeface="Andalus" panose="02020603050405020304" pitchFamily="18" charset="-78"/>
              </a:rPr>
              <a:t>4-Undesirable undercut: undercuts other than those used for retention are considered undesirable and should be eliminated by:</a:t>
            </a:r>
          </a:p>
          <a:p>
            <a:pPr marL="0" indent="0" algn="l" rtl="0">
              <a:buNone/>
            </a:pPr>
            <a:r>
              <a:rPr lang="en-US" sz="2400" b="1" dirty="0" smtClean="0">
                <a:solidFill>
                  <a:schemeClr val="accent1">
                    <a:lumMod val="40000"/>
                    <a:lumOff val="60000"/>
                  </a:schemeClr>
                </a:solidFill>
                <a:latin typeface="Andalus" panose="02020603050405020304" pitchFamily="18" charset="-78"/>
                <a:cs typeface="Andalus" panose="02020603050405020304" pitchFamily="18" charset="-78"/>
              </a:rPr>
              <a:t>      a</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 Tooth </a:t>
            </a:r>
            <a:r>
              <a:rPr lang="en-US" sz="2400" b="1" dirty="0" err="1">
                <a:solidFill>
                  <a:schemeClr val="accent1">
                    <a:lumMod val="40000"/>
                    <a:lumOff val="60000"/>
                  </a:schemeClr>
                </a:solidFill>
                <a:latin typeface="Andalus" panose="02020603050405020304" pitchFamily="18" charset="-78"/>
                <a:cs typeface="Andalus" panose="02020603050405020304" pitchFamily="18" charset="-78"/>
              </a:rPr>
              <a:t>recontouring</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1">
                    <a:lumMod val="40000"/>
                    <a:lumOff val="60000"/>
                  </a:schemeClr>
                </a:solidFill>
                <a:latin typeface="Andalus" panose="02020603050405020304" pitchFamily="18" charset="-78"/>
                <a:cs typeface="Andalus" panose="02020603050405020304" pitchFamily="18" charset="-78"/>
              </a:rPr>
              <a:t>      b</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 Placing properly contoured crown restoration on the tooth.</a:t>
            </a:r>
          </a:p>
          <a:p>
            <a:pPr marL="0" indent="0" algn="l" rtl="0">
              <a:buNone/>
            </a:pPr>
            <a:r>
              <a:rPr lang="en-US" sz="2400" b="1" dirty="0" smtClean="0">
                <a:solidFill>
                  <a:schemeClr val="accent1">
                    <a:lumMod val="40000"/>
                    <a:lumOff val="60000"/>
                  </a:schemeClr>
                </a:solidFill>
                <a:latin typeface="Andalus" panose="02020603050405020304" pitchFamily="18" charset="-78"/>
                <a:cs typeface="Andalus" panose="02020603050405020304" pitchFamily="18" charset="-78"/>
              </a:rPr>
              <a:t>      c</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 Tilting the cast and change the path of insertion.</a:t>
            </a:r>
          </a:p>
          <a:p>
            <a:pPr marL="0" indent="0" algn="l" rtl="0">
              <a:buNone/>
            </a:pPr>
            <a:r>
              <a:rPr lang="en-US" sz="2400" b="1" dirty="0" smtClean="0">
                <a:solidFill>
                  <a:schemeClr val="accent1">
                    <a:lumMod val="40000"/>
                    <a:lumOff val="60000"/>
                  </a:schemeClr>
                </a:solidFill>
                <a:latin typeface="Andalus" panose="02020603050405020304" pitchFamily="18" charset="-78"/>
                <a:cs typeface="Andalus" panose="02020603050405020304" pitchFamily="18" charset="-78"/>
              </a:rPr>
              <a:t>      d</a:t>
            </a:r>
            <a:r>
              <a:rPr lang="en-US" sz="2400" b="1" dirty="0">
                <a:solidFill>
                  <a:schemeClr val="accent1">
                    <a:lumMod val="40000"/>
                    <a:lumOff val="60000"/>
                  </a:schemeClr>
                </a:solidFill>
                <a:latin typeface="Andalus" panose="02020603050405020304" pitchFamily="18" charset="-78"/>
                <a:cs typeface="Andalus" panose="02020603050405020304" pitchFamily="18" charset="-78"/>
              </a:rPr>
              <a:t>) Blocking out the undercut with wax on the master cast.</a:t>
            </a:r>
            <a:endParaRPr lang="ar-SA" sz="2400" b="1" dirty="0">
              <a:solidFill>
                <a:schemeClr val="accent1">
                  <a:lumMod val="40000"/>
                  <a:lumOff val="60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082428" y="1152983"/>
            <a:ext cx="2853175" cy="1609483"/>
          </a:xfrm>
          <a:prstGeom prst="rect">
            <a:avLst/>
          </a:prstGeom>
        </p:spPr>
      </p:pic>
    </p:spTree>
    <p:extLst>
      <p:ext uri="{BB962C8B-B14F-4D97-AF65-F5344CB8AC3E}">
        <p14:creationId xmlns:p14="http://schemas.microsoft.com/office/powerpoint/2010/main" val="1733606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0" y="0"/>
            <a:ext cx="12189710" cy="6858000"/>
          </a:xfrm>
          <a:prstGeom prst="rect">
            <a:avLst/>
          </a:prstGeom>
        </p:spPr>
      </p:pic>
    </p:spTree>
    <p:extLst>
      <p:ext uri="{BB962C8B-B14F-4D97-AF65-F5344CB8AC3E}">
        <p14:creationId xmlns:p14="http://schemas.microsoft.com/office/powerpoint/2010/main" val="3890530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631</TotalTime>
  <Words>1482</Words>
  <Application>Microsoft Office PowerPoint</Application>
  <PresentationFormat>Widescreen</PresentationFormat>
  <Paragraphs>99</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Andalus</vt:lpstr>
      <vt:lpstr>Arial</vt:lpstr>
      <vt:lpstr>Century Gothic</vt:lpstr>
      <vt:lpstr>Times New Roman</vt:lpstr>
      <vt:lpstr>Wingdings 3</vt:lpstr>
      <vt:lpstr>Ion</vt:lpstr>
      <vt:lpstr>  Dental Surveyor </vt:lpstr>
      <vt:lpstr>  Dental Surveyor </vt:lpstr>
      <vt:lpstr>Parts of dental surveyor</vt:lpstr>
      <vt:lpstr>Survey tools:</vt:lpstr>
      <vt:lpstr>Survey tools:</vt:lpstr>
      <vt:lpstr>PowerPoint Presentation</vt:lpstr>
      <vt:lpstr>  Description of dental surveyor </vt:lpstr>
      <vt:lpstr>  Description of dental surveyor </vt:lpstr>
      <vt:lpstr>Ney v/s jelenko </vt:lpstr>
      <vt:lpstr>PowerPoint Presentation</vt:lpstr>
      <vt:lpstr>Objectives of surveying</vt:lpstr>
      <vt:lpstr>Objectives of surveying</vt:lpstr>
      <vt:lpstr>PowerPoint Presentation</vt:lpstr>
      <vt:lpstr>Principles of surveying</vt:lpstr>
      <vt:lpstr>PowerPoint Presentation</vt:lpstr>
      <vt:lpstr>Principles of surveying</vt:lpstr>
      <vt:lpstr>Principles of surveying</vt:lpstr>
      <vt:lpstr>Rules of surveying</vt:lpstr>
      <vt:lpstr>Rules of surveying</vt:lpstr>
      <vt:lpstr>Types of undercuts established by surveyor</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Dental Surveyor</dc:title>
  <dc:creator>DELL-PC</dc:creator>
  <cp:lastModifiedBy>DELL-PC</cp:lastModifiedBy>
  <cp:revision>44</cp:revision>
  <dcterms:created xsi:type="dcterms:W3CDTF">2021-01-01T05:31:47Z</dcterms:created>
  <dcterms:modified xsi:type="dcterms:W3CDTF">2021-03-23T06:13:01Z</dcterms:modified>
</cp:coreProperties>
</file>