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34" r:id="rId1"/>
  </p:sldMasterIdLst>
  <p:sldIdLst>
    <p:sldId id="256" r:id="rId2"/>
    <p:sldId id="257" r:id="rId3"/>
    <p:sldId id="258" r:id="rId4"/>
    <p:sldId id="261" r:id="rId5"/>
    <p:sldId id="262" r:id="rId6"/>
    <p:sldId id="260" r:id="rId7"/>
    <p:sldId id="259" r:id="rId8"/>
    <p:sldId id="268" r:id="rId9"/>
    <p:sldId id="263" r:id="rId10"/>
    <p:sldId id="264" r:id="rId11"/>
    <p:sldId id="270" r:id="rId12"/>
    <p:sldId id="266" r:id="rId13"/>
    <p:sldId id="271" r:id="rId14"/>
    <p:sldId id="272" r:id="rId15"/>
    <p:sldId id="267" r:id="rId16"/>
    <p:sldId id="265" r:id="rId17"/>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973" autoAdjust="0"/>
    <p:restoredTop sz="9466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F6078D-F739-458F-A27E-C19858944B93}" type="datetimeFigureOut">
              <a:rPr lang="ar-SA" smtClean="0"/>
              <a:t>5/23/1442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997456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F6078D-F739-458F-A27E-C19858944B93}" type="datetimeFigureOut">
              <a:rPr lang="ar-SA" smtClean="0"/>
              <a:t>5/23/1442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1263343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F6078D-F739-458F-A27E-C19858944B93}" type="datetimeFigureOut">
              <a:rPr lang="ar-SA" smtClean="0"/>
              <a:t>5/23/1442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4117075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CF6078D-F739-458F-A27E-C19858944B93}" type="datetimeFigureOut">
              <a:rPr lang="ar-SA" smtClean="0"/>
              <a:t>5/23/1442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2683151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CF6078D-F739-458F-A27E-C19858944B93}" type="datetimeFigureOut">
              <a:rPr lang="ar-SA" smtClean="0"/>
              <a:t>5/23/1442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4039117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CF6078D-F739-458F-A27E-C19858944B93}" type="datetimeFigureOut">
              <a:rPr lang="ar-SA" smtClean="0"/>
              <a:t>5/23/1442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1986334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F6078D-F739-458F-A27E-C19858944B93}" type="datetimeFigureOut">
              <a:rPr lang="ar-SA" smtClean="0"/>
              <a:t>5/23/1442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1793679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F6078D-F739-458F-A27E-C19858944B93}" type="datetimeFigureOut">
              <a:rPr lang="ar-SA" smtClean="0"/>
              <a:t>5/23/1442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1774985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ECF6078D-F739-458F-A27E-C19858944B93}" type="datetimeFigureOut">
              <a:rPr lang="ar-SA" smtClean="0"/>
              <a:t>5/23/1442</a:t>
            </a:fld>
            <a:endParaRPr lang="ar-SA"/>
          </a:p>
        </p:txBody>
      </p:sp>
      <p:sp>
        <p:nvSpPr>
          <p:cNvPr id="6" name="Footer Placeholder 5"/>
          <p:cNvSpPr>
            <a:spLocks noGrp="1"/>
          </p:cNvSpPr>
          <p:nvPr>
            <p:ph type="ftr" sz="quarter" idx="11"/>
          </p:nvPr>
        </p:nvSpPr>
        <p:spPr>
          <a:xfrm>
            <a:off x="590396" y="6041362"/>
            <a:ext cx="3295413" cy="365125"/>
          </a:xfrm>
        </p:spPr>
        <p:txBody>
          <a:bodyPr/>
          <a:lstStyle/>
          <a:p>
            <a:endParaRPr lang="ar-SA"/>
          </a:p>
        </p:txBody>
      </p:sp>
      <p:sp>
        <p:nvSpPr>
          <p:cNvPr id="7" name="Slide Number Placeholder 6"/>
          <p:cNvSpPr>
            <a:spLocks noGrp="1"/>
          </p:cNvSpPr>
          <p:nvPr>
            <p:ph type="sldNum" sz="quarter" idx="12"/>
          </p:nvPr>
        </p:nvSpPr>
        <p:spPr>
          <a:xfrm>
            <a:off x="4862689" y="5915888"/>
            <a:ext cx="1062155" cy="490599"/>
          </a:xfrm>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665721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F6078D-F739-458F-A27E-C19858944B93}" type="datetimeFigureOut">
              <a:rPr lang="ar-SA" smtClean="0"/>
              <a:t>5/23/1442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2050866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ECF6078D-F739-458F-A27E-C19858944B93}" type="datetimeFigureOut">
              <a:rPr lang="ar-SA" smtClean="0"/>
              <a:t>5/23/1442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3996550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ECF6078D-F739-458F-A27E-C19858944B93}" type="datetimeFigureOut">
              <a:rPr lang="ar-SA" smtClean="0"/>
              <a:t>5/23/1442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2548367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F6078D-F739-458F-A27E-C19858944B93}" type="datetimeFigureOut">
              <a:rPr lang="ar-SA" smtClean="0"/>
              <a:t>5/23/1442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2424670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F6078D-F739-458F-A27E-C19858944B93}" type="datetimeFigureOut">
              <a:rPr lang="ar-SA" smtClean="0"/>
              <a:t>5/23/1442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071EA68-328D-40D1-85B2-289DE31F56A9}" type="slidenum">
              <a:rPr lang="ar-SA" smtClean="0"/>
              <a:t>‹#›</a:t>
            </a:fld>
            <a:endParaRPr lang="ar-SA"/>
          </a:p>
        </p:txBody>
      </p:sp>
    </p:spTree>
    <p:extLst>
      <p:ext uri="{BB962C8B-B14F-4D97-AF65-F5344CB8AC3E}">
        <p14:creationId xmlns:p14="http://schemas.microsoft.com/office/powerpoint/2010/main" val="3922919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ar-SA"/>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ECF6078D-F739-458F-A27E-C19858944B93}" type="datetimeFigureOut">
              <a:rPr lang="ar-SA" smtClean="0"/>
              <a:t>5/23/1442</a:t>
            </a:fld>
            <a:endParaRPr lang="ar-SA"/>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1071EA68-328D-40D1-85B2-289DE31F56A9}" type="slidenum">
              <a:rPr lang="ar-SA" smtClean="0"/>
              <a:t>‹#›</a:t>
            </a:fld>
            <a:endParaRPr lang="ar-SA"/>
          </a:p>
        </p:txBody>
      </p:sp>
    </p:spTree>
    <p:extLst>
      <p:ext uri="{BB962C8B-B14F-4D97-AF65-F5344CB8AC3E}">
        <p14:creationId xmlns:p14="http://schemas.microsoft.com/office/powerpoint/2010/main" val="3941240290"/>
      </p:ext>
    </p:extLst>
  </p:cSld>
  <p:clrMap bg1="dk1" tx1="lt1" bg2="dk2" tx2="lt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Lst>
  <p:txStyles>
    <p:titleStyle>
      <a:lvl1pPr algn="l" defTabSz="457200" rtl="1" eaLnBrk="1" latinLnBrk="0" hangingPunct="1">
        <a:spcBef>
          <a:spcPct val="0"/>
        </a:spcBef>
        <a:buNone/>
        <a:defRPr sz="4000" b="1" kern="1200">
          <a:solidFill>
            <a:srgbClr val="FEFEFE"/>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r" defTabSz="457200" rtl="1"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r" defTabSz="457200" rtl="1"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ar-SA" dirty="0">
                <a:latin typeface="Times New Roman" panose="02020603050405020304" pitchFamily="18" charset="0"/>
                <a:cs typeface="Times New Roman" panose="02020603050405020304" pitchFamily="18" charset="0"/>
              </a:rPr>
              <a:t/>
            </a:r>
            <a:br>
              <a:rPr lang="ar-SA"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Factors that determine path of placement and removal </a:t>
            </a:r>
            <a:endParaRPr lang="ar-SA" dirty="0"/>
          </a:p>
        </p:txBody>
      </p:sp>
      <p:sp>
        <p:nvSpPr>
          <p:cNvPr id="3" name="Subtitle 2"/>
          <p:cNvSpPr>
            <a:spLocks noGrp="1"/>
          </p:cNvSpPr>
          <p:nvPr>
            <p:ph type="subTitle" idx="1"/>
          </p:nvPr>
        </p:nvSpPr>
        <p:spPr/>
        <p:txBody>
          <a:bodyPr>
            <a:noAutofit/>
          </a:bodyPr>
          <a:lstStyle/>
          <a:p>
            <a:pPr lvl="0" algn="ctr">
              <a:lnSpc>
                <a:spcPct val="130000"/>
              </a:lnSpc>
              <a:spcBef>
                <a:spcPts val="930"/>
              </a:spcBef>
              <a:buClrTx/>
            </a:pPr>
            <a:r>
              <a:rPr lang="en-US" sz="2400" b="1" dirty="0" err="1">
                <a:latin typeface="Andalus" panose="02020603050405020304" pitchFamily="18" charset="-78"/>
                <a:cs typeface="Andalus" panose="02020603050405020304" pitchFamily="18" charset="-78"/>
              </a:rPr>
              <a:t>Bushra</a:t>
            </a:r>
            <a:r>
              <a:rPr lang="en-US" sz="2400" b="1" dirty="0">
                <a:latin typeface="Andalus" panose="02020603050405020304" pitchFamily="18" charset="-78"/>
                <a:cs typeface="Andalus" panose="02020603050405020304" pitchFamily="18" charset="-78"/>
              </a:rPr>
              <a:t>  Mohammed Ali Al-</a:t>
            </a:r>
            <a:r>
              <a:rPr lang="en-US" sz="2400" b="1" dirty="0" err="1">
                <a:latin typeface="Andalus" panose="02020603050405020304" pitchFamily="18" charset="-78"/>
                <a:cs typeface="Andalus" panose="02020603050405020304" pitchFamily="18" charset="-78"/>
              </a:rPr>
              <a:t>Ameen</a:t>
            </a:r>
            <a:endParaRPr lang="en-US" sz="2400" b="1" dirty="0">
              <a:latin typeface="Andalus" panose="02020603050405020304" pitchFamily="18" charset="-78"/>
              <a:cs typeface="Andalus" panose="02020603050405020304" pitchFamily="18" charset="-78"/>
            </a:endParaRPr>
          </a:p>
          <a:p>
            <a:pPr lvl="0" algn="ctr">
              <a:lnSpc>
                <a:spcPct val="130000"/>
              </a:lnSpc>
              <a:spcBef>
                <a:spcPts val="930"/>
              </a:spcBef>
              <a:buClrTx/>
            </a:pPr>
            <a:r>
              <a:rPr lang="en-US" sz="2400" b="1" dirty="0">
                <a:latin typeface="Andalus" panose="02020603050405020304" pitchFamily="18" charset="-78"/>
                <a:cs typeface="Andalus" panose="02020603050405020304" pitchFamily="18" charset="-78"/>
              </a:rPr>
              <a:t>B,D,S,. </a:t>
            </a:r>
            <a:r>
              <a:rPr lang="en-US" sz="2400" b="1" dirty="0" err="1">
                <a:latin typeface="Andalus" panose="02020603050405020304" pitchFamily="18" charset="-78"/>
                <a:cs typeface="Andalus" panose="02020603050405020304" pitchFamily="18" charset="-78"/>
              </a:rPr>
              <a:t>M,Sc</a:t>
            </a:r>
            <a:r>
              <a:rPr lang="en-US" sz="2400" b="1" dirty="0">
                <a:latin typeface="Andalus" panose="02020603050405020304" pitchFamily="18" charset="-78"/>
                <a:cs typeface="Andalus" panose="02020603050405020304" pitchFamily="18" charset="-78"/>
              </a:rPr>
              <a:t>.(Pros)</a:t>
            </a:r>
          </a:p>
          <a:p>
            <a:pPr algn="ctr"/>
            <a:endParaRPr lang="ar-SA" sz="2400" dirty="0"/>
          </a:p>
        </p:txBody>
      </p:sp>
      <p:pic>
        <p:nvPicPr>
          <p:cNvPr id="4" name="Picture 3"/>
          <p:cNvPicPr>
            <a:picLocks noChangeAspect="1"/>
          </p:cNvPicPr>
          <p:nvPr/>
        </p:nvPicPr>
        <p:blipFill>
          <a:blip r:embed="rId2"/>
          <a:stretch>
            <a:fillRect/>
          </a:stretch>
        </p:blipFill>
        <p:spPr>
          <a:xfrm>
            <a:off x="3165329" y="464441"/>
            <a:ext cx="5861344" cy="1969412"/>
          </a:xfrm>
          <a:prstGeom prst="rect">
            <a:avLst/>
          </a:prstGeom>
        </p:spPr>
      </p:pic>
    </p:spTree>
    <p:extLst>
      <p:ext uri="{BB962C8B-B14F-4D97-AF65-F5344CB8AC3E}">
        <p14:creationId xmlns:p14="http://schemas.microsoft.com/office/powerpoint/2010/main" val="2805299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cap="none" dirty="0" smtClean="0">
                <a:latin typeface="Times New Roman" panose="02020603050405020304" pitchFamily="18" charset="0"/>
                <a:cs typeface="Times New Roman" panose="02020603050405020304" pitchFamily="18" charset="0"/>
              </a:rPr>
              <a:t/>
            </a:r>
            <a:br>
              <a:rPr lang="ar-SA" cap="none" dirty="0" smtClean="0">
                <a:latin typeface="Times New Roman" panose="02020603050405020304" pitchFamily="18" charset="0"/>
                <a:cs typeface="Times New Roman" panose="02020603050405020304" pitchFamily="18" charset="0"/>
              </a:rPr>
            </a:br>
            <a:r>
              <a:rPr lang="en-US" cap="none" dirty="0" smtClean="0">
                <a:latin typeface="Times New Roman" panose="02020603050405020304" pitchFamily="18" charset="0"/>
                <a:cs typeface="Times New Roman" panose="02020603050405020304" pitchFamily="18" charset="0"/>
              </a:rPr>
              <a:t> </a:t>
            </a:r>
            <a:r>
              <a:rPr lang="en-US" b="1" cap="none" dirty="0" smtClean="0">
                <a:latin typeface="Times New Roman" panose="02020603050405020304" pitchFamily="18" charset="0"/>
                <a:cs typeface="Times New Roman" panose="02020603050405020304" pitchFamily="18" charset="0"/>
              </a:rPr>
              <a:t>Factors That Determine Path Of Placement And Removal: </a:t>
            </a:r>
            <a:endParaRPr lang="ar-SA"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lgn="l" rtl="0">
              <a:buFont typeface="+mj-lt"/>
              <a:buAutoNum type="arabicPeriod"/>
            </a:pPr>
            <a:r>
              <a:rPr lang="en-US" sz="2800" b="1" dirty="0" smtClean="0">
                <a:latin typeface="Andalus" panose="02020603050405020304" pitchFamily="18" charset="-78"/>
                <a:cs typeface="Andalus" panose="02020603050405020304" pitchFamily="18" charset="-78"/>
              </a:rPr>
              <a:t>Guiding planes.</a:t>
            </a:r>
          </a:p>
          <a:p>
            <a:pPr marL="457200" indent="-457200" algn="l" rtl="0">
              <a:buFont typeface="+mj-lt"/>
              <a:buAutoNum type="arabicPeriod"/>
            </a:pPr>
            <a:r>
              <a:rPr lang="en-US" sz="2800" b="1" dirty="0" smtClean="0">
                <a:latin typeface="Andalus" panose="02020603050405020304" pitchFamily="18" charset="-78"/>
                <a:cs typeface="Andalus" panose="02020603050405020304" pitchFamily="18" charset="-78"/>
              </a:rPr>
              <a:t>Retentive areas.</a:t>
            </a:r>
          </a:p>
          <a:p>
            <a:pPr marL="457200" indent="-457200" algn="l" rtl="0">
              <a:buFont typeface="+mj-lt"/>
              <a:buAutoNum type="arabicPeriod"/>
            </a:pPr>
            <a:r>
              <a:rPr lang="en-US" sz="2800" b="1" dirty="0" smtClean="0">
                <a:latin typeface="Andalus" panose="02020603050405020304" pitchFamily="18" charset="-78"/>
                <a:cs typeface="Andalus" panose="02020603050405020304" pitchFamily="18" charset="-78"/>
              </a:rPr>
              <a:t>Interference.</a:t>
            </a:r>
          </a:p>
          <a:p>
            <a:pPr marL="457200" indent="-457200" algn="l" rtl="0">
              <a:buFont typeface="+mj-lt"/>
              <a:buAutoNum type="arabicPeriod"/>
            </a:pPr>
            <a:r>
              <a:rPr lang="en-US" sz="2800" b="1" dirty="0" smtClean="0">
                <a:latin typeface="Andalus" panose="02020603050405020304" pitchFamily="18" charset="-78"/>
                <a:cs typeface="Andalus" panose="02020603050405020304" pitchFamily="18" charset="-78"/>
              </a:rPr>
              <a:t>Esthetics. </a:t>
            </a:r>
            <a:endParaRPr lang="ar-SA" sz="2800" b="1"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4063303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latin typeface="Times New Roman" panose="02020603050405020304" pitchFamily="18" charset="0"/>
                <a:cs typeface="Times New Roman" panose="02020603050405020304" pitchFamily="18" charset="0"/>
              </a:rPr>
              <a:t>1-Guiding </a:t>
            </a:r>
            <a:r>
              <a:rPr lang="en-US" sz="3600" dirty="0" smtClean="0">
                <a:latin typeface="Times New Roman" panose="02020603050405020304" pitchFamily="18" charset="0"/>
                <a:cs typeface="Times New Roman" panose="02020603050405020304" pitchFamily="18" charset="0"/>
              </a:rPr>
              <a:t>Planes:</a:t>
            </a:r>
            <a:endParaRPr lang="ar-SA"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93709" y="1923775"/>
            <a:ext cx="8516531" cy="3636511"/>
          </a:xfrm>
        </p:spPr>
        <p:txBody>
          <a:bodyPr>
            <a:normAutofit/>
          </a:bodyPr>
          <a:lstStyle/>
          <a:p>
            <a:pPr algn="l" rtl="0"/>
            <a:r>
              <a:rPr lang="en-US" sz="2400" dirty="0" smtClean="0">
                <a:latin typeface="Andalus" panose="02020603050405020304" pitchFamily="18" charset="-78"/>
                <a:cs typeface="Andalus" panose="02020603050405020304" pitchFamily="18" charset="-78"/>
              </a:rPr>
              <a:t>proximal tooth surfaces that bear a parallel relationship to one another must either be found or be created to act as guiding planes during placement and removal of the prosthesis. </a:t>
            </a:r>
          </a:p>
          <a:p>
            <a:pPr algn="l" rtl="0"/>
            <a:r>
              <a:rPr lang="en-US" sz="2400" dirty="0" smtClean="0">
                <a:latin typeface="Andalus" panose="02020603050405020304" pitchFamily="18" charset="-78"/>
                <a:cs typeface="Andalus" panose="02020603050405020304" pitchFamily="18" charset="-78"/>
              </a:rPr>
              <a:t>guiding planes are necessary to ensure the passage of the rigid parts of the prosthesis. thus the denture can be easily placed and removed by the patient without strain on the teeth contacted or on the denture itself and without damage to the underlying soft tissue.</a:t>
            </a:r>
            <a:endParaRPr lang="ar-SA" sz="24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5158123" y="495253"/>
            <a:ext cx="6791446" cy="1269307"/>
          </a:xfrm>
          <a:prstGeom prst="rect">
            <a:avLst/>
          </a:prstGeom>
        </p:spPr>
      </p:pic>
      <p:pic>
        <p:nvPicPr>
          <p:cNvPr id="5" name="Picture 4"/>
          <p:cNvPicPr>
            <a:picLocks noChangeAspect="1"/>
          </p:cNvPicPr>
          <p:nvPr/>
        </p:nvPicPr>
        <p:blipFill rotWithShape="1">
          <a:blip r:embed="rId3"/>
          <a:srcRect l="4319" t="53897" r="5822" b="20375"/>
          <a:stretch/>
        </p:blipFill>
        <p:spPr>
          <a:xfrm>
            <a:off x="5158123" y="5129499"/>
            <a:ext cx="6732364" cy="1445664"/>
          </a:xfrm>
          <a:prstGeom prst="rect">
            <a:avLst/>
          </a:prstGeom>
        </p:spPr>
      </p:pic>
      <p:pic>
        <p:nvPicPr>
          <p:cNvPr id="6" name="Picture 5"/>
          <p:cNvPicPr>
            <a:picLocks noChangeAspect="1"/>
          </p:cNvPicPr>
          <p:nvPr/>
        </p:nvPicPr>
        <p:blipFill rotWithShape="1">
          <a:blip r:embed="rId4"/>
          <a:srcRect l="46995" t="27794" r="4835" b="29765"/>
          <a:stretch/>
        </p:blipFill>
        <p:spPr>
          <a:xfrm>
            <a:off x="8910240" y="2589718"/>
            <a:ext cx="2980247" cy="1969404"/>
          </a:xfrm>
          <a:prstGeom prst="rect">
            <a:avLst/>
          </a:prstGeom>
        </p:spPr>
      </p:pic>
    </p:spTree>
    <p:extLst>
      <p:ext uri="{BB962C8B-B14F-4D97-AF65-F5344CB8AC3E}">
        <p14:creationId xmlns:p14="http://schemas.microsoft.com/office/powerpoint/2010/main" val="4044713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latin typeface="Times New Roman" panose="02020603050405020304" pitchFamily="18" charset="0"/>
                <a:cs typeface="Times New Roman" panose="02020603050405020304" pitchFamily="18" charset="0"/>
              </a:rPr>
              <a:t>1-Guiding </a:t>
            </a:r>
            <a:r>
              <a:rPr lang="en-US" sz="3600" dirty="0" smtClean="0">
                <a:latin typeface="Times New Roman" panose="02020603050405020304" pitchFamily="18" charset="0"/>
                <a:cs typeface="Times New Roman" panose="02020603050405020304" pitchFamily="18" charset="0"/>
              </a:rPr>
              <a:t>Planes:</a:t>
            </a:r>
            <a:endParaRPr lang="ar-SA"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18712" y="2222287"/>
            <a:ext cx="8041953" cy="3636511"/>
          </a:xfrm>
        </p:spPr>
        <p:txBody>
          <a:bodyPr>
            <a:normAutofit/>
          </a:bodyPr>
          <a:lstStyle/>
          <a:p>
            <a:pPr marL="0" indent="0" algn="l" rtl="0">
              <a:buNone/>
            </a:pPr>
            <a:r>
              <a:rPr lang="en-US" sz="2400" b="1" dirty="0" smtClean="0">
                <a:solidFill>
                  <a:schemeClr val="accent1">
                    <a:lumMod val="20000"/>
                    <a:lumOff val="80000"/>
                  </a:schemeClr>
                </a:solidFill>
                <a:latin typeface="Times New Roman" panose="02020603050405020304" pitchFamily="18" charset="0"/>
                <a:cs typeface="Times New Roman" panose="02020603050405020304" pitchFamily="18" charset="0"/>
              </a:rPr>
              <a:t>The components of the denture that contact the guiding plane during placement of removable partial denture are:</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Proximal surface: are the minor connector that joins the occlusal rests and clasp to the saddle, and proximal plates are used with I bar or R.P.I. system. </a:t>
            </a: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Axial </a:t>
            </a:r>
            <a:r>
              <a:rPr lang="en-US" sz="2000" dirty="0">
                <a:latin typeface="Andalus" panose="02020603050405020304" pitchFamily="18" charset="-78"/>
                <a:cs typeface="Andalus" panose="02020603050405020304" pitchFamily="18" charset="-78"/>
              </a:rPr>
              <a:t>or lingual tooth surface: are reciprocal clasp arms, lingual plates that act as reciprocal arm, and minor connector that joins the auxiliary rest to the major connector.</a:t>
            </a:r>
            <a:endParaRPr lang="ar-SA" sz="2000" dirty="0">
              <a:solidFill>
                <a:schemeClr val="accent1">
                  <a:lumMod val="40000"/>
                  <a:lumOff val="60000"/>
                </a:schemeClr>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9196187" y="3088661"/>
            <a:ext cx="2686050" cy="1704975"/>
          </a:xfrm>
          <a:prstGeom prst="rect">
            <a:avLst/>
          </a:prstGeom>
        </p:spPr>
      </p:pic>
      <p:pic>
        <p:nvPicPr>
          <p:cNvPr id="5" name="Picture 4"/>
          <p:cNvPicPr>
            <a:picLocks noChangeAspect="1"/>
          </p:cNvPicPr>
          <p:nvPr/>
        </p:nvPicPr>
        <p:blipFill>
          <a:blip r:embed="rId3"/>
          <a:stretch>
            <a:fillRect/>
          </a:stretch>
        </p:blipFill>
        <p:spPr>
          <a:xfrm>
            <a:off x="9196187" y="4793636"/>
            <a:ext cx="2619375" cy="1743075"/>
          </a:xfrm>
          <a:prstGeom prst="rect">
            <a:avLst/>
          </a:prstGeom>
        </p:spPr>
      </p:pic>
      <p:pic>
        <p:nvPicPr>
          <p:cNvPr id="6" name="Picture 5"/>
          <p:cNvPicPr>
            <a:picLocks noChangeAspect="1"/>
          </p:cNvPicPr>
          <p:nvPr/>
        </p:nvPicPr>
        <p:blipFill>
          <a:blip r:embed="rId4"/>
          <a:stretch>
            <a:fillRect/>
          </a:stretch>
        </p:blipFill>
        <p:spPr>
          <a:xfrm>
            <a:off x="8854427" y="675833"/>
            <a:ext cx="3302894" cy="2412828"/>
          </a:xfrm>
          <a:prstGeom prst="rect">
            <a:avLst/>
          </a:prstGeom>
        </p:spPr>
      </p:pic>
    </p:spTree>
    <p:extLst>
      <p:ext uri="{BB962C8B-B14F-4D97-AF65-F5344CB8AC3E}">
        <p14:creationId xmlns:p14="http://schemas.microsoft.com/office/powerpoint/2010/main" val="3211484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latin typeface="Times New Roman" panose="02020603050405020304" pitchFamily="18" charset="0"/>
                <a:cs typeface="Times New Roman" panose="02020603050405020304" pitchFamily="18" charset="0"/>
              </a:rPr>
              <a:t>1-Guiding </a:t>
            </a:r>
            <a:r>
              <a:rPr lang="en-US" sz="3600" dirty="0" smtClean="0">
                <a:latin typeface="Times New Roman" panose="02020603050405020304" pitchFamily="18" charset="0"/>
                <a:cs typeface="Times New Roman" panose="02020603050405020304" pitchFamily="18" charset="0"/>
              </a:rPr>
              <a:t>Planes:</a:t>
            </a:r>
            <a:endParaRPr lang="ar-SA"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b="1" dirty="0">
                <a:solidFill>
                  <a:schemeClr val="accent1">
                    <a:lumMod val="40000"/>
                    <a:lumOff val="60000"/>
                  </a:schemeClr>
                </a:solidFill>
                <a:latin typeface="Andalus" panose="02020603050405020304" pitchFamily="18" charset="-78"/>
                <a:cs typeface="Andalus" panose="02020603050405020304" pitchFamily="18" charset="-78"/>
              </a:rPr>
              <a:t>Function of guiding plane</a:t>
            </a:r>
            <a:r>
              <a:rPr lang="en-US" sz="2400" b="1" dirty="0" smtClean="0">
                <a:solidFill>
                  <a:schemeClr val="accent1">
                    <a:lumMod val="40000"/>
                    <a:lumOff val="60000"/>
                  </a:schemeClr>
                </a:solidFill>
                <a:latin typeface="Andalus" panose="02020603050405020304" pitchFamily="18" charset="-78"/>
                <a:cs typeface="Andalus" panose="02020603050405020304" pitchFamily="18" charset="-78"/>
              </a:rPr>
              <a:t>:</a:t>
            </a:r>
          </a:p>
          <a:p>
            <a:pPr marL="457200" indent="-457200" algn="l" rtl="0">
              <a:buFont typeface="+mj-lt"/>
              <a:buAutoNum type="arabicPeriod"/>
            </a:pPr>
            <a:r>
              <a:rPr lang="en-US" sz="2000" dirty="0">
                <a:latin typeface="Andalus" panose="02020603050405020304" pitchFamily="18" charset="-78"/>
                <a:cs typeface="Andalus" panose="02020603050405020304" pitchFamily="18" charset="-78"/>
              </a:rPr>
              <a:t>Guide the prosthesis in and out of the mouth without any undesirable forces against remaining teeth (Assure definite path of insertion). </a:t>
            </a:r>
            <a:endParaRPr lang="en-US" sz="2000" dirty="0" smtClean="0">
              <a:latin typeface="Andalus" panose="02020603050405020304" pitchFamily="18" charset="-78"/>
              <a:cs typeface="Andalus" panose="02020603050405020304" pitchFamily="18" charset="-78"/>
            </a:endParaRP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The </a:t>
            </a:r>
            <a:r>
              <a:rPr lang="en-US" sz="2000" dirty="0">
                <a:latin typeface="Andalus" panose="02020603050405020304" pitchFamily="18" charset="-78"/>
                <a:cs typeface="Andalus" panose="02020603050405020304" pitchFamily="18" charset="-78"/>
              </a:rPr>
              <a:t>frictional forces of contact of the prosthesis with the guiding plane wall will contribute significantly to the retention of removable partial denture. </a:t>
            </a:r>
            <a:endParaRPr lang="en-US" sz="2000" dirty="0" smtClean="0">
              <a:latin typeface="Andalus" panose="02020603050405020304" pitchFamily="18" charset="-78"/>
              <a:cs typeface="Andalus" panose="02020603050405020304" pitchFamily="18" charset="-78"/>
            </a:endParaRP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Can </a:t>
            </a:r>
            <a:r>
              <a:rPr lang="en-US" sz="2000" dirty="0">
                <a:latin typeface="Andalus" panose="02020603050405020304" pitchFamily="18" charset="-78"/>
                <a:cs typeface="Andalus" panose="02020603050405020304" pitchFamily="18" charset="-78"/>
              </a:rPr>
              <a:t>provide bracing or stabilization when placed in the axial tooth surfaces. </a:t>
            </a:r>
            <a:endParaRPr lang="en-US" sz="2000" dirty="0" smtClean="0">
              <a:latin typeface="Andalus" panose="02020603050405020304" pitchFamily="18" charset="-78"/>
              <a:cs typeface="Andalus" panose="02020603050405020304" pitchFamily="18" charset="-78"/>
            </a:endParaRPr>
          </a:p>
          <a:p>
            <a:pPr marL="457200" indent="-457200" algn="l" rtl="0">
              <a:buFont typeface="+mj-lt"/>
              <a:buAutoNum type="arabicPeriod"/>
            </a:pPr>
            <a:r>
              <a:rPr lang="en-US" sz="2000" dirty="0" smtClean="0">
                <a:latin typeface="Andalus" panose="02020603050405020304" pitchFamily="18" charset="-78"/>
                <a:cs typeface="Andalus" panose="02020603050405020304" pitchFamily="18" charset="-78"/>
              </a:rPr>
              <a:t>Insure </a:t>
            </a:r>
            <a:r>
              <a:rPr lang="en-US" sz="2000" dirty="0">
                <a:latin typeface="Andalus" panose="02020603050405020304" pitchFamily="18" charset="-78"/>
                <a:cs typeface="Andalus" panose="02020603050405020304" pitchFamily="18" charset="-78"/>
              </a:rPr>
              <a:t>positive clasp action.</a:t>
            </a:r>
            <a:endParaRPr lang="ar-SA" sz="2000" b="1" dirty="0">
              <a:solidFill>
                <a:schemeClr val="accent1">
                  <a:lumMod val="40000"/>
                  <a:lumOff val="60000"/>
                </a:schemeClr>
              </a:solidFill>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822028" y="5096798"/>
            <a:ext cx="3000375" cy="1524000"/>
          </a:xfrm>
          <a:prstGeom prst="rect">
            <a:avLst/>
          </a:prstGeom>
        </p:spPr>
      </p:pic>
      <p:pic>
        <p:nvPicPr>
          <p:cNvPr id="6" name="Picture 5"/>
          <p:cNvPicPr>
            <a:picLocks noChangeAspect="1"/>
          </p:cNvPicPr>
          <p:nvPr/>
        </p:nvPicPr>
        <p:blipFill>
          <a:blip r:embed="rId3"/>
          <a:stretch>
            <a:fillRect/>
          </a:stretch>
        </p:blipFill>
        <p:spPr>
          <a:xfrm>
            <a:off x="8136354" y="292641"/>
            <a:ext cx="3686049" cy="2656324"/>
          </a:xfrm>
          <a:prstGeom prst="rect">
            <a:avLst/>
          </a:prstGeom>
        </p:spPr>
      </p:pic>
    </p:spTree>
    <p:extLst>
      <p:ext uri="{BB962C8B-B14F-4D97-AF65-F5344CB8AC3E}">
        <p14:creationId xmlns:p14="http://schemas.microsoft.com/office/powerpoint/2010/main" val="2937221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latin typeface="Times New Roman" panose="02020603050405020304" pitchFamily="18" charset="0"/>
                <a:cs typeface="Times New Roman" panose="02020603050405020304" pitchFamily="18" charset="0"/>
              </a:rPr>
              <a:t>1-Guiding </a:t>
            </a:r>
            <a:r>
              <a:rPr lang="en-US" sz="3600" dirty="0" smtClean="0">
                <a:latin typeface="Times New Roman" panose="02020603050405020304" pitchFamily="18" charset="0"/>
                <a:cs typeface="Times New Roman" panose="02020603050405020304" pitchFamily="18" charset="0"/>
              </a:rPr>
              <a:t>Planes:</a:t>
            </a:r>
            <a:endParaRPr lang="ar-SA" sz="36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rotWithShape="1">
          <a:blip r:embed="rId2"/>
          <a:srcRect t="8297" r="51820" b="2575"/>
          <a:stretch/>
        </p:blipFill>
        <p:spPr>
          <a:xfrm>
            <a:off x="1890600" y="2376151"/>
            <a:ext cx="4205399" cy="3241556"/>
          </a:xfrm>
          <a:prstGeom prst="rect">
            <a:avLst/>
          </a:prstGeom>
        </p:spPr>
      </p:pic>
      <p:pic>
        <p:nvPicPr>
          <p:cNvPr id="3" name="Picture 2"/>
          <p:cNvPicPr>
            <a:picLocks noChangeAspect="1"/>
          </p:cNvPicPr>
          <p:nvPr/>
        </p:nvPicPr>
        <p:blipFill rotWithShape="1">
          <a:blip r:embed="rId3"/>
          <a:srcRect l="52720" t="2435" b="4222"/>
          <a:stretch/>
        </p:blipFill>
        <p:spPr>
          <a:xfrm>
            <a:off x="6542467" y="2249882"/>
            <a:ext cx="4179577" cy="3494095"/>
          </a:xfrm>
          <a:prstGeom prst="rect">
            <a:avLst/>
          </a:prstGeom>
        </p:spPr>
      </p:pic>
    </p:spTree>
    <p:extLst>
      <p:ext uri="{BB962C8B-B14F-4D97-AF65-F5344CB8AC3E}">
        <p14:creationId xmlns:p14="http://schemas.microsoft.com/office/powerpoint/2010/main" val="1742388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2- Retentive </a:t>
            </a:r>
            <a:r>
              <a:rPr lang="en-US" sz="3600" dirty="0" smtClean="0">
                <a:latin typeface="Times New Roman" panose="02020603050405020304" pitchFamily="18" charset="0"/>
                <a:cs typeface="Times New Roman" panose="02020603050405020304" pitchFamily="18" charset="0"/>
              </a:rPr>
              <a:t>Areas:</a:t>
            </a:r>
            <a:endParaRPr lang="ar-SA"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sz="2000" dirty="0">
                <a:latin typeface="Andalus" panose="02020603050405020304" pitchFamily="18" charset="-78"/>
                <a:cs typeface="Andalus" panose="02020603050405020304" pitchFamily="18" charset="-78"/>
              </a:rPr>
              <a:t>Retentive areas must exist for a given path of placement and must be contacted by retentive clasp arms, which are forced to flex over a convex surface during placement and removal. For a clasp to be retentive; its path of escapement must be other than parallel to the path of removal of the denture itself; otherwise, it would not be forced to flex and thereby generate the resistance known as retention. Clasp retention therefore depends on the existence of a definite path of placement and removal</a:t>
            </a:r>
            <a:r>
              <a:rPr lang="en-US" sz="2000" dirty="0" smtClean="0">
                <a:latin typeface="Andalus" panose="02020603050405020304" pitchFamily="18" charset="-78"/>
                <a:cs typeface="Andalus" panose="02020603050405020304" pitchFamily="18" charset="-78"/>
              </a:rPr>
              <a:t>.</a:t>
            </a:r>
            <a:endParaRPr lang="en-US" sz="20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rotWithShape="1">
          <a:blip r:embed="rId2"/>
          <a:srcRect l="3266" t="27218" r="2043" b="7154"/>
          <a:stretch/>
        </p:blipFill>
        <p:spPr>
          <a:xfrm>
            <a:off x="7018985" y="447188"/>
            <a:ext cx="4056846" cy="2088175"/>
          </a:xfrm>
          <a:prstGeom prst="rect">
            <a:avLst/>
          </a:prstGeom>
        </p:spPr>
      </p:pic>
    </p:spTree>
    <p:extLst>
      <p:ext uri="{BB962C8B-B14F-4D97-AF65-F5344CB8AC3E}">
        <p14:creationId xmlns:p14="http://schemas.microsoft.com/office/powerpoint/2010/main" val="2228096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2- Retentive </a:t>
            </a:r>
            <a:r>
              <a:rPr lang="en-US" sz="3600" dirty="0" smtClean="0">
                <a:latin typeface="Times New Roman" panose="02020603050405020304" pitchFamily="18" charset="0"/>
                <a:cs typeface="Times New Roman" panose="02020603050405020304" pitchFamily="18" charset="0"/>
              </a:rPr>
              <a:t>Areas:</a:t>
            </a:r>
            <a:endParaRPr lang="ar-SA"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8286" y="1292969"/>
            <a:ext cx="10554574" cy="3636511"/>
          </a:xfrm>
        </p:spPr>
        <p:txBody>
          <a:bodyPr>
            <a:normAutofit/>
          </a:bodyPr>
          <a:lstStyle/>
          <a:p>
            <a:pPr algn="l" rtl="0"/>
            <a:r>
              <a:rPr lang="en-US" sz="2000" dirty="0" smtClean="0">
                <a:latin typeface="Andalus" panose="02020603050405020304" pitchFamily="18" charset="-78"/>
                <a:cs typeface="Andalus" panose="02020603050405020304" pitchFamily="18" charset="-78"/>
              </a:rPr>
              <a:t>Fairly </a:t>
            </a:r>
            <a:r>
              <a:rPr lang="en-US" sz="2000" dirty="0">
                <a:latin typeface="Andalus" panose="02020603050405020304" pitchFamily="18" charset="-78"/>
                <a:cs typeface="Andalus" panose="02020603050405020304" pitchFamily="18" charset="-78"/>
              </a:rPr>
              <a:t>even retention may be obtained by one of two means. One is to change the path of placement to increase or decrease the angle of cervical convergence of opposing retentive surfaces of abutment teeth. The other is to alter the flexibility of the clasp arm by changing its design, its size and length, or the material of which it is made.</a:t>
            </a:r>
            <a:endParaRPr lang="ar-SA" sz="20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5239350" y="3847758"/>
            <a:ext cx="6544819" cy="2818036"/>
          </a:xfrm>
          <a:prstGeom prst="rect">
            <a:avLst/>
          </a:prstGeom>
        </p:spPr>
      </p:pic>
    </p:spTree>
    <p:extLst>
      <p:ext uri="{BB962C8B-B14F-4D97-AF65-F5344CB8AC3E}">
        <p14:creationId xmlns:p14="http://schemas.microsoft.com/office/powerpoint/2010/main" val="3431218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3- Interference</a:t>
            </a:r>
            <a:endParaRPr lang="ar-SA"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sz="2000" dirty="0">
                <a:latin typeface="Andalus" panose="02020603050405020304" pitchFamily="18" charset="-78"/>
                <a:cs typeface="Andalus" panose="02020603050405020304" pitchFamily="18" charset="-78"/>
              </a:rPr>
              <a:t>The prosthesis must be designed so that it may be placed and removed without encountering tooth or soft tissue interference. A path of placement may be selected that encounters interference only if the interference can be eliminated during mouth preparation or on the master cast by a reasonable amount of block-out.</a:t>
            </a:r>
          </a:p>
          <a:p>
            <a:pPr algn="l" rtl="0"/>
            <a:r>
              <a:rPr lang="en-US" sz="2000" dirty="0">
                <a:latin typeface="Andalus" panose="02020603050405020304" pitchFamily="18" charset="-78"/>
                <a:cs typeface="Andalus" panose="02020603050405020304" pitchFamily="18" charset="-78"/>
              </a:rPr>
              <a:t>Interference may be eliminated during mouth preparation by surgery, extraction, modifying interfering tooth surfaces, or altering tooth contours with restorations.</a:t>
            </a:r>
            <a:endParaRPr lang="ar-SA"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743031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4- </a:t>
            </a:r>
            <a:r>
              <a:rPr lang="en-US" sz="3600" dirty="0" smtClean="0">
                <a:latin typeface="Times New Roman" panose="02020603050405020304" pitchFamily="18" charset="0"/>
                <a:cs typeface="Times New Roman" panose="02020603050405020304" pitchFamily="18" charset="0"/>
              </a:rPr>
              <a:t>Esthetics:</a:t>
            </a:r>
            <a:endParaRPr lang="ar-SA"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sz="2000" dirty="0">
                <a:latin typeface="Andalus" panose="02020603050405020304" pitchFamily="18" charset="-78"/>
                <a:cs typeface="Andalus" panose="02020603050405020304" pitchFamily="18" charset="-78"/>
              </a:rPr>
              <a:t>The location of retentive areas may influence the path of placement selected, and therefore retentive areas always should be selected with the most esthetic location of clasps. Generally, less metal will be displayed if the retentive clasp is placed at a more </a:t>
            </a:r>
            <a:r>
              <a:rPr lang="en-US" sz="2000" dirty="0" err="1">
                <a:latin typeface="Andalus" panose="02020603050405020304" pitchFamily="18" charset="-78"/>
                <a:cs typeface="Andalus" panose="02020603050405020304" pitchFamily="18" charset="-78"/>
              </a:rPr>
              <a:t>distogingival</a:t>
            </a:r>
            <a:r>
              <a:rPr lang="en-US" sz="2000" dirty="0">
                <a:latin typeface="Andalus" panose="02020603050405020304" pitchFamily="18" charset="-78"/>
                <a:cs typeface="Andalus" panose="02020603050405020304" pitchFamily="18" charset="-78"/>
              </a:rPr>
              <a:t> area of tooth surface made possible either by the path of placement selected or by the contour of the restorations.</a:t>
            </a:r>
            <a:endParaRPr lang="ar-SA"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248302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4- </a:t>
            </a:r>
            <a:r>
              <a:rPr lang="en-US" sz="3600" dirty="0" smtClean="0">
                <a:latin typeface="Times New Roman" panose="02020603050405020304" pitchFamily="18" charset="0"/>
                <a:cs typeface="Times New Roman" panose="02020603050405020304" pitchFamily="18" charset="0"/>
              </a:rPr>
              <a:t>Esthetics:</a:t>
            </a:r>
            <a:endParaRPr lang="ar-SA"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04570" y="1591222"/>
            <a:ext cx="10554574" cy="3636511"/>
          </a:xfrm>
        </p:spPr>
        <p:txBody>
          <a:bodyPr>
            <a:normAutofit/>
          </a:bodyPr>
          <a:lstStyle/>
          <a:p>
            <a:pPr algn="l" rtl="0"/>
            <a:r>
              <a:rPr lang="en-US" sz="2000" dirty="0">
                <a:latin typeface="Andalus" panose="02020603050405020304" pitchFamily="18" charset="-78"/>
                <a:cs typeface="Andalus" panose="02020603050405020304" pitchFamily="18" charset="-78"/>
              </a:rPr>
              <a:t>Esthetics also may dictate the choice of path selected when missing anterior teeth must be replaced with the partial denture. In such situations a more vertical path of placement is often necessary so that neither the artificial teeth nor the adjacent natural teeth will have to be modified excessively</a:t>
            </a:r>
            <a:r>
              <a:rPr lang="en-US" sz="2000" dirty="0" smtClean="0">
                <a:latin typeface="Andalus" panose="02020603050405020304" pitchFamily="18" charset="-78"/>
                <a:cs typeface="Andalus" panose="02020603050405020304" pitchFamily="18" charset="-78"/>
              </a:rPr>
              <a:t>.</a:t>
            </a:r>
          </a:p>
          <a:p>
            <a:pPr algn="l" rtl="0"/>
            <a:endParaRPr lang="ar-SA" sz="2000"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stretch>
            <a:fillRect/>
          </a:stretch>
        </p:blipFill>
        <p:spPr>
          <a:xfrm>
            <a:off x="804570" y="4460841"/>
            <a:ext cx="10568716" cy="2083313"/>
          </a:xfrm>
          <a:prstGeom prst="rect">
            <a:avLst/>
          </a:prstGeom>
        </p:spPr>
      </p:pic>
    </p:spTree>
    <p:extLst>
      <p:ext uri="{BB962C8B-B14F-4D97-AF65-F5344CB8AC3E}">
        <p14:creationId xmlns:p14="http://schemas.microsoft.com/office/powerpoint/2010/main" val="1488548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Recording relation of cast to surveyor</a:t>
            </a:r>
            <a:endParaRPr lang="ar-SA"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800" b="1" dirty="0">
                <a:solidFill>
                  <a:schemeClr val="accent1">
                    <a:lumMod val="20000"/>
                    <a:lumOff val="80000"/>
                  </a:schemeClr>
                </a:solidFill>
                <a:latin typeface="Andalus" panose="02020603050405020304" pitchFamily="18" charset="-78"/>
                <a:cs typeface="Andalus" panose="02020603050405020304" pitchFamily="18" charset="-78"/>
              </a:rPr>
              <a:t>1-Tripod </a:t>
            </a:r>
            <a:r>
              <a:rPr lang="en-US" sz="2800" b="1" dirty="0" smtClean="0">
                <a:solidFill>
                  <a:schemeClr val="accent1">
                    <a:lumMod val="20000"/>
                    <a:lumOff val="80000"/>
                  </a:schemeClr>
                </a:solidFill>
                <a:latin typeface="Andalus" panose="02020603050405020304" pitchFamily="18" charset="-78"/>
                <a:cs typeface="Andalus" panose="02020603050405020304" pitchFamily="18" charset="-78"/>
              </a:rPr>
              <a:t>method.</a:t>
            </a:r>
          </a:p>
          <a:p>
            <a:pPr marL="0" indent="0" algn="l" rtl="0">
              <a:buNone/>
            </a:pPr>
            <a:r>
              <a:rPr lang="en-US" sz="2800" b="1" dirty="0" smtClean="0">
                <a:solidFill>
                  <a:schemeClr val="accent1">
                    <a:lumMod val="20000"/>
                    <a:lumOff val="80000"/>
                  </a:schemeClr>
                </a:solidFill>
                <a:latin typeface="Andalus" panose="02020603050405020304" pitchFamily="18" charset="-78"/>
                <a:cs typeface="Andalus" panose="02020603050405020304" pitchFamily="18" charset="-78"/>
              </a:rPr>
              <a:t>2-Analyzing </a:t>
            </a:r>
            <a:r>
              <a:rPr lang="en-US" sz="2800" b="1" dirty="0">
                <a:solidFill>
                  <a:schemeClr val="accent1">
                    <a:lumMod val="20000"/>
                    <a:lumOff val="80000"/>
                  </a:schemeClr>
                </a:solidFill>
                <a:latin typeface="Andalus" panose="02020603050405020304" pitchFamily="18" charset="-78"/>
                <a:cs typeface="Andalus" panose="02020603050405020304" pitchFamily="18" charset="-78"/>
              </a:rPr>
              <a:t>rod </a:t>
            </a:r>
            <a:r>
              <a:rPr lang="en-US" sz="2800" b="1" dirty="0" smtClean="0">
                <a:solidFill>
                  <a:schemeClr val="accent1">
                    <a:lumMod val="20000"/>
                    <a:lumOff val="80000"/>
                  </a:schemeClr>
                </a:solidFill>
                <a:latin typeface="Andalus" panose="02020603050405020304" pitchFamily="18" charset="-78"/>
                <a:cs typeface="Andalus" panose="02020603050405020304" pitchFamily="18" charset="-78"/>
              </a:rPr>
              <a:t>method.</a:t>
            </a:r>
            <a:endParaRPr lang="ar-SA" sz="2800" b="1" dirty="0">
              <a:solidFill>
                <a:schemeClr val="accent1">
                  <a:lumMod val="20000"/>
                  <a:lumOff val="80000"/>
                </a:schemeClr>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796508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Recording relation of cast to surveyor</a:t>
            </a:r>
            <a:endParaRPr lang="ar-SA"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800" b="1" dirty="0">
                <a:solidFill>
                  <a:schemeClr val="accent1">
                    <a:lumMod val="20000"/>
                    <a:lumOff val="80000"/>
                  </a:schemeClr>
                </a:solidFill>
                <a:latin typeface="Andalus" panose="02020603050405020304" pitchFamily="18" charset="-78"/>
                <a:cs typeface="Andalus" panose="02020603050405020304" pitchFamily="18" charset="-78"/>
              </a:rPr>
              <a:t>1-Tripod </a:t>
            </a:r>
            <a:r>
              <a:rPr lang="en-US" sz="2800" b="1" dirty="0" smtClean="0">
                <a:solidFill>
                  <a:schemeClr val="accent1">
                    <a:lumMod val="20000"/>
                    <a:lumOff val="80000"/>
                  </a:schemeClr>
                </a:solidFill>
                <a:latin typeface="Andalus" panose="02020603050405020304" pitchFamily="18" charset="-78"/>
                <a:cs typeface="Andalus" panose="02020603050405020304" pitchFamily="18" charset="-78"/>
              </a:rPr>
              <a:t>method:</a:t>
            </a:r>
          </a:p>
          <a:p>
            <a:pPr algn="l" rtl="0"/>
            <a:r>
              <a:rPr lang="en-US" sz="2000" dirty="0">
                <a:latin typeface="Andalus" panose="02020603050405020304" pitchFamily="18" charset="-78"/>
                <a:cs typeface="Andalus" panose="02020603050405020304" pitchFamily="18" charset="-78"/>
              </a:rPr>
              <a:t>Place three widely divergent dots on the tissue surface of the cast using the tip of a carbon marker, with the vertical arm of the surveyor in a locked position. On returning the cast to the surveyor, it may be tilted until the tip of the surveyor blade or diagnostic stylus again contacts the three dots in the same plane. This will produce the original position of the cast and therefore the original path of placement. </a:t>
            </a:r>
            <a:endParaRPr lang="en-US" sz="2000" dirty="0" smtClean="0">
              <a:latin typeface="Andalus" panose="02020603050405020304" pitchFamily="18" charset="-78"/>
              <a:cs typeface="Andalus" panose="02020603050405020304" pitchFamily="18" charset="-78"/>
            </a:endParaRPr>
          </a:p>
          <a:p>
            <a:pPr algn="l" rtl="0"/>
            <a:r>
              <a:rPr lang="en-US" sz="2000" dirty="0" smtClean="0">
                <a:latin typeface="Andalus" panose="02020603050405020304" pitchFamily="18" charset="-78"/>
                <a:cs typeface="Andalus" panose="02020603050405020304" pitchFamily="18" charset="-78"/>
              </a:rPr>
              <a:t>This </a:t>
            </a:r>
            <a:r>
              <a:rPr lang="en-US" sz="2000" dirty="0">
                <a:latin typeface="Andalus" panose="02020603050405020304" pitchFamily="18" charset="-78"/>
                <a:cs typeface="Andalus" panose="02020603050405020304" pitchFamily="18" charset="-78"/>
              </a:rPr>
              <a:t>is known as </a:t>
            </a:r>
            <a:r>
              <a:rPr lang="en-US" sz="2000" dirty="0" err="1">
                <a:latin typeface="Andalus" panose="02020603050405020304" pitchFamily="18" charset="-78"/>
                <a:cs typeface="Andalus" panose="02020603050405020304" pitchFamily="18" charset="-78"/>
              </a:rPr>
              <a:t>tripoding</a:t>
            </a:r>
            <a:r>
              <a:rPr lang="en-US" sz="2000" dirty="0">
                <a:latin typeface="Andalus" panose="02020603050405020304" pitchFamily="18" charset="-78"/>
                <a:cs typeface="Andalus" panose="02020603050405020304" pitchFamily="18" charset="-78"/>
              </a:rPr>
              <a:t> the cast some dentists prefer to make tiny pits in the cast at the location of the </a:t>
            </a:r>
            <a:r>
              <a:rPr lang="en-US" sz="2000" dirty="0" err="1">
                <a:latin typeface="Andalus" panose="02020603050405020304" pitchFamily="18" charset="-78"/>
                <a:cs typeface="Andalus" panose="02020603050405020304" pitchFamily="18" charset="-78"/>
              </a:rPr>
              <a:t>tripoding</a:t>
            </a:r>
            <a:r>
              <a:rPr lang="en-US" sz="2000" dirty="0">
                <a:latin typeface="Andalus" panose="02020603050405020304" pitchFamily="18" charset="-78"/>
                <a:cs typeface="Andalus" panose="02020603050405020304" pitchFamily="18" charset="-78"/>
              </a:rPr>
              <a:t> dots to preserve the orientation of the cast and to transfer this relationship to the refractory cast.</a:t>
            </a:r>
            <a:endParaRPr lang="en-US" sz="2000" b="1" dirty="0" smtClean="0">
              <a:solidFill>
                <a:schemeClr val="accent1">
                  <a:lumMod val="20000"/>
                  <a:lumOff val="80000"/>
                </a:schemeClr>
              </a:solidFill>
              <a:latin typeface="Andalus" panose="02020603050405020304" pitchFamily="18" charset="-78"/>
              <a:cs typeface="Andalus" panose="02020603050405020304" pitchFamily="18" charset="-78"/>
            </a:endParaRPr>
          </a:p>
        </p:txBody>
      </p:sp>
      <p:pic>
        <p:nvPicPr>
          <p:cNvPr id="1026" name="Picture 2" descr="Surveyor and technique of Surveying in Removable partial denture"/>
          <p:cNvPicPr>
            <a:picLocks noChangeAspect="1" noChangeArrowheads="1"/>
          </p:cNvPicPr>
          <p:nvPr/>
        </p:nvPicPr>
        <p:blipFill rotWithShape="1">
          <a:blip r:embed="rId2">
            <a:extLst>
              <a:ext uri="{28A0092B-C50C-407E-A947-70E740481C1C}">
                <a14:useLocalDpi xmlns:a14="http://schemas.microsoft.com/office/drawing/2010/main" val="0"/>
              </a:ext>
            </a:extLst>
          </a:blip>
          <a:srcRect l="22872" t="32951" r="24782" b="23014"/>
          <a:stretch/>
        </p:blipFill>
        <p:spPr bwMode="auto">
          <a:xfrm>
            <a:off x="8556026" y="551180"/>
            <a:ext cx="3511480" cy="2217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193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Recording relation of cast to surveyor</a:t>
            </a:r>
            <a:endParaRPr lang="ar-SA"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800" b="1" dirty="0" smtClean="0">
                <a:solidFill>
                  <a:schemeClr val="accent1">
                    <a:lumMod val="20000"/>
                    <a:lumOff val="80000"/>
                  </a:schemeClr>
                </a:solidFill>
                <a:latin typeface="Andalus" panose="02020603050405020304" pitchFamily="18" charset="-78"/>
                <a:cs typeface="Andalus" panose="02020603050405020304" pitchFamily="18" charset="-78"/>
              </a:rPr>
              <a:t>2-Analyzing </a:t>
            </a:r>
            <a:r>
              <a:rPr lang="en-US" sz="2800" b="1" dirty="0">
                <a:solidFill>
                  <a:schemeClr val="accent1">
                    <a:lumMod val="20000"/>
                    <a:lumOff val="80000"/>
                  </a:schemeClr>
                </a:solidFill>
                <a:latin typeface="Andalus" panose="02020603050405020304" pitchFamily="18" charset="-78"/>
                <a:cs typeface="Andalus" panose="02020603050405020304" pitchFamily="18" charset="-78"/>
              </a:rPr>
              <a:t>rod </a:t>
            </a:r>
            <a:r>
              <a:rPr lang="en-US" sz="2800" b="1" dirty="0" smtClean="0">
                <a:solidFill>
                  <a:schemeClr val="accent1">
                    <a:lumMod val="20000"/>
                    <a:lumOff val="80000"/>
                  </a:schemeClr>
                </a:solidFill>
                <a:latin typeface="Andalus" panose="02020603050405020304" pitchFamily="18" charset="-78"/>
                <a:cs typeface="Andalus" panose="02020603050405020304" pitchFamily="18" charset="-78"/>
              </a:rPr>
              <a:t>method:</a:t>
            </a:r>
          </a:p>
          <a:p>
            <a:pPr algn="l" rtl="0"/>
            <a:r>
              <a:rPr lang="en-US" sz="2000" dirty="0">
                <a:latin typeface="Andalus" panose="02020603050405020304" pitchFamily="18" charset="-78"/>
                <a:cs typeface="Andalus" panose="02020603050405020304" pitchFamily="18" charset="-78"/>
              </a:rPr>
              <a:t>Score two sides and the dorsal aspect of the base of the cast with a sharp instrument held against the surveyor blade.</a:t>
            </a:r>
          </a:p>
          <a:p>
            <a:pPr algn="l" rtl="0"/>
            <a:r>
              <a:rPr lang="en-US" sz="2000" dirty="0">
                <a:latin typeface="Andalus" panose="02020603050405020304" pitchFamily="18" charset="-78"/>
                <a:cs typeface="Andalus" panose="02020603050405020304" pitchFamily="18" charset="-78"/>
              </a:rPr>
              <a:t>On returning the cast to the surveyor, tilting the cast until all three lines are again parallel to the surveyor blade, the original cast position can be reestablished.</a:t>
            </a:r>
            <a:endParaRPr lang="ar-SA" sz="20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871465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325" t="3449" r="2325" b="3219"/>
          <a:stretch/>
        </p:blipFill>
        <p:spPr>
          <a:xfrm>
            <a:off x="2099256" y="397517"/>
            <a:ext cx="8113691" cy="6222224"/>
          </a:xfrm>
          <a:prstGeom prst="rect">
            <a:avLst/>
          </a:prstGeom>
        </p:spPr>
      </p:pic>
    </p:spTree>
    <p:extLst>
      <p:ext uri="{BB962C8B-B14F-4D97-AF65-F5344CB8AC3E}">
        <p14:creationId xmlns:p14="http://schemas.microsoft.com/office/powerpoint/2010/main" val="3428024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ar-SA"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endParaRPr lang="ar-SA" dirty="0">
              <a:latin typeface="Andalus" panose="02020603050405020304" pitchFamily="18" charset="-78"/>
              <a:cs typeface="Andalus" panose="02020603050405020304" pitchFamily="18" charset="-78"/>
            </a:endParaRPr>
          </a:p>
        </p:txBody>
      </p:sp>
      <p:pic>
        <p:nvPicPr>
          <p:cNvPr id="1026" name="Picture 2" descr="The Keys to Success - 10 Things You Can Start Doing N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850" y="212548"/>
            <a:ext cx="11526591" cy="6457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6058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615</TotalTime>
  <Words>841</Words>
  <Application>Microsoft Office PowerPoint</Application>
  <PresentationFormat>Widescreen</PresentationFormat>
  <Paragraphs>44</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Andalus</vt:lpstr>
      <vt:lpstr>Arial</vt:lpstr>
      <vt:lpstr>Century Gothic</vt:lpstr>
      <vt:lpstr>Tahoma</vt:lpstr>
      <vt:lpstr>Times New Roman</vt:lpstr>
      <vt:lpstr>Wingdings 2</vt:lpstr>
      <vt:lpstr>Quotable</vt:lpstr>
      <vt:lpstr>  Factors that determine path of placement and removal </vt:lpstr>
      <vt:lpstr>  Factors That Determine Path Of Placement And Removal: </vt:lpstr>
      <vt:lpstr>1-Guiding Planes:</vt:lpstr>
      <vt:lpstr>1-Guiding Planes:</vt:lpstr>
      <vt:lpstr>1-Guiding Planes:</vt:lpstr>
      <vt:lpstr>1-Guiding Planes:</vt:lpstr>
      <vt:lpstr>2- Retentive Areas:</vt:lpstr>
      <vt:lpstr>2- Retentive Areas:</vt:lpstr>
      <vt:lpstr>3- Interference</vt:lpstr>
      <vt:lpstr>4- Esthetics:</vt:lpstr>
      <vt:lpstr>4- Esthetics:</vt:lpstr>
      <vt:lpstr>Recording relation of cast to surveyor</vt:lpstr>
      <vt:lpstr>Recording relation of cast to surveyor</vt:lpstr>
      <vt:lpstr>Recording relation of cast to surveyor</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Factors that determine path of placement and removal</dc:title>
  <dc:creator>DELL-PC</dc:creator>
  <cp:lastModifiedBy>DELL-PC</cp:lastModifiedBy>
  <cp:revision>37</cp:revision>
  <dcterms:created xsi:type="dcterms:W3CDTF">2021-01-06T04:23:35Z</dcterms:created>
  <dcterms:modified xsi:type="dcterms:W3CDTF">2021-01-06T14:49:28Z</dcterms:modified>
</cp:coreProperties>
</file>