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42" r:id="rId1"/>
  </p:sldMasterIdLst>
  <p:sldIdLst>
    <p:sldId id="256" r:id="rId2"/>
    <p:sldId id="257" r:id="rId3"/>
    <p:sldId id="259" r:id="rId4"/>
    <p:sldId id="260" r:id="rId5"/>
    <p:sldId id="261" r:id="rId6"/>
    <p:sldId id="265" r:id="rId7"/>
    <p:sldId id="266" r:id="rId8"/>
    <p:sldId id="263" r:id="rId9"/>
    <p:sldId id="267" r:id="rId10"/>
    <p:sldId id="268" r:id="rId11"/>
    <p:sldId id="269" r:id="rId12"/>
    <p:sldId id="270" r:id="rId13"/>
    <p:sldId id="264" r:id="rId14"/>
    <p:sldId id="271" r:id="rId15"/>
    <p:sldId id="262" r:id="rId16"/>
    <p:sldId id="258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810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84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09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5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29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299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3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13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895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4893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0577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635228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2920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217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31815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660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552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960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1515" y="1506787"/>
            <a:ext cx="10782300" cy="3352800"/>
          </a:xfrm>
        </p:spPr>
        <p:txBody>
          <a:bodyPr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Laboratory Procedures Prior to Jaw Relation Records </a:t>
            </a:r>
            <a:r>
              <a:rPr lang="en-US" sz="60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n-US" sz="60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sz="60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RECORD BASE</a:t>
            </a:r>
            <a:endParaRPr lang="ar-SA" sz="6000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7437" y="4713668"/>
            <a:ext cx="8753267" cy="1540541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Bushra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Mohammed Ali Al-</a:t>
            </a:r>
            <a:r>
              <a:rPr lang="en-US" sz="2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Ameen</a:t>
            </a:r>
            <a:endParaRPr lang="en-US" sz="2800" b="1" dirty="0">
              <a:solidFill>
                <a:schemeClr val="accent2">
                  <a:lumMod val="60000"/>
                  <a:lumOff val="4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B,D,S,. </a:t>
            </a:r>
            <a:r>
              <a:rPr lang="en-US" sz="2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M,Sc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.(Pros)</a:t>
            </a:r>
          </a:p>
          <a:p>
            <a:pPr algn="ctr"/>
            <a:endParaRPr lang="ar-SA" sz="2800" b="1" dirty="0">
              <a:solidFill>
                <a:schemeClr val="accent2">
                  <a:lumMod val="60000"/>
                  <a:lumOff val="4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14" y="4713668"/>
            <a:ext cx="2983548" cy="17077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091" y="112165"/>
            <a:ext cx="3071148" cy="23033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6824" y="4295389"/>
            <a:ext cx="2627760" cy="233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82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cap="none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Record Base</a:t>
            </a:r>
            <a:endParaRPr lang="ar-SA" sz="4000" b="1" cap="none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4" y="2367092"/>
            <a:ext cx="5847634" cy="3424107"/>
          </a:xfrm>
        </p:spPr>
        <p:txBody>
          <a:bodyPr>
            <a:normAutofit/>
          </a:bodyPr>
          <a:lstStyle/>
          <a:p>
            <a:pPr algn="l" rtl="0"/>
            <a:r>
              <a:rPr lang="en-US" sz="2400" cap="none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It is a </a:t>
            </a:r>
            <a:r>
              <a:rPr lang="en-US" sz="2400" b="1" cap="none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temporary</a:t>
            </a:r>
            <a:r>
              <a:rPr lang="en-US" sz="24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2400" cap="none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form representing the base of a denture. It is used for </a:t>
            </a:r>
            <a:r>
              <a:rPr lang="en-US" sz="2400" b="1" cap="none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making </a:t>
            </a:r>
            <a:r>
              <a:rPr lang="en-US" sz="2400" b="1" cap="none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maxillomandibular</a:t>
            </a:r>
            <a:r>
              <a:rPr lang="en-US" sz="2400" b="1" cap="none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relation</a:t>
            </a:r>
            <a:r>
              <a:rPr lang="en-US" sz="24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2400" cap="none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records and for </a:t>
            </a:r>
            <a:r>
              <a:rPr lang="en-US" sz="2400" b="1" cap="none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arrangement of artificial teeth. </a:t>
            </a:r>
          </a:p>
          <a:p>
            <a:pPr algn="l" rtl="0"/>
            <a:r>
              <a:rPr lang="en-US" sz="2400" cap="none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It is also known as </a:t>
            </a:r>
            <a:r>
              <a:rPr lang="en-US" sz="2400" u="sng" cap="none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base plate, temporary base, trial base.</a:t>
            </a:r>
            <a:endParaRPr lang="ar-SA" sz="2400" u="sng" cap="none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408" y="373968"/>
            <a:ext cx="4390402" cy="2873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515" y="3492089"/>
            <a:ext cx="3988188" cy="302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7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951" y="4468969"/>
            <a:ext cx="4563585" cy="2389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Requirment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of record base  </a:t>
            </a:r>
            <a:endParaRPr lang="ar-SA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718067"/>
            <a:ext cx="8946541" cy="4195481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1- The record base must have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rigidity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 to withstand occlusal loads.</a:t>
            </a:r>
          </a:p>
          <a:p>
            <a:pPr marL="0" indent="0" algn="l" rtl="0">
              <a:buNone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2- The record base must have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accuracy</a:t>
            </a:r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and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stability.</a:t>
            </a:r>
          </a:p>
          <a:p>
            <a:pPr marL="0" indent="0" algn="l" rtl="0">
              <a:buNone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3- The extent and the shape of the borders and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fitness should resemble 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 finished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denture.</a:t>
            </a:r>
          </a:p>
          <a:p>
            <a:pPr marL="0" indent="0" algn="l" rtl="0">
              <a:buNone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4- All surfaces that contact lips, cheek and tongue should be</a:t>
            </a:r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smooth,</a:t>
            </a:r>
          </a:p>
          <a:p>
            <a:pPr marL="0" indent="0" algn="l" rtl="0">
              <a:buNone/>
            </a:pP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rounded and polished.</a:t>
            </a:r>
          </a:p>
          <a:p>
            <a:pPr marL="0" indent="0" algn="l" rtl="0">
              <a:buNone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5- The crest, labial and/or buccal slopes should be </a:t>
            </a:r>
            <a:endParaRPr lang="en-US" sz="24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l" rtl="0">
              <a:buNone/>
            </a:pP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thinned 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to 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provide space 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for teeth arrangement.</a:t>
            </a:r>
            <a:endParaRPr lang="ar-SA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0370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Accuracy of maxilla-mandibular relation record affected by:</a:t>
            </a:r>
            <a:endParaRPr lang="ar-SA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281" y="2439284"/>
            <a:ext cx="8946541" cy="4195481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1) Rigidity.</a:t>
            </a:r>
          </a:p>
          <a:p>
            <a:pPr marL="0" indent="0" algn="l" rtl="0">
              <a:buNone/>
            </a:pPr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2) Stability.</a:t>
            </a:r>
          </a:p>
          <a:p>
            <a:pPr marL="0" indent="0" algn="l" rtl="0">
              <a:buNone/>
            </a:pPr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3) Movability of the record bases.</a:t>
            </a:r>
            <a:endParaRPr lang="ar-SA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098" y="1853248"/>
            <a:ext cx="6113440" cy="407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43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Materials used in construction of record base</a:t>
            </a:r>
            <a:endParaRPr lang="ar-SA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1. Shellac record base.</a:t>
            </a:r>
          </a:p>
          <a:p>
            <a:pPr marL="0" indent="0" algn="l" rtl="0">
              <a:buNone/>
            </a:pPr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2. Self-curing acrylic resin.</a:t>
            </a:r>
          </a:p>
          <a:p>
            <a:pPr marL="0" indent="0" algn="l" rtl="0">
              <a:buNone/>
            </a:pPr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3. Light curing acrylic resin.</a:t>
            </a:r>
          </a:p>
          <a:p>
            <a:pPr marL="0" indent="0" algn="l" rtl="0">
              <a:buNone/>
            </a:pPr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4. Thermoplastic resin.</a:t>
            </a:r>
            <a:endParaRPr lang="ar-SA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21" y="1612966"/>
            <a:ext cx="3946294" cy="36329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186" t="46823" b="7447"/>
          <a:stretch/>
        </p:blipFill>
        <p:spPr>
          <a:xfrm>
            <a:off x="754556" y="4361692"/>
            <a:ext cx="6004909" cy="208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7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Materials used in construction of occlusion rims</a:t>
            </a:r>
            <a:endParaRPr lang="ar-SA" sz="4000" b="1" cap="none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1929550"/>
            <a:ext cx="10019763" cy="3861649"/>
          </a:xfrm>
        </p:spPr>
        <p:txBody>
          <a:bodyPr>
            <a:normAutofit/>
          </a:bodyPr>
          <a:lstStyle/>
          <a:p>
            <a:pPr algn="l" rtl="0"/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1) Bite block wax.</a:t>
            </a:r>
          </a:p>
          <a:p>
            <a:pPr algn="l" rtl="0"/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2) Base plate wax.</a:t>
            </a:r>
          </a:p>
          <a:p>
            <a:pPr algn="l" rtl="0"/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3) Modeling </a:t>
            </a:r>
            <a:r>
              <a:rPr lang="en-US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compound.</a:t>
            </a:r>
          </a:p>
          <a:p>
            <a:pPr marL="0" indent="0" algn="l" rtl="0">
              <a:buNone/>
            </a:pPr>
            <a:endParaRPr lang="en-US" sz="2400" b="1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l" rtl="0">
              <a:buNone/>
            </a:pPr>
            <a:r>
              <a:rPr lang="en-US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Wax </a:t>
            </a:r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is used more frequently; since it is easier to manage in </a:t>
            </a:r>
            <a:r>
              <a:rPr lang="en-US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registration </a:t>
            </a:r>
            <a:r>
              <a:rPr 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and in arranging teeth.</a:t>
            </a:r>
            <a:endParaRPr lang="ar-SA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538" y="4352894"/>
            <a:ext cx="3966693" cy="229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83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Uses of occlusion rims</a:t>
            </a:r>
            <a:b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ar-SA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943" y="1606977"/>
            <a:ext cx="7023257" cy="4195481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1. Establishment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of the arch form (neutral zone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).</a:t>
            </a:r>
          </a:p>
          <a:p>
            <a:pPr marL="457200" indent="-457200" algn="l" rtl="0">
              <a:buFont typeface="+mj-lt"/>
              <a:buAutoNum type="arabicPeriod"/>
            </a:pPr>
            <a:endParaRPr lang="en-US" sz="2400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l" rtl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2. Support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of the facial 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musculature.</a:t>
            </a:r>
          </a:p>
          <a:p>
            <a:pPr marL="0" indent="0" algn="l" rtl="0">
              <a:buNone/>
            </a:pP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   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position of the lip and cheeks are important in the recording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of maxilla-mandibular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relations. The proper contouring of the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occlusion rims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for lip and cheek support allows the muscles of facial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expression to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act in a normal manner.</a:t>
            </a:r>
            <a:endParaRPr lang="ar-SA" sz="2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4413" y="452718"/>
            <a:ext cx="3201101" cy="325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1064" t="48373" r="40828" b="12543"/>
          <a:stretch/>
        </p:blipFill>
        <p:spPr>
          <a:xfrm>
            <a:off x="7315199" y="3860670"/>
            <a:ext cx="4687909" cy="270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73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Uses of occlusion rims</a:t>
            </a:r>
            <a:b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ar-SA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714" y="1563521"/>
            <a:ext cx="8946541" cy="4195481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2. Support of the facial musculature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algn="l" rtl="0"/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anatomic guides aid in determining the proper contouring of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anterior section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of maxillary and mandibular occlusion rims (proper lip contour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).</a:t>
            </a:r>
          </a:p>
          <a:p>
            <a:pPr algn="l" rtl="0"/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sz="22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nasolabial</a:t>
            </a:r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 sulcus.</a:t>
            </a:r>
          </a:p>
          <a:p>
            <a:pPr algn="l" rtl="0"/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sz="22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labiomental</a:t>
            </a:r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 sulcus.</a:t>
            </a:r>
          </a:p>
          <a:p>
            <a:pPr algn="l" rtl="0"/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The philtrum.</a:t>
            </a:r>
          </a:p>
          <a:p>
            <a:pPr algn="l" rtl="0"/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The commissure of the lips.</a:t>
            </a:r>
            <a:endParaRPr lang="ar-SA" sz="22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3541" t="58408" r="31721" b="8670"/>
          <a:stretch/>
        </p:blipFill>
        <p:spPr>
          <a:xfrm>
            <a:off x="5100034" y="3156121"/>
            <a:ext cx="6825802" cy="230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72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Uses of occlusion rims</a:t>
            </a:r>
            <a:b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ar-SA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943" y="1606977"/>
            <a:ext cx="7023257" cy="4195481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3. Establish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the level/height of the occlusal 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plane. </a:t>
            </a:r>
            <a:endParaRPr lang="en-US" sz="2400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l" rtl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4. In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determining of jaw relation which include:</a:t>
            </a:r>
          </a:p>
          <a:p>
            <a:pPr marL="0" indent="0" algn="l" rtl="0">
              <a:buNone/>
            </a:pP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    a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) Determination of the vertical dimension.</a:t>
            </a:r>
          </a:p>
          <a:p>
            <a:pPr marL="0" indent="0" algn="l" rtl="0">
              <a:buNone/>
            </a:pP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    b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) Determination of the horizontal (centric and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    	eccentric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jaw relations).</a:t>
            </a:r>
          </a:p>
          <a:p>
            <a:pPr marL="0" indent="0" algn="l" rtl="0">
              <a:buNone/>
            </a:pPr>
            <a:endParaRPr lang="ar-SA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8399" y="408406"/>
            <a:ext cx="3574500" cy="28896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3504824"/>
            <a:ext cx="3169066" cy="317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78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Uses of occlusion rims</a:t>
            </a:r>
            <a:b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ar-SA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185" y="1745411"/>
            <a:ext cx="5567945" cy="4195481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5. In 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selection of teeth:</a:t>
            </a:r>
          </a:p>
          <a:p>
            <a:pPr marL="0" indent="0" algn="l" rtl="0">
              <a:buNone/>
            </a:pP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a) The position of midline can be determine</a:t>
            </a:r>
          </a:p>
          <a:p>
            <a:pPr marL="0" indent="0" algn="l" rtl="0">
              <a:buNone/>
            </a:pP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b) Canine lines (</a:t>
            </a:r>
            <a:r>
              <a:rPr lang="en-US" sz="2200" dirty="0" err="1">
                <a:latin typeface="Andalus" panose="02020603050405020304" pitchFamily="18" charset="-78"/>
                <a:cs typeface="Andalus" panose="02020603050405020304" pitchFamily="18" charset="-78"/>
              </a:rPr>
              <a:t>cuspid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 lines) are drawn at the corner of mouth on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each side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, width of 6 anterior teeth is equal to the distance between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two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canine lines + 7 mm, the width of posterior teeth is equal to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distance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between the canine line and the end of wax rim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posteriorly. </a:t>
            </a:r>
            <a:endParaRPr lang="en-US" sz="2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097" t="16505" r="25881" b="6206"/>
          <a:stretch/>
        </p:blipFill>
        <p:spPr>
          <a:xfrm>
            <a:off x="5834130" y="1655259"/>
            <a:ext cx="6192677" cy="40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4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Uses of occlusion rims</a:t>
            </a:r>
            <a:b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ar-SA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944" y="1606977"/>
            <a:ext cx="5387640" cy="4195481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6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5. In </a:t>
            </a:r>
            <a:r>
              <a:rPr lang="en-US" sz="26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selection of teeth:</a:t>
            </a:r>
          </a:p>
          <a:p>
            <a:pPr marL="0" indent="0" algn="l" rtl="0">
              <a:buNone/>
            </a:pP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) The high length of anterior teeth is determined by drawing high 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lip line 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(gum line, smiling line) when patient smiling, the whole 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of anterior 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incisors should be 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seen.</a:t>
            </a:r>
            <a:endParaRPr 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l" rtl="0">
              <a:buNone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d) The low lip line (speaking line, relaxed lip line) is a line drawn on 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wax rim 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when lip is relax, in this case (2 mm) of anterior teeth should 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be seen.</a:t>
            </a:r>
            <a:endParaRPr lang="ar-SA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181" t="21435" r="47558" b="37191"/>
          <a:stretch/>
        </p:blipFill>
        <p:spPr>
          <a:xfrm>
            <a:off x="7757374" y="4306260"/>
            <a:ext cx="2395469" cy="23954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073" y="91992"/>
            <a:ext cx="6194073" cy="40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7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Uses of occlusion rims</a:t>
            </a:r>
            <a:b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ar-SA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944" y="1606977"/>
            <a:ext cx="5387640" cy="4195481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6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. Setting up of 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teeth.</a:t>
            </a:r>
            <a:endParaRPr lang="en-US" sz="2400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114" y="1131203"/>
            <a:ext cx="8433182" cy="554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500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Measurement of </a:t>
            </a:r>
            <a:r>
              <a:rPr lang="en-US" sz="40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maxillary </a:t>
            </a:r>
            <a:r>
              <a:rPr lang="en-US" sz="40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occlusal rim </a:t>
            </a:r>
            <a:endParaRPr lang="ar-SA" sz="4000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377" y="1465393"/>
            <a:ext cx="7641442" cy="5073555"/>
          </a:xfrm>
        </p:spPr>
        <p:txBody>
          <a:bodyPr>
            <a:noAutofit/>
          </a:bodyPr>
          <a:lstStyle/>
          <a:p>
            <a:pPr marL="457200" indent="-457200" algn="l" rtl="0">
              <a:buFont typeface="+mj-lt"/>
              <a:buAutoNum type="arabicPeriod"/>
            </a:pP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It should be directly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over the crest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of the residual ridge.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The anterior edge of the maxillary rim should have a slight </a:t>
            </a:r>
            <a:r>
              <a:rPr lang="en-US" sz="2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labial inclination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and the maxillary labial surface should be about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(8 </a:t>
            </a:r>
            <a:r>
              <a:rPr lang="en-US" sz="2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mm)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anterior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to the line bisecting the incisive papillae.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The final wax rim should be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(4 mm) width anteriorly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and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gradually becomes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wider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posteriorly to measure (7 mm</a:t>
            </a:r>
            <a:r>
              <a:rPr lang="en-US" sz="2200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).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The occlusal height of maxillary rim should be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(22 mm) high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from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depth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of the sulcus at the region of canine eminence (lateral to the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labial frenum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) and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(l8 mm) high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when measured from the depth of the sulcus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 the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posterior region (from the buccal flange to the tuberosity area).</a:t>
            </a:r>
            <a:endParaRPr lang="ar-SA" sz="2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4791" t="29808" r="31126" b="30502"/>
          <a:stretch/>
        </p:blipFill>
        <p:spPr>
          <a:xfrm>
            <a:off x="8560811" y="1310846"/>
            <a:ext cx="2711843" cy="25128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720" r="42950"/>
          <a:stretch/>
        </p:blipFill>
        <p:spPr>
          <a:xfrm>
            <a:off x="8139448" y="4159875"/>
            <a:ext cx="3554570" cy="246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33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Measurement of </a:t>
            </a:r>
            <a:r>
              <a:rPr lang="en-US" sz="40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mandibular </a:t>
            </a:r>
            <a:r>
              <a:rPr lang="en-US" sz="40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occlusal rim </a:t>
            </a:r>
            <a:endParaRPr lang="ar-SA" sz="4000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377" y="1465393"/>
            <a:ext cx="6106410" cy="5073555"/>
          </a:xfrm>
        </p:spPr>
        <p:txBody>
          <a:bodyPr>
            <a:noAutofit/>
          </a:bodyPr>
          <a:lstStyle/>
          <a:p>
            <a:pPr marL="457200" indent="-457200" algn="l" rtl="0">
              <a:buFont typeface="+mj-lt"/>
              <a:buAutoNum type="arabicPeriod"/>
            </a:pP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It should occupy the space </a:t>
            </a:r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over the crest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of the residual ridge.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Mandibular incisal edge should be at the level of the lower lip and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about </a:t>
            </a:r>
            <a:r>
              <a:rPr lang="en-US" sz="2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(2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mm)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behind the maxillary incisal edge.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The final wax rim should be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(4 mm)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width </a:t>
            </a:r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anteriorly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and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gradually becomes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wider posteriorly to measure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(7 mm)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in </a:t>
            </a:r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molars area.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The occlusal height of mandibular rim should be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(18 mm)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high from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depth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of the sulcus at the region of canine eminence (lateral to the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labial frenum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) and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the occlusal plane should flush to two-third height of </a:t>
            </a:r>
            <a:r>
              <a:rPr lang="en-US" sz="2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the retromolar </a:t>
            </a:r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pad in the posterior region.</a:t>
            </a:r>
            <a:endParaRPr lang="ar-SA" sz="2200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8391" t="29006" r="36373" b="14129"/>
          <a:stretch/>
        </p:blipFill>
        <p:spPr>
          <a:xfrm>
            <a:off x="6467787" y="2228045"/>
            <a:ext cx="5393656" cy="381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3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Occlusal plane</a:t>
            </a:r>
            <a:endParaRPr lang="ar-SA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87" y="1447610"/>
            <a:ext cx="8946541" cy="4195481"/>
          </a:xfrm>
        </p:spPr>
        <p:txBody>
          <a:bodyPr>
            <a:noAutofit/>
          </a:bodyPr>
          <a:lstStyle/>
          <a:p>
            <a:pPr algn="l" rtl="0"/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The average plane established by the incisal and occlusal surfaces of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teeth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. Generally, it is not a plane but represents the planar mean of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curvature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of these surfaces.</a:t>
            </a:r>
          </a:p>
          <a:p>
            <a:pPr algn="l" rtl="0"/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The height of the occlusal plane should be l-2 mm below the upper lip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and this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will be different from patient to other and affected by the age of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patient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and type of the lip. </a:t>
            </a:r>
            <a:endParaRPr lang="en-US" sz="22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 rtl="0"/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Generally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, there are l-2 mm of the incisors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 the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average dentulous patient will be seen, but for best appearance,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each case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should be considered separately in relation to the height of the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lip, age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and sex of the patient e.g. for the patient that have long lip the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height of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the occlusal plane should be with the border of the upper lip, while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for the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patient with short lip, more than 2 mm of incisors should appear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from upper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lip.</a:t>
            </a:r>
            <a:endParaRPr lang="ar-SA" sz="2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036" t="47139" r="58050" b="17297"/>
          <a:stretch/>
        </p:blipFill>
        <p:spPr>
          <a:xfrm>
            <a:off x="8963696" y="4491954"/>
            <a:ext cx="2995940" cy="214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78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Fox Plane Guide</a:t>
            </a:r>
            <a:endParaRPr lang="ar-SA" b="1" dirty="0"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06" y="1551905"/>
            <a:ext cx="7366717" cy="5306095"/>
          </a:xfrm>
        </p:spPr>
        <p:txBody>
          <a:bodyPr>
            <a:normAutofit/>
          </a:bodyPr>
          <a:lstStyle/>
          <a:p>
            <a:pPr algn="l" rtl="0"/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It is an appliance used to check the parallelism of the wax occlusal </a:t>
            </a:r>
            <a:r>
              <a:rPr lang="en-US" sz="22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rim anteriorly </a:t>
            </a:r>
            <a:r>
              <a:rPr lang="en-US" sz="2200" b="1" dirty="0">
                <a:latin typeface="Andalus" panose="02020603050405020304" pitchFamily="18" charset="-78"/>
                <a:cs typeface="Andalus" panose="02020603050405020304" pitchFamily="18" charset="-78"/>
              </a:rPr>
              <a:t>and posteriorly, also known as (occlusal plane plate).</a:t>
            </a:r>
          </a:p>
          <a:p>
            <a:pPr algn="l" rtl="0"/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The anterior part of the wax rim :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should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be parallel to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inter-pupillary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line (this is an imaginary line running between the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centers of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the two pupils of the eye when the patient is looking straight forward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). </a:t>
            </a:r>
          </a:p>
          <a:p>
            <a:pPr algn="l" rtl="0"/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The posterior part of the wax rim: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starting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from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canine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region backward which should be parallel to the Camper's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line, this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is a line running from the inferior border of the ala of nose to </a:t>
            </a:r>
            <a:r>
              <a:rPr lang="en-US" sz="2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superior </a:t>
            </a:r>
            <a:r>
              <a:rPr lang="en-US" sz="2200" dirty="0">
                <a:latin typeface="Andalus" panose="02020603050405020304" pitchFamily="18" charset="-78"/>
                <a:cs typeface="Andalus" panose="02020603050405020304" pitchFamily="18" charset="-78"/>
              </a:rPr>
              <a:t>border of the tragus of the ear also called (ala-tragus line).</a:t>
            </a:r>
            <a:endParaRPr lang="ar-SA" sz="2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668" t="38160" r="38155" b="12720"/>
          <a:stretch/>
        </p:blipFill>
        <p:spPr>
          <a:xfrm>
            <a:off x="7608549" y="3725484"/>
            <a:ext cx="4411465" cy="29586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877" y="160682"/>
            <a:ext cx="4014808" cy="22544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18002" b="12633"/>
          <a:stretch/>
        </p:blipFill>
        <p:spPr>
          <a:xfrm>
            <a:off x="8616732" y="2064110"/>
            <a:ext cx="2395101" cy="166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77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30" name="Picture 6" descr="نتيجة بحث الصور عن thank 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209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207</TotalTime>
  <Words>1111</Words>
  <Application>Microsoft Office PowerPoint</Application>
  <PresentationFormat>Widescreen</PresentationFormat>
  <Paragraphs>74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Andalus</vt:lpstr>
      <vt:lpstr>Arial</vt:lpstr>
      <vt:lpstr>Century Gothic</vt:lpstr>
      <vt:lpstr>Wingdings 3</vt:lpstr>
      <vt:lpstr>Ion</vt:lpstr>
      <vt:lpstr>Laboratory Procedures Prior to Jaw Relation Records  RECORD BASE</vt:lpstr>
      <vt:lpstr>Record Base</vt:lpstr>
      <vt:lpstr>Requirment of record base  </vt:lpstr>
      <vt:lpstr>Accuracy of maxilla-mandibular relation record affected by:</vt:lpstr>
      <vt:lpstr>Materials used in construction of record base</vt:lpstr>
      <vt:lpstr>Materials used in construction of occlusion rims</vt:lpstr>
      <vt:lpstr>Uses of occlusion rims </vt:lpstr>
      <vt:lpstr>Uses of occlusion rims </vt:lpstr>
      <vt:lpstr>Uses of occlusion rims </vt:lpstr>
      <vt:lpstr>Uses of occlusion rims </vt:lpstr>
      <vt:lpstr>Uses of occlusion rims </vt:lpstr>
      <vt:lpstr>Uses of occlusion rims </vt:lpstr>
      <vt:lpstr>Measurement of maxillary occlusal rim </vt:lpstr>
      <vt:lpstr>Measurement of mandibular occlusal rim </vt:lpstr>
      <vt:lpstr>Occlusal plane</vt:lpstr>
      <vt:lpstr>Fox Plane Guide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Laboratory Procedures Prior to Jaw Relation Records  RECORD BASE</dc:title>
  <dc:creator>DELL-PC</dc:creator>
  <cp:lastModifiedBy>DELL-PC</cp:lastModifiedBy>
  <cp:revision>49</cp:revision>
  <dcterms:created xsi:type="dcterms:W3CDTF">2020-02-10T17:47:53Z</dcterms:created>
  <dcterms:modified xsi:type="dcterms:W3CDTF">2020-06-16T15:59:29Z</dcterms:modified>
</cp:coreProperties>
</file>