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29" r:id="rId1"/>
  </p:sldMasterIdLst>
  <p:sldIdLst>
    <p:sldId id="256" r:id="rId2"/>
    <p:sldId id="257" r:id="rId3"/>
    <p:sldId id="263" r:id="rId4"/>
    <p:sldId id="264" r:id="rId5"/>
    <p:sldId id="265" r:id="rId6"/>
    <p:sldId id="268" r:id="rId7"/>
    <p:sldId id="266" r:id="rId8"/>
    <p:sldId id="269" r:id="rId9"/>
    <p:sldId id="261" r:id="rId10"/>
    <p:sldId id="262" r:id="rId11"/>
    <p:sldId id="270" r:id="rId12"/>
    <p:sldId id="271" r:id="rId13"/>
    <p:sldId id="272" r:id="rId14"/>
    <p:sldId id="260" r:id="rId15"/>
    <p:sldId id="259" r:id="rId16"/>
    <p:sldId id="273" r:id="rId17"/>
    <p:sldId id="274" r:id="rId18"/>
    <p:sldId id="278" r:id="rId19"/>
    <p:sldId id="279" r:id="rId20"/>
    <p:sldId id="280" r:id="rId21"/>
    <p:sldId id="281" r:id="rId22"/>
    <p:sldId id="282" r:id="rId23"/>
    <p:sldId id="283" r:id="rId24"/>
    <p:sldId id="284" r:id="rId25"/>
    <p:sldId id="285" r:id="rId26"/>
    <p:sldId id="286" r:id="rId27"/>
    <p:sldId id="258"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5" autoAdjust="0"/>
    <p:restoredTop sz="94660"/>
  </p:normalViewPr>
  <p:slideViewPr>
    <p:cSldViewPr snapToGrid="0">
      <p:cViewPr varScale="1">
        <p:scale>
          <a:sx n="74" d="100"/>
          <a:sy n="74"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smtClean="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195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0802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2100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94540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706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49854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64564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0971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226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22170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865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6DFF08F-DC6B-4601-B491-B0F83F6DD2DA}" type="datetimeFigureOut">
              <a:rPr lang="en-US" smtClean="0"/>
              <a:pPr/>
              <a:t>1/15/2021</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1851363"/>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l" defTabSz="914400" rtl="1"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290" y="5140442"/>
            <a:ext cx="7772400" cy="1463040"/>
          </a:xfrm>
        </p:spPr>
        <p:txBody>
          <a:bodyPr>
            <a:noAutofit/>
          </a:bodyPr>
          <a:lstStyle/>
          <a:p>
            <a:pPr algn="ctr">
              <a:lnSpc>
                <a:spcPct val="115000"/>
              </a:lnSpc>
              <a:spcAft>
                <a:spcPts val="1000"/>
              </a:spcAft>
            </a:pPr>
            <a:r>
              <a:rPr lang="en-US" sz="4400" b="1" dirty="0">
                <a:latin typeface="Times New Roman" panose="02020603050405020304" pitchFamily="18" charset="0"/>
                <a:ea typeface="Calibri" panose="020F0502020204030204" pitchFamily="34" charset="0"/>
                <a:cs typeface="Times New Roman" panose="02020603050405020304" pitchFamily="18" charset="0"/>
              </a:rPr>
              <a:t>Maxillary Major Connectors</a:t>
            </a:r>
            <a:r>
              <a:rPr lang="en-US" sz="2400" dirty="0">
                <a:latin typeface="Times New Roman" panose="02020603050405020304" pitchFamily="18" charset="0"/>
                <a:ea typeface="Calibri" panose="020F0502020204030204" pitchFamily="34" charset="0"/>
                <a:cs typeface="Times New Roman" panose="02020603050405020304" pitchFamily="18" charset="0"/>
              </a:rPr>
              <a:t/>
            </a:r>
            <a:br>
              <a:rPr lang="en-US" sz="2400" dirty="0">
                <a:latin typeface="Times New Roman" panose="02020603050405020304" pitchFamily="18" charset="0"/>
                <a:ea typeface="Calibri" panose="020F0502020204030204" pitchFamily="34" charset="0"/>
                <a:cs typeface="Times New Roman" panose="02020603050405020304" pitchFamily="18" charset="0"/>
              </a:rPr>
            </a:br>
            <a:endParaRPr lang="ar-SA"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8113690" y="4960137"/>
            <a:ext cx="3697310" cy="1463040"/>
          </a:xfrm>
        </p:spPr>
        <p:txBody>
          <a:bodyPr/>
          <a:lstStyle/>
          <a:p>
            <a:pPr lvl="0" algn="ctr">
              <a:lnSpc>
                <a:spcPct val="130000"/>
              </a:lnSpc>
              <a:spcBef>
                <a:spcPts val="930"/>
              </a:spcBef>
              <a:buClrTx/>
            </a:pPr>
            <a:r>
              <a:rPr lang="en-US" b="1" dirty="0" err="1">
                <a:solidFill>
                  <a:schemeClr val="accent1">
                    <a:lumMod val="75000"/>
                  </a:schemeClr>
                </a:solidFill>
                <a:latin typeface="Andalus" panose="02020603050405020304" pitchFamily="18" charset="-78"/>
                <a:cs typeface="Andalus" panose="02020603050405020304" pitchFamily="18" charset="-78"/>
              </a:rPr>
              <a:t>Bushra</a:t>
            </a:r>
            <a:r>
              <a:rPr lang="en-US" b="1" dirty="0">
                <a:solidFill>
                  <a:schemeClr val="accent1">
                    <a:lumMod val="75000"/>
                  </a:schemeClr>
                </a:solidFill>
                <a:latin typeface="Andalus" panose="02020603050405020304" pitchFamily="18" charset="-78"/>
                <a:cs typeface="Andalus" panose="02020603050405020304" pitchFamily="18" charset="-78"/>
              </a:rPr>
              <a:t>  Mohammed Ali Al-</a:t>
            </a:r>
            <a:r>
              <a:rPr lang="en-US" b="1" dirty="0" err="1">
                <a:solidFill>
                  <a:schemeClr val="accent1">
                    <a:lumMod val="75000"/>
                  </a:schemeClr>
                </a:solidFill>
                <a:latin typeface="Andalus" panose="02020603050405020304" pitchFamily="18" charset="-78"/>
                <a:cs typeface="Andalus" panose="02020603050405020304" pitchFamily="18" charset="-78"/>
              </a:rPr>
              <a:t>Ameen</a:t>
            </a:r>
            <a:endParaRPr lang="en-US" b="1" dirty="0">
              <a:solidFill>
                <a:schemeClr val="accent1">
                  <a:lumMod val="75000"/>
                </a:schemeClr>
              </a:solidFill>
              <a:latin typeface="Andalus" panose="02020603050405020304" pitchFamily="18" charset="-78"/>
              <a:cs typeface="Andalus" panose="02020603050405020304" pitchFamily="18" charset="-78"/>
            </a:endParaRPr>
          </a:p>
          <a:p>
            <a:pPr lvl="0" algn="ctr">
              <a:lnSpc>
                <a:spcPct val="130000"/>
              </a:lnSpc>
              <a:spcBef>
                <a:spcPts val="930"/>
              </a:spcBef>
              <a:buClrTx/>
            </a:pPr>
            <a:r>
              <a:rPr lang="en-US" b="1" dirty="0">
                <a:solidFill>
                  <a:schemeClr val="accent1">
                    <a:lumMod val="75000"/>
                  </a:schemeClr>
                </a:solidFill>
                <a:latin typeface="Andalus" panose="02020603050405020304" pitchFamily="18" charset="-78"/>
                <a:cs typeface="Andalus" panose="02020603050405020304" pitchFamily="18" charset="-78"/>
              </a:rPr>
              <a:t>B,D,S,. </a:t>
            </a:r>
            <a:r>
              <a:rPr lang="en-US" b="1" dirty="0" err="1">
                <a:solidFill>
                  <a:schemeClr val="accent1">
                    <a:lumMod val="75000"/>
                  </a:schemeClr>
                </a:solidFill>
                <a:latin typeface="Andalus" panose="02020603050405020304" pitchFamily="18" charset="-78"/>
                <a:cs typeface="Andalus" panose="02020603050405020304" pitchFamily="18" charset="-78"/>
              </a:rPr>
              <a:t>M,Sc</a:t>
            </a:r>
            <a:r>
              <a:rPr lang="en-US" b="1" dirty="0">
                <a:solidFill>
                  <a:schemeClr val="accent1">
                    <a:lumMod val="75000"/>
                  </a:schemeClr>
                </a:solidFill>
                <a:latin typeface="Andalus" panose="02020603050405020304" pitchFamily="18" charset="-78"/>
                <a:cs typeface="Andalus" panose="02020603050405020304" pitchFamily="18" charset="-78"/>
              </a:rPr>
              <a:t>.(Pros)</a:t>
            </a:r>
          </a:p>
          <a:p>
            <a:endParaRPr lang="ar-SA" dirty="0">
              <a:solidFill>
                <a:schemeClr val="accent1">
                  <a:lumMod val="75000"/>
                </a:schemeClr>
              </a:solidFill>
            </a:endParaRPr>
          </a:p>
        </p:txBody>
      </p:sp>
      <p:pic>
        <p:nvPicPr>
          <p:cNvPr id="5" name="Picture 4"/>
          <p:cNvPicPr>
            <a:picLocks noChangeAspect="1"/>
          </p:cNvPicPr>
          <p:nvPr/>
        </p:nvPicPr>
        <p:blipFill rotWithShape="1">
          <a:blip r:embed="rId2"/>
          <a:srcRect l="2810" t="2270" r="2341" b="3858"/>
          <a:stretch/>
        </p:blipFill>
        <p:spPr>
          <a:xfrm>
            <a:off x="2021982" y="834828"/>
            <a:ext cx="3129566" cy="2859110"/>
          </a:xfrm>
          <a:prstGeom prst="rect">
            <a:avLst/>
          </a:prstGeom>
        </p:spPr>
      </p:pic>
      <p:pic>
        <p:nvPicPr>
          <p:cNvPr id="6" name="Picture 5"/>
          <p:cNvPicPr>
            <a:picLocks noChangeAspect="1"/>
          </p:cNvPicPr>
          <p:nvPr/>
        </p:nvPicPr>
        <p:blipFill>
          <a:blip r:embed="rId3"/>
          <a:stretch>
            <a:fillRect/>
          </a:stretch>
        </p:blipFill>
        <p:spPr>
          <a:xfrm>
            <a:off x="6732833" y="834828"/>
            <a:ext cx="3229512" cy="2851159"/>
          </a:xfrm>
          <a:prstGeom prst="rect">
            <a:avLst/>
          </a:prstGeom>
        </p:spPr>
      </p:pic>
    </p:spTree>
    <p:extLst>
      <p:ext uri="{BB962C8B-B14F-4D97-AF65-F5344CB8AC3E}">
        <p14:creationId xmlns:p14="http://schemas.microsoft.com/office/powerpoint/2010/main" val="22226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1">
                    <a:lumMod val="75000"/>
                  </a:schemeClr>
                </a:solidFill>
                <a:latin typeface="Times New Roman" panose="02020603050405020304" pitchFamily="18" charset="0"/>
                <a:cs typeface="Times New Roman" panose="02020603050405020304" pitchFamily="18" charset="0"/>
              </a:rPr>
              <a:t>Major Connector</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2286000"/>
            <a:ext cx="7076683" cy="4023360"/>
          </a:xfrm>
        </p:spPr>
        <p:txBody>
          <a:bodyPr>
            <a:normAutofit/>
          </a:bodyPr>
          <a:lstStyle/>
          <a:p>
            <a:pPr algn="l" rtl="0"/>
            <a:r>
              <a:rPr lang="en-US" sz="2800" b="1" dirty="0" smtClean="0">
                <a:solidFill>
                  <a:schemeClr val="accent1">
                    <a:lumMod val="75000"/>
                  </a:schemeClr>
                </a:solidFill>
                <a:latin typeface="Andalus" panose="02020603050405020304" pitchFamily="18" charset="-78"/>
                <a:cs typeface="Andalus" panose="02020603050405020304" pitchFamily="18" charset="-78"/>
              </a:rPr>
              <a:t>Definition:</a:t>
            </a:r>
          </a:p>
          <a:p>
            <a:pPr algn="l" rtl="0">
              <a:buFont typeface="Arial" panose="020B0604020202020204" pitchFamily="34" charset="0"/>
              <a:buChar char="•"/>
            </a:pPr>
            <a:r>
              <a:rPr lang="en-US" sz="2800" dirty="0" smtClean="0">
                <a:solidFill>
                  <a:schemeClr val="tx2"/>
                </a:solidFill>
                <a:latin typeface="Andalus" panose="02020603050405020304" pitchFamily="18" charset="-78"/>
                <a:cs typeface="Andalus" panose="02020603050405020304" pitchFamily="18" charset="-78"/>
              </a:rPr>
              <a:t>It </a:t>
            </a:r>
            <a:r>
              <a:rPr lang="en-US" sz="2800" dirty="0">
                <a:solidFill>
                  <a:schemeClr val="tx2"/>
                </a:solidFill>
                <a:latin typeface="Andalus" panose="02020603050405020304" pitchFamily="18" charset="-78"/>
                <a:cs typeface="Andalus" panose="02020603050405020304" pitchFamily="18" charset="-78"/>
              </a:rPr>
              <a:t>is that unit of the partial denture to which all other parts are </a:t>
            </a:r>
            <a:r>
              <a:rPr lang="en-US" sz="2800" dirty="0">
                <a:solidFill>
                  <a:schemeClr val="accent1">
                    <a:lumMod val="75000"/>
                  </a:schemeClr>
                </a:solidFill>
                <a:latin typeface="Andalus" panose="02020603050405020304" pitchFamily="18" charset="-78"/>
                <a:cs typeface="Andalus" panose="02020603050405020304" pitchFamily="18" charset="-78"/>
              </a:rPr>
              <a:t>directly or indirectly </a:t>
            </a:r>
            <a:r>
              <a:rPr lang="en-US" sz="2800" dirty="0" smtClean="0">
                <a:solidFill>
                  <a:schemeClr val="accent1">
                    <a:lumMod val="75000"/>
                  </a:schemeClr>
                </a:solidFill>
                <a:latin typeface="Andalus" panose="02020603050405020304" pitchFamily="18" charset="-78"/>
                <a:cs typeface="Andalus" panose="02020603050405020304" pitchFamily="18" charset="-78"/>
              </a:rPr>
              <a:t>attached</a:t>
            </a:r>
            <a:r>
              <a:rPr lang="en-US" sz="2800" dirty="0" smtClean="0">
                <a:solidFill>
                  <a:schemeClr val="tx2"/>
                </a:solidFill>
                <a:latin typeface="Andalus" panose="02020603050405020304" pitchFamily="18" charset="-78"/>
                <a:cs typeface="Andalus" panose="02020603050405020304" pitchFamily="18" charset="-78"/>
              </a:rPr>
              <a:t>.</a:t>
            </a:r>
          </a:p>
          <a:p>
            <a:pPr algn="l" rtl="0">
              <a:buFont typeface="Arial" panose="020B0604020202020204" pitchFamily="34" charset="0"/>
              <a:buChar char="•"/>
            </a:pPr>
            <a:r>
              <a:rPr lang="en-US" sz="2800" dirty="0" smtClean="0">
                <a:solidFill>
                  <a:schemeClr val="tx2"/>
                </a:solidFill>
                <a:latin typeface="Andalus" panose="02020603050405020304" pitchFamily="18" charset="-78"/>
                <a:cs typeface="Andalus" panose="02020603050405020304" pitchFamily="18" charset="-78"/>
              </a:rPr>
              <a:t>Or </a:t>
            </a:r>
            <a:r>
              <a:rPr lang="en-US" sz="2800" dirty="0">
                <a:solidFill>
                  <a:schemeClr val="tx2"/>
                </a:solidFill>
                <a:latin typeface="Andalus" panose="02020603050405020304" pitchFamily="18" charset="-78"/>
                <a:cs typeface="Andalus" panose="02020603050405020304" pitchFamily="18" charset="-78"/>
              </a:rPr>
              <a:t>it is the part of a removable partial denture that </a:t>
            </a:r>
            <a:r>
              <a:rPr lang="en-US" sz="2800" dirty="0">
                <a:solidFill>
                  <a:schemeClr val="accent1">
                    <a:lumMod val="75000"/>
                  </a:schemeClr>
                </a:solidFill>
                <a:latin typeface="Andalus" panose="02020603050405020304" pitchFamily="18" charset="-78"/>
                <a:cs typeface="Andalus" panose="02020603050405020304" pitchFamily="18" charset="-78"/>
              </a:rPr>
              <a:t>joins</a:t>
            </a:r>
            <a:r>
              <a:rPr lang="en-US" sz="2800" dirty="0">
                <a:solidFill>
                  <a:schemeClr val="tx2"/>
                </a:solidFill>
                <a:latin typeface="Andalus" panose="02020603050405020304" pitchFamily="18" charset="-78"/>
                <a:cs typeface="Andalus" panose="02020603050405020304" pitchFamily="18" charset="-78"/>
              </a:rPr>
              <a:t> the components on one side of the arch to those on the opposite side.</a:t>
            </a:r>
          </a:p>
          <a:p>
            <a:pPr algn="l" rtl="0"/>
            <a:endParaRPr lang="ar-SA" sz="2800" b="1" dirty="0">
              <a:solidFill>
                <a:schemeClr val="accent1">
                  <a:lumMod val="75000"/>
                </a:schemeClr>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8306873" y="2084832"/>
            <a:ext cx="3144994" cy="2903071"/>
          </a:xfrm>
          <a:prstGeom prst="rect">
            <a:avLst/>
          </a:prstGeom>
        </p:spPr>
      </p:pic>
    </p:spTree>
    <p:extLst>
      <p:ext uri="{BB962C8B-B14F-4D97-AF65-F5344CB8AC3E}">
        <p14:creationId xmlns:p14="http://schemas.microsoft.com/office/powerpoint/2010/main" val="502578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6273105" cy="1499616"/>
          </a:xfrm>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Functions of Major Connectors:</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lgn="l" rtl="0">
              <a:buNone/>
            </a:pPr>
            <a:endParaRPr lang="en-US" sz="2000" dirty="0" smtClean="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r>
              <a:rPr lang="en-US" sz="2000" dirty="0">
                <a:solidFill>
                  <a:schemeClr val="accent1">
                    <a:lumMod val="75000"/>
                  </a:schemeClr>
                </a:solidFill>
                <a:latin typeface="Andalus" panose="02020603050405020304" pitchFamily="18" charset="-78"/>
                <a:cs typeface="Andalus" panose="02020603050405020304" pitchFamily="18" charset="-78"/>
              </a:rPr>
              <a:t>1. Unification</a:t>
            </a:r>
            <a:r>
              <a:rPr lang="en-US" sz="2000" dirty="0">
                <a:solidFill>
                  <a:schemeClr val="tx2"/>
                </a:solidFill>
                <a:latin typeface="Andalus" panose="02020603050405020304" pitchFamily="18" charset="-78"/>
                <a:cs typeface="Andalus" panose="02020603050405020304" pitchFamily="18" charset="-78"/>
              </a:rPr>
              <a:t> of the major parts of the prosthesis.</a:t>
            </a:r>
          </a:p>
          <a:p>
            <a:pPr marL="0" indent="0" algn="l" rtl="0">
              <a:buNone/>
            </a:pPr>
            <a:r>
              <a:rPr lang="en-US" sz="2000" dirty="0">
                <a:solidFill>
                  <a:schemeClr val="accent1">
                    <a:lumMod val="75000"/>
                  </a:schemeClr>
                </a:solidFill>
                <a:latin typeface="Andalus" panose="02020603050405020304" pitchFamily="18" charset="-78"/>
                <a:cs typeface="Andalus" panose="02020603050405020304" pitchFamily="18" charset="-78"/>
              </a:rPr>
              <a:t>2. Distribution</a:t>
            </a:r>
            <a:r>
              <a:rPr lang="en-US" sz="2000" dirty="0">
                <a:solidFill>
                  <a:schemeClr val="tx2"/>
                </a:solidFill>
                <a:latin typeface="Andalus" panose="02020603050405020304" pitchFamily="18" charset="-78"/>
                <a:cs typeface="Andalus" panose="02020603050405020304" pitchFamily="18" charset="-78"/>
              </a:rPr>
              <a:t> of the applied force throughout the arch to selected teeth and tissue. (properly designed rigid MC distributes forces throughout the arch and decreases the load to any one area while controlling prosthesis movement).</a:t>
            </a:r>
          </a:p>
          <a:p>
            <a:pPr marL="0" indent="0" algn="l" rtl="0">
              <a:buNone/>
            </a:pPr>
            <a:r>
              <a:rPr lang="en-US" sz="2000" dirty="0">
                <a:solidFill>
                  <a:schemeClr val="accent1">
                    <a:lumMod val="75000"/>
                  </a:schemeClr>
                </a:solidFill>
                <a:latin typeface="Andalus" panose="02020603050405020304" pitchFamily="18" charset="-78"/>
                <a:cs typeface="Andalus" panose="02020603050405020304" pitchFamily="18" charset="-78"/>
              </a:rPr>
              <a:t>3. Cross-arch Stability</a:t>
            </a:r>
            <a:r>
              <a:rPr lang="en-US" sz="2000" dirty="0">
                <a:solidFill>
                  <a:schemeClr val="tx2"/>
                </a:solidFill>
                <a:latin typeface="Andalus" panose="02020603050405020304" pitchFamily="18" charset="-78"/>
                <a:cs typeface="Andalus" panose="02020603050405020304" pitchFamily="18" charset="-78"/>
              </a:rPr>
              <a:t>: Cross-arch tooth contact is effective when a rigid major connector joins the portion of the prosthesis receiving the function to selected regions of the arch. A rigid MC will limit movement possibilities by acting as a counteracting lever.</a:t>
            </a:r>
          </a:p>
          <a:p>
            <a:pPr marL="0" indent="0" algn="l" rtl="0">
              <a:buNone/>
            </a:pPr>
            <a:endParaRPr lang="ar-SA" sz="2000" dirty="0">
              <a:solidFill>
                <a:schemeClr val="accent1">
                  <a:lumMod val="75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297233" y="379446"/>
            <a:ext cx="4474852" cy="2158171"/>
          </a:xfrm>
          <a:prstGeom prst="rect">
            <a:avLst/>
          </a:prstGeom>
        </p:spPr>
      </p:pic>
    </p:spTree>
    <p:extLst>
      <p:ext uri="{BB962C8B-B14F-4D97-AF65-F5344CB8AC3E}">
        <p14:creationId xmlns:p14="http://schemas.microsoft.com/office/powerpoint/2010/main" val="291541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Requirements of Major Connectors:</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lgn="l" rtl="0">
              <a:buNone/>
            </a:pPr>
            <a:endParaRPr lang="en-US" sz="1800" dirty="0" smtClean="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r>
              <a:rPr lang="en-US" sz="2000" dirty="0" smtClean="0">
                <a:solidFill>
                  <a:schemeClr val="tx2"/>
                </a:solidFill>
                <a:latin typeface="Andalus" panose="02020603050405020304" pitchFamily="18" charset="-78"/>
                <a:cs typeface="Andalus" panose="02020603050405020304" pitchFamily="18" charset="-78"/>
              </a:rPr>
              <a:t>1. Sufficiently rigid</a:t>
            </a:r>
            <a:r>
              <a:rPr lang="en-US" sz="2000" dirty="0">
                <a:solidFill>
                  <a:schemeClr val="tx2"/>
                </a:solidFill>
                <a:latin typeface="Andalus" panose="02020603050405020304" pitchFamily="18" charset="-78"/>
                <a:cs typeface="Andalus" panose="02020603050405020304" pitchFamily="18" charset="-78"/>
              </a:rPr>
              <a:t>.</a:t>
            </a:r>
            <a:endParaRPr lang="en-US" sz="2000" dirty="0" smtClean="0">
              <a:solidFill>
                <a:schemeClr val="tx2"/>
              </a:solidFill>
              <a:latin typeface="Andalus" panose="02020603050405020304" pitchFamily="18" charset="-78"/>
              <a:cs typeface="Andalus" panose="02020603050405020304" pitchFamily="18" charset="-78"/>
            </a:endParaRPr>
          </a:p>
          <a:p>
            <a:pPr marL="0" indent="0" algn="l" rtl="0">
              <a:buNone/>
            </a:pPr>
            <a:r>
              <a:rPr lang="en-US" sz="2000" dirty="0" smtClean="0">
                <a:solidFill>
                  <a:schemeClr val="tx2"/>
                </a:solidFill>
                <a:latin typeface="Andalus" panose="02020603050405020304" pitchFamily="18" charset="-78"/>
                <a:cs typeface="Andalus" panose="02020603050405020304" pitchFamily="18" charset="-78"/>
              </a:rPr>
              <a:t>2</a:t>
            </a:r>
            <a:r>
              <a:rPr lang="en-US" sz="2000" dirty="0">
                <a:solidFill>
                  <a:schemeClr val="tx2"/>
                </a:solidFill>
                <a:latin typeface="Andalus" panose="02020603050405020304" pitchFamily="18" charset="-78"/>
                <a:cs typeface="Andalus" panose="02020603050405020304" pitchFamily="18" charset="-78"/>
              </a:rPr>
              <a:t>. Must not permit impingement upon the free gingival margins of the remaining teeth</a:t>
            </a:r>
            <a:r>
              <a:rPr lang="en-US" sz="2000" dirty="0" smtClean="0">
                <a:solidFill>
                  <a:schemeClr val="tx2"/>
                </a:solidFill>
                <a:latin typeface="Andalus" panose="02020603050405020304" pitchFamily="18" charset="-78"/>
                <a:cs typeface="Andalus" panose="02020603050405020304" pitchFamily="18" charset="-78"/>
              </a:rPr>
              <a:t>.</a:t>
            </a:r>
          </a:p>
          <a:p>
            <a:pPr marL="0" indent="0" algn="l" rtl="0">
              <a:buNone/>
            </a:pPr>
            <a:r>
              <a:rPr lang="en-US" sz="2000" dirty="0">
                <a:solidFill>
                  <a:schemeClr val="tx2"/>
                </a:solidFill>
                <a:latin typeface="Andalus" panose="02020603050405020304" pitchFamily="18" charset="-78"/>
                <a:cs typeface="Andalus" panose="02020603050405020304" pitchFamily="18" charset="-78"/>
              </a:rPr>
              <a:t>3. Should not enter undercut </a:t>
            </a:r>
            <a:r>
              <a:rPr lang="en-US" sz="2000" dirty="0" smtClean="0">
                <a:solidFill>
                  <a:schemeClr val="tx2"/>
                </a:solidFill>
                <a:latin typeface="Andalus" panose="02020603050405020304" pitchFamily="18" charset="-78"/>
                <a:cs typeface="Andalus" panose="02020603050405020304" pitchFamily="18" charset="-78"/>
              </a:rPr>
              <a:t>areas.</a:t>
            </a:r>
          </a:p>
          <a:p>
            <a:pPr marL="0" indent="0" algn="l" rtl="0">
              <a:buNone/>
            </a:pPr>
            <a:r>
              <a:rPr lang="en-US" sz="2000" dirty="0">
                <a:solidFill>
                  <a:schemeClr val="tx2"/>
                </a:solidFill>
                <a:latin typeface="Andalus" panose="02020603050405020304" pitchFamily="18" charset="-78"/>
                <a:cs typeface="Andalus" panose="02020603050405020304" pitchFamily="18" charset="-78"/>
              </a:rPr>
              <a:t>4</a:t>
            </a:r>
            <a:r>
              <a:rPr lang="en-US" sz="2000" dirty="0" smtClean="0">
                <a:solidFill>
                  <a:schemeClr val="tx2"/>
                </a:solidFill>
                <a:latin typeface="Andalus" panose="02020603050405020304" pitchFamily="18" charset="-78"/>
                <a:cs typeface="Andalus" panose="02020603050405020304" pitchFamily="18" charset="-78"/>
              </a:rPr>
              <a:t>. Cross </a:t>
            </a:r>
            <a:r>
              <a:rPr lang="en-US" sz="2000" dirty="0">
                <a:solidFill>
                  <a:schemeClr val="tx2"/>
                </a:solidFill>
                <a:latin typeface="Andalus" panose="02020603050405020304" pitchFamily="18" charset="-78"/>
                <a:cs typeface="Andalus" panose="02020603050405020304" pitchFamily="18" charset="-78"/>
              </a:rPr>
              <a:t>abruptly at 90</a:t>
            </a:r>
            <a:r>
              <a:rPr lang="en-US" sz="2000" dirty="0" smtClean="0">
                <a:solidFill>
                  <a:schemeClr val="tx2"/>
                </a:solidFill>
                <a:latin typeface="Andalus" panose="02020603050405020304" pitchFamily="18" charset="-78"/>
                <a:cs typeface="Andalus" panose="02020603050405020304" pitchFamily="18" charset="-78"/>
              </a:rPr>
              <a:t>°.</a:t>
            </a:r>
          </a:p>
          <a:p>
            <a:pPr marL="0" indent="0" algn="l" rtl="0">
              <a:buNone/>
            </a:pPr>
            <a:r>
              <a:rPr lang="en-US" sz="2000" dirty="0">
                <a:solidFill>
                  <a:schemeClr val="tx2"/>
                </a:solidFill>
                <a:latin typeface="Andalus" panose="02020603050405020304" pitchFamily="18" charset="-78"/>
                <a:cs typeface="Andalus" panose="02020603050405020304" pitchFamily="18" charset="-78"/>
              </a:rPr>
              <a:t>5</a:t>
            </a:r>
            <a:r>
              <a:rPr lang="en-US" sz="2000" dirty="0" smtClean="0">
                <a:solidFill>
                  <a:schemeClr val="tx2"/>
                </a:solidFill>
                <a:latin typeface="Andalus" panose="02020603050405020304" pitchFamily="18" charset="-78"/>
                <a:cs typeface="Andalus" panose="02020603050405020304" pitchFamily="18" charset="-78"/>
              </a:rPr>
              <a:t>. Avoid </a:t>
            </a:r>
            <a:r>
              <a:rPr lang="en-US" sz="2000" dirty="0">
                <a:solidFill>
                  <a:schemeClr val="tx2"/>
                </a:solidFill>
                <a:latin typeface="Andalus" panose="02020603050405020304" pitchFamily="18" charset="-78"/>
                <a:cs typeface="Andalus" panose="02020603050405020304" pitchFamily="18" charset="-78"/>
              </a:rPr>
              <a:t>terminating </a:t>
            </a:r>
            <a:r>
              <a:rPr lang="en-US" sz="2000" dirty="0" smtClean="0">
                <a:solidFill>
                  <a:schemeClr val="tx2"/>
                </a:solidFill>
                <a:latin typeface="Andalus" panose="02020603050405020304" pitchFamily="18" charset="-78"/>
                <a:cs typeface="Andalus" panose="02020603050405020304" pitchFamily="18" charset="-78"/>
              </a:rPr>
              <a:t>on hard structures or soft tissues. </a:t>
            </a:r>
          </a:p>
          <a:p>
            <a:pPr marL="0" indent="0" algn="l" rtl="0">
              <a:buNone/>
            </a:pPr>
            <a:r>
              <a:rPr lang="en-US" sz="2000" dirty="0">
                <a:solidFill>
                  <a:schemeClr val="tx2"/>
                </a:solidFill>
                <a:latin typeface="Andalus" panose="02020603050405020304" pitchFamily="18" charset="-78"/>
                <a:cs typeface="Andalus" panose="02020603050405020304" pitchFamily="18" charset="-78"/>
              </a:rPr>
              <a:t>6. Minimize food </a:t>
            </a:r>
            <a:r>
              <a:rPr lang="en-US" sz="2000" dirty="0" smtClean="0">
                <a:solidFill>
                  <a:schemeClr val="tx2"/>
                </a:solidFill>
                <a:latin typeface="Andalus" panose="02020603050405020304" pitchFamily="18" charset="-78"/>
                <a:cs typeface="Andalus" panose="02020603050405020304" pitchFamily="18" charset="-78"/>
              </a:rPr>
              <a:t>impaction.</a:t>
            </a:r>
            <a:endParaRPr lang="en-US" sz="2000" dirty="0">
              <a:solidFill>
                <a:schemeClr val="tx2"/>
              </a:solidFill>
              <a:latin typeface="Andalus" panose="02020603050405020304" pitchFamily="18" charset="-78"/>
              <a:cs typeface="Andalus" panose="02020603050405020304" pitchFamily="18" charset="-78"/>
            </a:endParaRPr>
          </a:p>
          <a:p>
            <a:pPr marL="0" indent="0" algn="l" rtl="0">
              <a:buNone/>
            </a:pPr>
            <a:endParaRPr lang="ar-SA" sz="1800" dirty="0">
              <a:solidFill>
                <a:schemeClr val="accent1">
                  <a:lumMod val="75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518033" y="585216"/>
            <a:ext cx="2857500" cy="2238375"/>
          </a:xfrm>
          <a:prstGeom prst="rect">
            <a:avLst/>
          </a:prstGeom>
        </p:spPr>
      </p:pic>
    </p:spTree>
    <p:extLst>
      <p:ext uri="{BB962C8B-B14F-4D97-AF65-F5344CB8AC3E}">
        <p14:creationId xmlns:p14="http://schemas.microsoft.com/office/powerpoint/2010/main" val="320848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Requirements of Major Connectors:</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1770845"/>
            <a:ext cx="9720071" cy="4023360"/>
          </a:xfrm>
        </p:spPr>
        <p:txBody>
          <a:bodyPr>
            <a:noAutofit/>
          </a:bodyPr>
          <a:lstStyle/>
          <a:p>
            <a:pPr marL="0" indent="0" algn="l" rtl="0">
              <a:buNone/>
            </a:pPr>
            <a:endParaRPr lang="en-US" sz="1800" dirty="0" smtClean="0">
              <a:solidFill>
                <a:schemeClr val="accent1">
                  <a:lumMod val="75000"/>
                </a:schemeClr>
              </a:solidFill>
              <a:latin typeface="Andalus" panose="02020603050405020304" pitchFamily="18" charset="-78"/>
              <a:cs typeface="Andalus" panose="02020603050405020304" pitchFamily="18" charset="-78"/>
            </a:endParaRPr>
          </a:p>
          <a:p>
            <a:pPr marL="457200" indent="-457200" algn="l" rtl="0">
              <a:buAutoNum type="arabicPeriod"/>
            </a:pPr>
            <a:r>
              <a:rPr lang="en-US" sz="2400" b="1" dirty="0" smtClean="0">
                <a:solidFill>
                  <a:schemeClr val="accent1">
                    <a:lumMod val="75000"/>
                  </a:schemeClr>
                </a:solidFill>
                <a:latin typeface="Andalus" panose="02020603050405020304" pitchFamily="18" charset="-78"/>
                <a:cs typeface="Andalus" panose="02020603050405020304" pitchFamily="18" charset="-78"/>
              </a:rPr>
              <a:t>Sufficiently rigid: </a:t>
            </a:r>
          </a:p>
          <a:p>
            <a:pPr algn="l" rtl="0">
              <a:buFont typeface="Wingdings" panose="05000000000000000000" pitchFamily="2" charset="2"/>
              <a:buChar char="§"/>
            </a:pPr>
            <a:r>
              <a:rPr lang="en-US" sz="2000" dirty="0" smtClean="0">
                <a:solidFill>
                  <a:schemeClr val="tx2"/>
                </a:solidFill>
                <a:latin typeface="Andalus" panose="02020603050405020304" pitchFamily="18" charset="-78"/>
                <a:cs typeface="Andalus" panose="02020603050405020304" pitchFamily="18" charset="-78"/>
              </a:rPr>
              <a:t>To </a:t>
            </a:r>
            <a:r>
              <a:rPr lang="en-US" sz="2000" dirty="0">
                <a:solidFill>
                  <a:schemeClr val="tx2"/>
                </a:solidFill>
                <a:latin typeface="Andalus" panose="02020603050405020304" pitchFamily="18" charset="-78"/>
                <a:cs typeface="Andalus" panose="02020603050405020304" pitchFamily="18" charset="-78"/>
              </a:rPr>
              <a:t>be able to transmit forces from one side of the arch to the other, to distribute forces to supporting tissues (</a:t>
            </a:r>
            <a:r>
              <a:rPr lang="en-US" sz="2000" dirty="0" err="1">
                <a:solidFill>
                  <a:schemeClr val="tx2"/>
                </a:solidFill>
                <a:latin typeface="Andalus" panose="02020603050405020304" pitchFamily="18" charset="-78"/>
                <a:cs typeface="Andalus" panose="02020603050405020304" pitchFamily="18" charset="-78"/>
              </a:rPr>
              <a:t>dento</a:t>
            </a:r>
            <a:r>
              <a:rPr lang="en-US" sz="2000" dirty="0">
                <a:solidFill>
                  <a:schemeClr val="tx2"/>
                </a:solidFill>
                <a:latin typeface="Andalus" panose="02020603050405020304" pitchFamily="18" charset="-78"/>
                <a:cs typeface="Andalus" panose="02020603050405020304" pitchFamily="18" charset="-78"/>
              </a:rPr>
              <a:t>-alveolar &amp; </a:t>
            </a:r>
            <a:r>
              <a:rPr lang="en-US" sz="2000" dirty="0" err="1">
                <a:solidFill>
                  <a:schemeClr val="tx2"/>
                </a:solidFill>
                <a:latin typeface="Andalus" panose="02020603050405020304" pitchFamily="18" charset="-78"/>
                <a:cs typeface="Andalus" panose="02020603050405020304" pitchFamily="18" charset="-78"/>
              </a:rPr>
              <a:t>muco</a:t>
            </a:r>
            <a:r>
              <a:rPr lang="en-US" sz="2000" dirty="0">
                <a:solidFill>
                  <a:schemeClr val="tx2"/>
                </a:solidFill>
                <a:latin typeface="Andalus" panose="02020603050405020304" pitchFamily="18" charset="-78"/>
                <a:cs typeface="Andalus" panose="02020603050405020304" pitchFamily="18" charset="-78"/>
              </a:rPr>
              <a:t>-osseous segments</a:t>
            </a:r>
            <a:r>
              <a:rPr lang="en-US" sz="2000" dirty="0" smtClean="0">
                <a:solidFill>
                  <a:schemeClr val="tx2"/>
                </a:solidFill>
                <a:latin typeface="Andalus" panose="02020603050405020304" pitchFamily="18" charset="-78"/>
                <a:cs typeface="Andalus" panose="02020603050405020304" pitchFamily="18" charset="-78"/>
              </a:rPr>
              <a:t>).</a:t>
            </a:r>
            <a:endParaRPr lang="en-US" sz="2000" dirty="0">
              <a:solidFill>
                <a:schemeClr val="tx2"/>
              </a:solidFill>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sz="2000" dirty="0" smtClean="0">
                <a:solidFill>
                  <a:schemeClr val="tx2"/>
                </a:solidFill>
                <a:latin typeface="Andalus" panose="02020603050405020304" pitchFamily="18" charset="-78"/>
                <a:cs typeface="Andalus" panose="02020603050405020304" pitchFamily="18" charset="-78"/>
              </a:rPr>
              <a:t>Other </a:t>
            </a:r>
            <a:r>
              <a:rPr lang="en-US" sz="2000" dirty="0">
                <a:solidFill>
                  <a:schemeClr val="tx2"/>
                </a:solidFill>
                <a:latin typeface="Andalus" panose="02020603050405020304" pitchFamily="18" charset="-78"/>
                <a:cs typeface="Andalus" panose="02020603050405020304" pitchFamily="18" charset="-78"/>
              </a:rPr>
              <a:t>components of RPD (retentive clasps, occlusal rests, and indirect retainers) can be effective only if the MJ is </a:t>
            </a:r>
            <a:r>
              <a:rPr lang="en-US" sz="2000" dirty="0" smtClean="0">
                <a:solidFill>
                  <a:schemeClr val="tx2"/>
                </a:solidFill>
                <a:latin typeface="Andalus" panose="02020603050405020304" pitchFamily="18" charset="-78"/>
                <a:cs typeface="Andalus" panose="02020603050405020304" pitchFamily="18" charset="-78"/>
              </a:rPr>
              <a:t>rigid.</a:t>
            </a:r>
          </a:p>
          <a:p>
            <a:pPr algn="l" rtl="0">
              <a:buFont typeface="Wingdings" panose="05000000000000000000" pitchFamily="2" charset="2"/>
              <a:buChar char="§"/>
            </a:pPr>
            <a:r>
              <a:rPr lang="en-US" sz="2000" b="1" dirty="0" smtClean="0">
                <a:solidFill>
                  <a:schemeClr val="accent1">
                    <a:lumMod val="75000"/>
                  </a:schemeClr>
                </a:solidFill>
                <a:latin typeface="Andalus" panose="02020603050405020304" pitchFamily="18" charset="-78"/>
                <a:cs typeface="Andalus" panose="02020603050405020304" pitchFamily="18" charset="-78"/>
              </a:rPr>
              <a:t>If </a:t>
            </a:r>
            <a:r>
              <a:rPr lang="en-US" sz="2000" b="1" dirty="0">
                <a:solidFill>
                  <a:schemeClr val="accent1">
                    <a:lumMod val="75000"/>
                  </a:schemeClr>
                </a:solidFill>
                <a:latin typeface="Andalus" panose="02020603050405020304" pitchFamily="18" charset="-78"/>
                <a:cs typeface="Andalus" panose="02020603050405020304" pitchFamily="18" charset="-78"/>
              </a:rPr>
              <a:t>the major connector is </a:t>
            </a:r>
            <a:r>
              <a:rPr lang="en-US" sz="2000" b="1" dirty="0" smtClean="0">
                <a:solidFill>
                  <a:schemeClr val="accent1">
                    <a:lumMod val="75000"/>
                  </a:schemeClr>
                </a:solidFill>
                <a:latin typeface="Andalus" panose="02020603050405020304" pitchFamily="18" charset="-78"/>
                <a:cs typeface="Andalus" panose="02020603050405020304" pitchFamily="18" charset="-78"/>
              </a:rPr>
              <a:t>flexible: </a:t>
            </a:r>
            <a:r>
              <a:rPr lang="en-US" sz="2000" dirty="0" smtClean="0">
                <a:solidFill>
                  <a:schemeClr val="tx2"/>
                </a:solidFill>
                <a:latin typeface="Andalus" panose="02020603050405020304" pitchFamily="18" charset="-78"/>
                <a:cs typeface="Andalus" panose="02020603050405020304" pitchFamily="18" charset="-78"/>
              </a:rPr>
              <a:t>It </a:t>
            </a:r>
            <a:r>
              <a:rPr lang="en-US" sz="2000" dirty="0">
                <a:solidFill>
                  <a:schemeClr val="tx2"/>
                </a:solidFill>
                <a:latin typeface="Andalus" panose="02020603050405020304" pitchFamily="18" charset="-78"/>
                <a:cs typeface="Andalus" panose="02020603050405020304" pitchFamily="18" charset="-78"/>
              </a:rPr>
              <a:t>will lead to concentration of forces that in turn will cause:</a:t>
            </a:r>
          </a:p>
          <a:p>
            <a:pPr marL="0" indent="0" algn="l" rtl="0">
              <a:buNone/>
            </a:pPr>
            <a:r>
              <a:rPr lang="en-US" sz="2000" dirty="0">
                <a:solidFill>
                  <a:schemeClr val="tx2"/>
                </a:solidFill>
                <a:latin typeface="Andalus" panose="02020603050405020304" pitchFamily="18" charset="-78"/>
                <a:cs typeface="Andalus" panose="02020603050405020304" pitchFamily="18" charset="-78"/>
              </a:rPr>
              <a:t>•	Traumatic damage to periodontal support of the abutment teeth.</a:t>
            </a:r>
          </a:p>
          <a:p>
            <a:pPr marL="0" indent="0" algn="l" rtl="0">
              <a:buNone/>
            </a:pPr>
            <a:r>
              <a:rPr lang="en-US" sz="2000" dirty="0">
                <a:solidFill>
                  <a:schemeClr val="tx2"/>
                </a:solidFill>
                <a:latin typeface="Andalus" panose="02020603050405020304" pitchFamily="18" charset="-78"/>
                <a:cs typeface="Andalus" panose="02020603050405020304" pitchFamily="18" charset="-78"/>
              </a:rPr>
              <a:t>•	Injury to residual ridges.</a:t>
            </a:r>
          </a:p>
          <a:p>
            <a:pPr marL="0" indent="0" algn="l" rtl="0">
              <a:buNone/>
            </a:pPr>
            <a:r>
              <a:rPr lang="en-US" sz="2000" dirty="0">
                <a:solidFill>
                  <a:schemeClr val="tx2"/>
                </a:solidFill>
                <a:latin typeface="Andalus" panose="02020603050405020304" pitchFamily="18" charset="-78"/>
                <a:cs typeface="Andalus" panose="02020603050405020304" pitchFamily="18" charset="-78"/>
              </a:rPr>
              <a:t>•	Impingement of underlying tissue.</a:t>
            </a:r>
          </a:p>
          <a:p>
            <a:pPr marL="0" indent="0" algn="l" rtl="0">
              <a:buNone/>
            </a:pPr>
            <a:r>
              <a:rPr lang="en-US" sz="2000" dirty="0">
                <a:solidFill>
                  <a:schemeClr val="tx2"/>
                </a:solidFill>
                <a:latin typeface="Andalus" panose="02020603050405020304" pitchFamily="18" charset="-78"/>
                <a:cs typeface="Andalus" panose="02020603050405020304" pitchFamily="18" charset="-78"/>
              </a:rPr>
              <a:t>•	Resorption of hard and soft tissues.</a:t>
            </a:r>
          </a:p>
          <a:p>
            <a:pPr marL="0" indent="0" algn="l" rtl="0">
              <a:buNone/>
            </a:pPr>
            <a:endParaRPr lang="en-US" sz="2400" b="1" dirty="0" smtClean="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endParaRPr lang="ar-SA" sz="1800" dirty="0">
              <a:solidFill>
                <a:schemeClr val="accent1">
                  <a:lumMod val="75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1774" t="1602" r="1414" b="13178"/>
          <a:stretch/>
        </p:blipFill>
        <p:spPr>
          <a:xfrm>
            <a:off x="8654603" y="233880"/>
            <a:ext cx="3104011" cy="2202287"/>
          </a:xfrm>
          <a:prstGeom prst="rect">
            <a:avLst/>
          </a:prstGeom>
        </p:spPr>
      </p:pic>
    </p:spTree>
    <p:extLst>
      <p:ext uri="{BB962C8B-B14F-4D97-AF65-F5344CB8AC3E}">
        <p14:creationId xmlns:p14="http://schemas.microsoft.com/office/powerpoint/2010/main" val="3408275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Requirements of Major Connectors:</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1770845"/>
            <a:ext cx="9720071" cy="4023360"/>
          </a:xfrm>
        </p:spPr>
        <p:txBody>
          <a:bodyPr>
            <a:noAutofit/>
          </a:bodyPr>
          <a:lstStyle/>
          <a:p>
            <a:pPr marL="0" indent="0" algn="l" rtl="0">
              <a:buNone/>
            </a:pPr>
            <a:endParaRPr lang="en-US" sz="1800" dirty="0" smtClean="0">
              <a:solidFill>
                <a:schemeClr val="accent1">
                  <a:lumMod val="75000"/>
                </a:schemeClr>
              </a:solidFill>
              <a:latin typeface="Andalus" panose="02020603050405020304" pitchFamily="18" charset="-78"/>
              <a:cs typeface="Andalus" panose="02020603050405020304" pitchFamily="18" charset="-78"/>
            </a:endParaRPr>
          </a:p>
          <a:p>
            <a:pPr marL="457200" indent="-457200" algn="l" rtl="0">
              <a:buAutoNum type="arabicPeriod"/>
            </a:pPr>
            <a:r>
              <a:rPr lang="en-US" sz="2400" b="1" dirty="0" smtClean="0">
                <a:solidFill>
                  <a:schemeClr val="accent1">
                    <a:lumMod val="75000"/>
                  </a:schemeClr>
                </a:solidFill>
                <a:latin typeface="Andalus" panose="02020603050405020304" pitchFamily="18" charset="-78"/>
                <a:cs typeface="Andalus" panose="02020603050405020304" pitchFamily="18" charset="-78"/>
              </a:rPr>
              <a:t>Sufficiently rigid: </a:t>
            </a:r>
          </a:p>
          <a:p>
            <a:pPr marL="0" indent="0" algn="l" rtl="0">
              <a:buNone/>
            </a:pPr>
            <a:r>
              <a:rPr lang="en-US" sz="2400" b="1" dirty="0">
                <a:solidFill>
                  <a:schemeClr val="tx2"/>
                </a:solidFill>
                <a:latin typeface="Andalus" panose="02020603050405020304" pitchFamily="18" charset="-78"/>
                <a:cs typeface="Andalus" panose="02020603050405020304" pitchFamily="18" charset="-78"/>
              </a:rPr>
              <a:t>So, in order to increase rigidity, this could be done:</a:t>
            </a:r>
          </a:p>
          <a:p>
            <a:pPr algn="l" rtl="0">
              <a:buFont typeface="Arial" panose="020B0604020202020204" pitchFamily="34" charset="0"/>
              <a:buChar char="•"/>
            </a:pPr>
            <a:r>
              <a:rPr lang="en-US" sz="2400" dirty="0" smtClean="0">
                <a:solidFill>
                  <a:schemeClr val="tx2"/>
                </a:solidFill>
                <a:latin typeface="Andalus" panose="02020603050405020304" pitchFamily="18" charset="-78"/>
                <a:cs typeface="Andalus" panose="02020603050405020304" pitchFamily="18" charset="-78"/>
              </a:rPr>
              <a:t> Use </a:t>
            </a:r>
            <a:r>
              <a:rPr lang="en-US" sz="2400" dirty="0">
                <a:solidFill>
                  <a:schemeClr val="tx2"/>
                </a:solidFill>
                <a:latin typeface="Andalus" panose="02020603050405020304" pitchFamily="18" charset="-78"/>
                <a:cs typeface="Andalus" panose="02020603050405020304" pitchFamily="18" charset="-78"/>
              </a:rPr>
              <a:t>a more rigid alloy: Chrome-cobalt has a better rigidity than gold alloys, and cast is better than wrought.</a:t>
            </a:r>
          </a:p>
          <a:p>
            <a:pPr algn="l" rtl="0">
              <a:buFont typeface="Arial" panose="020B0604020202020204" pitchFamily="34" charset="0"/>
              <a:buChar char="•"/>
            </a:pPr>
            <a:r>
              <a:rPr lang="en-US" sz="2400" dirty="0" smtClean="0">
                <a:solidFill>
                  <a:schemeClr val="tx2"/>
                </a:solidFill>
                <a:latin typeface="Andalus" panose="02020603050405020304" pitchFamily="18" charset="-78"/>
                <a:cs typeface="Andalus" panose="02020603050405020304" pitchFamily="18" charset="-78"/>
              </a:rPr>
              <a:t> Shape </a:t>
            </a:r>
            <a:r>
              <a:rPr lang="en-US" sz="2400" dirty="0">
                <a:solidFill>
                  <a:schemeClr val="tx2"/>
                </a:solidFill>
                <a:latin typeface="Andalus" panose="02020603050405020304" pitchFamily="18" charset="-78"/>
                <a:cs typeface="Andalus" panose="02020603050405020304" pitchFamily="18" charset="-78"/>
              </a:rPr>
              <a:t>(cross-section): half round and half pear shaped are better than flat bars.</a:t>
            </a:r>
          </a:p>
          <a:p>
            <a:pPr algn="l" rtl="0">
              <a:buFont typeface="Arial" panose="020B0604020202020204" pitchFamily="34" charset="0"/>
              <a:buChar char="•"/>
            </a:pPr>
            <a:r>
              <a:rPr lang="en-US" sz="2400" dirty="0" smtClean="0">
                <a:solidFill>
                  <a:schemeClr val="tx2"/>
                </a:solidFill>
                <a:latin typeface="Andalus" panose="02020603050405020304" pitchFamily="18" charset="-78"/>
                <a:cs typeface="Andalus" panose="02020603050405020304" pitchFamily="18" charset="-78"/>
              </a:rPr>
              <a:t> Increase </a:t>
            </a:r>
            <a:r>
              <a:rPr lang="en-US" sz="2400" dirty="0">
                <a:solidFill>
                  <a:schemeClr val="tx2"/>
                </a:solidFill>
                <a:latin typeface="Andalus" panose="02020603050405020304" pitchFamily="18" charset="-78"/>
                <a:cs typeface="Andalus" panose="02020603050405020304" pitchFamily="18" charset="-78"/>
              </a:rPr>
              <a:t>the bulk as the length increases.</a:t>
            </a:r>
          </a:p>
          <a:p>
            <a:pPr algn="l" rtl="0">
              <a:buFont typeface="Arial" panose="020B0604020202020204" pitchFamily="34" charset="0"/>
              <a:buChar char="•"/>
            </a:pPr>
            <a:r>
              <a:rPr lang="en-US" sz="2400" dirty="0">
                <a:solidFill>
                  <a:schemeClr val="tx2"/>
                </a:solidFill>
                <a:latin typeface="Andalus" panose="02020603050405020304" pitchFamily="18" charset="-78"/>
                <a:cs typeface="Andalus" panose="02020603050405020304" pitchFamily="18" charset="-78"/>
              </a:rPr>
              <a:t> </a:t>
            </a:r>
            <a:r>
              <a:rPr lang="en-US" sz="2400" dirty="0" smtClean="0">
                <a:solidFill>
                  <a:schemeClr val="tx2"/>
                </a:solidFill>
                <a:latin typeface="Andalus" panose="02020603050405020304" pitchFamily="18" charset="-78"/>
                <a:cs typeface="Andalus" panose="02020603050405020304" pitchFamily="18" charset="-78"/>
              </a:rPr>
              <a:t>Corrugate </a:t>
            </a:r>
            <a:r>
              <a:rPr lang="en-US" sz="2400" dirty="0" err="1">
                <a:solidFill>
                  <a:schemeClr val="tx2"/>
                </a:solidFill>
                <a:latin typeface="Andalus" panose="02020603050405020304" pitchFamily="18" charset="-78"/>
                <a:cs typeface="Andalus" panose="02020603050405020304" pitchFamily="18" charset="-78"/>
              </a:rPr>
              <a:t>linguo</a:t>
            </a:r>
            <a:r>
              <a:rPr lang="en-US" sz="2400" dirty="0">
                <a:solidFill>
                  <a:schemeClr val="tx2"/>
                </a:solidFill>
                <a:latin typeface="Andalus" panose="02020603050405020304" pitchFamily="18" charset="-78"/>
                <a:cs typeface="Andalus" panose="02020603050405020304" pitchFamily="18" charset="-78"/>
              </a:rPr>
              <a:t>-plate or </a:t>
            </a:r>
            <a:r>
              <a:rPr lang="en-US" sz="2400" dirty="0" err="1">
                <a:solidFill>
                  <a:schemeClr val="tx2"/>
                </a:solidFill>
                <a:latin typeface="Andalus" panose="02020603050405020304" pitchFamily="18" charset="-78"/>
                <a:cs typeface="Andalus" panose="02020603050405020304" pitchFamily="18" charset="-78"/>
              </a:rPr>
              <a:t>rugae</a:t>
            </a:r>
            <a:r>
              <a:rPr lang="en-US" sz="2400" dirty="0">
                <a:solidFill>
                  <a:schemeClr val="tx2"/>
                </a:solidFill>
                <a:latin typeface="Andalus" panose="02020603050405020304" pitchFamily="18" charset="-78"/>
                <a:cs typeface="Andalus" panose="02020603050405020304" pitchFamily="18" charset="-78"/>
              </a:rPr>
              <a:t> areas.</a:t>
            </a:r>
          </a:p>
          <a:p>
            <a:pPr marL="0" indent="0" algn="l" rtl="0">
              <a:buNone/>
            </a:pPr>
            <a:endParaRPr lang="en-US" sz="2400" b="1" dirty="0" smtClean="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endParaRPr lang="ar-SA" sz="1800" dirty="0">
              <a:solidFill>
                <a:schemeClr val="accent1">
                  <a:lumMod val="75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703280" y="4624369"/>
            <a:ext cx="4993057" cy="2091109"/>
          </a:xfrm>
          <a:prstGeom prst="rect">
            <a:avLst/>
          </a:prstGeom>
        </p:spPr>
      </p:pic>
    </p:spTree>
    <p:extLst>
      <p:ext uri="{BB962C8B-B14F-4D97-AF65-F5344CB8AC3E}">
        <p14:creationId xmlns:p14="http://schemas.microsoft.com/office/powerpoint/2010/main" val="2103191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Requirements of Major Connectors:</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1912513"/>
            <a:ext cx="9720071" cy="4617076"/>
          </a:xfrm>
        </p:spPr>
        <p:txBody>
          <a:bodyPr>
            <a:noAutofit/>
          </a:bodyPr>
          <a:lstStyle/>
          <a:p>
            <a:pPr marL="0" indent="0" algn="l" rtl="0">
              <a:buNone/>
            </a:pPr>
            <a:endParaRPr lang="en-US" sz="1800" dirty="0" smtClean="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r>
              <a:rPr lang="en-US" sz="2400" b="1" dirty="0" smtClean="0">
                <a:solidFill>
                  <a:schemeClr val="accent1">
                    <a:lumMod val="75000"/>
                  </a:schemeClr>
                </a:solidFill>
                <a:latin typeface="Andalus" panose="02020603050405020304" pitchFamily="18" charset="-78"/>
                <a:cs typeface="Andalus" panose="02020603050405020304" pitchFamily="18" charset="-78"/>
              </a:rPr>
              <a:t>2</a:t>
            </a:r>
            <a:r>
              <a:rPr lang="en-US" sz="2400" b="1" dirty="0">
                <a:solidFill>
                  <a:schemeClr val="accent1">
                    <a:lumMod val="75000"/>
                  </a:schemeClr>
                </a:solidFill>
                <a:latin typeface="Andalus" panose="02020603050405020304" pitchFamily="18" charset="-78"/>
                <a:cs typeface="Andalus" panose="02020603050405020304" pitchFamily="18" charset="-78"/>
              </a:rPr>
              <a:t>. Must not permit impingement upon the free gingival margins of the remaining </a:t>
            </a:r>
            <a:r>
              <a:rPr lang="en-US" sz="2400" b="1" dirty="0" smtClean="0">
                <a:solidFill>
                  <a:schemeClr val="accent1">
                    <a:lumMod val="75000"/>
                  </a:schemeClr>
                </a:solidFill>
                <a:latin typeface="Andalus" panose="02020603050405020304" pitchFamily="18" charset="-78"/>
                <a:cs typeface="Andalus" panose="02020603050405020304" pitchFamily="18" charset="-78"/>
              </a:rPr>
              <a:t>teeth:</a:t>
            </a:r>
          </a:p>
          <a:p>
            <a:pPr marL="0" indent="0" algn="l" rtl="0">
              <a:buNone/>
            </a:pPr>
            <a:r>
              <a:rPr lang="en-US" sz="2400" b="1" dirty="0">
                <a:solidFill>
                  <a:schemeClr val="tx2"/>
                </a:solidFill>
                <a:latin typeface="Andalus" panose="02020603050405020304" pitchFamily="18" charset="-78"/>
                <a:cs typeface="Andalus" panose="02020603050405020304" pitchFamily="18" charset="-78"/>
              </a:rPr>
              <a:t>Location:</a:t>
            </a:r>
          </a:p>
          <a:p>
            <a:pPr marL="0" indent="0" algn="l" rtl="0">
              <a:buNone/>
            </a:pPr>
            <a:r>
              <a:rPr lang="en-US" sz="2000" dirty="0" smtClean="0">
                <a:solidFill>
                  <a:schemeClr val="tx2"/>
                </a:solidFill>
                <a:latin typeface="Andalus" panose="02020603050405020304" pitchFamily="18" charset="-78"/>
                <a:cs typeface="Andalus" panose="02020603050405020304" pitchFamily="18" charset="-78"/>
              </a:rPr>
              <a:t>1. Major </a:t>
            </a:r>
            <a:r>
              <a:rPr lang="en-US" sz="2000" dirty="0">
                <a:solidFill>
                  <a:schemeClr val="tx2"/>
                </a:solidFill>
                <a:latin typeface="Andalus" panose="02020603050405020304" pitchFamily="18" charset="-78"/>
                <a:cs typeface="Andalus" panose="02020603050405020304" pitchFamily="18" charset="-78"/>
              </a:rPr>
              <a:t>connectors should be free of movable tissue.</a:t>
            </a:r>
          </a:p>
          <a:p>
            <a:pPr marL="0" indent="0" algn="l" rtl="0">
              <a:buNone/>
            </a:pPr>
            <a:r>
              <a:rPr lang="en-US" sz="2000" dirty="0" smtClean="0">
                <a:solidFill>
                  <a:schemeClr val="tx2"/>
                </a:solidFill>
                <a:latin typeface="Andalus" panose="02020603050405020304" pitchFamily="18" charset="-78"/>
                <a:cs typeface="Andalus" panose="02020603050405020304" pitchFamily="18" charset="-78"/>
              </a:rPr>
              <a:t>2. Impingement </a:t>
            </a:r>
            <a:r>
              <a:rPr lang="en-US" sz="2000" dirty="0">
                <a:solidFill>
                  <a:schemeClr val="tx2"/>
                </a:solidFill>
                <a:latin typeface="Andalus" panose="02020603050405020304" pitchFamily="18" charset="-78"/>
                <a:cs typeface="Andalus" panose="02020603050405020304" pitchFamily="18" charset="-78"/>
              </a:rPr>
              <a:t>of gingival tissue should be avoided.</a:t>
            </a:r>
          </a:p>
          <a:p>
            <a:pPr marL="0" indent="0" algn="l" rtl="0">
              <a:buNone/>
            </a:pPr>
            <a:r>
              <a:rPr lang="en-US" sz="2000" dirty="0" smtClean="0">
                <a:solidFill>
                  <a:schemeClr val="tx2"/>
                </a:solidFill>
                <a:latin typeface="Andalus" panose="02020603050405020304" pitchFamily="18" charset="-78"/>
                <a:cs typeface="Andalus" panose="02020603050405020304" pitchFamily="18" charset="-78"/>
              </a:rPr>
              <a:t>3. Bony </a:t>
            </a:r>
            <a:r>
              <a:rPr lang="en-US" sz="2000" dirty="0">
                <a:solidFill>
                  <a:schemeClr val="tx2"/>
                </a:solidFill>
                <a:latin typeface="Andalus" panose="02020603050405020304" pitchFamily="18" charset="-78"/>
                <a:cs typeface="Andalus" panose="02020603050405020304" pitchFamily="18" charset="-78"/>
              </a:rPr>
              <a:t>and soft tissue prominences should be avoided during placement and removal.</a:t>
            </a:r>
          </a:p>
          <a:p>
            <a:pPr marL="0" indent="0" algn="l" rtl="0">
              <a:buNone/>
            </a:pPr>
            <a:r>
              <a:rPr lang="en-US" sz="2000" dirty="0" smtClean="0">
                <a:solidFill>
                  <a:schemeClr val="tx2"/>
                </a:solidFill>
                <a:latin typeface="Andalus" panose="02020603050405020304" pitchFamily="18" charset="-78"/>
                <a:cs typeface="Andalus" panose="02020603050405020304" pitchFamily="18" charset="-78"/>
              </a:rPr>
              <a:t>4. Relief </a:t>
            </a:r>
            <a:r>
              <a:rPr lang="en-US" sz="2000" dirty="0">
                <a:solidFill>
                  <a:schemeClr val="tx2"/>
                </a:solidFill>
                <a:latin typeface="Andalus" panose="02020603050405020304" pitchFamily="18" charset="-78"/>
                <a:cs typeface="Andalus" panose="02020603050405020304" pitchFamily="18" charset="-78"/>
              </a:rPr>
              <a:t>should be provided beneath a major connector to prevent its settling into areas of possible interference.</a:t>
            </a:r>
          </a:p>
          <a:p>
            <a:pPr marL="0" indent="0" algn="l" rtl="0">
              <a:buNone/>
            </a:pPr>
            <a:r>
              <a:rPr lang="en-US" sz="2000" dirty="0" smtClean="0">
                <a:solidFill>
                  <a:schemeClr val="tx2"/>
                </a:solidFill>
                <a:latin typeface="Andalus" panose="02020603050405020304" pitchFamily="18" charset="-78"/>
                <a:cs typeface="Andalus" panose="02020603050405020304" pitchFamily="18" charset="-78"/>
              </a:rPr>
              <a:t>5. They </a:t>
            </a:r>
            <a:r>
              <a:rPr lang="en-US" sz="2000" dirty="0">
                <a:solidFill>
                  <a:schemeClr val="tx2"/>
                </a:solidFill>
                <a:latin typeface="Andalus" panose="02020603050405020304" pitchFamily="18" charset="-78"/>
                <a:cs typeface="Andalus" panose="02020603050405020304" pitchFamily="18" charset="-78"/>
              </a:rPr>
              <a:t>should be located and/or relieved to prevent impingement of tissue because the distal extension denture rotates in function.</a:t>
            </a:r>
          </a:p>
          <a:p>
            <a:pPr marL="0" indent="0" algn="l" rtl="0">
              <a:buNone/>
            </a:pPr>
            <a:endParaRPr lang="en-US" sz="2400" b="1" dirty="0" smtClean="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endParaRPr lang="ar-SA" sz="1800" dirty="0">
              <a:solidFill>
                <a:schemeClr val="accent1">
                  <a:lumMod val="75000"/>
                </a:schemeClr>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234894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474582"/>
            <a:ext cx="9720072" cy="1499616"/>
          </a:xfrm>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Requirements of Major Connectors:</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1616426"/>
            <a:ext cx="9720071" cy="4023360"/>
          </a:xfrm>
        </p:spPr>
        <p:txBody>
          <a:bodyPr>
            <a:noAutofit/>
          </a:bodyPr>
          <a:lstStyle/>
          <a:p>
            <a:pPr marL="0" indent="0" algn="l" rtl="0">
              <a:buNone/>
            </a:pPr>
            <a:endParaRPr lang="en-US" sz="1800" dirty="0" smtClean="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r>
              <a:rPr lang="en-US" sz="2400" b="1" dirty="0" smtClean="0">
                <a:solidFill>
                  <a:schemeClr val="accent1">
                    <a:lumMod val="75000"/>
                  </a:schemeClr>
                </a:solidFill>
                <a:latin typeface="Andalus" panose="02020603050405020304" pitchFamily="18" charset="-78"/>
                <a:cs typeface="Andalus" panose="02020603050405020304" pitchFamily="18" charset="-78"/>
              </a:rPr>
              <a:t>3</a:t>
            </a:r>
            <a:r>
              <a:rPr lang="en-US" sz="2400" b="1" dirty="0">
                <a:solidFill>
                  <a:schemeClr val="accent1">
                    <a:lumMod val="75000"/>
                  </a:schemeClr>
                </a:solidFill>
                <a:latin typeface="Andalus" panose="02020603050405020304" pitchFamily="18" charset="-78"/>
                <a:cs typeface="Andalus" panose="02020603050405020304" pitchFamily="18" charset="-78"/>
              </a:rPr>
              <a:t>. Should not enter undercut </a:t>
            </a:r>
            <a:r>
              <a:rPr lang="en-US" sz="2400" b="1" dirty="0" smtClean="0">
                <a:solidFill>
                  <a:schemeClr val="accent1">
                    <a:lumMod val="75000"/>
                  </a:schemeClr>
                </a:solidFill>
                <a:latin typeface="Andalus" panose="02020603050405020304" pitchFamily="18" charset="-78"/>
                <a:cs typeface="Andalus" panose="02020603050405020304" pitchFamily="18" charset="-78"/>
              </a:rPr>
              <a:t>areas, </a:t>
            </a:r>
            <a:r>
              <a:rPr lang="en-US" sz="2000" dirty="0" smtClean="0">
                <a:solidFill>
                  <a:schemeClr val="tx2"/>
                </a:solidFill>
                <a:latin typeface="Andalus" panose="02020603050405020304" pitchFamily="18" charset="-78"/>
                <a:cs typeface="Andalus" panose="02020603050405020304" pitchFamily="18" charset="-78"/>
              </a:rPr>
              <a:t>and </a:t>
            </a:r>
            <a:r>
              <a:rPr lang="en-US" sz="2000" dirty="0">
                <a:solidFill>
                  <a:schemeClr val="tx2"/>
                </a:solidFill>
                <a:latin typeface="Andalus" panose="02020603050405020304" pitchFamily="18" charset="-78"/>
                <a:cs typeface="Andalus" panose="02020603050405020304" pitchFamily="18" charset="-78"/>
              </a:rPr>
              <a:t>it's avoided by:</a:t>
            </a:r>
          </a:p>
          <a:p>
            <a:pPr marL="0" indent="0" algn="l" rtl="0">
              <a:buNone/>
            </a:pPr>
            <a:r>
              <a:rPr lang="en-US" sz="2000" dirty="0">
                <a:solidFill>
                  <a:schemeClr val="tx2"/>
                </a:solidFill>
                <a:latin typeface="Andalus" panose="02020603050405020304" pitchFamily="18" charset="-78"/>
                <a:cs typeface="Andalus" panose="02020603050405020304" pitchFamily="18" charset="-78"/>
              </a:rPr>
              <a:t>• Changing path of insertion or Using </a:t>
            </a:r>
            <a:r>
              <a:rPr lang="en-US" sz="2000" dirty="0" err="1">
                <a:solidFill>
                  <a:schemeClr val="tx2"/>
                </a:solidFill>
                <a:latin typeface="Andalus" panose="02020603050405020304" pitchFamily="18" charset="-78"/>
                <a:cs typeface="Andalus" panose="02020603050405020304" pitchFamily="18" charset="-78"/>
              </a:rPr>
              <a:t>blockout</a:t>
            </a:r>
            <a:r>
              <a:rPr lang="en-US" sz="2000" dirty="0" smtClean="0">
                <a:solidFill>
                  <a:schemeClr val="tx2"/>
                </a:solidFill>
                <a:latin typeface="Andalus" panose="02020603050405020304" pitchFamily="18" charset="-78"/>
                <a:cs typeface="Andalus" panose="02020603050405020304" pitchFamily="18" charset="-78"/>
              </a:rPr>
              <a:t>.</a:t>
            </a:r>
            <a:endParaRPr lang="en-US" sz="2000" dirty="0">
              <a:solidFill>
                <a:schemeClr val="tx2"/>
              </a:solidFill>
              <a:latin typeface="Andalus" panose="02020603050405020304" pitchFamily="18" charset="-78"/>
              <a:cs typeface="Andalus" panose="02020603050405020304" pitchFamily="18" charset="-78"/>
            </a:endParaRP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4. Cross abruptly at 90°: </a:t>
            </a:r>
            <a:endParaRPr lang="en-US" sz="2400" b="1" dirty="0" smtClean="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r>
              <a:rPr lang="en-US" sz="2000" dirty="0" smtClean="0">
                <a:solidFill>
                  <a:schemeClr val="tx2"/>
                </a:solidFill>
                <a:latin typeface="Andalus" panose="02020603050405020304" pitchFamily="18" charset="-78"/>
                <a:cs typeface="Andalus" panose="02020603050405020304" pitchFamily="18" charset="-78"/>
              </a:rPr>
              <a:t>to </a:t>
            </a:r>
            <a:r>
              <a:rPr lang="en-US" sz="2000" dirty="0">
                <a:solidFill>
                  <a:schemeClr val="tx2"/>
                </a:solidFill>
                <a:latin typeface="Andalus" panose="02020603050405020304" pitchFamily="18" charset="-78"/>
                <a:cs typeface="Andalus" panose="02020603050405020304" pitchFamily="18" charset="-78"/>
              </a:rPr>
              <a:t>avoid creating angles and bends that will concentrate forces</a:t>
            </a:r>
            <a:r>
              <a:rPr lang="en-US" sz="2000" dirty="0" smtClean="0">
                <a:solidFill>
                  <a:schemeClr val="tx2"/>
                </a:solidFill>
                <a:latin typeface="Andalus" panose="02020603050405020304" pitchFamily="18" charset="-78"/>
                <a:cs typeface="Andalus" panose="02020603050405020304" pitchFamily="18" charset="-78"/>
              </a:rPr>
              <a:t>.</a:t>
            </a: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5.Avoid terminating on:</a:t>
            </a:r>
          </a:p>
          <a:p>
            <a:pPr marL="0" indent="0" algn="l" rtl="0">
              <a:buNone/>
            </a:pPr>
            <a:r>
              <a:rPr lang="en-US" sz="2000" dirty="0">
                <a:solidFill>
                  <a:schemeClr val="tx2"/>
                </a:solidFill>
                <a:latin typeface="Andalus" panose="02020603050405020304" pitchFamily="18" charset="-78"/>
                <a:cs typeface="Andalus" panose="02020603050405020304" pitchFamily="18" charset="-78"/>
              </a:rPr>
              <a:t>• Hard structures: ex mid-palatal suture or mandibular tori.</a:t>
            </a:r>
          </a:p>
          <a:p>
            <a:pPr marL="0" indent="0" algn="l" rtl="0">
              <a:buNone/>
            </a:pPr>
            <a:r>
              <a:rPr lang="en-US" sz="2000" dirty="0">
                <a:solidFill>
                  <a:schemeClr val="tx2"/>
                </a:solidFill>
                <a:latin typeface="Andalus" panose="02020603050405020304" pitchFamily="18" charset="-78"/>
                <a:cs typeface="Andalus" panose="02020603050405020304" pitchFamily="18" charset="-78"/>
              </a:rPr>
              <a:t>• Soft tissues: ex Lingual frenum &amp; the movable soft palate</a:t>
            </a:r>
            <a:r>
              <a:rPr lang="en-US" sz="2000" dirty="0" smtClean="0">
                <a:solidFill>
                  <a:schemeClr val="tx2"/>
                </a:solidFill>
                <a:latin typeface="Andalus" panose="02020603050405020304" pitchFamily="18" charset="-78"/>
                <a:cs typeface="Andalus" panose="02020603050405020304" pitchFamily="18" charset="-78"/>
              </a:rPr>
              <a:t>.</a:t>
            </a: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6. Minimize food impaction</a:t>
            </a:r>
            <a:r>
              <a:rPr lang="en-US" sz="2400" b="1" dirty="0" smtClean="0">
                <a:solidFill>
                  <a:schemeClr val="accent1">
                    <a:lumMod val="75000"/>
                  </a:schemeClr>
                </a:solidFill>
                <a:latin typeface="Andalus" panose="02020603050405020304" pitchFamily="18" charset="-78"/>
                <a:cs typeface="Andalus" panose="02020603050405020304" pitchFamily="18" charset="-78"/>
              </a:rPr>
              <a:t>:</a:t>
            </a:r>
            <a:endParaRPr lang="en-US" sz="2000" dirty="0" smtClean="0">
              <a:solidFill>
                <a:schemeClr val="tx2"/>
              </a:solidFill>
              <a:latin typeface="Andalus" panose="02020603050405020304" pitchFamily="18" charset="-78"/>
              <a:cs typeface="Andalus" panose="02020603050405020304" pitchFamily="18" charset="-78"/>
            </a:endParaRPr>
          </a:p>
          <a:p>
            <a:pPr marL="0" indent="0" algn="l" rtl="0">
              <a:buNone/>
            </a:pPr>
            <a:r>
              <a:rPr lang="en-US" sz="2000" dirty="0">
                <a:solidFill>
                  <a:schemeClr val="tx2"/>
                </a:solidFill>
                <a:latin typeface="Andalus" panose="02020603050405020304" pitchFamily="18" charset="-78"/>
                <a:cs typeface="Andalus" panose="02020603050405020304" pitchFamily="18" charset="-78"/>
              </a:rPr>
              <a:t>• Locate margins away from the free gingival margin.</a:t>
            </a:r>
          </a:p>
          <a:p>
            <a:pPr marL="0" indent="0" algn="l" rtl="0">
              <a:buNone/>
            </a:pPr>
            <a:r>
              <a:rPr lang="en-US" sz="2000" dirty="0">
                <a:solidFill>
                  <a:schemeClr val="tx2"/>
                </a:solidFill>
                <a:latin typeface="Andalus" panose="02020603050405020304" pitchFamily="18" charset="-78"/>
                <a:cs typeface="Andalus" panose="02020603050405020304" pitchFamily="18" charset="-78"/>
              </a:rPr>
              <a:t>• Eliminate "traps" or large concavities where food can collect.</a:t>
            </a:r>
          </a:p>
          <a:p>
            <a:pPr marL="0" indent="0" algn="l" rtl="0">
              <a:buNone/>
            </a:pPr>
            <a:endParaRPr lang="en-US" sz="2000" dirty="0">
              <a:solidFill>
                <a:schemeClr val="tx2"/>
              </a:solidFill>
              <a:latin typeface="Andalus" panose="02020603050405020304" pitchFamily="18" charset="-78"/>
              <a:cs typeface="Andalus" panose="02020603050405020304" pitchFamily="18" charset="-78"/>
            </a:endParaRPr>
          </a:p>
          <a:p>
            <a:pPr marL="0" indent="0" algn="l" rtl="0">
              <a:buNone/>
            </a:pPr>
            <a:endParaRPr lang="en-US" sz="2000"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400" dirty="0">
              <a:solidFill>
                <a:schemeClr val="tx2"/>
              </a:solidFill>
              <a:latin typeface="Andalus" panose="02020603050405020304" pitchFamily="18" charset="-78"/>
              <a:cs typeface="Andalus" panose="02020603050405020304" pitchFamily="18" charset="-78"/>
            </a:endParaRPr>
          </a:p>
          <a:p>
            <a:pPr marL="0" indent="0" algn="l" rtl="0">
              <a:buNone/>
            </a:pPr>
            <a:endParaRPr lang="en-US" sz="2400" b="1" dirty="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endParaRPr lang="ar-SA" sz="1800" dirty="0">
              <a:solidFill>
                <a:schemeClr val="accent1">
                  <a:lumMod val="75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639603" y="1454804"/>
            <a:ext cx="4346825" cy="1621677"/>
          </a:xfrm>
          <a:prstGeom prst="rect">
            <a:avLst/>
          </a:prstGeom>
        </p:spPr>
      </p:pic>
      <p:pic>
        <p:nvPicPr>
          <p:cNvPr id="5" name="Picture 4"/>
          <p:cNvPicPr>
            <a:picLocks noChangeAspect="1"/>
          </p:cNvPicPr>
          <p:nvPr/>
        </p:nvPicPr>
        <p:blipFill>
          <a:blip r:embed="rId3"/>
          <a:stretch>
            <a:fillRect/>
          </a:stretch>
        </p:blipFill>
        <p:spPr>
          <a:xfrm>
            <a:off x="7599072" y="3166479"/>
            <a:ext cx="4427889" cy="1384934"/>
          </a:xfrm>
          <a:prstGeom prst="rect">
            <a:avLst/>
          </a:prstGeom>
        </p:spPr>
      </p:pic>
      <p:pic>
        <p:nvPicPr>
          <p:cNvPr id="6" name="Picture 5"/>
          <p:cNvPicPr>
            <a:picLocks noChangeAspect="1"/>
          </p:cNvPicPr>
          <p:nvPr/>
        </p:nvPicPr>
        <p:blipFill>
          <a:blip r:embed="rId4"/>
          <a:stretch>
            <a:fillRect/>
          </a:stretch>
        </p:blipFill>
        <p:spPr>
          <a:xfrm>
            <a:off x="7403925" y="4693113"/>
            <a:ext cx="4737118" cy="1656254"/>
          </a:xfrm>
          <a:prstGeom prst="rect">
            <a:avLst/>
          </a:prstGeom>
        </p:spPr>
      </p:pic>
    </p:spTree>
    <p:extLst>
      <p:ext uri="{BB962C8B-B14F-4D97-AF65-F5344CB8AC3E}">
        <p14:creationId xmlns:p14="http://schemas.microsoft.com/office/powerpoint/2010/main" val="2780205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cap="none" dirty="0" smtClean="0">
                <a:solidFill>
                  <a:schemeClr val="accent1">
                    <a:lumMod val="75000"/>
                  </a:schemeClr>
                </a:solidFill>
                <a:latin typeface="Times New Roman" panose="02020603050405020304" pitchFamily="18" charset="0"/>
                <a:cs typeface="Times New Roman" panose="02020603050405020304" pitchFamily="18" charset="0"/>
              </a:rPr>
              <a:t>Characteristics Of Major Connectors Contributing To Health And Well-being</a:t>
            </a:r>
            <a:endParaRPr lang="ar-SA" sz="44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87161" y="2084832"/>
            <a:ext cx="9994006" cy="4377529"/>
          </a:xfrm>
        </p:spPr>
        <p:txBody>
          <a:bodyPr>
            <a:normAutofit fontScale="92500" lnSpcReduction="20000"/>
          </a:bodyPr>
          <a:lstStyle/>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1. </a:t>
            </a:r>
            <a:r>
              <a:rPr lang="en-US" dirty="0" smtClean="0">
                <a:latin typeface="Andalus" panose="02020603050405020304" pitchFamily="18" charset="-78"/>
                <a:cs typeface="Andalus" panose="02020603050405020304" pitchFamily="18" charset="-78"/>
              </a:rPr>
              <a:t>Made </a:t>
            </a:r>
            <a:r>
              <a:rPr lang="en-US" dirty="0">
                <a:latin typeface="Andalus" panose="02020603050405020304" pitchFamily="18" charset="-78"/>
                <a:cs typeface="Andalus" panose="02020603050405020304" pitchFamily="18" charset="-78"/>
              </a:rPr>
              <a:t>from an alloy compatible with oral tissues.</a:t>
            </a:r>
          </a:p>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2. </a:t>
            </a:r>
            <a:r>
              <a:rPr lang="en-US" dirty="0" smtClean="0">
                <a:latin typeface="Andalus" panose="02020603050405020304" pitchFamily="18" charset="-78"/>
                <a:cs typeface="Andalus" panose="02020603050405020304" pitchFamily="18" charset="-78"/>
              </a:rPr>
              <a:t>Is </a:t>
            </a:r>
            <a:r>
              <a:rPr lang="en-US" dirty="0">
                <a:latin typeface="Andalus" panose="02020603050405020304" pitchFamily="18" charset="-78"/>
                <a:cs typeface="Andalus" panose="02020603050405020304" pitchFamily="18" charset="-78"/>
              </a:rPr>
              <a:t>rigid and provides cross-arch stability through the principle of broad distribution of stress.</a:t>
            </a:r>
          </a:p>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3. </a:t>
            </a:r>
            <a:r>
              <a:rPr lang="en-US" dirty="0" smtClean="0">
                <a:latin typeface="Andalus" panose="02020603050405020304" pitchFamily="18" charset="-78"/>
                <a:cs typeface="Andalus" panose="02020603050405020304" pitchFamily="18" charset="-78"/>
              </a:rPr>
              <a:t>Does </a:t>
            </a:r>
            <a:r>
              <a:rPr lang="en-US" dirty="0">
                <a:latin typeface="Andalus" panose="02020603050405020304" pitchFamily="18" charset="-78"/>
                <a:cs typeface="Andalus" panose="02020603050405020304" pitchFamily="18" charset="-78"/>
              </a:rPr>
              <a:t>not interfere with and is not irritating to the tongue.</a:t>
            </a:r>
          </a:p>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4. </a:t>
            </a:r>
            <a:r>
              <a:rPr lang="en-US" dirty="0" smtClean="0">
                <a:latin typeface="Andalus" panose="02020603050405020304" pitchFamily="18" charset="-78"/>
                <a:cs typeface="Andalus" panose="02020603050405020304" pitchFamily="18" charset="-78"/>
              </a:rPr>
              <a:t>Does </a:t>
            </a:r>
            <a:r>
              <a:rPr lang="en-US" dirty="0">
                <a:latin typeface="Andalus" panose="02020603050405020304" pitchFamily="18" charset="-78"/>
                <a:cs typeface="Andalus" panose="02020603050405020304" pitchFamily="18" charset="-78"/>
              </a:rPr>
              <a:t>not substantially alter the natural contour of the lingual surface of the mandibular alveolar ridge or of the palatal vault.</a:t>
            </a:r>
          </a:p>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5. </a:t>
            </a:r>
            <a:r>
              <a:rPr lang="en-US" dirty="0" smtClean="0">
                <a:latin typeface="Andalus" panose="02020603050405020304" pitchFamily="18" charset="-78"/>
                <a:cs typeface="Andalus" panose="02020603050405020304" pitchFamily="18" charset="-78"/>
              </a:rPr>
              <a:t>Does </a:t>
            </a:r>
            <a:r>
              <a:rPr lang="en-US" dirty="0">
                <a:latin typeface="Andalus" panose="02020603050405020304" pitchFamily="18" charset="-78"/>
                <a:cs typeface="Andalus" panose="02020603050405020304" pitchFamily="18" charset="-78"/>
              </a:rPr>
              <a:t>not impinge on oral tissue when the restoration is placed, removed, or rotates in function.</a:t>
            </a:r>
          </a:p>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6. </a:t>
            </a:r>
            <a:r>
              <a:rPr lang="en-US" dirty="0" smtClean="0">
                <a:latin typeface="Andalus" panose="02020603050405020304" pitchFamily="18" charset="-78"/>
                <a:cs typeface="Andalus" panose="02020603050405020304" pitchFamily="18" charset="-78"/>
              </a:rPr>
              <a:t>Covers </a:t>
            </a:r>
            <a:r>
              <a:rPr lang="en-US" dirty="0">
                <a:latin typeface="Andalus" panose="02020603050405020304" pitchFamily="18" charset="-78"/>
                <a:cs typeface="Andalus" panose="02020603050405020304" pitchFamily="18" charset="-78"/>
              </a:rPr>
              <a:t>no more tissue than is necessary.</a:t>
            </a:r>
          </a:p>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7. </a:t>
            </a:r>
            <a:r>
              <a:rPr lang="en-US" dirty="0" smtClean="0">
                <a:latin typeface="Andalus" panose="02020603050405020304" pitchFamily="18" charset="-78"/>
                <a:cs typeface="Andalus" panose="02020603050405020304" pitchFamily="18" charset="-78"/>
              </a:rPr>
              <a:t>Does </a:t>
            </a:r>
            <a:r>
              <a:rPr lang="en-US" dirty="0">
                <a:latin typeface="Andalus" panose="02020603050405020304" pitchFamily="18" charset="-78"/>
                <a:cs typeface="Andalus" panose="02020603050405020304" pitchFamily="18" charset="-78"/>
              </a:rPr>
              <a:t>not contribute to the trapping of food particles.</a:t>
            </a:r>
          </a:p>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8. </a:t>
            </a:r>
            <a:r>
              <a:rPr lang="en-US" dirty="0" smtClean="0">
                <a:latin typeface="Andalus" panose="02020603050405020304" pitchFamily="18" charset="-78"/>
                <a:cs typeface="Andalus" panose="02020603050405020304" pitchFamily="18" charset="-78"/>
              </a:rPr>
              <a:t>Has </a:t>
            </a:r>
            <a:r>
              <a:rPr lang="en-US" dirty="0">
                <a:latin typeface="Andalus" panose="02020603050405020304" pitchFamily="18" charset="-78"/>
                <a:cs typeface="Andalus" panose="02020603050405020304" pitchFamily="18" charset="-78"/>
              </a:rPr>
              <a:t>support from other elements of the framework to minimize rotation tendencies in function.</a:t>
            </a:r>
          </a:p>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9. </a:t>
            </a:r>
            <a:r>
              <a:rPr lang="en-US" dirty="0" smtClean="0">
                <a:latin typeface="Andalus" panose="02020603050405020304" pitchFamily="18" charset="-78"/>
                <a:cs typeface="Andalus" panose="02020603050405020304" pitchFamily="18" charset="-78"/>
              </a:rPr>
              <a:t>Contributes </a:t>
            </a:r>
            <a:r>
              <a:rPr lang="en-US" dirty="0">
                <a:latin typeface="Andalus" panose="02020603050405020304" pitchFamily="18" charset="-78"/>
                <a:cs typeface="Andalus" panose="02020603050405020304" pitchFamily="18" charset="-78"/>
              </a:rPr>
              <a:t>to the support of the prosthesis.</a:t>
            </a:r>
          </a:p>
          <a:p>
            <a:pPr algn="l" rtl="0"/>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62927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1">
                    <a:lumMod val="75000"/>
                  </a:schemeClr>
                </a:solidFill>
                <a:latin typeface="Times New Roman" panose="02020603050405020304" pitchFamily="18" charset="0"/>
                <a:cs typeface="Times New Roman" panose="02020603050405020304" pitchFamily="18" charset="0"/>
              </a:rPr>
              <a:t>Maxillary Major Connectors Design Specification:</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b="1" dirty="0">
                <a:solidFill>
                  <a:schemeClr val="accent1">
                    <a:lumMod val="75000"/>
                  </a:schemeClr>
                </a:solidFill>
                <a:latin typeface="Andalus" panose="02020603050405020304" pitchFamily="18" charset="-78"/>
                <a:cs typeface="Andalus" panose="02020603050405020304" pitchFamily="18" charset="-78"/>
              </a:rPr>
              <a:t>A. Placement of the border:</a:t>
            </a:r>
          </a:p>
          <a:p>
            <a:pPr algn="l" rtl="0"/>
            <a:r>
              <a:rPr lang="en-US" sz="2000" dirty="0" smtClean="0">
                <a:latin typeface="Andalus" panose="02020603050405020304" pitchFamily="18" charset="-78"/>
                <a:cs typeface="Andalus" panose="02020603050405020304" pitchFamily="18" charset="-78"/>
              </a:rPr>
              <a:t>1. border </a:t>
            </a:r>
            <a:r>
              <a:rPr lang="en-US" sz="2000" dirty="0">
                <a:latin typeface="Andalus" panose="02020603050405020304" pitchFamily="18" charset="-78"/>
                <a:cs typeface="Andalus" panose="02020603050405020304" pitchFamily="18" charset="-78"/>
              </a:rPr>
              <a:t>is at least 6mm from the gingival margin if not so, the metal extends to cover the </a:t>
            </a:r>
            <a:r>
              <a:rPr lang="en-US" sz="2000" dirty="0" err="1">
                <a:latin typeface="Andalus" panose="02020603050405020304" pitchFamily="18" charset="-78"/>
                <a:cs typeface="Andalus" panose="02020603050405020304" pitchFamily="18" charset="-78"/>
              </a:rPr>
              <a:t>cingulum</a:t>
            </a:r>
            <a:r>
              <a:rPr lang="en-US" sz="2000" dirty="0">
                <a:latin typeface="Andalus" panose="02020603050405020304" pitchFamily="18" charset="-78"/>
                <a:cs typeface="Andalus" panose="02020603050405020304" pitchFamily="18" charset="-78"/>
              </a:rPr>
              <a:t> of the tooth or the palatal surface of the posterior teeth.</a:t>
            </a:r>
          </a:p>
          <a:p>
            <a:pPr algn="l" rtl="0"/>
            <a:r>
              <a:rPr lang="en-US" sz="2000" dirty="0" smtClean="0">
                <a:latin typeface="Andalus" panose="02020603050405020304" pitchFamily="18" charset="-78"/>
                <a:cs typeface="Andalus" panose="02020603050405020304" pitchFamily="18" charset="-78"/>
              </a:rPr>
              <a:t>2. Border </a:t>
            </a:r>
            <a:r>
              <a:rPr lang="en-US" sz="2000" dirty="0">
                <a:latin typeface="Andalus" panose="02020603050405020304" pitchFamily="18" charset="-78"/>
                <a:cs typeface="Andalus" panose="02020603050405020304" pitchFamily="18" charset="-78"/>
              </a:rPr>
              <a:t>should be tapered to be less perceptible to the patient and smoothly curved, pass in the valley of the </a:t>
            </a:r>
            <a:r>
              <a:rPr lang="en-US" sz="2000" dirty="0" err="1">
                <a:latin typeface="Andalus" panose="02020603050405020304" pitchFamily="18" charset="-78"/>
                <a:cs typeface="Andalus" panose="02020603050405020304" pitchFamily="18" charset="-78"/>
              </a:rPr>
              <a:t>rugae</a:t>
            </a:r>
            <a:r>
              <a:rPr lang="en-US" sz="2000" dirty="0">
                <a:latin typeface="Andalus" panose="02020603050405020304" pitchFamily="18" charset="-78"/>
                <a:cs typeface="Andalus" panose="02020603050405020304" pitchFamily="18" charset="-78"/>
              </a:rPr>
              <a:t> region.</a:t>
            </a:r>
          </a:p>
          <a:p>
            <a:pPr algn="l" rtl="0"/>
            <a:r>
              <a:rPr lang="en-US" sz="2000" dirty="0" smtClean="0">
                <a:latin typeface="Andalus" panose="02020603050405020304" pitchFamily="18" charset="-78"/>
                <a:cs typeface="Andalus" panose="02020603050405020304" pitchFamily="18" charset="-78"/>
              </a:rPr>
              <a:t>3. Posteriorly </a:t>
            </a:r>
            <a:r>
              <a:rPr lang="en-US" sz="2000" dirty="0">
                <a:latin typeface="Andalus" panose="02020603050405020304" pitchFamily="18" charset="-78"/>
                <a:cs typeface="Andalus" panose="02020603050405020304" pitchFamily="18" charset="-78"/>
              </a:rPr>
              <a:t>the border shouldn't extend to the movable soft palate.</a:t>
            </a: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r="49753"/>
          <a:stretch/>
        </p:blipFill>
        <p:spPr>
          <a:xfrm>
            <a:off x="8625157" y="3989188"/>
            <a:ext cx="2965830" cy="2521340"/>
          </a:xfrm>
          <a:prstGeom prst="rect">
            <a:avLst/>
          </a:prstGeom>
        </p:spPr>
      </p:pic>
    </p:spTree>
    <p:extLst>
      <p:ext uri="{BB962C8B-B14F-4D97-AF65-F5344CB8AC3E}">
        <p14:creationId xmlns:p14="http://schemas.microsoft.com/office/powerpoint/2010/main" val="824417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1">
                    <a:lumMod val="75000"/>
                  </a:schemeClr>
                </a:solidFill>
                <a:latin typeface="Times New Roman" panose="02020603050405020304" pitchFamily="18" charset="0"/>
                <a:cs typeface="Times New Roman" panose="02020603050405020304" pitchFamily="18" charset="0"/>
              </a:rPr>
              <a:t>Maxillary Major Connectors Design Specification:</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2252257"/>
            <a:ext cx="9720071" cy="4023360"/>
          </a:xfrm>
        </p:spPr>
        <p:txBody>
          <a:bodyPr>
            <a:noAutofit/>
          </a:bodyPr>
          <a:lstStyle/>
          <a:p>
            <a:pPr algn="l" rtl="0"/>
            <a:r>
              <a:rPr lang="en-US" sz="2400" b="1" dirty="0">
                <a:solidFill>
                  <a:schemeClr val="accent1">
                    <a:lumMod val="75000"/>
                  </a:schemeClr>
                </a:solidFill>
                <a:latin typeface="Andalus" panose="02020603050405020304" pitchFamily="18" charset="-78"/>
                <a:cs typeface="Andalus" panose="02020603050405020304" pitchFamily="18" charset="-78"/>
              </a:rPr>
              <a:t>B. Borders should be beaded:</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Minor </a:t>
            </a:r>
            <a:r>
              <a:rPr lang="en-US" sz="2000" dirty="0">
                <a:latin typeface="Andalus" panose="02020603050405020304" pitchFamily="18" charset="-78"/>
                <a:cs typeface="Andalus" panose="02020603050405020304" pitchFamily="18" charset="-78"/>
              </a:rPr>
              <a:t>elevations at maxillary major connector borders that contact the palatal soft tissues, they are termed bead </a:t>
            </a:r>
            <a:r>
              <a:rPr lang="en-US" sz="2000" dirty="0" smtClean="0">
                <a:latin typeface="Andalus" panose="02020603050405020304" pitchFamily="18" charset="-78"/>
                <a:cs typeface="Andalus" panose="02020603050405020304" pitchFamily="18" charset="-78"/>
              </a:rPr>
              <a:t>lines. </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They </a:t>
            </a:r>
            <a:r>
              <a:rPr lang="en-US" sz="2000" dirty="0">
                <a:latin typeface="Andalus" panose="02020603050405020304" pitchFamily="18" charset="-78"/>
                <a:cs typeface="Andalus" panose="02020603050405020304" pitchFamily="18" charset="-78"/>
              </a:rPr>
              <a:t>are intended to:</a:t>
            </a:r>
          </a:p>
          <a:p>
            <a:pPr algn="l" rtl="0"/>
            <a:r>
              <a:rPr lang="en-US" sz="2000" dirty="0" smtClean="0">
                <a:latin typeface="Andalus" panose="02020603050405020304" pitchFamily="18" charset="-78"/>
                <a:cs typeface="Andalus" panose="02020603050405020304" pitchFamily="18" charset="-78"/>
              </a:rPr>
              <a:t>• Slightly </a:t>
            </a:r>
            <a:r>
              <a:rPr lang="en-US" sz="2000" dirty="0">
                <a:latin typeface="Andalus" panose="02020603050405020304" pitchFamily="18" charset="-78"/>
                <a:cs typeface="Andalus" panose="02020603050405020304" pitchFamily="18" charset="-78"/>
              </a:rPr>
              <a:t>displace the adjacent soft tissues.</a:t>
            </a:r>
          </a:p>
          <a:p>
            <a:pPr algn="l" rtl="0"/>
            <a:r>
              <a:rPr lang="en-US" sz="2000" dirty="0" smtClean="0">
                <a:latin typeface="Andalus" panose="02020603050405020304" pitchFamily="18" charset="-78"/>
                <a:cs typeface="Andalus" panose="02020603050405020304" pitchFamily="18" charset="-78"/>
              </a:rPr>
              <a:t>• Produce </a:t>
            </a:r>
            <a:r>
              <a:rPr lang="en-US" sz="2000" dirty="0">
                <a:latin typeface="Andalus" panose="02020603050405020304" pitchFamily="18" charset="-78"/>
                <a:cs typeface="Andalus" panose="02020603050405020304" pitchFamily="18" charset="-78"/>
              </a:rPr>
              <a:t>a mechanical seal and prevent food particles from collecting under the major connector.</a:t>
            </a:r>
          </a:p>
          <a:p>
            <a:pPr algn="l" rtl="0"/>
            <a:r>
              <a:rPr lang="en-US" sz="2000" dirty="0" smtClean="0">
                <a:latin typeface="Andalus" panose="02020603050405020304" pitchFamily="18" charset="-78"/>
                <a:cs typeface="Andalus" panose="02020603050405020304" pitchFamily="18" charset="-78"/>
              </a:rPr>
              <a:t>• Provide </a:t>
            </a:r>
            <a:r>
              <a:rPr lang="en-US" sz="2000" dirty="0">
                <a:latin typeface="Andalus" panose="02020603050405020304" pitchFamily="18" charset="-78"/>
                <a:cs typeface="Andalus" panose="02020603050405020304" pitchFamily="18" charset="-78"/>
              </a:rPr>
              <a:t>excellent visual finish lines for technicians who finish and polish RPD frameworks.</a:t>
            </a:r>
          </a:p>
          <a:p>
            <a:pPr algn="l" rtl="0"/>
            <a:r>
              <a:rPr lang="en-US" sz="2000" dirty="0" smtClean="0">
                <a:latin typeface="Andalus" panose="02020603050405020304" pitchFamily="18" charset="-78"/>
                <a:cs typeface="Andalus" panose="02020603050405020304" pitchFamily="18" charset="-78"/>
              </a:rPr>
              <a:t>• The </a:t>
            </a:r>
            <a:r>
              <a:rPr lang="en-US" sz="2000" dirty="0">
                <a:latin typeface="Andalus" panose="02020603050405020304" pitchFamily="18" charset="-78"/>
                <a:cs typeface="Andalus" panose="02020603050405020304" pitchFamily="18" charset="-78"/>
              </a:rPr>
              <a:t>groove must fade within 6 mm of the gingival margin to prevent impingement also fade over a hard midline of the palate.</a:t>
            </a:r>
          </a:p>
          <a:p>
            <a:pPr algn="l" rtl="0"/>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577553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52410" y="4752304"/>
            <a:ext cx="6668036" cy="2105696"/>
          </a:xfrm>
          <a:prstGeom prst="rect">
            <a:avLst/>
          </a:prstGeom>
        </p:spPr>
      </p:pic>
      <p:sp>
        <p:nvSpPr>
          <p:cNvPr id="2" name="Title 1"/>
          <p:cNvSpPr>
            <a:spLocks noGrp="1"/>
          </p:cNvSpPr>
          <p:nvPr>
            <p:ph type="title"/>
          </p:nvPr>
        </p:nvSpPr>
        <p:spPr>
          <a:xfrm>
            <a:off x="1024128" y="482184"/>
            <a:ext cx="9720072" cy="1499616"/>
          </a:xfrm>
        </p:spPr>
        <p:txBody>
          <a:bodyPr>
            <a:normAutofit/>
          </a:bodyPr>
          <a:lstStyle/>
          <a:p>
            <a:r>
              <a:rPr lang="en-US" sz="4800" b="1" cap="none" dirty="0" smtClean="0">
                <a:solidFill>
                  <a:schemeClr val="accent1">
                    <a:lumMod val="75000"/>
                  </a:schemeClr>
                </a:solidFill>
                <a:latin typeface="Times New Roman" panose="02020603050405020304" pitchFamily="18" charset="0"/>
                <a:cs typeface="Times New Roman" panose="02020603050405020304" pitchFamily="18" charset="0"/>
              </a:rPr>
              <a:t>Maxillary Major Connectors Design Specification:</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1884824"/>
            <a:ext cx="9720071" cy="4023360"/>
          </a:xfrm>
        </p:spPr>
        <p:txBody>
          <a:bodyPr>
            <a:noAutofit/>
          </a:bodyPr>
          <a:lstStyle/>
          <a:p>
            <a:pPr algn="l" rtl="0"/>
            <a:r>
              <a:rPr lang="en-US" sz="2400" b="1" dirty="0">
                <a:solidFill>
                  <a:schemeClr val="accent1">
                    <a:lumMod val="75000"/>
                  </a:schemeClr>
                </a:solidFill>
                <a:latin typeface="Andalus" panose="02020603050405020304" pitchFamily="18" charset="-78"/>
                <a:cs typeface="Andalus" panose="02020603050405020304" pitchFamily="18" charset="-78"/>
              </a:rPr>
              <a:t>B. Borders should be beaded:</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Created </a:t>
            </a:r>
            <a:r>
              <a:rPr lang="en-US" sz="2000" dirty="0">
                <a:latin typeface="Andalus" panose="02020603050405020304" pitchFamily="18" charset="-78"/>
                <a:cs typeface="Andalus" panose="02020603050405020304" pitchFamily="18" charset="-78"/>
              </a:rPr>
              <a:t>by scribing shallow channels on the surface of a cast before duplication in investment </a:t>
            </a:r>
            <a:r>
              <a:rPr lang="en-US" sz="2000" dirty="0" smtClean="0">
                <a:latin typeface="Andalus" panose="02020603050405020304" pitchFamily="18" charset="-78"/>
                <a:cs typeface="Andalus" panose="02020603050405020304" pitchFamily="18" charset="-78"/>
              </a:rPr>
              <a:t>material.</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Each </a:t>
            </a:r>
            <a:r>
              <a:rPr lang="en-US" sz="2000" dirty="0">
                <a:latin typeface="Andalus" panose="02020603050405020304" pitchFamily="18" charset="-78"/>
                <a:cs typeface="Andalus" panose="02020603050405020304" pitchFamily="18" charset="-78"/>
              </a:rPr>
              <a:t>channel should have a width and depth of 0.5 to 1.0 </a:t>
            </a:r>
            <a:r>
              <a:rPr lang="en-US" sz="2000" dirty="0" smtClean="0">
                <a:latin typeface="Andalus" panose="02020603050405020304" pitchFamily="18" charset="-78"/>
                <a:cs typeface="Andalus" panose="02020603050405020304" pitchFamily="18" charset="-78"/>
              </a:rPr>
              <a:t>mm.</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depth of the beading should be reduced in areas of thin tissue coverage such as the </a:t>
            </a:r>
            <a:r>
              <a:rPr lang="en-US" sz="2000" dirty="0" err="1">
                <a:latin typeface="Andalus" panose="02020603050405020304" pitchFamily="18" charset="-78"/>
                <a:cs typeface="Andalus" panose="02020603050405020304" pitchFamily="18" charset="-78"/>
              </a:rPr>
              <a:t>midpalatine</a:t>
            </a:r>
            <a:r>
              <a:rPr lang="en-US" sz="2000" dirty="0">
                <a:latin typeface="Andalus" panose="02020603050405020304" pitchFamily="18" charset="-78"/>
                <a:cs typeface="Andalus" panose="02020603050405020304" pitchFamily="18" charset="-78"/>
              </a:rPr>
              <a:t> raphe or a palatal </a:t>
            </a:r>
            <a:r>
              <a:rPr lang="en-US" sz="2000" dirty="0" smtClean="0">
                <a:latin typeface="Andalus" panose="02020603050405020304" pitchFamily="18" charset="-78"/>
                <a:cs typeface="Andalus" panose="02020603050405020304" pitchFamily="18" charset="-78"/>
              </a:rPr>
              <a:t>torus.</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When </a:t>
            </a:r>
            <a:r>
              <a:rPr lang="en-US" sz="2000" dirty="0">
                <a:latin typeface="Andalus" panose="02020603050405020304" pitchFamily="18" charset="-78"/>
                <a:cs typeface="Andalus" panose="02020603050405020304" pitchFamily="18" charset="-78"/>
              </a:rPr>
              <a:t>the partial denture is not in the mouth, the outline of the beading should be evident in the palatal soft tissues (no evidence of irritation or inflammation).</a:t>
            </a:r>
          </a:p>
          <a:p>
            <a:pPr algn="l" rtl="0"/>
            <a:endParaRPr lang="ar-SA" sz="2000"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3"/>
          <a:stretch>
            <a:fillRect/>
          </a:stretch>
        </p:blipFill>
        <p:spPr>
          <a:xfrm>
            <a:off x="8348729" y="4558046"/>
            <a:ext cx="3624332" cy="2188169"/>
          </a:xfrm>
          <a:prstGeom prst="rect">
            <a:avLst/>
          </a:prstGeom>
        </p:spPr>
      </p:pic>
    </p:spTree>
    <p:extLst>
      <p:ext uri="{BB962C8B-B14F-4D97-AF65-F5344CB8AC3E}">
        <p14:creationId xmlns:p14="http://schemas.microsoft.com/office/powerpoint/2010/main" val="209525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1">
                    <a:lumMod val="75000"/>
                  </a:schemeClr>
                </a:solidFill>
                <a:latin typeface="Times New Roman" panose="02020603050405020304" pitchFamily="18" charset="0"/>
                <a:cs typeface="Times New Roman" panose="02020603050405020304" pitchFamily="18" charset="0"/>
              </a:rPr>
              <a:t>Maxillary Major Connectors Design Specification:</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b="1" dirty="0">
                <a:solidFill>
                  <a:schemeClr val="accent1">
                    <a:lumMod val="75000"/>
                  </a:schemeClr>
                </a:solidFill>
                <a:latin typeface="Andalus" panose="02020603050405020304" pitchFamily="18" charset="-78"/>
                <a:cs typeface="Andalus" panose="02020603050405020304" pitchFamily="18" charset="-78"/>
              </a:rPr>
              <a:t>C. Relief:</a:t>
            </a:r>
          </a:p>
          <a:p>
            <a:pPr algn="l" rtl="0">
              <a:buFont typeface="Wingdings" panose="05000000000000000000" pitchFamily="2" charset="2"/>
              <a:buChar char="§"/>
            </a:pPr>
            <a:r>
              <a:rPr lang="en-US" sz="2000" dirty="0">
                <a:solidFill>
                  <a:schemeClr val="tx2"/>
                </a:solidFill>
                <a:latin typeface="Andalus" panose="02020603050405020304" pitchFamily="18" charset="-78"/>
                <a:cs typeface="Andalus" panose="02020603050405020304" pitchFamily="18" charset="-78"/>
              </a:rPr>
              <a:t> </a:t>
            </a:r>
            <a:r>
              <a:rPr lang="en-US" sz="2000" dirty="0" smtClean="0">
                <a:solidFill>
                  <a:schemeClr val="tx2"/>
                </a:solidFill>
                <a:latin typeface="Andalus" panose="02020603050405020304" pitchFamily="18" charset="-78"/>
                <a:cs typeface="Andalus" panose="02020603050405020304" pitchFamily="18" charset="-78"/>
              </a:rPr>
              <a:t>Except </a:t>
            </a:r>
            <a:r>
              <a:rPr lang="en-US" sz="2000" dirty="0">
                <a:solidFill>
                  <a:schemeClr val="tx2"/>
                </a:solidFill>
                <a:latin typeface="Andalus" panose="02020603050405020304" pitchFamily="18" charset="-78"/>
                <a:cs typeface="Andalus" panose="02020603050405020304" pitchFamily="18" charset="-78"/>
              </a:rPr>
              <a:t>in the presence of a palatal torus or a prominent median suture line, relief should not be used under a maxillary MC.</a:t>
            </a:r>
          </a:p>
          <a:p>
            <a:pPr algn="l" rtl="0">
              <a:buFont typeface="Wingdings" panose="05000000000000000000" pitchFamily="2" charset="2"/>
              <a:buChar char="§"/>
            </a:pPr>
            <a:r>
              <a:rPr lang="en-US" sz="2000" dirty="0">
                <a:solidFill>
                  <a:schemeClr val="tx2"/>
                </a:solidFill>
                <a:latin typeface="Andalus" panose="02020603050405020304" pitchFamily="18" charset="-78"/>
                <a:cs typeface="Andalus" panose="02020603050405020304" pitchFamily="18" charset="-78"/>
              </a:rPr>
              <a:t> </a:t>
            </a:r>
            <a:r>
              <a:rPr lang="en-US" sz="2000" dirty="0" smtClean="0">
                <a:solidFill>
                  <a:schemeClr val="tx2"/>
                </a:solidFill>
                <a:latin typeface="Andalus" panose="02020603050405020304" pitchFamily="18" charset="-78"/>
                <a:cs typeface="Andalus" panose="02020603050405020304" pitchFamily="18" charset="-78"/>
              </a:rPr>
              <a:t>The </a:t>
            </a:r>
            <a:r>
              <a:rPr lang="en-US" sz="2000" dirty="0">
                <a:solidFill>
                  <a:schemeClr val="tx2"/>
                </a:solidFill>
                <a:latin typeface="Andalus" panose="02020603050405020304" pitchFamily="18" charset="-78"/>
                <a:cs typeface="Andalus" panose="02020603050405020304" pitchFamily="18" charset="-78"/>
              </a:rPr>
              <a:t>intimate contact between the palatal soft tissues and the metal connector enhances the retention and stability of the denture.</a:t>
            </a:r>
          </a:p>
          <a:p>
            <a:pPr algn="l" rtl="0">
              <a:buFont typeface="Wingdings" panose="05000000000000000000" pitchFamily="2" charset="2"/>
              <a:buChar char="§"/>
            </a:pPr>
            <a:r>
              <a:rPr lang="en-US" sz="2000" dirty="0">
                <a:solidFill>
                  <a:schemeClr val="tx2"/>
                </a:solidFill>
                <a:latin typeface="Andalus" panose="02020603050405020304" pitchFamily="18" charset="-78"/>
                <a:cs typeface="Andalus" panose="02020603050405020304" pitchFamily="18" charset="-78"/>
              </a:rPr>
              <a:t> </a:t>
            </a:r>
            <a:r>
              <a:rPr lang="en-US" sz="2000" dirty="0" smtClean="0">
                <a:solidFill>
                  <a:schemeClr val="tx2"/>
                </a:solidFill>
                <a:latin typeface="Andalus" panose="02020603050405020304" pitchFamily="18" charset="-78"/>
                <a:cs typeface="Andalus" panose="02020603050405020304" pitchFamily="18" charset="-78"/>
              </a:rPr>
              <a:t>To </a:t>
            </a:r>
            <a:r>
              <a:rPr lang="en-US" sz="2000" dirty="0">
                <a:solidFill>
                  <a:schemeClr val="tx2"/>
                </a:solidFill>
                <a:latin typeface="Andalus" panose="02020603050405020304" pitchFamily="18" charset="-78"/>
                <a:cs typeface="Andalus" panose="02020603050405020304" pitchFamily="18" charset="-78"/>
              </a:rPr>
              <a:t>maintain this intimate metal–soft tissue contacts, the tissue side of the major connector is not brought to a high finish during polishing procedures.</a:t>
            </a:r>
          </a:p>
          <a:p>
            <a:pPr algn="l" rtl="0"/>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277988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cap="none" dirty="0" smtClean="0">
                <a:solidFill>
                  <a:schemeClr val="accent1">
                    <a:lumMod val="75000"/>
                  </a:schemeClr>
                </a:solidFill>
                <a:latin typeface="Times New Roman" panose="02020603050405020304" pitchFamily="18" charset="0"/>
                <a:cs typeface="Times New Roman" panose="02020603050405020304" pitchFamily="18" charset="0"/>
              </a:rPr>
              <a:t>Types</a:t>
            </a:r>
            <a:r>
              <a:rPr lang="en-US" b="1" cap="none" dirty="0" smtClean="0">
                <a:solidFill>
                  <a:schemeClr val="accent1">
                    <a:lumMod val="75000"/>
                  </a:schemeClr>
                </a:solidFill>
                <a:latin typeface="Times New Roman" panose="02020603050405020304" pitchFamily="18" charset="0"/>
                <a:cs typeface="Times New Roman" panose="02020603050405020304" pitchFamily="18" charset="0"/>
              </a:rPr>
              <a:t> Of Maxillary Major Connectors</a:t>
            </a:r>
            <a:endParaRPr lang="ar-SA"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b="1" dirty="0">
                <a:solidFill>
                  <a:schemeClr val="accent1">
                    <a:lumMod val="75000"/>
                  </a:schemeClr>
                </a:solidFill>
                <a:latin typeface="Andalus" panose="02020603050405020304" pitchFamily="18" charset="-78"/>
                <a:cs typeface="Andalus" panose="02020603050405020304" pitchFamily="18" charset="-78"/>
              </a:rPr>
              <a:t>1. </a:t>
            </a:r>
            <a:r>
              <a:rPr lang="en-US" dirty="0">
                <a:latin typeface="Andalus" panose="02020603050405020304" pitchFamily="18" charset="-78"/>
                <a:cs typeface="Andalus" panose="02020603050405020304" pitchFamily="18" charset="-78"/>
              </a:rPr>
              <a:t>Palatal </a:t>
            </a:r>
            <a:r>
              <a:rPr lang="en-US" dirty="0" smtClean="0">
                <a:latin typeface="Andalus" panose="02020603050405020304" pitchFamily="18" charset="-78"/>
                <a:cs typeface="Andalus" panose="02020603050405020304" pitchFamily="18" charset="-78"/>
              </a:rPr>
              <a:t>bar.</a:t>
            </a:r>
            <a:endParaRPr lang="en-US" dirty="0">
              <a:latin typeface="Andalus" panose="02020603050405020304" pitchFamily="18" charset="-78"/>
              <a:cs typeface="Andalus" panose="02020603050405020304" pitchFamily="18" charset="-78"/>
            </a:endParaRPr>
          </a:p>
          <a:p>
            <a:pPr algn="l" rtl="0"/>
            <a:r>
              <a:rPr lang="en-US" b="1" dirty="0">
                <a:solidFill>
                  <a:schemeClr val="accent1">
                    <a:lumMod val="75000"/>
                  </a:schemeClr>
                </a:solidFill>
                <a:latin typeface="Andalus" panose="02020603050405020304" pitchFamily="18" charset="-78"/>
                <a:cs typeface="Andalus" panose="02020603050405020304" pitchFamily="18" charset="-78"/>
              </a:rPr>
              <a:t>2. </a:t>
            </a:r>
            <a:r>
              <a:rPr lang="en-US" dirty="0">
                <a:latin typeface="Andalus" panose="02020603050405020304" pitchFamily="18" charset="-78"/>
                <a:cs typeface="Andalus" panose="02020603050405020304" pitchFamily="18" charset="-78"/>
              </a:rPr>
              <a:t>Palatal </a:t>
            </a:r>
            <a:r>
              <a:rPr lang="en-US" dirty="0" smtClean="0">
                <a:latin typeface="Andalus" panose="02020603050405020304" pitchFamily="18" charset="-78"/>
                <a:cs typeface="Andalus" panose="02020603050405020304" pitchFamily="18" charset="-78"/>
              </a:rPr>
              <a:t>strap.</a:t>
            </a:r>
            <a:endParaRPr lang="en-US" dirty="0">
              <a:latin typeface="Andalus" panose="02020603050405020304" pitchFamily="18" charset="-78"/>
              <a:cs typeface="Andalus" panose="02020603050405020304" pitchFamily="18" charset="-78"/>
            </a:endParaRPr>
          </a:p>
          <a:p>
            <a:pPr algn="l" rtl="0"/>
            <a:r>
              <a:rPr lang="en-US" b="1" dirty="0">
                <a:solidFill>
                  <a:schemeClr val="accent1">
                    <a:lumMod val="75000"/>
                  </a:schemeClr>
                </a:solidFill>
                <a:latin typeface="Andalus" panose="02020603050405020304" pitchFamily="18" charset="-78"/>
                <a:cs typeface="Andalus" panose="02020603050405020304" pitchFamily="18" charset="-78"/>
              </a:rPr>
              <a:t>3. </a:t>
            </a:r>
            <a:r>
              <a:rPr lang="en-US" dirty="0">
                <a:latin typeface="Andalus" panose="02020603050405020304" pitchFamily="18" charset="-78"/>
                <a:cs typeface="Andalus" panose="02020603050405020304" pitchFamily="18" charset="-78"/>
              </a:rPr>
              <a:t>Anteroposterior palatal </a:t>
            </a:r>
            <a:r>
              <a:rPr lang="en-US" dirty="0" smtClean="0">
                <a:latin typeface="Andalus" panose="02020603050405020304" pitchFamily="18" charset="-78"/>
                <a:cs typeface="Andalus" panose="02020603050405020304" pitchFamily="18" charset="-78"/>
              </a:rPr>
              <a:t>bar.</a:t>
            </a:r>
            <a:endParaRPr lang="en-US" dirty="0">
              <a:latin typeface="Andalus" panose="02020603050405020304" pitchFamily="18" charset="-78"/>
              <a:cs typeface="Andalus" panose="02020603050405020304" pitchFamily="18" charset="-78"/>
            </a:endParaRPr>
          </a:p>
          <a:p>
            <a:pPr algn="l" rtl="0"/>
            <a:r>
              <a:rPr lang="en-US" b="1" dirty="0">
                <a:solidFill>
                  <a:schemeClr val="accent1">
                    <a:lumMod val="75000"/>
                  </a:schemeClr>
                </a:solidFill>
                <a:latin typeface="Andalus" panose="02020603050405020304" pitchFamily="18" charset="-78"/>
                <a:cs typeface="Andalus" panose="02020603050405020304" pitchFamily="18" charset="-78"/>
              </a:rPr>
              <a:t>4. </a:t>
            </a:r>
            <a:r>
              <a:rPr lang="en-US" dirty="0">
                <a:latin typeface="Andalus" panose="02020603050405020304" pitchFamily="18" charset="-78"/>
                <a:cs typeface="Andalus" panose="02020603050405020304" pitchFamily="18" charset="-78"/>
              </a:rPr>
              <a:t>Anteroposterior palatal </a:t>
            </a:r>
            <a:r>
              <a:rPr lang="en-US" dirty="0" smtClean="0">
                <a:latin typeface="Andalus" panose="02020603050405020304" pitchFamily="18" charset="-78"/>
                <a:cs typeface="Andalus" panose="02020603050405020304" pitchFamily="18" charset="-78"/>
              </a:rPr>
              <a:t>strap.</a:t>
            </a:r>
            <a:endParaRPr lang="en-US" dirty="0">
              <a:latin typeface="Andalus" panose="02020603050405020304" pitchFamily="18" charset="-78"/>
              <a:cs typeface="Andalus" panose="02020603050405020304" pitchFamily="18" charset="-78"/>
            </a:endParaRPr>
          </a:p>
          <a:p>
            <a:pPr algn="l" rtl="0"/>
            <a:r>
              <a:rPr lang="en-US" b="1" dirty="0">
                <a:solidFill>
                  <a:schemeClr val="accent1">
                    <a:lumMod val="75000"/>
                  </a:schemeClr>
                </a:solidFill>
                <a:latin typeface="Andalus" panose="02020603050405020304" pitchFamily="18" charset="-78"/>
                <a:cs typeface="Andalus" panose="02020603050405020304" pitchFamily="18" charset="-78"/>
              </a:rPr>
              <a:t>5. </a:t>
            </a:r>
            <a:r>
              <a:rPr lang="en-US" dirty="0">
                <a:latin typeface="Andalus" panose="02020603050405020304" pitchFamily="18" charset="-78"/>
                <a:cs typeface="Andalus" panose="02020603050405020304" pitchFamily="18" charset="-78"/>
              </a:rPr>
              <a:t>Complete </a:t>
            </a:r>
            <a:r>
              <a:rPr lang="en-US" dirty="0" smtClean="0">
                <a:latin typeface="Andalus" panose="02020603050405020304" pitchFamily="18" charset="-78"/>
                <a:cs typeface="Andalus" panose="02020603050405020304" pitchFamily="18" charset="-78"/>
              </a:rPr>
              <a:t>palate.</a:t>
            </a:r>
            <a:endParaRPr lang="en-US" dirty="0">
              <a:latin typeface="Andalus" panose="02020603050405020304" pitchFamily="18" charset="-78"/>
              <a:cs typeface="Andalus" panose="02020603050405020304" pitchFamily="18" charset="-78"/>
            </a:endParaRPr>
          </a:p>
          <a:p>
            <a:pPr algn="l" rtl="0"/>
            <a:r>
              <a:rPr lang="en-US" b="1" dirty="0">
                <a:solidFill>
                  <a:schemeClr val="accent1">
                    <a:lumMod val="75000"/>
                  </a:schemeClr>
                </a:solidFill>
                <a:latin typeface="Andalus" panose="02020603050405020304" pitchFamily="18" charset="-78"/>
                <a:cs typeface="Andalus" panose="02020603050405020304" pitchFamily="18" charset="-78"/>
              </a:rPr>
              <a:t>6. </a:t>
            </a:r>
            <a:r>
              <a:rPr lang="en-US" dirty="0">
                <a:latin typeface="Andalus" panose="02020603050405020304" pitchFamily="18" charset="-78"/>
                <a:cs typeface="Andalus" panose="02020603050405020304" pitchFamily="18" charset="-78"/>
              </a:rPr>
              <a:t>U-shaped Palatal MC (horse-shoe</a:t>
            </a:r>
            <a:r>
              <a:rPr lang="en-US" dirty="0" smtClean="0">
                <a:latin typeface="Andalus" panose="02020603050405020304" pitchFamily="18" charset="-78"/>
                <a:cs typeface="Andalus" panose="02020603050405020304" pitchFamily="18" charset="-78"/>
              </a:rPr>
              <a:t>).</a:t>
            </a:r>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38887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1">
                    <a:lumMod val="75000"/>
                  </a:schemeClr>
                </a:solidFill>
                <a:latin typeface="Times New Roman" panose="02020603050405020304" pitchFamily="18" charset="0"/>
                <a:cs typeface="Times New Roman" panose="02020603050405020304" pitchFamily="18" charset="0"/>
              </a:rPr>
              <a:t>1. Palatal Bar</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dirty="0">
                <a:latin typeface="Andalus" panose="02020603050405020304" pitchFamily="18" charset="-78"/>
                <a:cs typeface="Andalus" panose="02020603050405020304" pitchFamily="18" charset="-78"/>
              </a:rPr>
              <a:t>• A narrow half oval with its thickest point at the center.</a:t>
            </a:r>
          </a:p>
          <a:p>
            <a:pPr algn="l" rtl="0"/>
            <a:r>
              <a:rPr lang="en-US" dirty="0">
                <a:latin typeface="Andalus" panose="02020603050405020304" pitchFamily="18" charset="-78"/>
                <a:cs typeface="Andalus" panose="02020603050405020304" pitchFamily="18" charset="-78"/>
              </a:rPr>
              <a:t>• The bar is gently curved and should not form a sharp angle at its junction with the denture base.</a:t>
            </a:r>
          </a:p>
          <a:p>
            <a:pPr algn="l" rtl="0"/>
            <a:r>
              <a:rPr lang="en-US" b="1" dirty="0">
                <a:solidFill>
                  <a:schemeClr val="accent1">
                    <a:lumMod val="75000"/>
                  </a:schemeClr>
                </a:solidFill>
                <a:latin typeface="Andalus" panose="02020603050405020304" pitchFamily="18" charset="-78"/>
                <a:cs typeface="Andalus" panose="02020603050405020304" pitchFamily="18" charset="-78"/>
              </a:rPr>
              <a:t>Advantages:</a:t>
            </a:r>
          </a:p>
          <a:p>
            <a:pPr algn="l" rtl="0">
              <a:buFont typeface="Arial" panose="020B0604020202020204" pitchFamily="34" charset="0"/>
              <a:buChar char="•"/>
            </a:pPr>
            <a:r>
              <a:rPr lang="en-US" dirty="0" smtClean="0">
                <a:latin typeface="Andalus" panose="02020603050405020304" pitchFamily="18" charset="-78"/>
                <a:cs typeface="Andalus" panose="02020603050405020304" pitchFamily="18" charset="-78"/>
              </a:rPr>
              <a:t>For </a:t>
            </a:r>
            <a:r>
              <a:rPr lang="en-US" dirty="0">
                <a:latin typeface="Andalus" panose="02020603050405020304" pitchFamily="18" charset="-78"/>
                <a:cs typeface="Andalus" panose="02020603050405020304" pitchFamily="18" charset="-78"/>
              </a:rPr>
              <a:t>many years, the palatal bar was one of the most widely </a:t>
            </a:r>
            <a:r>
              <a:rPr lang="en-US" dirty="0" smtClean="0">
                <a:latin typeface="Andalus" panose="02020603050405020304" pitchFamily="18" charset="-78"/>
                <a:cs typeface="Andalus" panose="02020603050405020304" pitchFamily="18" charset="-78"/>
              </a:rPr>
              <a:t>used. Today, palatal bar major connectors are used primarily in interim applications. The </a:t>
            </a:r>
            <a:r>
              <a:rPr lang="en-US" dirty="0">
                <a:latin typeface="Andalus" panose="02020603050405020304" pitchFamily="18" charset="-78"/>
                <a:cs typeface="Andalus" panose="02020603050405020304" pitchFamily="18" charset="-78"/>
              </a:rPr>
              <a:t>palatal bar has few advantages and should be avoided.</a:t>
            </a:r>
          </a:p>
          <a:p>
            <a:pPr algn="l" rtl="0"/>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746982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1">
                    <a:lumMod val="75000"/>
                  </a:schemeClr>
                </a:solidFill>
                <a:latin typeface="Times New Roman" panose="02020603050405020304" pitchFamily="18" charset="0"/>
                <a:cs typeface="Times New Roman" panose="02020603050405020304" pitchFamily="18" charset="0"/>
              </a:rPr>
              <a:t>1. Palatal Bar</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b="1" dirty="0" smtClean="0">
                <a:solidFill>
                  <a:schemeClr val="accent1">
                    <a:lumMod val="75000"/>
                  </a:schemeClr>
                </a:solidFill>
                <a:latin typeface="Andalus" panose="02020603050405020304" pitchFamily="18" charset="-78"/>
                <a:cs typeface="Andalus" panose="02020603050405020304" pitchFamily="18" charset="-78"/>
              </a:rPr>
              <a:t>Disadvantages</a:t>
            </a:r>
            <a:r>
              <a:rPr lang="en-US" b="1" dirty="0">
                <a:solidFill>
                  <a:schemeClr val="accent1">
                    <a:lumMod val="75000"/>
                  </a:schemeClr>
                </a:solidFill>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sz="2000" dirty="0" smtClean="0">
                <a:latin typeface="Andalus" panose="02020603050405020304" pitchFamily="18" charset="-78"/>
                <a:cs typeface="Andalus" panose="02020603050405020304" pitchFamily="18" charset="-78"/>
              </a:rPr>
              <a:t>To </a:t>
            </a:r>
            <a:r>
              <a:rPr lang="en-US" sz="2000" dirty="0">
                <a:latin typeface="Andalus" panose="02020603050405020304" pitchFamily="18" charset="-78"/>
                <a:cs typeface="Andalus" panose="02020603050405020304" pitchFamily="18" charset="-78"/>
              </a:rPr>
              <a:t>provide the necessary rigidity, a palatal bar major connector must be </a:t>
            </a:r>
            <a:r>
              <a:rPr lang="en-US" sz="2000" dirty="0" smtClean="0">
                <a:latin typeface="Andalus" panose="02020603050405020304" pitchFamily="18" charset="-78"/>
                <a:cs typeface="Andalus" panose="02020603050405020304" pitchFamily="18" charset="-78"/>
              </a:rPr>
              <a:t>bulky. So</a:t>
            </a:r>
            <a:r>
              <a:rPr lang="en-US" sz="2000" dirty="0">
                <a:latin typeface="Andalus" panose="02020603050405020304" pitchFamily="18" charset="-78"/>
                <a:cs typeface="Andalus" panose="02020603050405020304" pitchFamily="18" charset="-78"/>
              </a:rPr>
              <a:t>, patients find the palatal bar </a:t>
            </a:r>
            <a:r>
              <a:rPr lang="en-US" sz="2000" dirty="0" smtClean="0">
                <a:latin typeface="Andalus" panose="02020603050405020304" pitchFamily="18" charset="-78"/>
                <a:cs typeface="Andalus" panose="02020603050405020304" pitchFamily="18" charset="-78"/>
              </a:rPr>
              <a:t>uncomfortable.</a:t>
            </a:r>
          </a:p>
          <a:p>
            <a:pPr algn="l" rtl="0">
              <a:buFont typeface="Wingdings" panose="05000000000000000000" pitchFamily="2" charset="2"/>
              <a:buChar char="§"/>
            </a:pPr>
            <a:r>
              <a:rPr lang="en-US" sz="2000" dirty="0" smtClean="0">
                <a:latin typeface="Andalus" panose="02020603050405020304" pitchFamily="18" charset="-78"/>
                <a:cs typeface="Andalus" panose="02020603050405020304" pitchFamily="18" charset="-78"/>
              </a:rPr>
              <a:t>Palatal </a:t>
            </a:r>
            <a:r>
              <a:rPr lang="en-US" sz="2000" dirty="0">
                <a:latin typeface="Andalus" panose="02020603050405020304" pitchFamily="18" charset="-78"/>
                <a:cs typeface="Andalus" panose="02020603050405020304" pitchFamily="18" charset="-78"/>
              </a:rPr>
              <a:t>bar derives little vertical support from the bony </a:t>
            </a:r>
            <a:r>
              <a:rPr lang="en-US" sz="2000" dirty="0" smtClean="0">
                <a:latin typeface="Andalus" panose="02020603050405020304" pitchFamily="18" charset="-78"/>
                <a:cs typeface="Andalus" panose="02020603050405020304" pitchFamily="18" charset="-78"/>
              </a:rPr>
              <a:t>palate. As </a:t>
            </a:r>
            <a:r>
              <a:rPr lang="en-US" sz="2000" dirty="0">
                <a:latin typeface="Andalus" panose="02020603050405020304" pitchFamily="18" charset="-78"/>
                <a:cs typeface="Andalus" panose="02020603050405020304" pitchFamily="18" charset="-78"/>
              </a:rPr>
              <a:t>a result, a palatal bar major connector must derive nearly all its support from rests on the remaining </a:t>
            </a:r>
            <a:r>
              <a:rPr lang="en-US" sz="2000" dirty="0" smtClean="0">
                <a:latin typeface="Andalus" panose="02020603050405020304" pitchFamily="18" charset="-78"/>
                <a:cs typeface="Andalus" panose="02020603050405020304" pitchFamily="18" charset="-78"/>
              </a:rPr>
              <a:t>teeth.</a:t>
            </a:r>
          </a:p>
          <a:p>
            <a:pPr algn="l" rtl="0">
              <a:buFont typeface="Wingdings" panose="05000000000000000000" pitchFamily="2" charset="2"/>
              <a:buChar char="§"/>
            </a:pPr>
            <a:r>
              <a:rPr lang="en-US" sz="2000" dirty="0" smtClean="0">
                <a:latin typeface="Andalus" panose="02020603050405020304" pitchFamily="18" charset="-78"/>
                <a:cs typeface="Andalus" panose="02020603050405020304" pitchFamily="18" charset="-78"/>
              </a:rPr>
              <a:t>should </a:t>
            </a:r>
            <a:r>
              <a:rPr lang="en-US" sz="2000" dirty="0">
                <a:latin typeface="Andalus" panose="02020603050405020304" pitchFamily="18" charset="-78"/>
                <a:cs typeface="Andalus" panose="02020603050405020304" pitchFamily="18" charset="-78"/>
              </a:rPr>
              <a:t>be limited to short-span Class III applications should not be placed anterior to the second premolar position, otherwise its bulk may produce noticeable discomfort and alteration of speech.</a:t>
            </a:r>
          </a:p>
          <a:p>
            <a:pPr marL="457200" indent="-457200" algn="l" rtl="0">
              <a:buFont typeface="+mj-lt"/>
              <a:buAutoNum type="arabicPeriod"/>
            </a:pP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4866579" y="425002"/>
            <a:ext cx="7325421" cy="2304883"/>
          </a:xfrm>
          <a:prstGeom prst="rect">
            <a:avLst/>
          </a:prstGeom>
        </p:spPr>
      </p:pic>
    </p:spTree>
    <p:extLst>
      <p:ext uri="{BB962C8B-B14F-4D97-AF65-F5344CB8AC3E}">
        <p14:creationId xmlns:p14="http://schemas.microsoft.com/office/powerpoint/2010/main" val="2155270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2.Palatal Strap</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2012030"/>
            <a:ext cx="9720071" cy="4023360"/>
          </a:xfrm>
        </p:spPr>
        <p:txBody>
          <a:bodyPr>
            <a:normAutofit lnSpcReduction="10000"/>
          </a:bodyPr>
          <a:lstStyle/>
          <a:p>
            <a:pPr algn="l" rtl="0">
              <a:buFont typeface="Wingdings" panose="05000000000000000000" pitchFamily="2" charset="2"/>
              <a:buChar char="§"/>
            </a:pPr>
            <a:r>
              <a:rPr lang="en-US" sz="2000" dirty="0" smtClean="0">
                <a:latin typeface="Andalus" panose="02020603050405020304" pitchFamily="18" charset="-78"/>
                <a:cs typeface="Andalus" panose="02020603050405020304" pitchFamily="18" charset="-78"/>
              </a:rPr>
              <a:t> The </a:t>
            </a:r>
            <a:r>
              <a:rPr lang="en-US" sz="2000" dirty="0">
                <a:latin typeface="Andalus" panose="02020603050405020304" pitchFamily="18" charset="-78"/>
                <a:cs typeface="Andalus" panose="02020603050405020304" pitchFamily="18" charset="-78"/>
              </a:rPr>
              <a:t>palatal strap is the most versatile </a:t>
            </a:r>
            <a:r>
              <a:rPr lang="en-US" sz="2000" dirty="0" smtClean="0">
                <a:latin typeface="Andalus" panose="02020603050405020304" pitchFamily="18" charset="-78"/>
                <a:cs typeface="Andalus" panose="02020603050405020304" pitchFamily="18" charset="-78"/>
              </a:rPr>
              <a:t>MC.</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Wide </a:t>
            </a:r>
            <a:r>
              <a:rPr lang="en-US" sz="2000" dirty="0">
                <a:latin typeface="Andalus" panose="02020603050405020304" pitchFamily="18" charset="-78"/>
                <a:cs typeface="Andalus" panose="02020603050405020304" pitchFamily="18" charset="-78"/>
              </a:rPr>
              <a:t>band of metal with a thin cross-sectional </a:t>
            </a:r>
            <a:r>
              <a:rPr lang="en-US" sz="2000" dirty="0" smtClean="0">
                <a:latin typeface="Andalus" panose="02020603050405020304" pitchFamily="18" charset="-78"/>
                <a:cs typeface="Andalus" panose="02020603050405020304" pitchFamily="18" charset="-78"/>
              </a:rPr>
              <a:t>dimension.</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anteroposterior dimension of a palatal strap should not be less than 8 mm to avoid compromise of its </a:t>
            </a:r>
            <a:r>
              <a:rPr lang="en-US" sz="2000" dirty="0" smtClean="0">
                <a:latin typeface="Andalus" panose="02020603050405020304" pitchFamily="18" charset="-78"/>
                <a:cs typeface="Andalus" panose="02020603050405020304" pitchFamily="18" charset="-78"/>
              </a:rPr>
              <a:t>rigidity.</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width of a palatal strap should increase as the edentulous space increases in length. Thus, ensuring rigidity and permitting greater support from the hard palate</a:t>
            </a:r>
            <a:r>
              <a:rPr lang="en-US" sz="2000" dirty="0" smtClean="0">
                <a:latin typeface="Andalus" panose="02020603050405020304" pitchFamily="18" charset="-78"/>
                <a:cs typeface="Andalus" panose="02020603050405020304" pitchFamily="18" charset="-78"/>
              </a:rPr>
              <a:t>.</a:t>
            </a: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Indication: </a:t>
            </a:r>
          </a:p>
          <a:p>
            <a:pPr marL="0" indent="0" algn="l" rtl="0">
              <a:buNone/>
            </a:pPr>
            <a:r>
              <a:rPr lang="en-US" sz="2000" dirty="0">
                <a:latin typeface="Andalus" panose="02020603050405020304" pitchFamily="18" charset="-78"/>
                <a:cs typeface="Andalus" panose="02020603050405020304" pitchFamily="18" charset="-78"/>
              </a:rPr>
              <a:t>Used to connect bilateral tooth-supported prosthesis, even those with short edentulous spaces, particularly when the edentulous areas are located posteriorly. This type of major connector is better suited for the restoration of short span tooth supported bilateral edentulous areas.</a:t>
            </a:r>
          </a:p>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endParaRPr lang="ar-SA" sz="2000"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8817400" y="463289"/>
            <a:ext cx="2773920" cy="2054530"/>
          </a:xfrm>
          <a:prstGeom prst="rect">
            <a:avLst/>
          </a:prstGeom>
        </p:spPr>
      </p:pic>
    </p:spTree>
    <p:extLst>
      <p:ext uri="{BB962C8B-B14F-4D97-AF65-F5344CB8AC3E}">
        <p14:creationId xmlns:p14="http://schemas.microsoft.com/office/powerpoint/2010/main" val="2993086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2.Palatal Strap</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2012030"/>
            <a:ext cx="9720071" cy="4023360"/>
          </a:xfrm>
        </p:spPr>
        <p:txBody>
          <a:bodyPr>
            <a:normAutofit fontScale="85000" lnSpcReduction="20000"/>
          </a:bodyPr>
          <a:lstStyle/>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Advantages:</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It </a:t>
            </a:r>
            <a:r>
              <a:rPr lang="en-US" sz="2000" dirty="0">
                <a:latin typeface="Andalus" panose="02020603050405020304" pitchFamily="18" charset="-78"/>
                <a:cs typeface="Andalus" panose="02020603050405020304" pitchFamily="18" charset="-78"/>
              </a:rPr>
              <a:t>is in two or more planes great resistance to bending and twisting.</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It </a:t>
            </a:r>
            <a:r>
              <a:rPr lang="en-US" sz="2000" dirty="0">
                <a:latin typeface="Andalus" panose="02020603050405020304" pitchFamily="18" charset="-78"/>
                <a:cs typeface="Andalus" panose="02020603050405020304" pitchFamily="18" charset="-78"/>
              </a:rPr>
              <a:t>has little interference with normal tongue action, so it’s well accepted by patients.</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increased tissue coverage helps distribute applied stresses over a larger area.</a:t>
            </a: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Disadvantages:</a:t>
            </a:r>
          </a:p>
          <a:p>
            <a:pPr marL="0" indent="0" algn="l" rtl="0">
              <a:buNone/>
            </a:pPr>
            <a:r>
              <a:rPr lang="en-US" sz="2000" b="1" dirty="0">
                <a:solidFill>
                  <a:schemeClr val="accent1">
                    <a:lumMod val="75000"/>
                  </a:schemeClr>
                </a:solidFill>
                <a:latin typeface="Andalus" panose="02020603050405020304" pitchFamily="18" charset="-78"/>
                <a:cs typeface="Andalus" panose="02020603050405020304" pitchFamily="18" charset="-78"/>
              </a:rPr>
              <a:t>1. </a:t>
            </a:r>
            <a:r>
              <a:rPr lang="en-US" sz="2000" dirty="0">
                <a:latin typeface="Andalus" panose="02020603050405020304" pitchFamily="18" charset="-78"/>
                <a:cs typeface="Andalus" panose="02020603050405020304" pitchFamily="18" charset="-78"/>
              </a:rPr>
              <a:t>Patient may complain of excessive palatal coverage this may be due to improper positioning of the strap borders.</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Anterior </a:t>
            </a:r>
            <a:r>
              <a:rPr lang="en-US" sz="2000" dirty="0">
                <a:latin typeface="Andalus" panose="02020603050405020304" pitchFamily="18" charset="-78"/>
                <a:cs typeface="Andalus" panose="02020603050405020304" pitchFamily="18" charset="-78"/>
              </a:rPr>
              <a:t>border positioned posterior to the palatal </a:t>
            </a:r>
            <a:r>
              <a:rPr lang="en-US" sz="2000" dirty="0" err="1">
                <a:latin typeface="Andalus" panose="02020603050405020304" pitchFamily="18" charset="-78"/>
                <a:cs typeface="Andalus" panose="02020603050405020304" pitchFamily="18" charset="-78"/>
              </a:rPr>
              <a:t>rugae</a:t>
            </a:r>
            <a:r>
              <a:rPr lang="en-US" sz="2000" dirty="0">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If </a:t>
            </a:r>
            <a:r>
              <a:rPr lang="en-US" sz="2000" dirty="0">
                <a:latin typeface="Andalus" panose="02020603050405020304" pitchFamily="18" charset="-78"/>
                <a:cs typeface="Andalus" panose="02020603050405020304" pitchFamily="18" charset="-78"/>
              </a:rPr>
              <a:t>this is not possible, the anterior border should be terminated on the posterior slopes of prominent </a:t>
            </a:r>
            <a:r>
              <a:rPr lang="en-US" sz="2000" dirty="0" err="1">
                <a:latin typeface="Andalus" panose="02020603050405020304" pitchFamily="18" charset="-78"/>
                <a:cs typeface="Andalus" panose="02020603050405020304" pitchFamily="18" charset="-78"/>
              </a:rPr>
              <a:t>rugae</a:t>
            </a:r>
            <a:r>
              <a:rPr lang="en-US" sz="2000" dirty="0">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Posterior </a:t>
            </a:r>
            <a:r>
              <a:rPr lang="en-US" sz="2000" dirty="0">
                <a:latin typeface="Andalus" panose="02020603050405020304" pitchFamily="18" charset="-78"/>
                <a:cs typeface="Andalus" panose="02020603050405020304" pitchFamily="18" charset="-78"/>
              </a:rPr>
              <a:t>border positioned anterior to the junction of the hard and soft palates.</a:t>
            </a:r>
          </a:p>
          <a:p>
            <a:pPr marL="0" indent="0" algn="l" rtl="0">
              <a:buNone/>
            </a:pPr>
            <a:r>
              <a:rPr lang="en-US" sz="2000" b="1" dirty="0">
                <a:solidFill>
                  <a:schemeClr val="accent1">
                    <a:lumMod val="75000"/>
                  </a:schemeClr>
                </a:solidFill>
                <a:latin typeface="Andalus" panose="02020603050405020304" pitchFamily="18" charset="-78"/>
                <a:cs typeface="Andalus" panose="02020603050405020304" pitchFamily="18" charset="-78"/>
              </a:rPr>
              <a:t>2. </a:t>
            </a:r>
            <a:r>
              <a:rPr lang="en-US" sz="2000" dirty="0">
                <a:latin typeface="Andalus" panose="02020603050405020304" pitchFamily="18" charset="-78"/>
                <a:cs typeface="Andalus" panose="02020603050405020304" pitchFamily="18" charset="-78"/>
              </a:rPr>
              <a:t>May predispose the patient to papillary hyperplasia when the partial denture is worn 24 hours a day.</a:t>
            </a:r>
          </a:p>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370494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6857742" cy="1499616"/>
          </a:xfrm>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3. Anteroposterior Palatal Bar</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2012030"/>
            <a:ext cx="9720071" cy="4023360"/>
          </a:xfrm>
        </p:spPr>
        <p:txBody>
          <a:bodyPr>
            <a:normAutofit/>
          </a:bodyPr>
          <a:lstStyle/>
          <a:p>
            <a:pPr marL="0" indent="0" algn="l" rtl="0">
              <a:buNone/>
            </a:pPr>
            <a:endParaRPr lang="en-US" sz="2000" dirty="0">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sz="2000" dirty="0" smtClean="0">
                <a:latin typeface="Andalus" panose="02020603050405020304" pitchFamily="18" charset="-78"/>
                <a:cs typeface="Andalus" panose="02020603050405020304" pitchFamily="18" charset="-78"/>
              </a:rPr>
              <a:t> Has </a:t>
            </a:r>
            <a:r>
              <a:rPr lang="en-US" sz="2000" dirty="0">
                <a:latin typeface="Andalus" panose="02020603050405020304" pitchFamily="18" charset="-78"/>
                <a:cs typeface="Andalus" panose="02020603050405020304" pitchFamily="18" charset="-78"/>
              </a:rPr>
              <a:t>characteristics of palatal bar and palatal strap MC.:</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anterior bar is relatively flat. Its cross-sectional is similar to palatal strap. Borders of the anterior bar are positioned on the slopes of prominent </a:t>
            </a:r>
            <a:r>
              <a:rPr lang="en-US" sz="2000" dirty="0" err="1">
                <a:latin typeface="Andalus" panose="02020603050405020304" pitchFamily="18" charset="-78"/>
                <a:cs typeface="Andalus" panose="02020603050405020304" pitchFamily="18" charset="-78"/>
              </a:rPr>
              <a:t>rugae</a:t>
            </a:r>
            <a:r>
              <a:rPr lang="en-US" sz="2000" dirty="0">
                <a:latin typeface="Andalus" panose="02020603050405020304" pitchFamily="18" charset="-78"/>
                <a:cs typeface="Andalus" panose="02020603050405020304" pitchFamily="18" charset="-78"/>
              </a:rPr>
              <a:t>, to blend with the contours of the anterior </a:t>
            </a:r>
            <a:r>
              <a:rPr lang="en-US" sz="2000" dirty="0" smtClean="0">
                <a:latin typeface="Andalus" panose="02020603050405020304" pitchFamily="18" charset="-78"/>
                <a:cs typeface="Andalus" panose="02020603050405020304" pitchFamily="18" charset="-78"/>
              </a:rPr>
              <a:t>palate.</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posterior bar is a half oval, similar to the palatal bar </a:t>
            </a:r>
            <a:r>
              <a:rPr lang="en-US" sz="2000" dirty="0" smtClean="0">
                <a:latin typeface="Andalus" panose="02020603050405020304" pitchFamily="18" charset="-78"/>
                <a:cs typeface="Andalus" panose="02020603050405020304" pitchFamily="18" charset="-78"/>
              </a:rPr>
              <a:t>MC.</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Two </a:t>
            </a:r>
            <a:r>
              <a:rPr lang="en-US" sz="2000" dirty="0">
                <a:latin typeface="Andalus" panose="02020603050405020304" pitchFamily="18" charset="-78"/>
                <a:cs typeface="Andalus" panose="02020603050405020304" pitchFamily="18" charset="-78"/>
              </a:rPr>
              <a:t>bars joined by flat longitudinal elements on each side of the palate.</a:t>
            </a:r>
          </a:p>
          <a:p>
            <a:pPr algn="l" rtl="0">
              <a:buFont typeface="Wingdings" panose="05000000000000000000" pitchFamily="2" charset="2"/>
              <a:buChar char="§"/>
            </a:pPr>
            <a:r>
              <a:rPr lang="en-US" sz="2000" dirty="0" smtClean="0">
                <a:latin typeface="Andalus" panose="02020603050405020304" pitchFamily="18" charset="-78"/>
                <a:cs typeface="Andalus" panose="02020603050405020304" pitchFamily="18" charset="-78"/>
              </a:rPr>
              <a:t> This </a:t>
            </a:r>
            <a:r>
              <a:rPr lang="en-US" sz="2000" dirty="0">
                <a:latin typeface="Andalus" panose="02020603050405020304" pitchFamily="18" charset="-78"/>
                <a:cs typeface="Andalus" panose="02020603050405020304" pitchFamily="18" charset="-78"/>
              </a:rPr>
              <a:t>configuration gives the effect of a circle and is more rigid than any of the two individual elements.</a:t>
            </a:r>
          </a:p>
          <a:p>
            <a:pPr algn="l" rtl="0">
              <a:buFont typeface="Wingdings" panose="05000000000000000000" pitchFamily="2" charset="2"/>
              <a:buChar char="§"/>
            </a:pPr>
            <a:r>
              <a:rPr lang="en-US" sz="2000" dirty="0" smtClean="0">
                <a:latin typeface="Andalus" panose="02020603050405020304" pitchFamily="18" charset="-78"/>
                <a:cs typeface="Andalus" panose="02020603050405020304" pitchFamily="18" charset="-78"/>
              </a:rPr>
              <a:t> The </a:t>
            </a:r>
            <a:r>
              <a:rPr lang="en-US" sz="2000" dirty="0">
                <a:latin typeface="Andalus" panose="02020603050405020304" pitchFamily="18" charset="-78"/>
                <a:cs typeface="Andalus" panose="02020603050405020304" pitchFamily="18" charset="-78"/>
              </a:rPr>
              <a:t>two bars, lying in different planes, produce a structurally strong L-beam effect.</a:t>
            </a:r>
          </a:p>
          <a:p>
            <a:pPr marL="0" indent="0" algn="l" rtl="0">
              <a:buNone/>
            </a:pPr>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346614" y="205033"/>
            <a:ext cx="5519814" cy="2100286"/>
          </a:xfrm>
          <a:prstGeom prst="rect">
            <a:avLst/>
          </a:prstGeom>
        </p:spPr>
      </p:pic>
    </p:spTree>
    <p:extLst>
      <p:ext uri="{BB962C8B-B14F-4D97-AF65-F5344CB8AC3E}">
        <p14:creationId xmlns:p14="http://schemas.microsoft.com/office/powerpoint/2010/main" val="1950429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8712300" cy="1499616"/>
          </a:xfrm>
        </p:spPr>
        <p:txBody>
          <a:bodyPr>
            <a:normAutofit/>
          </a:bodyPr>
          <a:lstStyle/>
          <a:p>
            <a:r>
              <a:rPr lang="en-US" sz="4800" b="1" cap="none" dirty="0">
                <a:solidFill>
                  <a:schemeClr val="accent1">
                    <a:lumMod val="75000"/>
                  </a:schemeClr>
                </a:solidFill>
                <a:latin typeface="Times New Roman" panose="02020603050405020304" pitchFamily="18" charset="0"/>
                <a:cs typeface="Times New Roman" panose="02020603050405020304" pitchFamily="18" charset="0"/>
              </a:rPr>
              <a:t>3. Anteroposterior Palatal Bar</a:t>
            </a:r>
            <a:endParaRPr lang="ar-SA" sz="48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27279" y="1880315"/>
            <a:ext cx="10393251" cy="4675031"/>
          </a:xfrm>
        </p:spPr>
        <p:txBody>
          <a:bodyPr>
            <a:normAutofit fontScale="92500" lnSpcReduction="20000"/>
          </a:bodyPr>
          <a:lstStyle/>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Advantages:</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Rigid</a:t>
            </a:r>
            <a:r>
              <a:rPr lang="en-US" sz="2000" dirty="0">
                <a:latin typeface="Andalus" panose="02020603050405020304" pitchFamily="18" charset="-78"/>
                <a:cs typeface="Andalus" panose="02020603050405020304" pitchFamily="18" charset="-78"/>
              </a:rPr>
              <a:t>.</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Minimizes </a:t>
            </a:r>
            <a:r>
              <a:rPr lang="en-US" sz="2000" dirty="0">
                <a:latin typeface="Andalus" panose="02020603050405020304" pitchFamily="18" charset="-78"/>
                <a:cs typeface="Andalus" panose="02020603050405020304" pitchFamily="18" charset="-78"/>
              </a:rPr>
              <a:t>soft tissue coverage,</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Resistant </a:t>
            </a:r>
            <a:r>
              <a:rPr lang="en-US" sz="2000" dirty="0">
                <a:latin typeface="Andalus" panose="02020603050405020304" pitchFamily="18" charset="-78"/>
                <a:cs typeface="Andalus" panose="02020603050405020304" pitchFamily="18" charset="-78"/>
              </a:rPr>
              <a:t>to deformation.</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Used </a:t>
            </a:r>
            <a:r>
              <a:rPr lang="en-US" sz="2000" dirty="0">
                <a:latin typeface="Andalus" panose="02020603050405020304" pitchFamily="18" charset="-78"/>
                <a:cs typeface="Andalus" panose="02020603050405020304" pitchFamily="18" charset="-78"/>
              </a:rPr>
              <a:t>when support is not a major consideration.</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When </a:t>
            </a:r>
            <a:r>
              <a:rPr lang="en-US" sz="2000" dirty="0">
                <a:latin typeface="Andalus" panose="02020603050405020304" pitchFamily="18" charset="-78"/>
                <a:cs typeface="Andalus" panose="02020603050405020304" pitchFamily="18" charset="-78"/>
              </a:rPr>
              <a:t>the anterior and posterior abutments are widely separated.</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Large </a:t>
            </a:r>
            <a:r>
              <a:rPr lang="en-US" sz="2000" dirty="0">
                <a:latin typeface="Andalus" panose="02020603050405020304" pitchFamily="18" charset="-78"/>
                <a:cs typeface="Andalus" panose="02020603050405020304" pitchFamily="18" charset="-78"/>
              </a:rPr>
              <a:t>palatal tori that cannot be removed for health reasons</a:t>
            </a:r>
            <a:r>
              <a:rPr lang="en-US" sz="2000" dirty="0" smtClean="0">
                <a:latin typeface="Andalus" panose="02020603050405020304" pitchFamily="18" charset="-78"/>
                <a:cs typeface="Andalus" panose="02020603050405020304" pitchFamily="18" charset="-78"/>
              </a:rPr>
              <a:t>.</a:t>
            </a: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Disadvantages: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Uncomfortable </a:t>
            </a:r>
            <a:r>
              <a:rPr lang="en-US" sz="2000" dirty="0">
                <a:latin typeface="Andalus" panose="02020603050405020304" pitchFamily="18" charset="-78"/>
                <a:cs typeface="Andalus" panose="02020603050405020304" pitchFamily="18" charset="-78"/>
              </a:rPr>
              <a:t>&amp; bulky bothers the tongue and interferes with </a:t>
            </a:r>
            <a:r>
              <a:rPr lang="en-US" sz="2000" dirty="0" smtClean="0">
                <a:latin typeface="Andalus" panose="02020603050405020304" pitchFamily="18" charset="-78"/>
                <a:cs typeface="Andalus" panose="02020603050405020304" pitchFamily="18" charset="-78"/>
              </a:rPr>
              <a:t>phonetics.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Little </a:t>
            </a:r>
            <a:r>
              <a:rPr lang="en-US" sz="2000" dirty="0">
                <a:latin typeface="Andalus" panose="02020603050405020304" pitchFamily="18" charset="-78"/>
                <a:cs typeface="Andalus" panose="02020603050405020304" pitchFamily="18" charset="-78"/>
              </a:rPr>
              <a:t>support from the bony palate (So, contraindicated in pts. with poor periodontal </a:t>
            </a:r>
            <a:r>
              <a:rPr lang="en-US" sz="2000" dirty="0" smtClean="0">
                <a:latin typeface="Andalus" panose="02020603050405020304" pitchFamily="18" charset="-78"/>
                <a:cs typeface="Andalus" panose="02020603050405020304" pitchFamily="18" charset="-78"/>
              </a:rPr>
              <a:t>support)</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Shouldn’t </a:t>
            </a:r>
            <a:r>
              <a:rPr lang="en-US" sz="2000" dirty="0">
                <a:latin typeface="Andalus" panose="02020603050405020304" pitchFamily="18" charset="-78"/>
                <a:cs typeface="Andalus" panose="02020603050405020304" pitchFamily="18" charset="-78"/>
              </a:rPr>
              <a:t>be considered the first choice (selected only after other choices have been considered and eliminated).</a:t>
            </a:r>
          </a:p>
          <a:p>
            <a:pPr marL="0" indent="0" algn="l" rtl="0">
              <a:buNone/>
            </a:pPr>
            <a:endParaRPr lang="en-US" sz="2000" dirty="0">
              <a:latin typeface="Andalus" panose="02020603050405020304" pitchFamily="18" charset="-78"/>
              <a:cs typeface="Andalus" panose="02020603050405020304" pitchFamily="18" charset="-78"/>
            </a:endParaRPr>
          </a:p>
          <a:p>
            <a:pPr marL="457200" indent="-457200" algn="l" rtl="0">
              <a:buFont typeface="+mj-lt"/>
              <a:buAutoNum type="arabicPeriod"/>
            </a:pPr>
            <a:endParaRPr lang="en-US" sz="2000" dirty="0">
              <a:latin typeface="Andalus" panose="02020603050405020304" pitchFamily="18" charset="-78"/>
              <a:cs typeface="Andalus" panose="02020603050405020304" pitchFamily="18" charset="-78"/>
            </a:endParaRPr>
          </a:p>
          <a:p>
            <a:pPr marL="457200" indent="-457200" algn="l" rtl="0">
              <a:buFont typeface="+mj-lt"/>
              <a:buAutoNum type="arabicPeriod"/>
            </a:pPr>
            <a:endParaRPr lang="en-US"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360835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8712300" cy="1499616"/>
          </a:xfrm>
        </p:spPr>
        <p:txBody>
          <a:bodyPr>
            <a:normAutofit/>
          </a:bodyPr>
          <a:lstStyle/>
          <a:p>
            <a:r>
              <a:rPr lang="it-IT" sz="4400" b="1" cap="none" dirty="0">
                <a:solidFill>
                  <a:schemeClr val="accent1">
                    <a:lumMod val="75000"/>
                  </a:schemeClr>
                </a:solidFill>
                <a:latin typeface="Times New Roman" panose="02020603050405020304" pitchFamily="18" charset="0"/>
                <a:cs typeface="Times New Roman" panose="02020603050405020304" pitchFamily="18" charset="0"/>
              </a:rPr>
              <a:t>4. Combination AnteroPosterior Palatal Strap</a:t>
            </a:r>
            <a:endParaRPr lang="ar-SA" sz="44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27279" y="1880315"/>
            <a:ext cx="10393251" cy="4675031"/>
          </a:xfrm>
        </p:spPr>
        <p:txBody>
          <a:bodyPr>
            <a:normAutofit/>
          </a:bodyPr>
          <a:lstStyle/>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r>
              <a:rPr lang="en-US" sz="2000" dirty="0" smtClean="0">
                <a:latin typeface="Andalus" panose="02020603050405020304" pitchFamily="18" charset="-78"/>
                <a:cs typeface="Andalus" panose="02020603050405020304" pitchFamily="18" charset="-78"/>
              </a:rPr>
              <a:t>• The </a:t>
            </a:r>
            <a:r>
              <a:rPr lang="en-US" sz="2000" dirty="0">
                <a:latin typeface="Andalus" panose="02020603050405020304" pitchFamily="18" charset="-78"/>
                <a:cs typeface="Andalus" panose="02020603050405020304" pitchFamily="18" charset="-78"/>
              </a:rPr>
              <a:t>anterior and posterior components are joined together by longitudinal connectors on either side.</a:t>
            </a:r>
          </a:p>
          <a:p>
            <a:pPr marL="0" indent="0" algn="l" rtl="0">
              <a:buNone/>
            </a:pPr>
            <a:r>
              <a:rPr lang="en-US" sz="2000" dirty="0" smtClean="0">
                <a:latin typeface="Andalus" panose="02020603050405020304" pitchFamily="18" charset="-78"/>
                <a:cs typeface="Andalus" panose="02020603050405020304" pitchFamily="18" charset="-78"/>
              </a:rPr>
              <a:t>• Form </a:t>
            </a:r>
            <a:r>
              <a:rPr lang="en-US" sz="2000" dirty="0">
                <a:latin typeface="Andalus" panose="02020603050405020304" pitchFamily="18" charset="-78"/>
                <a:cs typeface="Andalus" panose="02020603050405020304" pitchFamily="18" charset="-78"/>
              </a:rPr>
              <a:t>a square or rectangular frame. Each component braces the others against possible torque and flexure.</a:t>
            </a:r>
          </a:p>
          <a:p>
            <a:pPr marL="0" indent="0" algn="l" rtl="0">
              <a:buNone/>
            </a:pPr>
            <a:r>
              <a:rPr lang="en-US" sz="2000" dirty="0" smtClean="0">
                <a:latin typeface="Andalus" panose="02020603050405020304" pitchFamily="18" charset="-78"/>
                <a:cs typeface="Andalus" panose="02020603050405020304" pitchFamily="18" charset="-78"/>
              </a:rPr>
              <a:t>• Flexure </a:t>
            </a:r>
            <a:r>
              <a:rPr lang="en-US" sz="2000" dirty="0">
                <a:latin typeface="Andalus" panose="02020603050405020304" pitchFamily="18" charset="-78"/>
                <a:cs typeface="Andalus" panose="02020603050405020304" pitchFamily="18" charset="-78"/>
              </a:rPr>
              <a:t>is nonexistent in such a design</a:t>
            </a:r>
          </a:p>
          <a:p>
            <a:pPr marL="0" indent="0" algn="l" rtl="0">
              <a:buNone/>
            </a:pPr>
            <a:r>
              <a:rPr lang="en-US" sz="2000" dirty="0" smtClean="0">
                <a:latin typeface="Andalus" panose="02020603050405020304" pitchFamily="18" charset="-78"/>
                <a:cs typeface="Andalus" panose="02020603050405020304" pitchFamily="18" charset="-78"/>
              </a:rPr>
              <a:t>• A </a:t>
            </a:r>
            <a:r>
              <a:rPr lang="en-US" sz="2000" dirty="0">
                <a:latin typeface="Andalus" panose="02020603050405020304" pitchFamily="18" charset="-78"/>
                <a:cs typeface="Andalus" panose="02020603050405020304" pitchFamily="18" charset="-78"/>
              </a:rPr>
              <a:t>posterior palatal strap should be flat and a minimum of 8 mm wide. located as far posterior as possible to avoid interference with the tongue but anterior to the line of flexure formed by the junction of the hard and soft palates.</a:t>
            </a:r>
          </a:p>
          <a:p>
            <a:pPr marL="0" indent="0" algn="l" rtl="0">
              <a:buNone/>
            </a:pPr>
            <a:r>
              <a:rPr lang="en-US" sz="2000" dirty="0" smtClean="0">
                <a:latin typeface="Andalus" panose="02020603050405020304" pitchFamily="18" charset="-78"/>
                <a:cs typeface="Andalus" panose="02020603050405020304" pitchFamily="18" charset="-78"/>
              </a:rPr>
              <a:t>• Anterior </a:t>
            </a:r>
            <a:r>
              <a:rPr lang="en-US" sz="2000" dirty="0">
                <a:latin typeface="Andalus" panose="02020603050405020304" pitchFamily="18" charset="-78"/>
                <a:cs typeface="Andalus" panose="02020603050405020304" pitchFamily="18" charset="-78"/>
              </a:rPr>
              <a:t>connector may be extended anteriorly to support anterior tooth replacements.</a:t>
            </a:r>
          </a:p>
          <a:p>
            <a:pPr marL="457200" indent="-457200" algn="l" rtl="0">
              <a:buFont typeface="+mj-lt"/>
              <a:buAutoNum type="arabicPeriod"/>
            </a:pPr>
            <a:endParaRPr lang="en-US"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992712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88688" y="1335024"/>
            <a:ext cx="4349932" cy="3212652"/>
          </a:xfrm>
          <a:prstGeom prst="rect">
            <a:avLst/>
          </a:prstGeom>
        </p:spPr>
      </p:pic>
      <p:sp>
        <p:nvSpPr>
          <p:cNvPr id="2" name="Title 1"/>
          <p:cNvSpPr>
            <a:spLocks noGrp="1"/>
          </p:cNvSpPr>
          <p:nvPr>
            <p:ph type="title"/>
          </p:nvPr>
        </p:nvSpPr>
        <p:spPr>
          <a:xfrm>
            <a:off x="1024128" y="585216"/>
            <a:ext cx="8712300" cy="1499616"/>
          </a:xfrm>
        </p:spPr>
        <p:txBody>
          <a:bodyPr>
            <a:normAutofit/>
          </a:bodyPr>
          <a:lstStyle/>
          <a:p>
            <a:r>
              <a:rPr lang="it-IT" sz="4400" b="1" cap="none" dirty="0">
                <a:solidFill>
                  <a:schemeClr val="accent1">
                    <a:lumMod val="75000"/>
                  </a:schemeClr>
                </a:solidFill>
                <a:latin typeface="Times New Roman" panose="02020603050405020304" pitchFamily="18" charset="0"/>
                <a:cs typeface="Times New Roman" panose="02020603050405020304" pitchFamily="18" charset="0"/>
              </a:rPr>
              <a:t>4. Combination AnteroPosterior Palatal Strap</a:t>
            </a:r>
            <a:endParaRPr lang="ar-SA" sz="44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98490" y="1867436"/>
            <a:ext cx="10393251" cy="4675031"/>
          </a:xfrm>
        </p:spPr>
        <p:txBody>
          <a:bodyPr>
            <a:normAutofit/>
          </a:bodyPr>
          <a:lstStyle/>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r>
              <a:rPr lang="en-US" sz="2400" b="1" dirty="0" smtClean="0">
                <a:solidFill>
                  <a:schemeClr val="accent1">
                    <a:lumMod val="75000"/>
                  </a:schemeClr>
                </a:solidFill>
                <a:latin typeface="Andalus" panose="02020603050405020304" pitchFamily="18" charset="-78"/>
                <a:cs typeface="Andalus" panose="02020603050405020304" pitchFamily="18" charset="-78"/>
              </a:rPr>
              <a:t>Properties:</a:t>
            </a:r>
            <a:endParaRPr lang="en-US" sz="2400" b="1" dirty="0">
              <a:solidFill>
                <a:schemeClr val="accent1">
                  <a:lumMod val="75000"/>
                </a:schemeClr>
              </a:solidFill>
              <a:latin typeface="Andalus" panose="02020603050405020304" pitchFamily="18" charset="-78"/>
              <a:cs typeface="Andalus" panose="02020603050405020304" pitchFamily="18" charset="-78"/>
            </a:endParaRPr>
          </a:p>
          <a:p>
            <a:pPr marL="0" indent="0" algn="l" rtl="0">
              <a:buNone/>
            </a:pPr>
            <a:r>
              <a:rPr lang="en-US" sz="2000" dirty="0" smtClean="0">
                <a:latin typeface="Andalus" panose="02020603050405020304" pitchFamily="18" charset="-78"/>
                <a:cs typeface="Andalus" panose="02020603050405020304" pitchFamily="18" charset="-78"/>
              </a:rPr>
              <a:t>• Lying </a:t>
            </a:r>
            <a:r>
              <a:rPr lang="en-US" sz="2000" dirty="0">
                <a:latin typeface="Andalus" panose="02020603050405020304" pitchFamily="18" charset="-78"/>
                <a:cs typeface="Andalus" panose="02020603050405020304" pitchFamily="18" charset="-78"/>
              </a:rPr>
              <a:t>in two different planes increase rigidity.</a:t>
            </a:r>
          </a:p>
          <a:p>
            <a:pPr marL="0" indent="0" algn="l" rtl="0">
              <a:buNone/>
            </a:pPr>
            <a:r>
              <a:rPr lang="en-US" sz="2000" dirty="0" smtClean="0">
                <a:latin typeface="Andalus" panose="02020603050405020304" pitchFamily="18" charset="-78"/>
                <a:cs typeface="Andalus" panose="02020603050405020304" pitchFamily="18" charset="-78"/>
              </a:rPr>
              <a:t>• Lack </a:t>
            </a:r>
            <a:r>
              <a:rPr lang="en-US" sz="2000" dirty="0">
                <a:latin typeface="Andalus" panose="02020603050405020304" pitchFamily="18" charset="-78"/>
                <a:cs typeface="Andalus" panose="02020603050405020304" pitchFamily="18" charset="-78"/>
              </a:rPr>
              <a:t>of support it covers less of horizontal hard palate.</a:t>
            </a:r>
          </a:p>
          <a:p>
            <a:pPr marL="0" indent="0" algn="l" rtl="0">
              <a:buNone/>
            </a:pPr>
            <a:r>
              <a:rPr lang="en-US" sz="2000" dirty="0" smtClean="0">
                <a:latin typeface="Andalus" panose="02020603050405020304" pitchFamily="18" charset="-78"/>
                <a:cs typeface="Andalus" panose="02020603050405020304" pitchFamily="18" charset="-78"/>
              </a:rPr>
              <a:t>• Should </a:t>
            </a:r>
            <a:r>
              <a:rPr lang="en-US" sz="2000" dirty="0">
                <a:latin typeface="Andalus" panose="02020603050405020304" pitchFamily="18" charset="-78"/>
                <a:cs typeface="Andalus" panose="02020603050405020304" pitchFamily="18" charset="-78"/>
              </a:rPr>
              <a:t>cross the midline at right angle rather than on a diagonal.</a:t>
            </a: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Indication</a:t>
            </a:r>
            <a:r>
              <a:rPr lang="en-US" sz="2800" b="1" dirty="0">
                <a:solidFill>
                  <a:schemeClr val="accent1">
                    <a:lumMod val="75000"/>
                  </a:schemeClr>
                </a:solidFill>
                <a:latin typeface="Andalus" panose="02020603050405020304" pitchFamily="18" charset="-78"/>
                <a:cs typeface="Andalus" panose="02020603050405020304" pitchFamily="18" charset="-78"/>
              </a:rPr>
              <a:t>:</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For </a:t>
            </a:r>
            <a:r>
              <a:rPr lang="en-US" sz="2000" dirty="0">
                <a:latin typeface="Andalus" panose="02020603050405020304" pitchFamily="18" charset="-78"/>
                <a:cs typeface="Andalus" panose="02020603050405020304" pitchFamily="18" charset="-78"/>
              </a:rPr>
              <a:t>tooth born and tooth mucosa born partial denture cases needing rigidity more than that of an anterior palatal strap.</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When </a:t>
            </a:r>
            <a:r>
              <a:rPr lang="en-US" sz="2000" dirty="0">
                <a:latin typeface="Andalus" panose="02020603050405020304" pitchFamily="18" charset="-78"/>
                <a:cs typeface="Andalus" panose="02020603050405020304" pitchFamily="18" charset="-78"/>
              </a:rPr>
              <a:t>torus exists.</a:t>
            </a: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Contraindication: </a:t>
            </a:r>
            <a:r>
              <a:rPr lang="en-US" sz="2000" dirty="0">
                <a:latin typeface="Andalus" panose="02020603050405020304" pitchFamily="18" charset="-78"/>
                <a:cs typeface="Andalus" panose="02020603050405020304" pitchFamily="18" charset="-78"/>
              </a:rPr>
              <a:t>Maxillary torus extending posteriorly to soft palate.</a:t>
            </a:r>
          </a:p>
          <a:p>
            <a:pPr marL="0" indent="0" algn="l" rtl="0">
              <a:buNone/>
            </a:pPr>
            <a:endParaRPr lang="en-US"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564591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472154" cy="1499616"/>
          </a:xfrm>
        </p:spPr>
        <p:txBody>
          <a:bodyPr>
            <a:normAutofit/>
          </a:bodyPr>
          <a:lstStyle/>
          <a:p>
            <a:r>
              <a:rPr lang="it-IT" sz="4400" b="1" cap="none" dirty="0">
                <a:solidFill>
                  <a:schemeClr val="accent1">
                    <a:lumMod val="75000"/>
                  </a:schemeClr>
                </a:solidFill>
                <a:latin typeface="Times New Roman" panose="02020603050405020304" pitchFamily="18" charset="0"/>
                <a:cs typeface="Times New Roman" panose="02020603050405020304" pitchFamily="18" charset="0"/>
              </a:rPr>
              <a:t>5. Palatal Plate (Complete Palate) </a:t>
            </a:r>
            <a:endParaRPr lang="ar-SA" sz="44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98490" y="1867436"/>
            <a:ext cx="10393251" cy="4675031"/>
          </a:xfrm>
        </p:spPr>
        <p:txBody>
          <a:bodyPr>
            <a:normAutofit/>
          </a:bodyPr>
          <a:lstStyle/>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Indications:</a:t>
            </a:r>
          </a:p>
          <a:p>
            <a:pPr marL="457200" indent="-457200" algn="l" rtl="0">
              <a:buAutoNum type="arabicParenR"/>
            </a:pPr>
            <a:r>
              <a:rPr lang="en-US" sz="2000" dirty="0" smtClean="0">
                <a:latin typeface="Andalus" panose="02020603050405020304" pitchFamily="18" charset="-78"/>
                <a:cs typeface="Andalus" panose="02020603050405020304" pitchFamily="18" charset="-78"/>
              </a:rPr>
              <a:t>In </a:t>
            </a:r>
            <a:r>
              <a:rPr lang="en-US" sz="2000" dirty="0">
                <a:latin typeface="Andalus" panose="02020603050405020304" pitchFamily="18" charset="-78"/>
                <a:cs typeface="Andalus" panose="02020603050405020304" pitchFamily="18" charset="-78"/>
              </a:rPr>
              <a:t>Class II arch with large posterior modification space and some missing anterior teeth</a:t>
            </a:r>
            <a:r>
              <a:rPr lang="en-US" sz="2000" dirty="0" smtClean="0">
                <a:latin typeface="Andalus" panose="02020603050405020304" pitchFamily="18" charset="-78"/>
                <a:cs typeface="Andalus" panose="02020603050405020304" pitchFamily="18" charset="-78"/>
              </a:rPr>
              <a:t>.</a:t>
            </a:r>
          </a:p>
          <a:p>
            <a:pPr marL="457200" indent="-457200" algn="l" rtl="0">
              <a:buAutoNum type="arabicParenR"/>
            </a:pPr>
            <a:r>
              <a:rPr lang="en-US" sz="2000" dirty="0">
                <a:latin typeface="Andalus" panose="02020603050405020304" pitchFamily="18" charset="-78"/>
                <a:cs typeface="Andalus" panose="02020603050405020304" pitchFamily="18" charset="-78"/>
              </a:rPr>
              <a:t>When the last remaining abutment tooth on either side of a Class I arch is the canine or first premolar tooth, especially when the residual ridges have undergone excessive vertical </a:t>
            </a:r>
            <a:r>
              <a:rPr lang="en-US" sz="2000" dirty="0" smtClean="0">
                <a:latin typeface="Andalus" panose="02020603050405020304" pitchFamily="18" charset="-78"/>
                <a:cs typeface="Andalus" panose="02020603050405020304" pitchFamily="18" charset="-78"/>
              </a:rPr>
              <a:t>resorption.</a:t>
            </a:r>
          </a:p>
          <a:p>
            <a:pPr marL="457200" indent="-457200" algn="l" rtl="0">
              <a:buAutoNum type="arabicParenR"/>
            </a:pPr>
            <a:r>
              <a:rPr lang="en-US" sz="2000" dirty="0" smtClean="0">
                <a:latin typeface="Andalus" panose="02020603050405020304" pitchFamily="18" charset="-78"/>
                <a:cs typeface="Andalus" panose="02020603050405020304" pitchFamily="18" charset="-78"/>
              </a:rPr>
              <a:t>In </a:t>
            </a:r>
            <a:r>
              <a:rPr lang="en-US" sz="2000" dirty="0">
                <a:latin typeface="Andalus" panose="02020603050405020304" pitchFamily="18" charset="-78"/>
                <a:cs typeface="Andalus" panose="02020603050405020304" pitchFamily="18" charset="-78"/>
              </a:rPr>
              <a:t>most situations in which only some or all anterior teeth </a:t>
            </a:r>
            <a:r>
              <a:rPr lang="en-US" sz="2000" dirty="0" smtClean="0">
                <a:latin typeface="Andalus" panose="02020603050405020304" pitchFamily="18" charset="-78"/>
                <a:cs typeface="Andalus" panose="02020603050405020304" pitchFamily="18" charset="-78"/>
              </a:rPr>
              <a:t>remain.</a:t>
            </a:r>
            <a:endParaRPr lang="en-US" sz="2000" dirty="0">
              <a:latin typeface="Andalus" panose="02020603050405020304" pitchFamily="18" charset="-78"/>
              <a:cs typeface="Andalus" panose="02020603050405020304" pitchFamily="18" charset="-78"/>
            </a:endParaRPr>
          </a:p>
          <a:p>
            <a:pPr marL="457200" indent="-457200" algn="l" rtl="0">
              <a:buAutoNum type="arabicParenR"/>
            </a:pPr>
            <a:r>
              <a:rPr lang="en-US" sz="2000" dirty="0" smtClean="0">
                <a:latin typeface="Andalus" panose="02020603050405020304" pitchFamily="18" charset="-78"/>
                <a:cs typeface="Andalus" panose="02020603050405020304" pitchFamily="18" charset="-78"/>
              </a:rPr>
              <a:t>No </a:t>
            </a:r>
            <a:r>
              <a:rPr lang="en-US" sz="2000" dirty="0">
                <a:latin typeface="Andalus" panose="02020603050405020304" pitchFamily="18" charset="-78"/>
                <a:cs typeface="Andalus" panose="02020603050405020304" pitchFamily="18" charset="-78"/>
              </a:rPr>
              <a:t>interfering tori.</a:t>
            </a:r>
          </a:p>
          <a:p>
            <a:pPr algn="l" rtl="0">
              <a:buFont typeface="Wingdings" panose="05000000000000000000" pitchFamily="2" charset="2"/>
              <a:buChar char="§"/>
            </a:pPr>
            <a:r>
              <a:rPr lang="en-US" sz="2000" dirty="0" smtClean="0">
                <a:latin typeface="Andalus" panose="02020603050405020304" pitchFamily="18" charset="-78"/>
                <a:cs typeface="Andalus" panose="02020603050405020304" pitchFamily="18" charset="-78"/>
              </a:rPr>
              <a:t> The </a:t>
            </a:r>
            <a:r>
              <a:rPr lang="en-US" sz="2000" dirty="0">
                <a:latin typeface="Andalus" panose="02020603050405020304" pitchFamily="18" charset="-78"/>
                <a:cs typeface="Andalus" panose="02020603050405020304" pitchFamily="18" charset="-78"/>
              </a:rPr>
              <a:t>anatomic contours of the palate will be faithfully reproduced in the finished denture.</a:t>
            </a:r>
          </a:p>
          <a:p>
            <a:pPr marL="0" indent="0" algn="l" rtl="0">
              <a:buNone/>
            </a:pPr>
            <a:endParaRPr lang="en-US"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493889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472154" cy="1499616"/>
          </a:xfrm>
        </p:spPr>
        <p:txBody>
          <a:bodyPr>
            <a:normAutofit/>
          </a:bodyPr>
          <a:lstStyle/>
          <a:p>
            <a:r>
              <a:rPr lang="it-IT" sz="4400" b="1" cap="none" dirty="0">
                <a:solidFill>
                  <a:schemeClr val="accent1">
                    <a:lumMod val="75000"/>
                  </a:schemeClr>
                </a:solidFill>
                <a:latin typeface="Times New Roman" panose="02020603050405020304" pitchFamily="18" charset="0"/>
                <a:cs typeface="Times New Roman" panose="02020603050405020304" pitchFamily="18" charset="0"/>
              </a:rPr>
              <a:t>5. Palatal Plate (Complete Palate) </a:t>
            </a:r>
            <a:endParaRPr lang="ar-SA" sz="44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98490" y="1867436"/>
            <a:ext cx="10393251" cy="4675031"/>
          </a:xfrm>
        </p:spPr>
        <p:txBody>
          <a:bodyPr>
            <a:normAutofit/>
          </a:bodyPr>
          <a:lstStyle/>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r>
              <a:rPr lang="en-US" sz="2400" b="1" dirty="0" smtClean="0">
                <a:solidFill>
                  <a:schemeClr val="accent1">
                    <a:lumMod val="75000"/>
                  </a:schemeClr>
                </a:solidFill>
                <a:latin typeface="Andalus" panose="02020603050405020304" pitchFamily="18" charset="-78"/>
                <a:cs typeface="Andalus" panose="02020603050405020304" pitchFamily="18" charset="-78"/>
              </a:rPr>
              <a:t>Advantages</a:t>
            </a:r>
            <a:r>
              <a:rPr lang="en-US" sz="2400" b="1" dirty="0">
                <a:solidFill>
                  <a:schemeClr val="accent1">
                    <a:lumMod val="75000"/>
                  </a:schemeClr>
                </a:solidFill>
                <a:latin typeface="Andalus" panose="02020603050405020304" pitchFamily="18" charset="-78"/>
                <a:cs typeface="Andalus" panose="02020603050405020304" pitchFamily="18" charset="-78"/>
              </a:rPr>
              <a:t>:</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Uniformed thickness.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Thermal </a:t>
            </a:r>
            <a:r>
              <a:rPr lang="en-US" sz="2000" dirty="0">
                <a:latin typeface="Andalus" panose="02020603050405020304" pitchFamily="18" charset="-78"/>
                <a:cs typeface="Andalus" panose="02020603050405020304" pitchFamily="18" charset="-78"/>
              </a:rPr>
              <a:t>conductivity of the metal makes the palatal plate acceptable to the tongue and underlying </a:t>
            </a:r>
            <a:r>
              <a:rPr lang="en-US" sz="2000" dirty="0" smtClean="0">
                <a:latin typeface="Andalus" panose="02020603050405020304" pitchFamily="18" charset="-78"/>
                <a:cs typeface="Andalus" panose="02020603050405020304" pitchFamily="18" charset="-78"/>
              </a:rPr>
              <a:t>tissues.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Corrugation </a:t>
            </a:r>
            <a:r>
              <a:rPr lang="en-US" sz="2000" dirty="0">
                <a:latin typeface="Andalus" panose="02020603050405020304" pitchFamily="18" charset="-78"/>
                <a:cs typeface="Andalus" panose="02020603050405020304" pitchFamily="18" charset="-78"/>
              </a:rPr>
              <a:t>in the anatomic replica adds </a:t>
            </a:r>
            <a:r>
              <a:rPr lang="en-US" sz="2000" dirty="0" smtClean="0">
                <a:latin typeface="Andalus" panose="02020603050405020304" pitchFamily="18" charset="-78"/>
                <a:cs typeface="Andalus" panose="02020603050405020304" pitchFamily="18" charset="-78"/>
              </a:rPr>
              <a:t>strength</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Intimate </a:t>
            </a:r>
            <a:r>
              <a:rPr lang="en-US" sz="2000" dirty="0">
                <a:latin typeface="Andalus" panose="02020603050405020304" pitchFamily="18" charset="-78"/>
                <a:cs typeface="Andalus" panose="02020603050405020304" pitchFamily="18" charset="-78"/>
              </a:rPr>
              <a:t>contact, interfacial surface tension between metal and tissue provides the prosthesis with greater retention.</a:t>
            </a:r>
          </a:p>
          <a:p>
            <a:pPr marL="0" indent="0" algn="l" rtl="0">
              <a:buNone/>
            </a:pPr>
            <a:endParaRPr lang="en-US"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207204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472154" cy="1499616"/>
          </a:xfrm>
        </p:spPr>
        <p:txBody>
          <a:bodyPr>
            <a:normAutofit/>
          </a:bodyPr>
          <a:lstStyle/>
          <a:p>
            <a:r>
              <a:rPr lang="it-IT" sz="4400" b="1" cap="none" dirty="0">
                <a:solidFill>
                  <a:schemeClr val="accent1">
                    <a:lumMod val="75000"/>
                  </a:schemeClr>
                </a:solidFill>
                <a:latin typeface="Times New Roman" panose="02020603050405020304" pitchFamily="18" charset="0"/>
                <a:cs typeface="Times New Roman" panose="02020603050405020304" pitchFamily="18" charset="0"/>
              </a:rPr>
              <a:t>5. Palatal Plate (Complete Palate) </a:t>
            </a:r>
            <a:endParaRPr lang="ar-SA" sz="44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8904" y="1609859"/>
            <a:ext cx="10393251" cy="4675031"/>
          </a:xfrm>
        </p:spPr>
        <p:txBody>
          <a:bodyPr>
            <a:normAutofit/>
          </a:bodyPr>
          <a:lstStyle/>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The palatal plate may be used in any one of three ways:</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It </a:t>
            </a:r>
            <a:r>
              <a:rPr lang="en-US" sz="2000" dirty="0">
                <a:latin typeface="Andalus" panose="02020603050405020304" pitchFamily="18" charset="-78"/>
                <a:cs typeface="Andalus" panose="02020603050405020304" pitchFamily="18" charset="-78"/>
              </a:rPr>
              <a:t>may be used as a plate of varying width that covers the area between two or more edentulous areas, as a </a:t>
            </a:r>
            <a:r>
              <a:rPr lang="en-US" sz="2000" dirty="0" smtClean="0">
                <a:latin typeface="Andalus" panose="02020603050405020304" pitchFamily="18" charset="-78"/>
                <a:cs typeface="Andalus" panose="02020603050405020304" pitchFamily="18" charset="-78"/>
              </a:rPr>
              <a:t>complete.</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Partial </a:t>
            </a:r>
            <a:r>
              <a:rPr lang="en-US" sz="2000" dirty="0">
                <a:latin typeface="Andalus" panose="02020603050405020304" pitchFamily="18" charset="-78"/>
                <a:cs typeface="Andalus" panose="02020603050405020304" pitchFamily="18" charset="-78"/>
              </a:rPr>
              <a:t>cast plate that extends posteriorly to the junction of the hard and soft </a:t>
            </a:r>
            <a:r>
              <a:rPr lang="en-US" sz="2000" dirty="0" smtClean="0">
                <a:latin typeface="Andalus" panose="02020603050405020304" pitchFamily="18" charset="-78"/>
                <a:cs typeface="Andalus" panose="02020603050405020304" pitchFamily="18" charset="-78"/>
              </a:rPr>
              <a:t>palates.</a:t>
            </a:r>
          </a:p>
          <a:p>
            <a:pPr algn="l" rtl="0">
              <a:buFont typeface="Wingdings" panose="05000000000000000000" pitchFamily="2" charset="2"/>
              <a:buChar char="§"/>
            </a:pPr>
            <a:r>
              <a:rPr lang="en-US" sz="2000" dirty="0">
                <a:latin typeface="Andalus" panose="02020603050405020304" pitchFamily="18" charset="-78"/>
                <a:cs typeface="Andalus" panose="02020603050405020304" pitchFamily="18" charset="-78"/>
              </a:rPr>
              <a:t> </a:t>
            </a: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form of an anterior palatal connector with a provision for extending an acrylic resin denture base in a posterior direction</a:t>
            </a:r>
            <a:r>
              <a:rPr lang="en-US" sz="2000" dirty="0" smtClean="0">
                <a:latin typeface="Andalus" panose="02020603050405020304" pitchFamily="18" charset="-78"/>
                <a:cs typeface="Andalus" panose="02020603050405020304" pitchFamily="18" charset="-78"/>
              </a:rPr>
              <a:t>.</a:t>
            </a:r>
          </a:p>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endParaRPr lang="en-US"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2279433" y="4494728"/>
            <a:ext cx="6961307" cy="2163650"/>
          </a:xfrm>
          <a:prstGeom prst="rect">
            <a:avLst/>
          </a:prstGeom>
        </p:spPr>
      </p:pic>
    </p:spTree>
    <p:extLst>
      <p:ext uri="{BB962C8B-B14F-4D97-AF65-F5344CB8AC3E}">
        <p14:creationId xmlns:p14="http://schemas.microsoft.com/office/powerpoint/2010/main" val="2357196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379862" y="1609859"/>
            <a:ext cx="5681461" cy="2337515"/>
          </a:xfrm>
          <a:prstGeom prst="rect">
            <a:avLst/>
          </a:prstGeom>
        </p:spPr>
      </p:pic>
      <p:sp>
        <p:nvSpPr>
          <p:cNvPr id="2" name="Title 1"/>
          <p:cNvSpPr>
            <a:spLocks noGrp="1"/>
          </p:cNvSpPr>
          <p:nvPr>
            <p:ph type="title"/>
          </p:nvPr>
        </p:nvSpPr>
        <p:spPr>
          <a:xfrm>
            <a:off x="1024128" y="585216"/>
            <a:ext cx="9472154" cy="1499616"/>
          </a:xfrm>
        </p:spPr>
        <p:txBody>
          <a:bodyPr>
            <a:normAutofit/>
          </a:bodyPr>
          <a:lstStyle/>
          <a:p>
            <a:r>
              <a:rPr lang="en-US" sz="4400" b="1" cap="none" dirty="0">
                <a:solidFill>
                  <a:schemeClr val="accent1">
                    <a:lumMod val="75000"/>
                  </a:schemeClr>
                </a:solidFill>
                <a:latin typeface="Times New Roman" panose="02020603050405020304" pitchFamily="18" charset="0"/>
                <a:cs typeface="Times New Roman" panose="02020603050405020304" pitchFamily="18" charset="0"/>
              </a:rPr>
              <a:t>6. U-shaped Palatal MC (horse-shoe</a:t>
            </a:r>
            <a:r>
              <a:rPr lang="en-US" sz="4400" b="1" cap="none" dirty="0" smtClean="0">
                <a:solidFill>
                  <a:schemeClr val="accent1">
                    <a:lumMod val="75000"/>
                  </a:schemeClr>
                </a:solidFill>
                <a:latin typeface="Times New Roman" panose="02020603050405020304" pitchFamily="18" charset="0"/>
                <a:cs typeface="Times New Roman" panose="02020603050405020304" pitchFamily="18" charset="0"/>
              </a:rPr>
              <a:t>)</a:t>
            </a:r>
            <a:endParaRPr lang="ar-SA" sz="4400" b="1" cap="non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8904" y="1609859"/>
            <a:ext cx="10393251" cy="4675031"/>
          </a:xfrm>
        </p:spPr>
        <p:txBody>
          <a:bodyPr>
            <a:normAutofit fontScale="92500" lnSpcReduction="10000"/>
          </a:bodyPr>
          <a:lstStyle/>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r>
              <a:rPr lang="en-US" sz="2400" dirty="0">
                <a:solidFill>
                  <a:schemeClr val="tx2"/>
                </a:solidFill>
                <a:latin typeface="Andalus" panose="02020603050405020304" pitchFamily="18" charset="-78"/>
                <a:cs typeface="Andalus" panose="02020603050405020304" pitchFamily="18" charset="-78"/>
              </a:rPr>
              <a:t>It is the least desirable of maxillary major connectors</a:t>
            </a:r>
          </a:p>
          <a:p>
            <a:pPr marL="0" indent="0" algn="l" rtl="0">
              <a:buNone/>
            </a:pPr>
            <a:r>
              <a:rPr lang="en-US" sz="2600" b="1" dirty="0" smtClean="0">
                <a:solidFill>
                  <a:schemeClr val="accent1">
                    <a:lumMod val="75000"/>
                  </a:schemeClr>
                </a:solidFill>
                <a:latin typeface="Andalus" panose="02020603050405020304" pitchFamily="18" charset="-78"/>
                <a:cs typeface="Andalus" panose="02020603050405020304" pitchFamily="18" charset="-78"/>
              </a:rPr>
              <a:t>Indications</a:t>
            </a:r>
            <a:r>
              <a:rPr lang="en-US" sz="2600" b="1" dirty="0">
                <a:solidFill>
                  <a:schemeClr val="accent1">
                    <a:lumMod val="75000"/>
                  </a:schemeClr>
                </a:solidFill>
                <a:latin typeface="Andalus" panose="02020603050405020304" pitchFamily="18" charset="-78"/>
                <a:cs typeface="Andalus" panose="02020603050405020304" pitchFamily="18" charset="-78"/>
              </a:rPr>
              <a:t>:</a:t>
            </a:r>
          </a:p>
          <a:p>
            <a:pPr marL="0" indent="0" algn="l" rtl="0">
              <a:buNone/>
            </a:pPr>
            <a:r>
              <a:rPr lang="en-US" sz="2400" dirty="0" smtClean="0">
                <a:solidFill>
                  <a:schemeClr val="tx2"/>
                </a:solidFill>
                <a:latin typeface="Andalus" panose="02020603050405020304" pitchFamily="18" charset="-78"/>
                <a:cs typeface="Andalus" panose="02020603050405020304" pitchFamily="18" charset="-78"/>
              </a:rPr>
              <a:t>1) When </a:t>
            </a:r>
            <a:r>
              <a:rPr lang="en-US" sz="2400" dirty="0">
                <a:solidFill>
                  <a:schemeClr val="tx2"/>
                </a:solidFill>
                <a:latin typeface="Andalus" panose="02020603050405020304" pitchFamily="18" charset="-78"/>
                <a:cs typeface="Andalus" panose="02020603050405020304" pitchFamily="18" charset="-78"/>
              </a:rPr>
              <a:t>a large inoperable palatal torus exists.</a:t>
            </a:r>
          </a:p>
          <a:p>
            <a:pPr marL="0" indent="0" algn="l" rtl="0">
              <a:buNone/>
            </a:pPr>
            <a:r>
              <a:rPr lang="en-US" sz="2400" dirty="0" smtClean="0">
                <a:solidFill>
                  <a:schemeClr val="tx2"/>
                </a:solidFill>
                <a:latin typeface="Andalus" panose="02020603050405020304" pitchFamily="18" charset="-78"/>
                <a:cs typeface="Andalus" panose="02020603050405020304" pitchFamily="18" charset="-78"/>
              </a:rPr>
              <a:t>2) when </a:t>
            </a:r>
            <a:r>
              <a:rPr lang="en-US" sz="2400" dirty="0">
                <a:solidFill>
                  <a:schemeClr val="tx2"/>
                </a:solidFill>
                <a:latin typeface="Andalus" panose="02020603050405020304" pitchFamily="18" charset="-78"/>
                <a:cs typeface="Andalus" panose="02020603050405020304" pitchFamily="18" charset="-78"/>
              </a:rPr>
              <a:t>several anterior teeth are to be </a:t>
            </a:r>
            <a:r>
              <a:rPr lang="en-US" sz="2400" dirty="0" smtClean="0">
                <a:solidFill>
                  <a:schemeClr val="tx2"/>
                </a:solidFill>
                <a:latin typeface="Andalus" panose="02020603050405020304" pitchFamily="18" charset="-78"/>
                <a:cs typeface="Andalus" panose="02020603050405020304" pitchFamily="18" charset="-78"/>
              </a:rPr>
              <a:t>replaced .</a:t>
            </a:r>
            <a:endParaRPr lang="en-US" sz="2400" dirty="0">
              <a:solidFill>
                <a:schemeClr val="tx2"/>
              </a:solidFill>
              <a:latin typeface="Andalus" panose="02020603050405020304" pitchFamily="18" charset="-78"/>
              <a:cs typeface="Andalus" panose="02020603050405020304" pitchFamily="18" charset="-78"/>
            </a:endParaRPr>
          </a:p>
          <a:p>
            <a:pPr marL="0" indent="0" algn="l" rtl="0">
              <a:buNone/>
            </a:pPr>
            <a:r>
              <a:rPr lang="en-US" sz="2400" b="1" dirty="0">
                <a:solidFill>
                  <a:schemeClr val="accent1">
                    <a:lumMod val="75000"/>
                  </a:schemeClr>
                </a:solidFill>
                <a:latin typeface="Andalus" panose="02020603050405020304" pitchFamily="18" charset="-78"/>
                <a:cs typeface="Andalus" panose="02020603050405020304" pitchFamily="18" charset="-78"/>
              </a:rPr>
              <a:t>Disadvantages:</a:t>
            </a:r>
          </a:p>
          <a:p>
            <a:pPr algn="l" rtl="0">
              <a:buFont typeface="Wingdings" panose="05000000000000000000" pitchFamily="2" charset="2"/>
              <a:buChar char="§"/>
            </a:pPr>
            <a:r>
              <a:rPr lang="en-US" sz="2400" dirty="0" smtClean="0">
                <a:solidFill>
                  <a:schemeClr val="tx2"/>
                </a:solidFill>
                <a:latin typeface="Andalus" panose="02020603050405020304" pitchFamily="18" charset="-78"/>
                <a:cs typeface="Andalus" panose="02020603050405020304" pitchFamily="18" charset="-78"/>
              </a:rPr>
              <a:t>Its </a:t>
            </a:r>
            <a:r>
              <a:rPr lang="en-US" sz="2400" dirty="0">
                <a:solidFill>
                  <a:schemeClr val="tx2"/>
                </a:solidFill>
                <a:latin typeface="Andalus" panose="02020603050405020304" pitchFamily="18" charset="-78"/>
                <a:cs typeface="Andalus" panose="02020603050405020304" pitchFamily="18" charset="-78"/>
              </a:rPr>
              <a:t>lack of rigidity allows lateral flexure under occlusal force leading to torque or direct lateral force to abutment </a:t>
            </a:r>
            <a:r>
              <a:rPr lang="en-US" sz="2400" dirty="0" smtClean="0">
                <a:solidFill>
                  <a:schemeClr val="tx2"/>
                </a:solidFill>
                <a:latin typeface="Andalus" panose="02020603050405020304" pitchFamily="18" charset="-78"/>
                <a:cs typeface="Andalus" panose="02020603050405020304" pitchFamily="18" charset="-78"/>
              </a:rPr>
              <a:t>teeth.</a:t>
            </a:r>
          </a:p>
          <a:p>
            <a:pPr algn="l" rtl="0">
              <a:buFont typeface="Wingdings" panose="05000000000000000000" pitchFamily="2" charset="2"/>
              <a:buChar char="§"/>
            </a:pPr>
            <a:r>
              <a:rPr lang="en-US" sz="2400" dirty="0" smtClean="0">
                <a:solidFill>
                  <a:schemeClr val="tx2"/>
                </a:solidFill>
                <a:latin typeface="Andalus" panose="02020603050405020304" pitchFamily="18" charset="-78"/>
                <a:cs typeface="Andalus" panose="02020603050405020304" pitchFamily="18" charset="-78"/>
              </a:rPr>
              <a:t>May </a:t>
            </a:r>
            <a:r>
              <a:rPr lang="en-US" sz="2400" dirty="0">
                <a:solidFill>
                  <a:schemeClr val="tx2"/>
                </a:solidFill>
                <a:latin typeface="Andalus" panose="02020603050405020304" pitchFamily="18" charset="-78"/>
                <a:cs typeface="Andalus" panose="02020603050405020304" pitchFamily="18" charset="-78"/>
              </a:rPr>
              <a:t>permit impingement of underlying tissue when subjected to occlusal loading (no good </a:t>
            </a:r>
            <a:r>
              <a:rPr lang="en-US" sz="2400" dirty="0" smtClean="0">
                <a:solidFill>
                  <a:schemeClr val="tx2"/>
                </a:solidFill>
                <a:latin typeface="Andalus" panose="02020603050405020304" pitchFamily="18" charset="-78"/>
                <a:cs typeface="Andalus" panose="02020603050405020304" pitchFamily="18" charset="-78"/>
              </a:rPr>
              <a:t>support).</a:t>
            </a:r>
          </a:p>
          <a:p>
            <a:pPr algn="l" rtl="0">
              <a:buFont typeface="Wingdings" panose="05000000000000000000" pitchFamily="2" charset="2"/>
              <a:buChar char="§"/>
            </a:pPr>
            <a:r>
              <a:rPr lang="en-US" sz="2400" dirty="0" smtClean="0">
                <a:solidFill>
                  <a:schemeClr val="tx2"/>
                </a:solidFill>
                <a:latin typeface="Andalus" panose="02020603050405020304" pitchFamily="18" charset="-78"/>
                <a:cs typeface="Andalus" panose="02020603050405020304" pitchFamily="18" charset="-78"/>
              </a:rPr>
              <a:t>Bulk </a:t>
            </a:r>
            <a:r>
              <a:rPr lang="en-US" sz="2400" dirty="0">
                <a:solidFill>
                  <a:schemeClr val="tx2"/>
                </a:solidFill>
                <a:latin typeface="Andalus" panose="02020603050405020304" pitchFamily="18" charset="-78"/>
                <a:cs typeface="Andalus" panose="02020603050405020304" pitchFamily="18" charset="-78"/>
              </a:rPr>
              <a:t>results in increased thickness in areas that are irritant to the </a:t>
            </a:r>
            <a:r>
              <a:rPr lang="en-US" sz="2400" dirty="0" smtClean="0">
                <a:solidFill>
                  <a:schemeClr val="tx2"/>
                </a:solidFill>
                <a:latin typeface="Andalus" panose="02020603050405020304" pitchFamily="18" charset="-78"/>
                <a:cs typeface="Andalus" panose="02020603050405020304" pitchFamily="18" charset="-78"/>
              </a:rPr>
              <a:t>tongue.</a:t>
            </a:r>
            <a:endParaRPr lang="en-US" sz="2400" dirty="0">
              <a:solidFill>
                <a:schemeClr val="tx2"/>
              </a:solidFill>
              <a:latin typeface="Andalus" panose="02020603050405020304" pitchFamily="18" charset="-78"/>
              <a:cs typeface="Andalus" panose="02020603050405020304" pitchFamily="18" charset="-78"/>
            </a:endParaRPr>
          </a:p>
          <a:p>
            <a:pPr marL="0" indent="0" algn="l" rtl="0">
              <a:buNone/>
            </a:pPr>
            <a:endParaRPr lang="en-US" sz="2000" dirty="0">
              <a:latin typeface="Andalus" panose="02020603050405020304" pitchFamily="18" charset="-78"/>
              <a:cs typeface="Andalus" panose="02020603050405020304" pitchFamily="18" charset="-78"/>
            </a:endParaRPr>
          </a:p>
          <a:p>
            <a:pPr marL="0" indent="0" algn="l" rtl="0">
              <a:buNone/>
            </a:pPr>
            <a:endParaRPr lang="en-US"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875789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454006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docProps/app.xml><?xml version="1.0" encoding="utf-8"?>
<Properties xmlns="http://schemas.openxmlformats.org/officeDocument/2006/extended-properties" xmlns:vt="http://schemas.openxmlformats.org/officeDocument/2006/docPropsVTypes">
  <Template>Integral</Template>
  <TotalTime>1471</TotalTime>
  <Words>2316</Words>
  <Application>Microsoft Office PowerPoint</Application>
  <PresentationFormat>Widescreen</PresentationFormat>
  <Paragraphs>200</Paragraphs>
  <Slides>27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Andalus</vt:lpstr>
      <vt:lpstr>Arial</vt:lpstr>
      <vt:lpstr>Calibri</vt:lpstr>
      <vt:lpstr>Times New Roman</vt:lpstr>
      <vt:lpstr>Tw Cen MT</vt:lpstr>
      <vt:lpstr>Tw Cen MT Condensed</vt:lpstr>
      <vt:lpstr>Wingdings</vt:lpstr>
      <vt:lpstr>Wingdings 3</vt:lpstr>
      <vt:lpstr>Integral</vt:lpstr>
      <vt:lpstr>Maxillary Major Connectors </vt:lpstr>
      <vt:lpstr>Major Connector</vt:lpstr>
      <vt:lpstr>Functions of Major Connectors:</vt:lpstr>
      <vt:lpstr>Requirements of Major Connectors:</vt:lpstr>
      <vt:lpstr>Requirements of Major Connectors:</vt:lpstr>
      <vt:lpstr>Requirements of Major Connectors:</vt:lpstr>
      <vt:lpstr>Requirements of Major Connectors:</vt:lpstr>
      <vt:lpstr>Requirements of Major Connectors:</vt:lpstr>
      <vt:lpstr>Characteristics Of Major Connectors Contributing To Health And Well-being</vt:lpstr>
      <vt:lpstr>Maxillary Major Connectors Design Specification:</vt:lpstr>
      <vt:lpstr>Maxillary Major Connectors Design Specification:</vt:lpstr>
      <vt:lpstr>Maxillary Major Connectors Design Specification:</vt:lpstr>
      <vt:lpstr>Maxillary Major Connectors Design Specification:</vt:lpstr>
      <vt:lpstr>Types Of Maxillary Major Connectors</vt:lpstr>
      <vt:lpstr>1. Palatal Bar</vt:lpstr>
      <vt:lpstr>1. Palatal Bar</vt:lpstr>
      <vt:lpstr>2.Palatal Strap</vt:lpstr>
      <vt:lpstr>2.Palatal Strap</vt:lpstr>
      <vt:lpstr>3. Anteroposterior Palatal Bar</vt:lpstr>
      <vt:lpstr>3. Anteroposterior Palatal Bar</vt:lpstr>
      <vt:lpstr>4. Combination AnteroPosterior Palatal Strap</vt:lpstr>
      <vt:lpstr>4. Combination AnteroPosterior Palatal Strap</vt:lpstr>
      <vt:lpstr>5. Palatal Plate (Complete Palate) </vt:lpstr>
      <vt:lpstr>5. Palatal Plate (Complete Palate) </vt:lpstr>
      <vt:lpstr>5. Palatal Plate (Complete Palate) </vt:lpstr>
      <vt:lpstr>6. U-shaped Palatal MC (horse-shoe)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Maxillary Major Connectors </dc:title>
  <dc:creator>DELL-PC</dc:creator>
  <cp:lastModifiedBy>DELL-PC</cp:lastModifiedBy>
  <cp:revision>53</cp:revision>
  <dcterms:created xsi:type="dcterms:W3CDTF">2021-01-11T17:08:30Z</dcterms:created>
  <dcterms:modified xsi:type="dcterms:W3CDTF">2021-01-16T05:16:45Z</dcterms:modified>
</cp:coreProperties>
</file>