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2" r:id="rId4"/>
    <p:sldId id="261" r:id="rId5"/>
    <p:sldId id="263" r:id="rId6"/>
    <p:sldId id="264" r:id="rId7"/>
    <p:sldId id="265" r:id="rId8"/>
    <p:sldId id="266" r:id="rId9"/>
    <p:sldId id="267" r:id="rId10"/>
    <p:sldId id="268" r:id="rId11"/>
    <p:sldId id="269" r:id="rId12"/>
    <p:sldId id="270" r:id="rId13"/>
    <p:sldId id="271" r:id="rId14"/>
    <p:sldId id="279" r:id="rId15"/>
    <p:sldId id="280" r:id="rId16"/>
    <p:sldId id="272" r:id="rId17"/>
    <p:sldId id="273" r:id="rId18"/>
    <p:sldId id="274" r:id="rId19"/>
    <p:sldId id="275" r:id="rId20"/>
    <p:sldId id="276" r:id="rId21"/>
    <p:sldId id="277" r:id="rId22"/>
    <p:sldId id="278" r:id="rId23"/>
    <p:sldId id="259" r:id="rId24"/>
    <p:sldId id="260" r:id="rId25"/>
    <p:sldId id="281" r:id="rId26"/>
    <p:sldId id="282" r:id="rId27"/>
    <p:sldId id="283" r:id="rId28"/>
    <p:sldId id="258" r:id="rId29"/>
    <p:sldId id="284" r:id="rId30"/>
    <p:sldId id="285"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1/23/2021</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1"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r" defTabSz="914400" rtl="1"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solidFill>
                  <a:schemeClr val="tx1"/>
                </a:solidFill>
                <a:latin typeface="Times New Roman" panose="02020603050405020304" pitchFamily="18" charset="0"/>
                <a:cs typeface="Times New Roman" panose="02020603050405020304" pitchFamily="18" charset="0"/>
              </a:rPr>
              <a:t>Mandibular Major Connectors</a:t>
            </a:r>
            <a:endParaRPr lang="ar-SA"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lvl="0" algn="ctr">
              <a:lnSpc>
                <a:spcPct val="130000"/>
              </a:lnSpc>
              <a:spcBef>
                <a:spcPts val="930"/>
              </a:spcBef>
              <a:buClrTx/>
            </a:pPr>
            <a:r>
              <a:rPr lang="en-US" sz="1600" b="1" dirty="0" err="1">
                <a:solidFill>
                  <a:schemeClr val="accent1">
                    <a:lumMod val="50000"/>
                  </a:schemeClr>
                </a:solidFill>
                <a:latin typeface="Andalus" panose="02020603050405020304" pitchFamily="18" charset="-78"/>
                <a:cs typeface="Andalus" panose="02020603050405020304" pitchFamily="18" charset="-78"/>
              </a:rPr>
              <a:t>Bushra</a:t>
            </a:r>
            <a:r>
              <a:rPr lang="en-US" sz="1600" b="1" dirty="0">
                <a:solidFill>
                  <a:schemeClr val="accent1">
                    <a:lumMod val="50000"/>
                  </a:schemeClr>
                </a:solidFill>
                <a:latin typeface="Andalus" panose="02020603050405020304" pitchFamily="18" charset="-78"/>
                <a:cs typeface="Andalus" panose="02020603050405020304" pitchFamily="18" charset="-78"/>
              </a:rPr>
              <a:t>  Mohammed Ali Al-</a:t>
            </a:r>
            <a:r>
              <a:rPr lang="en-US" sz="1600" b="1" dirty="0" err="1">
                <a:solidFill>
                  <a:schemeClr val="accent1">
                    <a:lumMod val="50000"/>
                  </a:schemeClr>
                </a:solidFill>
                <a:latin typeface="Andalus" panose="02020603050405020304" pitchFamily="18" charset="-78"/>
                <a:cs typeface="Andalus" panose="02020603050405020304" pitchFamily="18" charset="-78"/>
              </a:rPr>
              <a:t>Ameen</a:t>
            </a:r>
            <a:endParaRPr lang="en-US" sz="1600" b="1" dirty="0">
              <a:solidFill>
                <a:schemeClr val="accent1">
                  <a:lumMod val="50000"/>
                </a:schemeClr>
              </a:solidFill>
              <a:latin typeface="Andalus" panose="02020603050405020304" pitchFamily="18" charset="-78"/>
              <a:cs typeface="Andalus" panose="02020603050405020304" pitchFamily="18" charset="-78"/>
            </a:endParaRPr>
          </a:p>
          <a:p>
            <a:pPr lvl="0" algn="ctr">
              <a:lnSpc>
                <a:spcPct val="130000"/>
              </a:lnSpc>
              <a:spcBef>
                <a:spcPts val="930"/>
              </a:spcBef>
              <a:buClrTx/>
            </a:pPr>
            <a:r>
              <a:rPr lang="en-US" sz="1600" b="1" dirty="0">
                <a:solidFill>
                  <a:schemeClr val="accent1">
                    <a:lumMod val="50000"/>
                  </a:schemeClr>
                </a:solidFill>
                <a:latin typeface="Andalus" panose="02020603050405020304" pitchFamily="18" charset="-78"/>
                <a:cs typeface="Andalus" panose="02020603050405020304" pitchFamily="18" charset="-78"/>
              </a:rPr>
              <a:t>B,D,S,. </a:t>
            </a:r>
            <a:r>
              <a:rPr lang="en-US" sz="1600" b="1" dirty="0" err="1">
                <a:solidFill>
                  <a:schemeClr val="accent1">
                    <a:lumMod val="50000"/>
                  </a:schemeClr>
                </a:solidFill>
                <a:latin typeface="Andalus" panose="02020603050405020304" pitchFamily="18" charset="-78"/>
                <a:cs typeface="Andalus" panose="02020603050405020304" pitchFamily="18" charset="-78"/>
              </a:rPr>
              <a:t>M,Sc</a:t>
            </a:r>
            <a:r>
              <a:rPr lang="en-US" sz="1600" b="1" dirty="0">
                <a:solidFill>
                  <a:schemeClr val="accent1">
                    <a:lumMod val="50000"/>
                  </a:schemeClr>
                </a:solidFill>
                <a:latin typeface="Andalus" panose="02020603050405020304" pitchFamily="18" charset="-78"/>
                <a:cs typeface="Andalus" panose="02020603050405020304" pitchFamily="18" charset="-78"/>
              </a:rPr>
              <a:t>.(Pros)</a:t>
            </a:r>
          </a:p>
          <a:p>
            <a:endParaRPr lang="ar-SA" sz="1600" dirty="0">
              <a:solidFill>
                <a:schemeClr val="accent1">
                  <a:lumMod val="50000"/>
                </a:schemeClr>
              </a:solidFill>
            </a:endParaRPr>
          </a:p>
        </p:txBody>
      </p:sp>
    </p:spTree>
    <p:extLst>
      <p:ext uri="{BB962C8B-B14F-4D97-AF65-F5344CB8AC3E}">
        <p14:creationId xmlns:p14="http://schemas.microsoft.com/office/powerpoint/2010/main" val="408006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err="1" smtClean="0">
                <a:solidFill>
                  <a:schemeClr val="accent1">
                    <a:lumMod val="50000"/>
                  </a:schemeClr>
                </a:solidFill>
                <a:latin typeface="Times New Roman" panose="02020603050405020304" pitchFamily="18" charset="0"/>
                <a:cs typeface="Times New Roman" panose="02020603050405020304" pitchFamily="18" charset="0"/>
              </a:rPr>
              <a:t>Requirments</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of major connector.</a:t>
            </a: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lgn="l" rtl="0"/>
            <a:r>
              <a:rPr lang="en-US" dirty="0" smtClean="0">
                <a:solidFill>
                  <a:schemeClr val="accent1">
                    <a:lumMod val="50000"/>
                  </a:schemeClr>
                </a:solidFill>
                <a:latin typeface="Andalus" panose="02020603050405020304" pitchFamily="18" charset="-78"/>
                <a:cs typeface="Andalus" panose="02020603050405020304" pitchFamily="18" charset="-78"/>
              </a:rPr>
              <a:t>1</a:t>
            </a:r>
            <a:r>
              <a:rPr lang="en-US" dirty="0">
                <a:solidFill>
                  <a:schemeClr val="accent1">
                    <a:lumMod val="50000"/>
                  </a:schemeClr>
                </a:solidFill>
                <a:latin typeface="Andalus" panose="02020603050405020304" pitchFamily="18" charset="-78"/>
                <a:cs typeface="Andalus" panose="02020603050405020304" pitchFamily="18" charset="-78"/>
              </a:rPr>
              <a:t>. </a:t>
            </a:r>
            <a:r>
              <a:rPr lang="en-US" dirty="0">
                <a:latin typeface="Andalus" panose="02020603050405020304" pitchFamily="18" charset="-78"/>
                <a:cs typeface="Andalus" panose="02020603050405020304" pitchFamily="18" charset="-78"/>
              </a:rPr>
              <a:t>Relief is provided for soft tissue under all portions of the mandibular major connector and at any location where the framework crosses the marginal gingiva.</a:t>
            </a:r>
          </a:p>
          <a:p>
            <a:pPr algn="l" rtl="0"/>
            <a:r>
              <a:rPr lang="en-US" dirty="0">
                <a:solidFill>
                  <a:schemeClr val="accent1">
                    <a:lumMod val="50000"/>
                  </a:schemeClr>
                </a:solidFill>
                <a:latin typeface="Andalus" panose="02020603050405020304" pitchFamily="18" charset="-78"/>
                <a:cs typeface="Andalus" panose="02020603050405020304" pitchFamily="18" charset="-78"/>
              </a:rPr>
              <a:t>2. </a:t>
            </a:r>
            <a:r>
              <a:rPr lang="en-US" dirty="0">
                <a:latin typeface="Andalus" panose="02020603050405020304" pitchFamily="18" charset="-78"/>
                <a:cs typeface="Andalus" panose="02020603050405020304" pitchFamily="18" charset="-78"/>
              </a:rPr>
              <a:t>The inferior border of mandibular major connectors should be gently rounded after being cast to eliminate any sharp edge.</a:t>
            </a:r>
          </a:p>
          <a:p>
            <a:pPr algn="l" rtl="0"/>
            <a:r>
              <a:rPr lang="en-US" dirty="0">
                <a:solidFill>
                  <a:schemeClr val="accent1">
                    <a:lumMod val="50000"/>
                  </a:schemeClr>
                </a:solidFill>
                <a:latin typeface="Andalus" panose="02020603050405020304" pitchFamily="18" charset="-78"/>
                <a:cs typeface="Andalus" panose="02020603050405020304" pitchFamily="18" charset="-78"/>
              </a:rPr>
              <a:t>3. </a:t>
            </a:r>
            <a:r>
              <a:rPr lang="en-US" dirty="0">
                <a:latin typeface="Andalus" panose="02020603050405020304" pitchFamily="18" charset="-78"/>
                <a:cs typeface="Andalus" panose="02020603050405020304" pitchFamily="18" charset="-78"/>
              </a:rPr>
              <a:t>Not impinging on the movable floor of the mouth → only reaching the “functional depth”</a:t>
            </a:r>
          </a:p>
          <a:p>
            <a:pPr algn="l" rtl="0"/>
            <a:r>
              <a:rPr lang="en-US" dirty="0">
                <a:solidFill>
                  <a:schemeClr val="accent1">
                    <a:lumMod val="50000"/>
                  </a:schemeClr>
                </a:solidFill>
                <a:latin typeface="Andalus" panose="02020603050405020304" pitchFamily="18" charset="-78"/>
                <a:cs typeface="Andalus" panose="02020603050405020304" pitchFamily="18" charset="-78"/>
              </a:rPr>
              <a:t>4. </a:t>
            </a:r>
            <a:r>
              <a:rPr lang="en-US" dirty="0">
                <a:latin typeface="Andalus" panose="02020603050405020304" pitchFamily="18" charset="-78"/>
                <a:cs typeface="Andalus" panose="02020603050405020304" pitchFamily="18" charset="-78"/>
              </a:rPr>
              <a:t>Lingual bar major connector should be located at least 4 mm inferior to gingival margins and farther if possible.</a:t>
            </a:r>
          </a:p>
          <a:p>
            <a:pPr algn="l" rtl="0"/>
            <a:r>
              <a:rPr lang="en-US" dirty="0">
                <a:solidFill>
                  <a:schemeClr val="accent1">
                    <a:lumMod val="50000"/>
                  </a:schemeClr>
                </a:solidFill>
                <a:latin typeface="Andalus" panose="02020603050405020304" pitchFamily="18" charset="-78"/>
                <a:cs typeface="Andalus" panose="02020603050405020304" pitchFamily="18" charset="-78"/>
              </a:rPr>
              <a:t>5. </a:t>
            </a:r>
            <a:r>
              <a:rPr lang="en-US" dirty="0">
                <a:latin typeface="Andalus" panose="02020603050405020304" pitchFamily="18" charset="-78"/>
                <a:cs typeface="Andalus" panose="02020603050405020304" pitchFamily="18" charset="-78"/>
              </a:rPr>
              <a:t>If less than 8 mm exists between gingival margins and the movable floor of the mouth, a lingual plate, a sublingual bar, or a continuous bar is preferred as a major connector.</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829187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400" b="1" dirty="0">
                <a:solidFill>
                  <a:schemeClr val="accent1">
                    <a:lumMod val="50000"/>
                  </a:schemeClr>
                </a:solidFill>
                <a:latin typeface="Times New Roman" panose="02020603050405020304" pitchFamily="18" charset="0"/>
                <a:cs typeface="Times New Roman" panose="02020603050405020304" pitchFamily="18" charset="0"/>
              </a:rPr>
              <a:t>Six types of mandibular major connectors are:</a:t>
            </a:r>
            <a:br>
              <a:rPr lang="en-US" sz="4400" b="1" dirty="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457200" indent="-457200" algn="l" rtl="0">
              <a:buFont typeface="+mj-lt"/>
              <a:buAutoNum type="arabicParenR"/>
            </a:pPr>
            <a:r>
              <a:rPr lang="en-US" dirty="0" smtClean="0">
                <a:latin typeface="Andalus" panose="02020603050405020304" pitchFamily="18" charset="-78"/>
                <a:cs typeface="Andalus" panose="02020603050405020304" pitchFamily="18" charset="-78"/>
              </a:rPr>
              <a:t>Lingual </a:t>
            </a:r>
            <a:r>
              <a:rPr lang="en-US" dirty="0">
                <a:latin typeface="Andalus" panose="02020603050405020304" pitchFamily="18" charset="-78"/>
                <a:cs typeface="Andalus" panose="02020603050405020304" pitchFamily="18" charset="-78"/>
              </a:rPr>
              <a:t>bar.</a:t>
            </a:r>
          </a:p>
          <a:p>
            <a:pPr marL="457200" indent="-457200" algn="l" rtl="0">
              <a:buFont typeface="+mj-lt"/>
              <a:buAutoNum type="arabicParenR"/>
            </a:pPr>
            <a:r>
              <a:rPr lang="en-US" dirty="0" err="1">
                <a:latin typeface="Andalus" panose="02020603050405020304" pitchFamily="18" charset="-78"/>
                <a:cs typeface="Andalus" panose="02020603050405020304" pitchFamily="18" charset="-78"/>
              </a:rPr>
              <a:t>Linguoplate</a:t>
            </a:r>
            <a:r>
              <a:rPr lang="en-US" dirty="0" smtClean="0">
                <a:latin typeface="Andalus" panose="02020603050405020304" pitchFamily="18" charset="-78"/>
                <a:cs typeface="Andalus" panose="02020603050405020304" pitchFamily="18" charset="-78"/>
              </a:rPr>
              <a:t>.</a:t>
            </a:r>
          </a:p>
          <a:p>
            <a:pPr marL="457200" indent="-457200" algn="l" rtl="0">
              <a:buFont typeface="+mj-lt"/>
              <a:buAutoNum type="arabicParenR"/>
            </a:pPr>
            <a:r>
              <a:rPr lang="en-US" dirty="0">
                <a:latin typeface="Andalus" panose="02020603050405020304" pitchFamily="18" charset="-78"/>
                <a:cs typeface="Andalus" panose="02020603050405020304" pitchFamily="18" charset="-78"/>
              </a:rPr>
              <a:t>Lingual bar with </a:t>
            </a:r>
            <a:r>
              <a:rPr lang="en-US" dirty="0" err="1">
                <a:latin typeface="Andalus" panose="02020603050405020304" pitchFamily="18" charset="-78"/>
                <a:cs typeface="Andalus" panose="02020603050405020304" pitchFamily="18" charset="-78"/>
              </a:rPr>
              <a:t>cingulum</a:t>
            </a:r>
            <a:r>
              <a:rPr lang="en-US" dirty="0">
                <a:latin typeface="Andalus" panose="02020603050405020304" pitchFamily="18" charset="-78"/>
                <a:cs typeface="Andalus" panose="02020603050405020304" pitchFamily="18" charset="-78"/>
              </a:rPr>
              <a:t> bar (continuous bar</a:t>
            </a:r>
            <a:r>
              <a:rPr lang="en-US" dirty="0" smtClean="0">
                <a:latin typeface="Andalus" panose="02020603050405020304" pitchFamily="18" charset="-78"/>
                <a:cs typeface="Andalus" panose="02020603050405020304" pitchFamily="18" charset="-78"/>
              </a:rPr>
              <a:t>).</a:t>
            </a:r>
            <a:endParaRPr lang="en-US" dirty="0">
              <a:latin typeface="Andalus" panose="02020603050405020304" pitchFamily="18" charset="-78"/>
              <a:cs typeface="Andalus" panose="02020603050405020304" pitchFamily="18" charset="-78"/>
            </a:endParaRPr>
          </a:p>
          <a:p>
            <a:pPr marL="457200" indent="-457200" algn="l" rtl="0">
              <a:buFont typeface="+mj-lt"/>
              <a:buAutoNum type="arabicParenR"/>
            </a:pPr>
            <a:r>
              <a:rPr lang="en-US" dirty="0">
                <a:latin typeface="Andalus" panose="02020603050405020304" pitchFamily="18" charset="-78"/>
                <a:cs typeface="Andalus" panose="02020603050405020304" pitchFamily="18" charset="-78"/>
              </a:rPr>
              <a:t>Sublingual bar.</a:t>
            </a:r>
          </a:p>
          <a:p>
            <a:pPr marL="457200" indent="-457200" algn="l" rtl="0">
              <a:buFont typeface="+mj-lt"/>
              <a:buAutoNum type="arabicParenR"/>
            </a:pPr>
            <a:r>
              <a:rPr lang="en-US" dirty="0" err="1" smtClean="0">
                <a:latin typeface="Andalus" panose="02020603050405020304" pitchFamily="18" charset="-78"/>
                <a:cs typeface="Andalus" panose="02020603050405020304" pitchFamily="18" charset="-78"/>
              </a:rPr>
              <a:t>Cingulum</a:t>
            </a:r>
            <a:r>
              <a:rPr lang="en-US" dirty="0" smtClean="0">
                <a:latin typeface="Andalus" panose="02020603050405020304" pitchFamily="18" charset="-78"/>
                <a:cs typeface="Andalus" panose="02020603050405020304" pitchFamily="18" charset="-78"/>
              </a:rPr>
              <a:t> </a:t>
            </a:r>
            <a:r>
              <a:rPr lang="en-US" dirty="0">
                <a:latin typeface="Andalus" panose="02020603050405020304" pitchFamily="18" charset="-78"/>
                <a:cs typeface="Andalus" panose="02020603050405020304" pitchFamily="18" charset="-78"/>
              </a:rPr>
              <a:t>bar (continuous bar).</a:t>
            </a:r>
          </a:p>
          <a:p>
            <a:pPr marL="457200" indent="-457200" algn="l" rtl="0">
              <a:buFont typeface="+mj-lt"/>
              <a:buAutoNum type="arabicParenR"/>
            </a:pPr>
            <a:r>
              <a:rPr lang="en-US" dirty="0">
                <a:latin typeface="Andalus" panose="02020603050405020304" pitchFamily="18" charset="-78"/>
                <a:cs typeface="Andalus" panose="02020603050405020304" pitchFamily="18" charset="-78"/>
              </a:rPr>
              <a:t>Labial bar.</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489043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1) Lingual bar major connector.</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r>
            <a:br>
              <a:rPr lang="en-US" sz="4400" b="1" dirty="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11686" y="1917406"/>
            <a:ext cx="10344956" cy="4844002"/>
          </a:xfrm>
        </p:spPr>
        <p:txBody>
          <a:bodyPr>
            <a:normAutofit fontScale="92500" lnSpcReduction="20000"/>
          </a:bodyPr>
          <a:lstStyle/>
          <a:p>
            <a:pPr algn="l" rtl="0"/>
            <a:r>
              <a:rPr lang="en-US" sz="3300" b="1" dirty="0" smtClean="0">
                <a:solidFill>
                  <a:schemeClr val="accent4">
                    <a:lumMod val="75000"/>
                  </a:schemeClr>
                </a:solidFill>
                <a:latin typeface="Andalus" panose="02020603050405020304" pitchFamily="18" charset="-78"/>
                <a:cs typeface="Andalus" panose="02020603050405020304" pitchFamily="18" charset="-78"/>
              </a:rPr>
              <a:t>Indications</a:t>
            </a:r>
            <a:r>
              <a:rPr lang="en-US" sz="2400" b="1" dirty="0" smtClean="0">
                <a:solidFill>
                  <a:schemeClr val="accent4">
                    <a:lumMod val="75000"/>
                  </a:schemeClr>
                </a:solidFill>
                <a:latin typeface="Andalus" panose="02020603050405020304" pitchFamily="18" charset="-78"/>
                <a:cs typeface="Andalus" panose="02020603050405020304" pitchFamily="18" charset="-78"/>
              </a:rPr>
              <a:t>:</a:t>
            </a:r>
            <a:endParaRPr lang="en-US" sz="2400" b="1" dirty="0">
              <a:solidFill>
                <a:schemeClr val="accent4">
                  <a:lumMod val="75000"/>
                </a:schemeClr>
              </a:solidFill>
              <a:latin typeface="Andalus" panose="02020603050405020304" pitchFamily="18" charset="-78"/>
              <a:cs typeface="Andalus" panose="02020603050405020304" pitchFamily="18" charset="-78"/>
            </a:endParaRP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The lingual bar should be used for mandibular removable partial dentures </a:t>
            </a:r>
            <a:r>
              <a:rPr lang="en-US" sz="2400" dirty="0" smtClean="0">
                <a:latin typeface="Andalus" panose="02020603050405020304" pitchFamily="18" charset="-78"/>
                <a:cs typeface="Andalus" panose="02020603050405020304" pitchFamily="18" charset="-78"/>
              </a:rPr>
              <a:t>where </a:t>
            </a:r>
            <a:r>
              <a:rPr lang="en-US" sz="2400" dirty="0">
                <a:latin typeface="Andalus" panose="02020603050405020304" pitchFamily="18" charset="-78"/>
                <a:cs typeface="Andalus" panose="02020603050405020304" pitchFamily="18" charset="-78"/>
              </a:rPr>
              <a:t>sufficient space exists between the slightly elevated alveolar lingual sulcus and the lingual gingival tissue (at least 8 mm).</a:t>
            </a:r>
          </a:p>
          <a:p>
            <a:pPr marL="457200" indent="-457200" algn="l" rtl="0">
              <a:buFont typeface="+mj-lt"/>
              <a:buAutoNum type="arabicPeriod"/>
            </a:pPr>
            <a:r>
              <a:rPr lang="en-US" sz="2400" dirty="0" err="1">
                <a:latin typeface="Andalus" panose="02020603050405020304" pitchFamily="18" charset="-78"/>
                <a:cs typeface="Andalus" panose="02020603050405020304" pitchFamily="18" charset="-78"/>
              </a:rPr>
              <a:t>Diastemas</a:t>
            </a:r>
            <a:r>
              <a:rPr lang="en-US" sz="2400" dirty="0">
                <a:latin typeface="Andalus" panose="02020603050405020304" pitchFamily="18" charset="-78"/>
                <a:cs typeface="Andalus" panose="02020603050405020304" pitchFamily="18" charset="-78"/>
              </a:rPr>
              <a:t> or open cervical embrasures of anterior teeth. </a:t>
            </a:r>
            <a:endParaRPr lang="en-US" sz="2400" dirty="0" smtClean="0">
              <a:latin typeface="Andalus" panose="02020603050405020304" pitchFamily="18" charset="-78"/>
              <a:cs typeface="Andalus" panose="02020603050405020304" pitchFamily="18" charset="-78"/>
            </a:endParaRPr>
          </a:p>
          <a:p>
            <a:pPr marL="457200" indent="-457200" algn="l" rtl="0">
              <a:buFont typeface="+mj-lt"/>
              <a:buAutoNum type="arabicPeriod"/>
            </a:pPr>
            <a:r>
              <a:rPr lang="en-US" sz="2400" dirty="0" smtClean="0">
                <a:latin typeface="Andalus" panose="02020603050405020304" pitchFamily="18" charset="-78"/>
                <a:cs typeface="Andalus" panose="02020603050405020304" pitchFamily="18" charset="-78"/>
              </a:rPr>
              <a:t>Overlapped </a:t>
            </a:r>
            <a:r>
              <a:rPr lang="en-US" sz="2400" dirty="0">
                <a:latin typeface="Andalus" panose="02020603050405020304" pitchFamily="18" charset="-78"/>
                <a:cs typeface="Andalus" panose="02020603050405020304" pitchFamily="18" charset="-78"/>
              </a:rPr>
              <a:t>anterior teeth</a:t>
            </a:r>
            <a:r>
              <a:rPr lang="en-US" sz="2400" dirty="0" smtClean="0">
                <a:latin typeface="Andalus" panose="02020603050405020304" pitchFamily="18" charset="-78"/>
                <a:cs typeface="Andalus" panose="02020603050405020304" pitchFamily="18" charset="-78"/>
              </a:rPr>
              <a:t>.</a:t>
            </a:r>
            <a:endParaRPr lang="en-US" sz="2800" dirty="0" smtClean="0">
              <a:latin typeface="Andalus" panose="02020603050405020304" pitchFamily="18" charset="-78"/>
              <a:cs typeface="Andalus" panose="02020603050405020304" pitchFamily="18" charset="-78"/>
            </a:endParaRPr>
          </a:p>
          <a:p>
            <a:pPr marL="0" indent="0" algn="l" rtl="0">
              <a:buNone/>
            </a:pPr>
            <a:r>
              <a:rPr lang="en-US" sz="2800" b="1" dirty="0" smtClean="0">
                <a:solidFill>
                  <a:schemeClr val="accent4">
                    <a:lumMod val="75000"/>
                  </a:schemeClr>
                </a:solidFill>
                <a:latin typeface="Andalus" panose="02020603050405020304" pitchFamily="18" charset="-78"/>
                <a:cs typeface="Andalus" panose="02020603050405020304" pitchFamily="18" charset="-78"/>
              </a:rPr>
              <a:t>Contraindications:</a:t>
            </a:r>
            <a:endParaRPr lang="en-US" sz="2400" b="1" dirty="0">
              <a:solidFill>
                <a:schemeClr val="accent4">
                  <a:lumMod val="75000"/>
                </a:schemeClr>
              </a:solidFill>
              <a:latin typeface="Andalus" panose="02020603050405020304" pitchFamily="18" charset="-78"/>
              <a:cs typeface="Andalus" panose="02020603050405020304" pitchFamily="18" charset="-78"/>
            </a:endParaRPr>
          </a:p>
          <a:p>
            <a:pPr marL="514350" indent="-514350" algn="l" rtl="0">
              <a:buFont typeface="+mj-lt"/>
              <a:buAutoNum type="arabicPeriod"/>
            </a:pPr>
            <a:r>
              <a:rPr lang="en-US" sz="2400" dirty="0">
                <a:latin typeface="Andalus" panose="02020603050405020304" pitchFamily="18" charset="-78"/>
                <a:cs typeface="Andalus" panose="02020603050405020304" pitchFamily="18" charset="-78"/>
              </a:rPr>
              <a:t>When the lingual frenum is high or the space available for a lingual bar is </a:t>
            </a:r>
            <a:r>
              <a:rPr lang="en-US" sz="2400" dirty="0" smtClean="0">
                <a:latin typeface="Andalus" panose="02020603050405020304" pitchFamily="18" charset="-78"/>
                <a:cs typeface="Andalus" panose="02020603050405020304" pitchFamily="18" charset="-78"/>
              </a:rPr>
              <a:t>limited </a:t>
            </a:r>
            <a:r>
              <a:rPr lang="en-US" sz="2400" dirty="0">
                <a:latin typeface="Andalus" panose="02020603050405020304" pitchFamily="18" charset="-78"/>
                <a:cs typeface="Andalus" panose="02020603050405020304" pitchFamily="18" charset="-78"/>
              </a:rPr>
              <a:t>(less than 8 mm).</a:t>
            </a:r>
          </a:p>
          <a:p>
            <a:pPr marL="514350" indent="-514350" algn="l" rtl="0">
              <a:buFont typeface="+mj-lt"/>
              <a:buAutoNum type="arabicPeriod"/>
            </a:pPr>
            <a:r>
              <a:rPr lang="en-US" sz="2400" dirty="0">
                <a:latin typeface="Andalus" panose="02020603050405020304" pitchFamily="18" charset="-78"/>
                <a:cs typeface="Andalus" panose="02020603050405020304" pitchFamily="18" charset="-78"/>
              </a:rPr>
              <a:t>Lingually inclined teeth. </a:t>
            </a:r>
            <a:endParaRPr lang="en-US" sz="2400" dirty="0" smtClean="0">
              <a:latin typeface="Andalus" panose="02020603050405020304" pitchFamily="18" charset="-78"/>
              <a:cs typeface="Andalus" panose="02020603050405020304" pitchFamily="18" charset="-78"/>
            </a:endParaRPr>
          </a:p>
          <a:p>
            <a:pPr marL="514350" indent="-514350" algn="l" rtl="0">
              <a:buFont typeface="+mj-lt"/>
              <a:buAutoNum type="arabicPeriod"/>
            </a:pPr>
            <a:r>
              <a:rPr lang="en-US" sz="2400" dirty="0" smtClean="0">
                <a:latin typeface="Andalus" panose="02020603050405020304" pitchFamily="18" charset="-78"/>
                <a:cs typeface="Andalus" panose="02020603050405020304" pitchFamily="18" charset="-78"/>
              </a:rPr>
              <a:t>An </a:t>
            </a:r>
            <a:r>
              <a:rPr lang="en-US" sz="2400" dirty="0">
                <a:latin typeface="Andalus" panose="02020603050405020304" pitchFamily="18" charset="-78"/>
                <a:cs typeface="Andalus" panose="02020603050405020304" pitchFamily="18" charset="-78"/>
              </a:rPr>
              <a:t>undercut lingual alveolar ridge which would result in an </a:t>
            </a:r>
            <a:r>
              <a:rPr lang="en-US" sz="2400" dirty="0" smtClean="0">
                <a:latin typeface="Andalus" panose="02020603050405020304" pitchFamily="18" charset="-78"/>
                <a:cs typeface="Andalus" panose="02020603050405020304" pitchFamily="18" charset="-78"/>
              </a:rPr>
              <a:t>excessive space </a:t>
            </a:r>
            <a:r>
              <a:rPr lang="en-US" sz="2400" dirty="0">
                <a:latin typeface="Andalus" panose="02020603050405020304" pitchFamily="18" charset="-78"/>
                <a:cs typeface="Andalus" panose="02020603050405020304" pitchFamily="18" charset="-78"/>
              </a:rPr>
              <a:t>between the bar and the mucosa.</a:t>
            </a:r>
          </a:p>
          <a:p>
            <a:pPr marL="514350" indent="-514350" algn="l" rtl="0">
              <a:buFont typeface="+mj-lt"/>
              <a:buAutoNum type="arabicPeriod"/>
            </a:pPr>
            <a:r>
              <a:rPr lang="en-US" sz="2400" dirty="0">
                <a:latin typeface="Andalus" panose="02020603050405020304" pitchFamily="18" charset="-78"/>
                <a:cs typeface="Andalus" panose="02020603050405020304" pitchFamily="18" charset="-78"/>
              </a:rPr>
              <a:t>When the future replacement of one or more incisor teeth.</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504403" y="126347"/>
            <a:ext cx="3395675" cy="2249928"/>
          </a:xfrm>
          <a:prstGeom prst="rect">
            <a:avLst/>
          </a:prstGeom>
        </p:spPr>
      </p:pic>
    </p:spTree>
    <p:extLst>
      <p:ext uri="{BB962C8B-B14F-4D97-AF65-F5344CB8AC3E}">
        <p14:creationId xmlns:p14="http://schemas.microsoft.com/office/powerpoint/2010/main" val="643144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1) Lingual bar major connector.</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r>
            <a:br>
              <a:rPr lang="en-US" sz="4400" b="1" dirty="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02157" y="2567223"/>
            <a:ext cx="5660008" cy="5164428"/>
          </a:xfrm>
        </p:spPr>
        <p:txBody>
          <a:bodyPr>
            <a:normAutofit/>
          </a:bodyPr>
          <a:lstStyle/>
          <a:p>
            <a:pPr algn="l" rtl="0"/>
            <a:r>
              <a:rPr lang="en-US" sz="2400" b="1" dirty="0" smtClean="0">
                <a:solidFill>
                  <a:schemeClr val="accent4">
                    <a:lumMod val="75000"/>
                  </a:schemeClr>
                </a:solidFill>
                <a:latin typeface="Andalus" panose="02020603050405020304" pitchFamily="18" charset="-78"/>
                <a:cs typeface="Andalus" panose="02020603050405020304" pitchFamily="18" charset="-78"/>
              </a:rPr>
              <a:t>Advantages</a:t>
            </a:r>
            <a:r>
              <a:rPr lang="en-US" sz="2800" b="1" dirty="0" smtClean="0">
                <a:solidFill>
                  <a:schemeClr val="accent4">
                    <a:lumMod val="75000"/>
                  </a:schemeClr>
                </a:solidFill>
                <a:latin typeface="Andalus" panose="02020603050405020304" pitchFamily="18" charset="-78"/>
                <a:cs typeface="Andalus" panose="02020603050405020304" pitchFamily="18" charset="-78"/>
              </a:rPr>
              <a:t>:</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Covers minimum surface area of teeth and tissue therefore potential for caries, periodontal problems caused by plaque being held in contact with teeth and tissue is minimal.</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It is relatively small, inconspicuously located and minimally interfere with functions, so patient prefers lingual bar over </a:t>
            </a:r>
            <a:r>
              <a:rPr lang="en-US" sz="2000" dirty="0" err="1">
                <a:latin typeface="Andalus" panose="02020603050405020304" pitchFamily="18" charset="-78"/>
                <a:cs typeface="Andalus" panose="02020603050405020304" pitchFamily="18" charset="-78"/>
              </a:rPr>
              <a:t>linguoplate</a:t>
            </a:r>
            <a:r>
              <a:rPr lang="en-US" sz="2000" dirty="0" smtClean="0">
                <a:latin typeface="Andalus" panose="02020603050405020304" pitchFamily="18" charset="-78"/>
                <a:cs typeface="Andalus" panose="02020603050405020304" pitchFamily="18" charset="-78"/>
              </a:rPr>
              <a:t>.</a:t>
            </a:r>
          </a:p>
        </p:txBody>
      </p:sp>
      <p:pic>
        <p:nvPicPr>
          <p:cNvPr id="4" name="Picture 3"/>
          <p:cNvPicPr>
            <a:picLocks noChangeAspect="1"/>
          </p:cNvPicPr>
          <p:nvPr/>
        </p:nvPicPr>
        <p:blipFill>
          <a:blip r:embed="rId2"/>
          <a:stretch>
            <a:fillRect/>
          </a:stretch>
        </p:blipFill>
        <p:spPr>
          <a:xfrm>
            <a:off x="8361087" y="886365"/>
            <a:ext cx="3246522" cy="2151101"/>
          </a:xfrm>
          <a:prstGeom prst="rect">
            <a:avLst/>
          </a:prstGeom>
        </p:spPr>
      </p:pic>
      <p:pic>
        <p:nvPicPr>
          <p:cNvPr id="7" name="Picture 6"/>
          <p:cNvPicPr>
            <a:picLocks noChangeAspect="1"/>
          </p:cNvPicPr>
          <p:nvPr/>
        </p:nvPicPr>
        <p:blipFill>
          <a:blip r:embed="rId3"/>
          <a:stretch>
            <a:fillRect/>
          </a:stretch>
        </p:blipFill>
        <p:spPr>
          <a:xfrm>
            <a:off x="7237927" y="3485682"/>
            <a:ext cx="4095482" cy="3068993"/>
          </a:xfrm>
          <a:prstGeom prst="rect">
            <a:avLst/>
          </a:prstGeom>
        </p:spPr>
      </p:pic>
    </p:spTree>
    <p:extLst>
      <p:ext uri="{BB962C8B-B14F-4D97-AF65-F5344CB8AC3E}">
        <p14:creationId xmlns:p14="http://schemas.microsoft.com/office/powerpoint/2010/main" val="3311731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1) Lingual bar major connector.</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r>
            <a:br>
              <a:rPr lang="en-US" sz="4400" b="1" dirty="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89278" y="1693572"/>
            <a:ext cx="6291072" cy="5164428"/>
          </a:xfrm>
        </p:spPr>
        <p:txBody>
          <a:bodyPr>
            <a:normAutofit/>
          </a:bodyPr>
          <a:lstStyle/>
          <a:p>
            <a:pPr marL="0" indent="0" algn="l" rtl="0">
              <a:buNone/>
            </a:pPr>
            <a:r>
              <a:rPr lang="en-US" sz="2400" b="1" dirty="0" smtClean="0">
                <a:solidFill>
                  <a:schemeClr val="accent4">
                    <a:lumMod val="75000"/>
                  </a:schemeClr>
                </a:solidFill>
                <a:latin typeface="Andalus" panose="02020603050405020304" pitchFamily="18" charset="-78"/>
                <a:cs typeface="Andalus" panose="02020603050405020304" pitchFamily="18" charset="-78"/>
              </a:rPr>
              <a:t>Characteristics and location: </a:t>
            </a:r>
          </a:p>
          <a:p>
            <a:pPr algn="l" rtl="0">
              <a:buFont typeface="Wingdings" panose="05000000000000000000" pitchFamily="2" charset="2"/>
              <a:buChar char="v"/>
            </a:pPr>
            <a:r>
              <a:rPr lang="en-US" sz="2000" dirty="0">
                <a:latin typeface="Andalus" panose="02020603050405020304" pitchFamily="18" charset="-78"/>
                <a:cs typeface="Andalus" panose="02020603050405020304" pitchFamily="18" charset="-78"/>
              </a:rPr>
              <a:t>Half-pear shaped with bulkiest portion inferiorly located.</a:t>
            </a:r>
          </a:p>
          <a:p>
            <a:pPr algn="l" rtl="0">
              <a:buFont typeface="Wingdings" panose="05000000000000000000" pitchFamily="2" charset="2"/>
              <a:buChar char="v"/>
            </a:pPr>
            <a:r>
              <a:rPr lang="en-US" sz="2000" dirty="0">
                <a:latin typeface="Andalus" panose="02020603050405020304" pitchFamily="18" charset="-78"/>
                <a:cs typeface="Andalus" panose="02020603050405020304" pitchFamily="18" charset="-78"/>
              </a:rPr>
              <a:t>Superior border tapered to the soft tissues will minimize interference with tongue.</a:t>
            </a:r>
          </a:p>
          <a:p>
            <a:pPr algn="l" rtl="0">
              <a:buFont typeface="Wingdings" panose="05000000000000000000" pitchFamily="2" charset="2"/>
              <a:buChar char="v"/>
            </a:pPr>
            <a:r>
              <a:rPr lang="en-US" sz="2000" dirty="0">
                <a:latin typeface="Andalus" panose="02020603050405020304" pitchFamily="18" charset="-78"/>
                <a:cs typeface="Andalus" panose="02020603050405020304" pitchFamily="18" charset="-78"/>
              </a:rPr>
              <a:t>The inferior border of the lingual bar should be slightly rounded. A rounded border will not impinge on the lingual tissue when the denture bases rotate inferiorly under occlusal loads.</a:t>
            </a:r>
          </a:p>
          <a:p>
            <a:pPr algn="l" rtl="0">
              <a:buFont typeface="Wingdings" panose="05000000000000000000" pitchFamily="2" charset="2"/>
              <a:buChar char="v"/>
            </a:pPr>
            <a:r>
              <a:rPr lang="en-US" sz="2000" dirty="0">
                <a:latin typeface="Andalus" panose="02020603050405020304" pitchFamily="18" charset="-78"/>
                <a:cs typeface="Andalus" panose="02020603050405020304" pitchFamily="18" charset="-78"/>
              </a:rPr>
              <a:t>Superior border located at least 4 mm inferior to gingival margins.</a:t>
            </a:r>
          </a:p>
          <a:p>
            <a:pPr algn="l" rtl="0">
              <a:buFont typeface="Wingdings" panose="05000000000000000000" pitchFamily="2" charset="2"/>
              <a:buChar char="v"/>
            </a:pPr>
            <a:r>
              <a:rPr lang="en-US" sz="2000" dirty="0">
                <a:latin typeface="Andalus" panose="02020603050405020304" pitchFamily="18" charset="-78"/>
                <a:cs typeface="Andalus" panose="02020603050405020304" pitchFamily="18" charset="-78"/>
              </a:rPr>
              <a:t>Inferior border located at the ascertained height of the alveolar lingual sulcus when the patient's tongue is slightly elevated.</a:t>
            </a:r>
          </a:p>
        </p:txBody>
      </p:sp>
      <p:pic>
        <p:nvPicPr>
          <p:cNvPr id="6" name="Picture 5"/>
          <p:cNvPicPr>
            <a:picLocks noChangeAspect="1"/>
          </p:cNvPicPr>
          <p:nvPr/>
        </p:nvPicPr>
        <p:blipFill rotWithShape="1">
          <a:blip r:embed="rId2"/>
          <a:srcRect l="14136" t="50660" r="34195" b="15713"/>
          <a:stretch/>
        </p:blipFill>
        <p:spPr>
          <a:xfrm>
            <a:off x="6980350" y="4662860"/>
            <a:ext cx="5031346" cy="1840972"/>
          </a:xfrm>
          <a:prstGeom prst="rect">
            <a:avLst/>
          </a:prstGeom>
        </p:spPr>
      </p:pic>
      <p:pic>
        <p:nvPicPr>
          <p:cNvPr id="5" name="Picture 4"/>
          <p:cNvPicPr>
            <a:picLocks noChangeAspect="1"/>
          </p:cNvPicPr>
          <p:nvPr/>
        </p:nvPicPr>
        <p:blipFill>
          <a:blip r:embed="rId3"/>
          <a:stretch>
            <a:fillRect/>
          </a:stretch>
        </p:blipFill>
        <p:spPr>
          <a:xfrm>
            <a:off x="7637172" y="1693572"/>
            <a:ext cx="3441878" cy="2329004"/>
          </a:xfrm>
          <a:prstGeom prst="rect">
            <a:avLst/>
          </a:prstGeom>
        </p:spPr>
      </p:pic>
    </p:spTree>
    <p:extLst>
      <p:ext uri="{BB962C8B-B14F-4D97-AF65-F5344CB8AC3E}">
        <p14:creationId xmlns:p14="http://schemas.microsoft.com/office/powerpoint/2010/main" val="1980479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1) Lingual bar major connector.</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r>
            <a:br>
              <a:rPr lang="en-US" sz="4400" b="1" dirty="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1961916"/>
            <a:ext cx="5711523" cy="4400247"/>
          </a:xfrm>
        </p:spPr>
        <p:txBody>
          <a:bodyPr>
            <a:normAutofit/>
          </a:bodyPr>
          <a:lstStyle/>
          <a:p>
            <a:pPr algn="l" rtl="0"/>
            <a:r>
              <a:rPr lang="en-US" sz="2400" b="1" dirty="0">
                <a:solidFill>
                  <a:schemeClr val="accent4">
                    <a:lumMod val="75000"/>
                  </a:schemeClr>
                </a:solidFill>
                <a:latin typeface="Andalus" panose="02020603050405020304" pitchFamily="18" charset="-78"/>
                <a:cs typeface="Andalus" panose="02020603050405020304" pitchFamily="18" charset="-78"/>
              </a:rPr>
              <a:t>There are two clinically methods to determine the relative height of the floor of the mouth to locate the inferior border of a lingual mandibular major connector</a:t>
            </a:r>
            <a:r>
              <a:rPr lang="en-US" sz="2400" b="1" dirty="0" smtClean="0">
                <a:solidFill>
                  <a:schemeClr val="accent4">
                    <a:lumMod val="75000"/>
                  </a:schemeClr>
                </a:solidFill>
                <a:latin typeface="Andalus" panose="02020603050405020304" pitchFamily="18" charset="-78"/>
                <a:cs typeface="Andalus" panose="02020603050405020304" pitchFamily="18" charset="-78"/>
              </a:rPr>
              <a:t>.</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Ask the patient to touch the vermilion border of upper lip with the tip of his tongue, and measure the height of the floor of the mouth in relation to the lingual gingival margins of adjacent teeth with a periodontal probe. Recording of these measurements permits their transfer to both diagnostic and master casts.</a:t>
            </a:r>
            <a:endParaRPr lang="en-US" sz="2000" dirty="0" smtClean="0">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7566755" y="1335024"/>
            <a:ext cx="3284113" cy="2444770"/>
          </a:xfrm>
          <a:prstGeom prst="rect">
            <a:avLst/>
          </a:prstGeom>
        </p:spPr>
      </p:pic>
      <p:pic>
        <p:nvPicPr>
          <p:cNvPr id="6" name="Picture 5"/>
          <p:cNvPicPr>
            <a:picLocks noChangeAspect="1"/>
          </p:cNvPicPr>
          <p:nvPr/>
        </p:nvPicPr>
        <p:blipFill>
          <a:blip r:embed="rId3"/>
          <a:stretch>
            <a:fillRect/>
          </a:stretch>
        </p:blipFill>
        <p:spPr>
          <a:xfrm>
            <a:off x="7566755" y="3994845"/>
            <a:ext cx="3361387" cy="2477853"/>
          </a:xfrm>
          <a:prstGeom prst="rect">
            <a:avLst/>
          </a:prstGeom>
        </p:spPr>
      </p:pic>
    </p:spTree>
    <p:extLst>
      <p:ext uri="{BB962C8B-B14F-4D97-AF65-F5344CB8AC3E}">
        <p14:creationId xmlns:p14="http://schemas.microsoft.com/office/powerpoint/2010/main" val="1505316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1) Lingual bar major connector.</a:t>
            </a:r>
            <a:b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24128" y="1961916"/>
            <a:ext cx="5711523" cy="4400247"/>
          </a:xfrm>
        </p:spPr>
        <p:txBody>
          <a:bodyPr>
            <a:normAutofit/>
          </a:bodyPr>
          <a:lstStyle/>
          <a:p>
            <a:pPr algn="l" rtl="0"/>
            <a:r>
              <a:rPr lang="en-US" sz="2400" b="1" dirty="0">
                <a:solidFill>
                  <a:schemeClr val="accent4">
                    <a:lumMod val="75000"/>
                  </a:schemeClr>
                </a:solidFill>
                <a:latin typeface="Andalus" panose="02020603050405020304" pitchFamily="18" charset="-78"/>
                <a:cs typeface="Andalus" panose="02020603050405020304" pitchFamily="18" charset="-78"/>
              </a:rPr>
              <a:t>There are two clinically methods to determine the relative height of the floor of the mouth to locate the inferior border of a lingual mandibular major connector</a:t>
            </a:r>
            <a:r>
              <a:rPr lang="en-US" sz="2400" b="1" dirty="0" smtClean="0">
                <a:solidFill>
                  <a:schemeClr val="accent4">
                    <a:lumMod val="75000"/>
                  </a:schemeClr>
                </a:solidFill>
                <a:latin typeface="Andalus" panose="02020603050405020304" pitchFamily="18" charset="-78"/>
                <a:cs typeface="Andalus" panose="02020603050405020304" pitchFamily="18" charset="-78"/>
              </a:rPr>
              <a:t>.</a:t>
            </a:r>
          </a:p>
          <a:p>
            <a:pPr marL="0" indent="0" algn="l" rtl="0">
              <a:buNone/>
            </a:pPr>
            <a:r>
              <a:rPr lang="en-US" sz="2000" dirty="0" smtClean="0">
                <a:solidFill>
                  <a:schemeClr val="accent2">
                    <a:lumMod val="60000"/>
                    <a:lumOff val="40000"/>
                  </a:schemeClr>
                </a:solidFill>
                <a:latin typeface="Andalus" panose="02020603050405020304" pitchFamily="18" charset="-78"/>
                <a:cs typeface="Andalus" panose="02020603050405020304" pitchFamily="18" charset="-78"/>
              </a:rPr>
              <a:t>2.    </a:t>
            </a:r>
            <a:r>
              <a:rPr lang="en-US" sz="2000" dirty="0" smtClean="0">
                <a:latin typeface="Andalus" panose="02020603050405020304" pitchFamily="18" charset="-78"/>
                <a:cs typeface="Andalus" panose="02020603050405020304" pitchFamily="18" charset="-78"/>
              </a:rPr>
              <a:t>Use </a:t>
            </a:r>
            <a:r>
              <a:rPr lang="en-US" sz="2000" dirty="0">
                <a:latin typeface="Andalus" panose="02020603050405020304" pitchFamily="18" charset="-78"/>
                <a:cs typeface="Andalus" panose="02020603050405020304" pitchFamily="18" charset="-78"/>
              </a:rPr>
              <a:t>a special tray having its lingual borders 3 mm short of the elevated floor of the mouth and then to use an impression material that will permit the impression to be accurately molded as the patient licks the lips. The inferior border of the planned major connector can then be located at the height of the lingual sulcus of the cast resulting from such impression.</a:t>
            </a:r>
            <a:endParaRPr lang="en-US" sz="2000" dirty="0" smtClean="0">
              <a:latin typeface="Andalus" panose="02020603050405020304" pitchFamily="18" charset="-78"/>
              <a:cs typeface="Andalus" panose="02020603050405020304" pitchFamily="18" charset="-78"/>
            </a:endParaRPr>
          </a:p>
        </p:txBody>
      </p:sp>
      <p:pic>
        <p:nvPicPr>
          <p:cNvPr id="7" name="Picture 6"/>
          <p:cNvPicPr>
            <a:picLocks noChangeAspect="1"/>
          </p:cNvPicPr>
          <p:nvPr/>
        </p:nvPicPr>
        <p:blipFill rotWithShape="1">
          <a:blip r:embed="rId2"/>
          <a:srcRect l="21955" t="33759" r="40333" b="22227"/>
          <a:stretch/>
        </p:blipFill>
        <p:spPr>
          <a:xfrm>
            <a:off x="6941712" y="2084832"/>
            <a:ext cx="4906851" cy="3219718"/>
          </a:xfrm>
          <a:prstGeom prst="rect">
            <a:avLst/>
          </a:prstGeom>
        </p:spPr>
      </p:pic>
    </p:spTree>
    <p:extLst>
      <p:ext uri="{BB962C8B-B14F-4D97-AF65-F5344CB8AC3E}">
        <p14:creationId xmlns:p14="http://schemas.microsoft.com/office/powerpoint/2010/main" val="2846790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2</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t>
            </a:r>
            <a:r>
              <a:rPr lang="en-US" sz="4400" b="1" dirty="0" err="1" smtClean="0">
                <a:solidFill>
                  <a:schemeClr val="accent1">
                    <a:lumMod val="50000"/>
                  </a:schemeClr>
                </a:solidFill>
                <a:latin typeface="Times New Roman" panose="02020603050405020304" pitchFamily="18" charset="0"/>
                <a:cs typeface="Times New Roman" panose="02020603050405020304" pitchFamily="18" charset="0"/>
              </a:rPr>
              <a:t>Linguoplate</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major connector.</a:t>
            </a:r>
            <a:b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11686" y="1711344"/>
            <a:ext cx="10344956" cy="4844002"/>
          </a:xfrm>
        </p:spPr>
        <p:txBody>
          <a:bodyPr>
            <a:normAutofit fontScale="85000" lnSpcReduction="10000"/>
          </a:bodyPr>
          <a:lstStyle/>
          <a:p>
            <a:pPr algn="l" rtl="0"/>
            <a:r>
              <a:rPr lang="en-US" sz="3300" b="1" dirty="0" smtClean="0">
                <a:solidFill>
                  <a:schemeClr val="accent4">
                    <a:lumMod val="75000"/>
                  </a:schemeClr>
                </a:solidFill>
                <a:latin typeface="Andalus" panose="02020603050405020304" pitchFamily="18" charset="-78"/>
                <a:cs typeface="Andalus" panose="02020603050405020304" pitchFamily="18" charset="-78"/>
              </a:rPr>
              <a:t>Indications</a:t>
            </a:r>
            <a:r>
              <a:rPr lang="en-US" sz="2400" b="1" dirty="0" smtClean="0">
                <a:solidFill>
                  <a:schemeClr val="accent4">
                    <a:lumMod val="75000"/>
                  </a:schemeClr>
                </a:solidFill>
                <a:latin typeface="Andalus" panose="02020603050405020304" pitchFamily="18" charset="-78"/>
                <a:cs typeface="Andalus" panose="02020603050405020304" pitchFamily="18" charset="-78"/>
              </a:rPr>
              <a:t>:</a:t>
            </a:r>
            <a:endParaRPr lang="en-US" sz="2400" dirty="0">
              <a:latin typeface="Andalus" panose="02020603050405020304" pitchFamily="18" charset="-78"/>
              <a:cs typeface="Andalus" panose="02020603050405020304" pitchFamily="18" charset="-78"/>
            </a:endParaRP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When the lingual frenum is high or the space available for a lingual bar is limited (Where a clinical measurement from the free gingival margins to the slightly elevated floor of the mouth is less than 8 mm, a </a:t>
            </a:r>
            <a:r>
              <a:rPr lang="en-US" sz="2400" dirty="0" err="1">
                <a:latin typeface="Andalus" panose="02020603050405020304" pitchFamily="18" charset="-78"/>
                <a:cs typeface="Andalus" panose="02020603050405020304" pitchFamily="18" charset="-78"/>
              </a:rPr>
              <a:t>linguoplate</a:t>
            </a:r>
            <a:r>
              <a:rPr lang="en-US" sz="2400" dirty="0">
                <a:latin typeface="Andalus" panose="02020603050405020304" pitchFamily="18" charset="-78"/>
                <a:cs typeface="Andalus" panose="02020603050405020304" pitchFamily="18" charset="-78"/>
              </a:rPr>
              <a:t> is indicated in lieu of a lingual bar).</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When the residual ridges in Class I arch have undergone such vertical resorption that they will offer only minimal resistance to horizontal rotations of the denture through its bases.</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For using periodontally weakened teeth in group function to furnish support to the prosthesis and to help resist horizontal rotation of the distal extension type of denture.</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When the future replacement of one or more incisor teeth will be facilitated by the addition of retention loops to an existing </a:t>
            </a:r>
            <a:r>
              <a:rPr lang="en-US" sz="2400" dirty="0" err="1">
                <a:latin typeface="Andalus" panose="02020603050405020304" pitchFamily="18" charset="-78"/>
                <a:cs typeface="Andalus" panose="02020603050405020304" pitchFamily="18" charset="-78"/>
              </a:rPr>
              <a:t>linguoplate</a:t>
            </a:r>
            <a:r>
              <a:rPr lang="en-US" sz="2400" dirty="0">
                <a:latin typeface="Andalus" panose="02020603050405020304" pitchFamily="18" charset="-78"/>
                <a:cs typeface="Andalus" panose="02020603050405020304" pitchFamily="18" charset="-78"/>
              </a:rPr>
              <a:t>.</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Mandibular tori which must be covered by removable partial denture, because they cannot be surgically removed or avoided in the design. Relief is provided between the torus and the framework.</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For stabilizing periodontally weakened teeth.</a:t>
            </a:r>
            <a:endParaRPr lang="ar-SA" sz="2400" dirty="0">
              <a:latin typeface="Andalus" panose="02020603050405020304" pitchFamily="18" charset="-78"/>
              <a:cs typeface="Andalus" panose="02020603050405020304" pitchFamily="18" charset="-78"/>
            </a:endParaRPr>
          </a:p>
        </p:txBody>
      </p:sp>
      <p:pic>
        <p:nvPicPr>
          <p:cNvPr id="6" name="Picture 5"/>
          <p:cNvPicPr>
            <a:picLocks noChangeAspect="1"/>
          </p:cNvPicPr>
          <p:nvPr/>
        </p:nvPicPr>
        <p:blipFill>
          <a:blip r:embed="rId2"/>
          <a:stretch>
            <a:fillRect/>
          </a:stretch>
        </p:blipFill>
        <p:spPr>
          <a:xfrm>
            <a:off x="9040231" y="305318"/>
            <a:ext cx="2714625" cy="1685925"/>
          </a:xfrm>
          <a:prstGeom prst="rect">
            <a:avLst/>
          </a:prstGeom>
        </p:spPr>
      </p:pic>
    </p:spTree>
    <p:extLst>
      <p:ext uri="{BB962C8B-B14F-4D97-AF65-F5344CB8AC3E}">
        <p14:creationId xmlns:p14="http://schemas.microsoft.com/office/powerpoint/2010/main" val="4202224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2</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t>
            </a:r>
            <a:r>
              <a:rPr lang="en-US" sz="4400" b="1" dirty="0" err="1" smtClean="0">
                <a:solidFill>
                  <a:schemeClr val="accent1">
                    <a:lumMod val="50000"/>
                  </a:schemeClr>
                </a:solidFill>
                <a:latin typeface="Times New Roman" panose="02020603050405020304" pitchFamily="18" charset="0"/>
                <a:cs typeface="Times New Roman" panose="02020603050405020304" pitchFamily="18" charset="0"/>
              </a:rPr>
              <a:t>Linguoplate</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major connector.</a:t>
            </a:r>
            <a:b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26072" y="2008154"/>
            <a:ext cx="7067153" cy="4970730"/>
          </a:xfrm>
        </p:spPr>
        <p:txBody>
          <a:bodyPr>
            <a:normAutofit/>
          </a:bodyPr>
          <a:lstStyle/>
          <a:p>
            <a:pPr algn="l" rtl="0"/>
            <a:r>
              <a:rPr lang="en-US" sz="2800" b="1" dirty="0" smtClean="0">
                <a:solidFill>
                  <a:schemeClr val="accent4">
                    <a:lumMod val="75000"/>
                  </a:schemeClr>
                </a:solidFill>
                <a:latin typeface="Andalus" panose="02020603050405020304" pitchFamily="18" charset="-78"/>
                <a:cs typeface="Andalus" panose="02020603050405020304" pitchFamily="18" charset="-78"/>
              </a:rPr>
              <a:t>Contraindications:</a:t>
            </a:r>
            <a:endParaRPr lang="en-US" sz="2800" dirty="0">
              <a:latin typeface="Andalus" panose="02020603050405020304" pitchFamily="18" charset="-78"/>
              <a:cs typeface="Andalus" panose="02020603050405020304" pitchFamily="18" charset="-78"/>
            </a:endParaRP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Overlapped anterior teeth, that leads to small gaps between the superior </a:t>
            </a:r>
            <a:r>
              <a:rPr lang="en-US" sz="2000" dirty="0" smtClean="0">
                <a:latin typeface="Andalus" panose="02020603050405020304" pitchFamily="18" charset="-78"/>
                <a:cs typeface="Andalus" panose="02020603050405020304" pitchFamily="18" charset="-78"/>
              </a:rPr>
              <a:t>edge </a:t>
            </a:r>
            <a:r>
              <a:rPr lang="en-US" sz="2000" dirty="0">
                <a:latin typeface="Andalus" panose="02020603050405020304" pitchFamily="18" charset="-78"/>
                <a:cs typeface="Andalus" panose="02020603050405020304" pitchFamily="18" charset="-78"/>
              </a:rPr>
              <a:t>of the plate and the teeth.</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Lingually inclined teeth. </a:t>
            </a:r>
            <a:endParaRPr lang="en-US" sz="2000" dirty="0" smtClean="0">
              <a:latin typeface="Andalus" panose="02020603050405020304" pitchFamily="18" charset="-78"/>
              <a:cs typeface="Andalus" panose="02020603050405020304" pitchFamily="18" charset="-78"/>
            </a:endParaRP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Open </a:t>
            </a:r>
            <a:r>
              <a:rPr lang="en-US" sz="2000" dirty="0">
                <a:latin typeface="Andalus" panose="02020603050405020304" pitchFamily="18" charset="-78"/>
                <a:cs typeface="Andalus" panose="02020603050405020304" pitchFamily="18" charset="-78"/>
              </a:rPr>
              <a:t>cervical embrasures where the plate would be visible, so a lingual </a:t>
            </a:r>
            <a:r>
              <a:rPr lang="en-US" sz="2000" dirty="0" smtClean="0">
                <a:latin typeface="Andalus" panose="02020603050405020304" pitchFamily="18" charset="-78"/>
                <a:cs typeface="Andalus" panose="02020603050405020304" pitchFamily="18" charset="-78"/>
              </a:rPr>
              <a:t>bar </a:t>
            </a:r>
            <a:r>
              <a:rPr lang="en-US" sz="2000" dirty="0">
                <a:latin typeface="Andalus" panose="02020603050405020304" pitchFamily="18" charset="-78"/>
                <a:cs typeface="Andalus" panose="02020603050405020304" pitchFamily="18" charset="-78"/>
              </a:rPr>
              <a:t>with continuous bar or labial bar should be considered.</a:t>
            </a:r>
          </a:p>
          <a:p>
            <a:pPr marL="457200" indent="-457200" algn="l" rtl="0">
              <a:buFont typeface="+mj-lt"/>
              <a:buAutoNum type="arabicPeriod"/>
            </a:pPr>
            <a:r>
              <a:rPr lang="en-US" sz="2000" dirty="0" err="1">
                <a:latin typeface="Andalus" panose="02020603050405020304" pitchFamily="18" charset="-78"/>
                <a:cs typeface="Andalus" panose="02020603050405020304" pitchFamily="18" charset="-78"/>
              </a:rPr>
              <a:t>Diastemas</a:t>
            </a:r>
            <a:r>
              <a:rPr lang="en-US" sz="2000" dirty="0">
                <a:latin typeface="Andalus" panose="02020603050405020304" pitchFamily="18" charset="-78"/>
                <a:cs typeface="Andalus" panose="02020603050405020304" pitchFamily="18" charset="-78"/>
              </a:rPr>
              <a:t>, unless the lingual plate can have slots in it to avoid the </a:t>
            </a:r>
            <a:r>
              <a:rPr lang="en-US" sz="2000" dirty="0" smtClean="0">
                <a:latin typeface="Andalus" panose="02020603050405020304" pitchFamily="18" charset="-78"/>
                <a:cs typeface="Andalus" panose="02020603050405020304" pitchFamily="18" charset="-78"/>
              </a:rPr>
              <a:t>displayed </a:t>
            </a:r>
            <a:r>
              <a:rPr lang="en-US" sz="2000" dirty="0">
                <a:latin typeface="Andalus" panose="02020603050405020304" pitchFamily="18" charset="-78"/>
                <a:cs typeface="Andalus" panose="02020603050405020304" pitchFamily="18" charset="-78"/>
              </a:rPr>
              <a:t>metal</a:t>
            </a:r>
            <a:r>
              <a:rPr lang="en-US" sz="2000" dirty="0" smtClean="0">
                <a:latin typeface="Andalus" panose="02020603050405020304" pitchFamily="18" charset="-78"/>
                <a:cs typeface="Andalus" panose="02020603050405020304" pitchFamily="18" charset="-78"/>
              </a:rPr>
              <a:t>.</a:t>
            </a:r>
          </a:p>
        </p:txBody>
      </p:sp>
      <p:pic>
        <p:nvPicPr>
          <p:cNvPr id="6" name="Picture 5"/>
          <p:cNvPicPr>
            <a:picLocks noChangeAspect="1"/>
          </p:cNvPicPr>
          <p:nvPr/>
        </p:nvPicPr>
        <p:blipFill>
          <a:blip r:embed="rId2"/>
          <a:stretch>
            <a:fillRect/>
          </a:stretch>
        </p:blipFill>
        <p:spPr>
          <a:xfrm>
            <a:off x="8532017" y="611488"/>
            <a:ext cx="3377385" cy="2097534"/>
          </a:xfrm>
          <a:prstGeom prst="rect">
            <a:avLst/>
          </a:prstGeom>
        </p:spPr>
      </p:pic>
      <p:pic>
        <p:nvPicPr>
          <p:cNvPr id="7" name="Picture 6"/>
          <p:cNvPicPr>
            <a:picLocks noChangeAspect="1"/>
          </p:cNvPicPr>
          <p:nvPr/>
        </p:nvPicPr>
        <p:blipFill>
          <a:blip r:embed="rId3"/>
          <a:stretch>
            <a:fillRect/>
          </a:stretch>
        </p:blipFill>
        <p:spPr>
          <a:xfrm>
            <a:off x="9091996" y="3128359"/>
            <a:ext cx="2257425" cy="2028825"/>
          </a:xfrm>
          <a:prstGeom prst="rect">
            <a:avLst/>
          </a:prstGeom>
        </p:spPr>
      </p:pic>
    </p:spTree>
    <p:extLst>
      <p:ext uri="{BB962C8B-B14F-4D97-AF65-F5344CB8AC3E}">
        <p14:creationId xmlns:p14="http://schemas.microsoft.com/office/powerpoint/2010/main" val="307587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2</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t>
            </a:r>
            <a:r>
              <a:rPr lang="en-US" sz="4400" b="1" dirty="0" err="1" smtClean="0">
                <a:solidFill>
                  <a:schemeClr val="accent1">
                    <a:lumMod val="50000"/>
                  </a:schemeClr>
                </a:solidFill>
                <a:latin typeface="Times New Roman" panose="02020603050405020304" pitchFamily="18" charset="0"/>
                <a:cs typeface="Times New Roman" panose="02020603050405020304" pitchFamily="18" charset="0"/>
              </a:rPr>
              <a:t>Linguoplate</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major connector.</a:t>
            </a:r>
            <a:b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711295" y="3304482"/>
            <a:ext cx="10345737" cy="3204090"/>
          </a:xfrm>
          <a:prstGeom prst="rect">
            <a:avLst/>
          </a:prstGeom>
        </p:spPr>
      </p:pic>
      <p:pic>
        <p:nvPicPr>
          <p:cNvPr id="6" name="Picture 5"/>
          <p:cNvPicPr>
            <a:picLocks noChangeAspect="1"/>
          </p:cNvPicPr>
          <p:nvPr/>
        </p:nvPicPr>
        <p:blipFill>
          <a:blip r:embed="rId3"/>
          <a:stretch>
            <a:fillRect/>
          </a:stretch>
        </p:blipFill>
        <p:spPr>
          <a:xfrm>
            <a:off x="8989034" y="513207"/>
            <a:ext cx="2905125" cy="1571625"/>
          </a:xfrm>
          <a:prstGeom prst="rect">
            <a:avLst/>
          </a:prstGeom>
        </p:spPr>
      </p:pic>
      <p:pic>
        <p:nvPicPr>
          <p:cNvPr id="7" name="Picture 6"/>
          <p:cNvPicPr>
            <a:picLocks noChangeAspect="1"/>
          </p:cNvPicPr>
          <p:nvPr/>
        </p:nvPicPr>
        <p:blipFill>
          <a:blip r:embed="rId4"/>
          <a:stretch>
            <a:fillRect/>
          </a:stretch>
        </p:blipFill>
        <p:spPr>
          <a:xfrm>
            <a:off x="5884163" y="1522671"/>
            <a:ext cx="2714625" cy="1685925"/>
          </a:xfrm>
          <a:prstGeom prst="rect">
            <a:avLst/>
          </a:prstGeom>
        </p:spPr>
      </p:pic>
    </p:spTree>
    <p:extLst>
      <p:ext uri="{BB962C8B-B14F-4D97-AF65-F5344CB8AC3E}">
        <p14:creationId xmlns:p14="http://schemas.microsoft.com/office/powerpoint/2010/main" val="3582092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2</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t>
            </a:r>
            <a:r>
              <a:rPr lang="en-US" sz="4400" b="1" dirty="0" err="1" smtClean="0">
                <a:solidFill>
                  <a:schemeClr val="accent1">
                    <a:lumMod val="50000"/>
                  </a:schemeClr>
                </a:solidFill>
                <a:latin typeface="Times New Roman" panose="02020603050405020304" pitchFamily="18" charset="0"/>
                <a:cs typeface="Times New Roman" panose="02020603050405020304" pitchFamily="18" charset="0"/>
              </a:rPr>
              <a:t>Linguoplate</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major connector.</a:t>
            </a:r>
            <a:b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11686" y="1711344"/>
            <a:ext cx="7466399" cy="4844002"/>
          </a:xfrm>
        </p:spPr>
        <p:txBody>
          <a:bodyPr>
            <a:normAutofit fontScale="92500"/>
          </a:bodyPr>
          <a:lstStyle/>
          <a:p>
            <a:pPr algn="l" rtl="0"/>
            <a:r>
              <a:rPr lang="en-US" sz="3000" b="1" dirty="0" smtClean="0">
                <a:solidFill>
                  <a:schemeClr val="accent4">
                    <a:lumMod val="75000"/>
                  </a:schemeClr>
                </a:solidFill>
                <a:latin typeface="Andalus" panose="02020603050405020304" pitchFamily="18" charset="-78"/>
                <a:cs typeface="Andalus" panose="02020603050405020304" pitchFamily="18" charset="-78"/>
              </a:rPr>
              <a:t>Characteristics and location:</a:t>
            </a:r>
            <a:endParaRPr lang="en-US" sz="3000" dirty="0">
              <a:latin typeface="Andalus" panose="02020603050405020304" pitchFamily="18" charset="-78"/>
              <a:cs typeface="Andalus" panose="02020603050405020304" pitchFamily="18" charset="-78"/>
            </a:endParaRPr>
          </a:p>
          <a:p>
            <a:pPr algn="l" rtl="0">
              <a:buFont typeface="Wingdings" panose="05000000000000000000" pitchFamily="2" charset="2"/>
              <a:buChar char="v"/>
            </a:pPr>
            <a:r>
              <a:rPr lang="en-US" dirty="0">
                <a:latin typeface="Andalus" panose="02020603050405020304" pitchFamily="18" charset="-78"/>
                <a:cs typeface="Andalus" panose="02020603050405020304" pitchFamily="18" charset="-78"/>
              </a:rPr>
              <a:t>Half-pear shaped with bulkiest portion inferiorly located.</a:t>
            </a:r>
          </a:p>
          <a:p>
            <a:pPr algn="l" rtl="0">
              <a:buFont typeface="Wingdings" panose="05000000000000000000" pitchFamily="2" charset="2"/>
              <a:buChar char="v"/>
            </a:pPr>
            <a:r>
              <a:rPr lang="en-US" dirty="0">
                <a:latin typeface="Andalus" panose="02020603050405020304" pitchFamily="18" charset="-78"/>
                <a:cs typeface="Andalus" panose="02020603050405020304" pitchFamily="18" charset="-78"/>
              </a:rPr>
              <a:t>Thin metal apron extending superiorly to contact </a:t>
            </a:r>
            <a:r>
              <a:rPr lang="en-US" dirty="0" err="1">
                <a:latin typeface="Andalus" panose="02020603050405020304" pitchFamily="18" charset="-78"/>
                <a:cs typeface="Andalus" panose="02020603050405020304" pitchFamily="18" charset="-78"/>
              </a:rPr>
              <a:t>cingula</a:t>
            </a:r>
            <a:r>
              <a:rPr lang="en-US" dirty="0">
                <a:latin typeface="Andalus" panose="02020603050405020304" pitchFamily="18" charset="-78"/>
                <a:cs typeface="Andalus" panose="02020603050405020304" pitchFamily="18" charset="-78"/>
              </a:rPr>
              <a:t> of anterior teeth and lingual surfaces of involved posterior teeth at their height of contour.</a:t>
            </a:r>
          </a:p>
          <a:p>
            <a:pPr algn="l" rtl="0">
              <a:buFont typeface="Wingdings" panose="05000000000000000000" pitchFamily="2" charset="2"/>
              <a:buChar char="v"/>
            </a:pPr>
            <a:r>
              <a:rPr lang="en-US" dirty="0">
                <a:latin typeface="Andalus" panose="02020603050405020304" pitchFamily="18" charset="-78"/>
                <a:cs typeface="Andalus" panose="02020603050405020304" pitchFamily="18" charset="-78"/>
              </a:rPr>
              <a:t>Apron extended </a:t>
            </a:r>
            <a:r>
              <a:rPr lang="en-US" dirty="0" err="1">
                <a:latin typeface="Andalus" panose="02020603050405020304" pitchFamily="18" charset="-78"/>
                <a:cs typeface="Andalus" panose="02020603050405020304" pitchFamily="18" charset="-78"/>
              </a:rPr>
              <a:t>interproximally</a:t>
            </a:r>
            <a:r>
              <a:rPr lang="en-US" dirty="0">
                <a:latin typeface="Andalus" panose="02020603050405020304" pitchFamily="18" charset="-78"/>
                <a:cs typeface="Andalus" panose="02020603050405020304" pitchFamily="18" charset="-78"/>
              </a:rPr>
              <a:t> to the height of contact points (closing interproximal spaces).</a:t>
            </a:r>
          </a:p>
          <a:p>
            <a:pPr algn="l" rtl="0">
              <a:buFont typeface="Wingdings" panose="05000000000000000000" pitchFamily="2" charset="2"/>
              <a:buChar char="v"/>
            </a:pPr>
            <a:r>
              <a:rPr lang="en-US" dirty="0">
                <a:latin typeface="Andalus" panose="02020603050405020304" pitchFamily="18" charset="-78"/>
                <a:cs typeface="Andalus" panose="02020603050405020304" pitchFamily="18" charset="-78"/>
              </a:rPr>
              <a:t>Scalloped contour of apron as dictated by interproximal block out, the straight superior margin can be bulky at the </a:t>
            </a:r>
            <a:r>
              <a:rPr lang="en-US" dirty="0" err="1">
                <a:latin typeface="Andalus" panose="02020603050405020304" pitchFamily="18" charset="-78"/>
                <a:cs typeface="Andalus" panose="02020603050405020304" pitchFamily="18" charset="-78"/>
              </a:rPr>
              <a:t>cingulum</a:t>
            </a:r>
            <a:r>
              <a:rPr lang="en-US" dirty="0">
                <a:latin typeface="Andalus" panose="02020603050405020304" pitchFamily="18" charset="-78"/>
                <a:cs typeface="Andalus" panose="02020603050405020304" pitchFamily="18" charset="-78"/>
              </a:rPr>
              <a:t> region, causing tongue discomfort.</a:t>
            </a:r>
          </a:p>
          <a:p>
            <a:pPr algn="l" rtl="0">
              <a:buFont typeface="Wingdings" panose="05000000000000000000" pitchFamily="2" charset="2"/>
              <a:buChar char="v"/>
            </a:pPr>
            <a:r>
              <a:rPr lang="en-US" dirty="0">
                <a:latin typeface="Andalus" panose="02020603050405020304" pitchFamily="18" charset="-78"/>
                <a:cs typeface="Andalus" panose="02020603050405020304" pitchFamily="18" charset="-78"/>
              </a:rPr>
              <a:t>Superior border finished to continuous plane with contacted teeth.</a:t>
            </a:r>
          </a:p>
          <a:p>
            <a:pPr algn="l" rtl="0">
              <a:buFont typeface="Wingdings" panose="05000000000000000000" pitchFamily="2" charset="2"/>
              <a:buChar char="v"/>
            </a:pPr>
            <a:r>
              <a:rPr lang="en-US" dirty="0">
                <a:latin typeface="Andalus" panose="02020603050405020304" pitchFamily="18" charset="-78"/>
                <a:cs typeface="Andalus" panose="02020603050405020304" pitchFamily="18" charset="-78"/>
              </a:rPr>
              <a:t>Inferior border at the ascertained height of the alveolar lingual sulcus when the patient's tongue is slightly elevated.</a:t>
            </a:r>
            <a:endParaRPr lang="ar-SA" dirty="0">
              <a:latin typeface="Andalus" panose="02020603050405020304" pitchFamily="18" charset="-78"/>
              <a:cs typeface="Andalus" panose="02020603050405020304" pitchFamily="18" charset="-78"/>
            </a:endParaRPr>
          </a:p>
        </p:txBody>
      </p:sp>
      <p:pic>
        <p:nvPicPr>
          <p:cNvPr id="6" name="Picture 5"/>
          <p:cNvPicPr>
            <a:picLocks noChangeAspect="1"/>
          </p:cNvPicPr>
          <p:nvPr/>
        </p:nvPicPr>
        <p:blipFill>
          <a:blip r:embed="rId2"/>
          <a:stretch>
            <a:fillRect/>
          </a:stretch>
        </p:blipFill>
        <p:spPr>
          <a:xfrm>
            <a:off x="8490527" y="1241869"/>
            <a:ext cx="2714625" cy="1685925"/>
          </a:xfrm>
          <a:prstGeom prst="rect">
            <a:avLst/>
          </a:prstGeom>
        </p:spPr>
      </p:pic>
      <p:pic>
        <p:nvPicPr>
          <p:cNvPr id="4" name="Picture 3"/>
          <p:cNvPicPr>
            <a:picLocks noChangeAspect="1"/>
          </p:cNvPicPr>
          <p:nvPr/>
        </p:nvPicPr>
        <p:blipFill>
          <a:blip r:embed="rId3"/>
          <a:stretch>
            <a:fillRect/>
          </a:stretch>
        </p:blipFill>
        <p:spPr>
          <a:xfrm>
            <a:off x="8490527" y="3704789"/>
            <a:ext cx="3151929" cy="1708398"/>
          </a:xfrm>
          <a:prstGeom prst="rect">
            <a:avLst/>
          </a:prstGeom>
        </p:spPr>
      </p:pic>
    </p:spTree>
    <p:extLst>
      <p:ext uri="{BB962C8B-B14F-4D97-AF65-F5344CB8AC3E}">
        <p14:creationId xmlns:p14="http://schemas.microsoft.com/office/powerpoint/2010/main" val="132332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2</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t>
            </a:r>
            <a:r>
              <a:rPr lang="en-US" sz="4400" b="1" dirty="0" err="1" smtClean="0">
                <a:solidFill>
                  <a:schemeClr val="accent1">
                    <a:lumMod val="50000"/>
                  </a:schemeClr>
                </a:solidFill>
                <a:latin typeface="Times New Roman" panose="02020603050405020304" pitchFamily="18" charset="0"/>
                <a:cs typeface="Times New Roman" panose="02020603050405020304" pitchFamily="18" charset="0"/>
              </a:rPr>
              <a:t>Linguoplate</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major connector.</a:t>
            </a:r>
            <a:b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25003" y="2013998"/>
            <a:ext cx="8270200" cy="4657258"/>
          </a:xfrm>
        </p:spPr>
        <p:txBody>
          <a:bodyPr>
            <a:normAutofit fontScale="62500" lnSpcReduction="20000"/>
          </a:bodyPr>
          <a:lstStyle/>
          <a:p>
            <a:pPr algn="l" rtl="0">
              <a:buFont typeface="Wingdings" panose="05000000000000000000" pitchFamily="2" charset="2"/>
              <a:buChar char="v"/>
            </a:pPr>
            <a:r>
              <a:rPr lang="en-US" sz="3000" dirty="0">
                <a:latin typeface="Andalus" panose="02020603050405020304" pitchFamily="18" charset="-78"/>
                <a:cs typeface="Andalus" panose="02020603050405020304" pitchFamily="18" charset="-78"/>
              </a:rPr>
              <a:t>A </a:t>
            </a:r>
            <a:r>
              <a:rPr lang="en-US" sz="3000" dirty="0" err="1">
                <a:latin typeface="Andalus" panose="02020603050405020304" pitchFamily="18" charset="-78"/>
                <a:cs typeface="Andalus" panose="02020603050405020304" pitchFamily="18" charset="-78"/>
              </a:rPr>
              <a:t>linguoplate</a:t>
            </a:r>
            <a:r>
              <a:rPr lang="en-US" sz="3000" dirty="0">
                <a:latin typeface="Andalus" panose="02020603050405020304" pitchFamily="18" charset="-78"/>
                <a:cs typeface="Andalus" panose="02020603050405020304" pitchFamily="18" charset="-78"/>
              </a:rPr>
              <a:t> should be made as thin as is technically feasible and should be contoured to follow the contours of the teeth and the embrasures. </a:t>
            </a:r>
            <a:endParaRPr lang="en-US" sz="3000" dirty="0" smtClean="0">
              <a:latin typeface="Andalus" panose="02020603050405020304" pitchFamily="18" charset="-78"/>
              <a:cs typeface="Andalus" panose="02020603050405020304" pitchFamily="18" charset="-78"/>
            </a:endParaRPr>
          </a:p>
          <a:p>
            <a:pPr algn="l" rtl="0">
              <a:buFont typeface="Wingdings" panose="05000000000000000000" pitchFamily="2" charset="2"/>
              <a:buChar char="v"/>
            </a:pPr>
            <a:r>
              <a:rPr lang="en-US" sz="3000" dirty="0" smtClean="0">
                <a:latin typeface="Andalus" panose="02020603050405020304" pitchFamily="18" charset="-78"/>
                <a:cs typeface="Andalus" panose="02020603050405020304" pitchFamily="18" charset="-78"/>
              </a:rPr>
              <a:t>The </a:t>
            </a:r>
            <a:r>
              <a:rPr lang="en-US" sz="3000" dirty="0">
                <a:latin typeface="Andalus" panose="02020603050405020304" pitchFamily="18" charset="-78"/>
                <a:cs typeface="Andalus" panose="02020603050405020304" pitchFamily="18" charset="-78"/>
              </a:rPr>
              <a:t>upper border should follow the natural curvature of the supra-</a:t>
            </a:r>
            <a:r>
              <a:rPr lang="en-US" sz="3000" dirty="0" err="1">
                <a:latin typeface="Andalus" panose="02020603050405020304" pitchFamily="18" charset="-78"/>
                <a:cs typeface="Andalus" panose="02020603050405020304" pitchFamily="18" charset="-78"/>
              </a:rPr>
              <a:t>cingular</a:t>
            </a:r>
            <a:r>
              <a:rPr lang="en-US" sz="3000" dirty="0">
                <a:latin typeface="Andalus" panose="02020603050405020304" pitchFamily="18" charset="-78"/>
                <a:cs typeface="Andalus" panose="02020603050405020304" pitchFamily="18" charset="-78"/>
              </a:rPr>
              <a:t> surfaces of the teeth and should not be located above the middle third of the lingual surface.</a:t>
            </a:r>
          </a:p>
          <a:p>
            <a:pPr algn="l" rtl="0">
              <a:buFont typeface="Wingdings" panose="05000000000000000000" pitchFamily="2" charset="2"/>
              <a:buChar char="v"/>
            </a:pPr>
            <a:r>
              <a:rPr lang="en-US" sz="3000" dirty="0">
                <a:latin typeface="Andalus" panose="02020603050405020304" pitchFamily="18" charset="-78"/>
                <a:cs typeface="Andalus" panose="02020603050405020304" pitchFamily="18" charset="-78"/>
              </a:rPr>
              <a:t>The </a:t>
            </a:r>
            <a:r>
              <a:rPr lang="en-US" sz="3000" dirty="0" err="1">
                <a:latin typeface="Andalus" panose="02020603050405020304" pitchFamily="18" charset="-78"/>
                <a:cs typeface="Andalus" panose="02020603050405020304" pitchFamily="18" charset="-78"/>
              </a:rPr>
              <a:t>linguoplate</a:t>
            </a:r>
            <a:r>
              <a:rPr lang="en-US" sz="3000" dirty="0">
                <a:latin typeface="Andalus" panose="02020603050405020304" pitchFamily="18" charset="-78"/>
                <a:cs typeface="Andalus" panose="02020603050405020304" pitchFamily="18" charset="-78"/>
              </a:rPr>
              <a:t> does not in itself act as an indirect retainer. When indirect retention is required, definite rests must be provided for this purpose. </a:t>
            </a:r>
            <a:endParaRPr lang="en-US" sz="3000" dirty="0" smtClean="0">
              <a:latin typeface="Andalus" panose="02020603050405020304" pitchFamily="18" charset="-78"/>
              <a:cs typeface="Andalus" panose="02020603050405020304" pitchFamily="18" charset="-78"/>
            </a:endParaRPr>
          </a:p>
          <a:p>
            <a:pPr algn="l" rtl="0">
              <a:buFont typeface="Wingdings" panose="05000000000000000000" pitchFamily="2" charset="2"/>
              <a:buChar char="v"/>
            </a:pPr>
            <a:r>
              <a:rPr lang="en-US" sz="3000" dirty="0" smtClean="0">
                <a:latin typeface="Andalus" panose="02020603050405020304" pitchFamily="18" charset="-78"/>
                <a:cs typeface="Andalus" panose="02020603050405020304" pitchFamily="18" charset="-78"/>
              </a:rPr>
              <a:t>Both </a:t>
            </a:r>
            <a:r>
              <a:rPr lang="en-US" sz="3000" dirty="0">
                <a:latin typeface="Andalus" panose="02020603050405020304" pitchFamily="18" charset="-78"/>
                <a:cs typeface="Andalus" panose="02020603050405020304" pitchFamily="18" charset="-78"/>
              </a:rPr>
              <a:t>the </a:t>
            </a:r>
            <a:r>
              <a:rPr lang="en-US" sz="3000" dirty="0" err="1">
                <a:latin typeface="Andalus" panose="02020603050405020304" pitchFamily="18" charset="-78"/>
                <a:cs typeface="Andalus" panose="02020603050405020304" pitchFamily="18" charset="-78"/>
              </a:rPr>
              <a:t>linguoplate</a:t>
            </a:r>
            <a:r>
              <a:rPr lang="en-US" sz="3000" dirty="0">
                <a:latin typeface="Andalus" panose="02020603050405020304" pitchFamily="18" charset="-78"/>
                <a:cs typeface="Andalus" panose="02020603050405020304" pitchFamily="18" charset="-78"/>
              </a:rPr>
              <a:t> and the </a:t>
            </a:r>
            <a:r>
              <a:rPr lang="en-US" sz="3000" dirty="0" err="1">
                <a:latin typeface="Andalus" panose="02020603050405020304" pitchFamily="18" charset="-78"/>
                <a:cs typeface="Andalus" panose="02020603050405020304" pitchFamily="18" charset="-78"/>
              </a:rPr>
              <a:t>cingulum</a:t>
            </a:r>
            <a:r>
              <a:rPr lang="en-US" sz="3000" dirty="0">
                <a:latin typeface="Andalus" panose="02020603050405020304" pitchFamily="18" charset="-78"/>
                <a:cs typeface="Andalus" panose="02020603050405020304" pitchFamily="18" charset="-78"/>
              </a:rPr>
              <a:t> bar should ideally have a terminal rest at each end regardless of the need for indirect retention. However, when indirect retainers are necessary, these rests may also serve as terminal rests for the </a:t>
            </a:r>
            <a:r>
              <a:rPr lang="en-US" sz="3000" dirty="0" err="1">
                <a:latin typeface="Andalus" panose="02020603050405020304" pitchFamily="18" charset="-78"/>
                <a:cs typeface="Andalus" panose="02020603050405020304" pitchFamily="18" charset="-78"/>
              </a:rPr>
              <a:t>linguoplate</a:t>
            </a:r>
            <a:r>
              <a:rPr lang="en-US" sz="3000" dirty="0">
                <a:latin typeface="Andalus" panose="02020603050405020304" pitchFamily="18" charset="-78"/>
                <a:cs typeface="Andalus" panose="02020603050405020304" pitchFamily="18" charset="-78"/>
              </a:rPr>
              <a:t> or continuous bar.</a:t>
            </a:r>
          </a:p>
          <a:p>
            <a:pPr algn="l" rtl="0">
              <a:buFont typeface="Wingdings" panose="05000000000000000000" pitchFamily="2" charset="2"/>
              <a:buChar char="v"/>
            </a:pPr>
            <a:r>
              <a:rPr lang="en-US" sz="3000" dirty="0">
                <a:latin typeface="Andalus" panose="02020603050405020304" pitchFamily="18" charset="-78"/>
                <a:cs typeface="Andalus" panose="02020603050405020304" pitchFamily="18" charset="-78"/>
              </a:rPr>
              <a:t>In Class I and Class II partial dentures especially, the superior border of the </a:t>
            </a:r>
            <a:r>
              <a:rPr lang="en-US" sz="3000" dirty="0" err="1">
                <a:latin typeface="Andalus" panose="02020603050405020304" pitchFamily="18" charset="-78"/>
                <a:cs typeface="Andalus" panose="02020603050405020304" pitchFamily="18" charset="-78"/>
              </a:rPr>
              <a:t>linguoplate</a:t>
            </a:r>
            <a:r>
              <a:rPr lang="en-US" sz="3000" dirty="0">
                <a:latin typeface="Andalus" panose="02020603050405020304" pitchFamily="18" charset="-78"/>
                <a:cs typeface="Andalus" panose="02020603050405020304" pitchFamily="18" charset="-78"/>
              </a:rPr>
              <a:t> or continuous bar retainer should never be placed above the middle third of the teeth so that orthodontic movement is prevented during the rotation of a distal extension denture. This guideline is not as important when the six anterior teeth are in nearly a straight line, but when the arch is narrow and tapering, a </a:t>
            </a:r>
            <a:r>
              <a:rPr lang="en-US" sz="3000" dirty="0" err="1">
                <a:latin typeface="Andalus" panose="02020603050405020304" pitchFamily="18" charset="-78"/>
                <a:cs typeface="Andalus" panose="02020603050405020304" pitchFamily="18" charset="-78"/>
              </a:rPr>
              <a:t>cingulum</a:t>
            </a:r>
            <a:r>
              <a:rPr lang="en-US" sz="3000" dirty="0">
                <a:latin typeface="Andalus" panose="02020603050405020304" pitchFamily="18" charset="-78"/>
                <a:cs typeface="Andalus" panose="02020603050405020304" pitchFamily="18" charset="-78"/>
              </a:rPr>
              <a:t> bar or </a:t>
            </a:r>
            <a:r>
              <a:rPr lang="en-US" sz="3000" dirty="0" err="1">
                <a:latin typeface="Andalus" panose="02020603050405020304" pitchFamily="18" charset="-78"/>
                <a:cs typeface="Andalus" panose="02020603050405020304" pitchFamily="18" charset="-78"/>
              </a:rPr>
              <a:t>linguoplate</a:t>
            </a:r>
            <a:r>
              <a:rPr lang="en-US" sz="3000" dirty="0">
                <a:latin typeface="Andalus" panose="02020603050405020304" pitchFamily="18" charset="-78"/>
                <a:cs typeface="Andalus" panose="02020603050405020304" pitchFamily="18" charset="-78"/>
              </a:rPr>
              <a:t> on anterior teeth extends well beyond the terminal rests and orthodontic movement of those teeth is more likely.</a:t>
            </a:r>
          </a:p>
        </p:txBody>
      </p:sp>
      <p:pic>
        <p:nvPicPr>
          <p:cNvPr id="6" name="Picture 5"/>
          <p:cNvPicPr>
            <a:picLocks noChangeAspect="1"/>
          </p:cNvPicPr>
          <p:nvPr/>
        </p:nvPicPr>
        <p:blipFill>
          <a:blip r:embed="rId2"/>
          <a:stretch>
            <a:fillRect/>
          </a:stretch>
        </p:blipFill>
        <p:spPr>
          <a:xfrm>
            <a:off x="8695203" y="398907"/>
            <a:ext cx="2714625" cy="1685925"/>
          </a:xfrm>
          <a:prstGeom prst="rect">
            <a:avLst/>
          </a:prstGeom>
        </p:spPr>
      </p:pic>
      <p:pic>
        <p:nvPicPr>
          <p:cNvPr id="4" name="Picture 3"/>
          <p:cNvPicPr>
            <a:picLocks noChangeAspect="1"/>
          </p:cNvPicPr>
          <p:nvPr/>
        </p:nvPicPr>
        <p:blipFill>
          <a:blip r:embed="rId3"/>
          <a:stretch>
            <a:fillRect/>
          </a:stretch>
        </p:blipFill>
        <p:spPr>
          <a:xfrm>
            <a:off x="8476550" y="2438228"/>
            <a:ext cx="3151929" cy="1708398"/>
          </a:xfrm>
          <a:prstGeom prst="rect">
            <a:avLst/>
          </a:prstGeom>
        </p:spPr>
      </p:pic>
      <p:pic>
        <p:nvPicPr>
          <p:cNvPr id="5" name="Picture 4"/>
          <p:cNvPicPr>
            <a:picLocks noChangeAspect="1"/>
          </p:cNvPicPr>
          <p:nvPr/>
        </p:nvPicPr>
        <p:blipFill>
          <a:blip r:embed="rId4"/>
          <a:stretch>
            <a:fillRect/>
          </a:stretch>
        </p:blipFill>
        <p:spPr>
          <a:xfrm>
            <a:off x="8694339" y="4400306"/>
            <a:ext cx="2935004" cy="2355510"/>
          </a:xfrm>
          <a:prstGeom prst="rect">
            <a:avLst/>
          </a:prstGeom>
        </p:spPr>
      </p:pic>
    </p:spTree>
    <p:extLst>
      <p:ext uri="{BB962C8B-B14F-4D97-AF65-F5344CB8AC3E}">
        <p14:creationId xmlns:p14="http://schemas.microsoft.com/office/powerpoint/2010/main" val="3332570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1249" y="351010"/>
            <a:ext cx="9720072" cy="1499616"/>
          </a:xfrm>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3</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a:t>
            </a:r>
            <a:r>
              <a:rPr lang="en-US" sz="4400" b="1" dirty="0">
                <a:solidFill>
                  <a:schemeClr val="accent1">
                    <a:lumMod val="50000"/>
                  </a:schemeClr>
                </a:solidFill>
                <a:latin typeface="Times New Roman" panose="02020603050405020304" pitchFamily="18" charset="0"/>
                <a:cs typeface="Times New Roman" panose="02020603050405020304" pitchFamily="18" charset="0"/>
              </a:rPr>
              <a:t>Lingual bar with </a:t>
            </a:r>
            <a:r>
              <a:rPr lang="en-US" sz="4400" b="1" dirty="0" err="1">
                <a:solidFill>
                  <a:schemeClr val="accent1">
                    <a:lumMod val="50000"/>
                  </a:schemeClr>
                </a:solidFill>
                <a:latin typeface="Times New Roman" panose="02020603050405020304" pitchFamily="18" charset="0"/>
                <a:cs typeface="Times New Roman" panose="02020603050405020304" pitchFamily="18" charset="0"/>
              </a:rPr>
              <a:t>cingulum</a:t>
            </a:r>
            <a:r>
              <a:rPr lang="en-US" sz="4400" b="1" dirty="0">
                <a:solidFill>
                  <a:schemeClr val="accent1">
                    <a:lumMod val="50000"/>
                  </a:schemeClr>
                </a:solidFill>
                <a:latin typeface="Times New Roman" panose="02020603050405020304" pitchFamily="18" charset="0"/>
                <a:cs typeface="Times New Roman" panose="02020603050405020304" pitchFamily="18" charset="0"/>
              </a:rPr>
              <a:t> bar</a:t>
            </a: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8806" y="1984309"/>
            <a:ext cx="9630050" cy="4844002"/>
          </a:xfrm>
        </p:spPr>
        <p:txBody>
          <a:bodyPr>
            <a:normAutofit/>
          </a:bodyPr>
          <a:lstStyle/>
          <a:p>
            <a:pPr algn="l" rtl="0"/>
            <a:r>
              <a:rPr lang="en-US" sz="2400" b="1" dirty="0" smtClean="0">
                <a:solidFill>
                  <a:schemeClr val="accent4">
                    <a:lumMod val="75000"/>
                  </a:schemeClr>
                </a:solidFill>
                <a:latin typeface="Andalus" panose="02020603050405020304" pitchFamily="18" charset="-78"/>
                <a:cs typeface="Andalus" panose="02020603050405020304" pitchFamily="18" charset="-78"/>
              </a:rPr>
              <a:t>Indications:</a:t>
            </a:r>
          </a:p>
          <a:p>
            <a:pPr marL="0" indent="0" algn="l" rtl="0">
              <a:buNone/>
            </a:pPr>
            <a:r>
              <a:rPr lang="en-US" sz="2000" dirty="0">
                <a:latin typeface="Andalus" panose="02020603050405020304" pitchFamily="18" charset="-78"/>
                <a:cs typeface="Andalus" panose="02020603050405020304" pitchFamily="18" charset="-78"/>
              </a:rPr>
              <a:t>When a </a:t>
            </a:r>
            <a:r>
              <a:rPr lang="en-US" sz="2000" dirty="0" err="1">
                <a:latin typeface="Andalus" panose="02020603050405020304" pitchFamily="18" charset="-78"/>
                <a:cs typeface="Andalus" panose="02020603050405020304" pitchFamily="18" charset="-78"/>
              </a:rPr>
              <a:t>linguoplate</a:t>
            </a:r>
            <a:r>
              <a:rPr lang="en-US" sz="2000" dirty="0">
                <a:latin typeface="Andalus" panose="02020603050405020304" pitchFamily="18" charset="-78"/>
                <a:cs typeface="Andalus" panose="02020603050405020304" pitchFamily="18" charset="-78"/>
              </a:rPr>
              <a:t> is otherwise indicated but the open cervical embrasures of anterior teeth and a </a:t>
            </a:r>
            <a:r>
              <a:rPr lang="en-US" sz="2000" dirty="0" err="1">
                <a:latin typeface="Andalus" panose="02020603050405020304" pitchFamily="18" charset="-78"/>
                <a:cs typeface="Andalus" panose="02020603050405020304" pitchFamily="18" charset="-78"/>
              </a:rPr>
              <a:t>linguoplate</a:t>
            </a:r>
            <a:r>
              <a:rPr lang="en-US" sz="2000" dirty="0">
                <a:latin typeface="Andalus" panose="02020603050405020304" pitchFamily="18" charset="-78"/>
                <a:cs typeface="Andalus" panose="02020603050405020304" pitchFamily="18" charset="-78"/>
              </a:rPr>
              <a:t> would objectionably display metal in a frontal view</a:t>
            </a:r>
            <a:r>
              <a:rPr lang="en-US" sz="2000" dirty="0" smtClean="0">
                <a:latin typeface="Andalus" panose="02020603050405020304" pitchFamily="18" charset="-78"/>
                <a:cs typeface="Andalus" panose="02020603050405020304" pitchFamily="18" charset="-78"/>
              </a:rPr>
              <a:t>.</a:t>
            </a:r>
          </a:p>
          <a:p>
            <a:pPr marL="0" indent="0" algn="l" rtl="0">
              <a:buNone/>
            </a:pPr>
            <a:r>
              <a:rPr lang="en-US" sz="2400" b="1" dirty="0" smtClean="0">
                <a:solidFill>
                  <a:schemeClr val="accent4">
                    <a:lumMod val="75000"/>
                  </a:schemeClr>
                </a:solidFill>
                <a:latin typeface="Andalus" panose="02020603050405020304" pitchFamily="18" charset="-78"/>
                <a:cs typeface="Andalus" panose="02020603050405020304" pitchFamily="18" charset="-78"/>
              </a:rPr>
              <a:t>Contraindications: </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Any </a:t>
            </a:r>
            <a:r>
              <a:rPr lang="en-US" sz="2000" dirty="0">
                <a:latin typeface="Andalus" panose="02020603050405020304" pitchFamily="18" charset="-78"/>
                <a:cs typeface="Andalus" panose="02020603050405020304" pitchFamily="18" charset="-78"/>
              </a:rPr>
              <a:t>contraindication for a lingual bar.</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Any </a:t>
            </a:r>
            <a:r>
              <a:rPr lang="en-US" sz="2000" dirty="0">
                <a:latin typeface="Andalus" panose="02020603050405020304" pitchFamily="18" charset="-78"/>
                <a:cs typeface="Andalus" panose="02020603050405020304" pitchFamily="18" charset="-78"/>
              </a:rPr>
              <a:t>contraindication for a </a:t>
            </a:r>
            <a:r>
              <a:rPr lang="en-US" sz="2000" dirty="0" err="1">
                <a:latin typeface="Andalus" panose="02020603050405020304" pitchFamily="18" charset="-78"/>
                <a:cs typeface="Andalus" panose="02020603050405020304" pitchFamily="18" charset="-78"/>
              </a:rPr>
              <a:t>linguoplate</a:t>
            </a:r>
            <a:r>
              <a:rPr lang="en-US" sz="2000" dirty="0">
                <a:latin typeface="Andalus" panose="02020603050405020304" pitchFamily="18" charset="-78"/>
                <a:cs typeface="Andalus" panose="02020603050405020304" pitchFamily="18" charset="-78"/>
              </a:rPr>
              <a:t> except open cervical embrasures.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Wide </a:t>
            </a:r>
            <a:r>
              <a:rPr lang="en-US" sz="2000" dirty="0" err="1" smtClean="0">
                <a:latin typeface="Andalus" panose="02020603050405020304" pitchFamily="18" charset="-78"/>
                <a:cs typeface="Andalus" panose="02020603050405020304" pitchFamily="18" charset="-78"/>
              </a:rPr>
              <a:t>diastemas</a:t>
            </a:r>
            <a:r>
              <a:rPr lang="en-US" sz="2000" dirty="0" smtClean="0">
                <a:latin typeface="Andalus" panose="02020603050405020304" pitchFamily="18" charset="-78"/>
                <a:cs typeface="Andalus" panose="02020603050405020304" pitchFamily="18" charset="-78"/>
              </a:rPr>
              <a:t>.</a:t>
            </a:r>
          </a:p>
          <a:p>
            <a:pPr marL="0" indent="0" algn="l" rtl="0">
              <a:buNone/>
            </a:pPr>
            <a:r>
              <a:rPr lang="en-US" sz="2400" b="1" dirty="0" smtClean="0">
                <a:solidFill>
                  <a:schemeClr val="accent4">
                    <a:lumMod val="75000"/>
                  </a:schemeClr>
                </a:solidFill>
                <a:latin typeface="Andalus" panose="02020603050405020304" pitchFamily="18" charset="-78"/>
                <a:cs typeface="Andalus" panose="02020603050405020304" pitchFamily="18" charset="-78"/>
              </a:rPr>
              <a:t>Advantages</a:t>
            </a:r>
            <a:r>
              <a:rPr lang="en-US" sz="2000" dirty="0" smtClean="0">
                <a:solidFill>
                  <a:schemeClr val="accent4">
                    <a:lumMod val="75000"/>
                  </a:schemeClr>
                </a:solidFill>
                <a:latin typeface="Andalus" panose="02020603050405020304" pitchFamily="18" charset="-78"/>
                <a:cs typeface="Andalus" panose="02020603050405020304" pitchFamily="18" charset="-78"/>
              </a:rPr>
              <a:t>: </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More </a:t>
            </a:r>
            <a:r>
              <a:rPr lang="en-US" sz="2000" dirty="0">
                <a:latin typeface="Andalus" panose="02020603050405020304" pitchFamily="18" charset="-78"/>
                <a:cs typeface="Andalus" panose="02020603050405020304" pitchFamily="18" charset="-78"/>
              </a:rPr>
              <a:t>rigid than lingual bar.</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Covers </a:t>
            </a:r>
            <a:r>
              <a:rPr lang="en-US" sz="2000" dirty="0">
                <a:latin typeface="Andalus" panose="02020603050405020304" pitchFamily="18" charset="-78"/>
                <a:cs typeface="Andalus" panose="02020603050405020304" pitchFamily="18" charset="-78"/>
              </a:rPr>
              <a:t>less tooth.</a:t>
            </a:r>
            <a:endParaRPr lang="en-US" sz="2000" dirty="0" smtClean="0">
              <a:latin typeface="Andalus" panose="02020603050405020304" pitchFamily="18" charset="-78"/>
              <a:cs typeface="Andalus" panose="02020603050405020304" pitchFamily="18" charset="-78"/>
            </a:endParaRPr>
          </a:p>
          <a:p>
            <a:pPr marL="0" indent="0" algn="l" rtl="0">
              <a:buNone/>
            </a:pPr>
            <a:endParaRPr lang="en-US" sz="2000" dirty="0" smtClean="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560996" y="163269"/>
            <a:ext cx="3237758" cy="2277907"/>
          </a:xfrm>
          <a:prstGeom prst="rect">
            <a:avLst/>
          </a:prstGeom>
        </p:spPr>
      </p:pic>
    </p:spTree>
    <p:extLst>
      <p:ext uri="{BB962C8B-B14F-4D97-AF65-F5344CB8AC3E}">
        <p14:creationId xmlns:p14="http://schemas.microsoft.com/office/powerpoint/2010/main" val="247827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1249" y="351010"/>
            <a:ext cx="9720072" cy="1499616"/>
          </a:xfrm>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3</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a:t>
            </a:r>
            <a:r>
              <a:rPr lang="en-US" sz="4400" b="1" dirty="0">
                <a:solidFill>
                  <a:schemeClr val="accent1">
                    <a:lumMod val="50000"/>
                  </a:schemeClr>
                </a:solidFill>
                <a:latin typeface="Times New Roman" panose="02020603050405020304" pitchFamily="18" charset="0"/>
                <a:cs typeface="Times New Roman" panose="02020603050405020304" pitchFamily="18" charset="0"/>
              </a:rPr>
              <a:t>Lingual bar with </a:t>
            </a:r>
            <a:r>
              <a:rPr lang="en-US" sz="4400" b="1" dirty="0" err="1">
                <a:solidFill>
                  <a:schemeClr val="accent1">
                    <a:lumMod val="50000"/>
                  </a:schemeClr>
                </a:solidFill>
                <a:latin typeface="Times New Roman" panose="02020603050405020304" pitchFamily="18" charset="0"/>
                <a:cs typeface="Times New Roman" panose="02020603050405020304" pitchFamily="18" charset="0"/>
              </a:rPr>
              <a:t>cingulum</a:t>
            </a:r>
            <a:r>
              <a:rPr lang="en-US" sz="4400" b="1" dirty="0">
                <a:solidFill>
                  <a:schemeClr val="accent1">
                    <a:lumMod val="50000"/>
                  </a:schemeClr>
                </a:solidFill>
                <a:latin typeface="Times New Roman" panose="02020603050405020304" pitchFamily="18" charset="0"/>
                <a:cs typeface="Times New Roman" panose="02020603050405020304" pitchFamily="18" charset="0"/>
              </a:rPr>
              <a:t> bar</a:t>
            </a: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8806" y="1984309"/>
            <a:ext cx="9630050" cy="4844002"/>
          </a:xfrm>
        </p:spPr>
        <p:txBody>
          <a:bodyPr>
            <a:normAutofit/>
          </a:bodyPr>
          <a:lstStyle/>
          <a:p>
            <a:pPr algn="l" rtl="0"/>
            <a:r>
              <a:rPr lang="en-US" sz="2400" b="1" dirty="0" smtClean="0">
                <a:solidFill>
                  <a:schemeClr val="accent4">
                    <a:lumMod val="75000"/>
                  </a:schemeClr>
                </a:solidFill>
                <a:latin typeface="Andalus" panose="02020603050405020304" pitchFamily="18" charset="-78"/>
                <a:cs typeface="Andalus" panose="02020603050405020304" pitchFamily="18" charset="-78"/>
              </a:rPr>
              <a:t>Disadvantages:</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Very complex design.</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May be objectionable to patient because there are four edges exposed to the tip of the tongue</a:t>
            </a:r>
            <a:r>
              <a:rPr lang="en-US" sz="2000" dirty="0" smtClean="0">
                <a:latin typeface="Andalus" panose="02020603050405020304" pitchFamily="18" charset="-78"/>
                <a:cs typeface="Andalus" panose="02020603050405020304" pitchFamily="18" charset="-78"/>
              </a:rPr>
              <a:t>.</a:t>
            </a:r>
          </a:p>
          <a:p>
            <a:pPr marL="0" indent="0" algn="l" rtl="0">
              <a:buNone/>
            </a:pPr>
            <a:r>
              <a:rPr lang="en-US" sz="2400" b="1" dirty="0" smtClean="0">
                <a:solidFill>
                  <a:schemeClr val="accent4">
                    <a:lumMod val="75000"/>
                  </a:schemeClr>
                </a:solidFill>
                <a:latin typeface="Andalus" panose="02020603050405020304" pitchFamily="18" charset="-78"/>
                <a:cs typeface="Andalus" panose="02020603050405020304" pitchFamily="18" charset="-78"/>
              </a:rPr>
              <a:t>Characteristics and location: </a:t>
            </a:r>
          </a:p>
          <a:p>
            <a:pPr algn="l" rtl="0">
              <a:buFont typeface="Wingdings" panose="05000000000000000000" pitchFamily="2" charset="2"/>
              <a:buChar char="v"/>
            </a:pPr>
            <a:r>
              <a:rPr lang="en-US" sz="2000" dirty="0">
                <a:latin typeface="Andalus" panose="02020603050405020304" pitchFamily="18" charset="-78"/>
                <a:cs typeface="Andalus" panose="02020603050405020304" pitchFamily="18" charset="-78"/>
              </a:rPr>
              <a:t>Conventionally shaped and located same as lingual bar major connector component when possible.</a:t>
            </a:r>
          </a:p>
          <a:p>
            <a:pPr algn="l" rtl="0">
              <a:buFont typeface="Wingdings" panose="05000000000000000000" pitchFamily="2" charset="2"/>
              <a:buChar char="v"/>
            </a:pPr>
            <a:r>
              <a:rPr lang="en-US" sz="2000" dirty="0">
                <a:latin typeface="Andalus" panose="02020603050405020304" pitchFamily="18" charset="-78"/>
                <a:cs typeface="Andalus" panose="02020603050405020304" pitchFamily="18" charset="-78"/>
              </a:rPr>
              <a:t>Thin, narrow (3 mm) metal strap located on </a:t>
            </a:r>
            <a:r>
              <a:rPr lang="en-US" sz="2000" dirty="0" err="1">
                <a:latin typeface="Andalus" panose="02020603050405020304" pitchFamily="18" charset="-78"/>
                <a:cs typeface="Andalus" panose="02020603050405020304" pitchFamily="18" charset="-78"/>
              </a:rPr>
              <a:t>cingula</a:t>
            </a:r>
            <a:r>
              <a:rPr lang="en-US" sz="2000" dirty="0">
                <a:latin typeface="Andalus" panose="02020603050405020304" pitchFamily="18" charset="-78"/>
                <a:cs typeface="Andalus" panose="02020603050405020304" pitchFamily="18" charset="-78"/>
              </a:rPr>
              <a:t> of anterior teeth, scalloped to follow interproximal embrasures with inferior and superior borders tapered to tooth surfaces.</a:t>
            </a:r>
          </a:p>
          <a:p>
            <a:pPr algn="l" rtl="0">
              <a:buFont typeface="Wingdings" panose="05000000000000000000" pitchFamily="2" charset="2"/>
              <a:buChar char="v"/>
            </a:pPr>
            <a:r>
              <a:rPr lang="en-US" sz="2000" dirty="0">
                <a:latin typeface="Andalus" panose="02020603050405020304" pitchFamily="18" charset="-78"/>
                <a:cs typeface="Andalus" panose="02020603050405020304" pitchFamily="18" charset="-78"/>
              </a:rPr>
              <a:t>Originates bilaterally from incisal, lingual, or occlusal rests of adjacent principal abutments.</a:t>
            </a:r>
            <a:endParaRPr lang="en-US" sz="2000" dirty="0" smtClean="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560996" y="163269"/>
            <a:ext cx="3237758" cy="2277907"/>
          </a:xfrm>
          <a:prstGeom prst="rect">
            <a:avLst/>
          </a:prstGeom>
        </p:spPr>
      </p:pic>
    </p:spTree>
    <p:extLst>
      <p:ext uri="{BB962C8B-B14F-4D97-AF65-F5344CB8AC3E}">
        <p14:creationId xmlns:p14="http://schemas.microsoft.com/office/powerpoint/2010/main" val="2029297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4</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sublingual bar major connector.</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r>
            <a:br>
              <a:rPr lang="en-US" sz="4400" b="1" dirty="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11686" y="1917406"/>
            <a:ext cx="10344956" cy="4844002"/>
          </a:xfrm>
        </p:spPr>
        <p:txBody>
          <a:bodyPr>
            <a:normAutofit/>
          </a:bodyPr>
          <a:lstStyle/>
          <a:p>
            <a:pPr algn="l" rtl="0"/>
            <a:r>
              <a:rPr lang="en-US" sz="3300" b="1" dirty="0" smtClean="0">
                <a:solidFill>
                  <a:schemeClr val="accent4">
                    <a:lumMod val="75000"/>
                  </a:schemeClr>
                </a:solidFill>
                <a:latin typeface="Andalus" panose="02020603050405020304" pitchFamily="18" charset="-78"/>
                <a:cs typeface="Andalus" panose="02020603050405020304" pitchFamily="18" charset="-78"/>
              </a:rPr>
              <a:t>Indications</a:t>
            </a:r>
            <a:r>
              <a:rPr lang="en-US" sz="2400" b="1" dirty="0" smtClean="0">
                <a:solidFill>
                  <a:schemeClr val="accent4">
                    <a:lumMod val="75000"/>
                  </a:schemeClr>
                </a:solidFill>
                <a:latin typeface="Andalus" panose="02020603050405020304" pitchFamily="18" charset="-78"/>
                <a:cs typeface="Andalus" panose="02020603050405020304" pitchFamily="18" charset="-78"/>
              </a:rPr>
              <a:t>:</a:t>
            </a:r>
            <a:endParaRPr lang="en-US" sz="2400" b="1" dirty="0">
              <a:solidFill>
                <a:schemeClr val="accent4">
                  <a:lumMod val="75000"/>
                </a:schemeClr>
              </a:solidFill>
              <a:latin typeface="Andalus" panose="02020603050405020304" pitchFamily="18" charset="-78"/>
              <a:cs typeface="Andalus" panose="02020603050405020304" pitchFamily="18" charset="-78"/>
            </a:endParaRP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Where the height of the floor of the mouth in relation to the free gingival margins will be less than 6 mm.</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Bracing and indirect retention can be provided by clasps and indirect retainers and future additions of prosthetic teeth to the framework are not anticipated.</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Severely undercut lingual alveolar ridge.</a:t>
            </a:r>
          </a:p>
          <a:p>
            <a:pPr marL="457200" indent="-457200" algn="l" rtl="0">
              <a:buFont typeface="+mj-lt"/>
              <a:buAutoNum type="arabicPeriod"/>
            </a:pPr>
            <a:r>
              <a:rPr lang="en-US" sz="2400" dirty="0" err="1">
                <a:latin typeface="Andalus" panose="02020603050405020304" pitchFamily="18" charset="-78"/>
                <a:cs typeface="Andalus" panose="02020603050405020304" pitchFamily="18" charset="-78"/>
              </a:rPr>
              <a:t>Diastemas</a:t>
            </a:r>
            <a:r>
              <a:rPr lang="en-US" sz="2400" dirty="0">
                <a:latin typeface="Andalus" panose="02020603050405020304" pitchFamily="18" charset="-78"/>
                <a:cs typeface="Andalus" panose="02020603050405020304" pitchFamily="18" charset="-78"/>
              </a:rPr>
              <a:t> and open cervical embrasures of anterior teeth.</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Overlapped anterior </a:t>
            </a:r>
            <a:r>
              <a:rPr lang="en-US" sz="2400" dirty="0" smtClean="0">
                <a:latin typeface="Andalus" panose="02020603050405020304" pitchFamily="18" charset="-78"/>
                <a:cs typeface="Andalus" panose="02020603050405020304" pitchFamily="18" charset="-78"/>
              </a:rPr>
              <a:t>teeth.</a:t>
            </a:r>
            <a:endParaRPr lang="en-US" sz="2400" b="1" dirty="0">
              <a:solidFill>
                <a:schemeClr val="accent4">
                  <a:lumMod val="75000"/>
                </a:schemeClr>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9400707" y="215574"/>
            <a:ext cx="2686986" cy="1869258"/>
          </a:xfrm>
          <a:prstGeom prst="rect">
            <a:avLst/>
          </a:prstGeom>
        </p:spPr>
      </p:pic>
    </p:spTree>
    <p:extLst>
      <p:ext uri="{BB962C8B-B14F-4D97-AF65-F5344CB8AC3E}">
        <p14:creationId xmlns:p14="http://schemas.microsoft.com/office/powerpoint/2010/main" val="1776978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4</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sublingual bar major connector.</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r>
            <a:br>
              <a:rPr lang="en-US" sz="4400" b="1" dirty="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11686" y="1917406"/>
            <a:ext cx="10344956" cy="4844002"/>
          </a:xfrm>
        </p:spPr>
        <p:txBody>
          <a:bodyPr>
            <a:normAutofit lnSpcReduction="10000"/>
          </a:bodyPr>
          <a:lstStyle/>
          <a:p>
            <a:pPr algn="l" rtl="0"/>
            <a:r>
              <a:rPr lang="en-US" sz="3300" b="1" dirty="0" smtClean="0">
                <a:solidFill>
                  <a:schemeClr val="accent4">
                    <a:lumMod val="75000"/>
                  </a:schemeClr>
                </a:solidFill>
                <a:latin typeface="Andalus" panose="02020603050405020304" pitchFamily="18" charset="-78"/>
                <a:cs typeface="Andalus" panose="02020603050405020304" pitchFamily="18" charset="-78"/>
              </a:rPr>
              <a:t>Contraindications</a:t>
            </a:r>
            <a:r>
              <a:rPr lang="en-US" sz="2400" b="1" dirty="0" smtClean="0">
                <a:solidFill>
                  <a:schemeClr val="accent4">
                    <a:lumMod val="75000"/>
                  </a:schemeClr>
                </a:solidFill>
                <a:latin typeface="Andalus" panose="02020603050405020304" pitchFamily="18" charset="-78"/>
                <a:cs typeface="Andalus" panose="02020603050405020304" pitchFamily="18" charset="-78"/>
              </a:rPr>
              <a:t>:</a:t>
            </a:r>
            <a:endParaRPr lang="en-US" sz="2400" b="1" dirty="0">
              <a:solidFill>
                <a:schemeClr val="accent4">
                  <a:lumMod val="75000"/>
                </a:schemeClr>
              </a:solidFill>
              <a:latin typeface="Andalus" panose="02020603050405020304" pitchFamily="18" charset="-78"/>
              <a:cs typeface="Andalus" panose="02020603050405020304" pitchFamily="18" charset="-78"/>
            </a:endParaRP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Where a lingual bar or </a:t>
            </a:r>
            <a:r>
              <a:rPr lang="en-US" sz="2400" dirty="0" err="1">
                <a:latin typeface="Andalus" panose="02020603050405020304" pitchFamily="18" charset="-78"/>
                <a:cs typeface="Andalus" panose="02020603050405020304" pitchFamily="18" charset="-78"/>
              </a:rPr>
              <a:t>linguoplate</a:t>
            </a:r>
            <a:r>
              <a:rPr lang="en-US" sz="2400" dirty="0">
                <a:latin typeface="Andalus" panose="02020603050405020304" pitchFamily="18" charset="-78"/>
                <a:cs typeface="Andalus" panose="02020603050405020304" pitchFamily="18" charset="-78"/>
              </a:rPr>
              <a:t> will suffice.</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Situations where bracing and/or indirect retention must be provided by contact of the major connector with the teeth.</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Situations where future additions of prosthetic teeth to the framework are anticipated.</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Remaining natural anterior teeth severely tilted toward the lingual.</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Interfering lingual tori.</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High attachment of a lingual frenum.</a:t>
            </a:r>
          </a:p>
          <a:p>
            <a:pPr marL="457200" indent="-457200" algn="l" rtl="0">
              <a:buFont typeface="+mj-lt"/>
              <a:buAutoNum type="arabicPeriod"/>
            </a:pPr>
            <a:r>
              <a:rPr lang="en-US" sz="2400" dirty="0">
                <a:latin typeface="Andalus" panose="02020603050405020304" pitchFamily="18" charset="-78"/>
                <a:cs typeface="Andalus" panose="02020603050405020304" pitchFamily="18" charset="-78"/>
              </a:rPr>
              <a:t>Interference with elevation of the floor of the mouth during functional movements.</a:t>
            </a:r>
            <a:endParaRPr lang="en-US" sz="2400" b="1" dirty="0">
              <a:solidFill>
                <a:schemeClr val="accent4">
                  <a:lumMod val="75000"/>
                </a:schemeClr>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9400707" y="215574"/>
            <a:ext cx="2686986" cy="1869258"/>
          </a:xfrm>
          <a:prstGeom prst="rect">
            <a:avLst/>
          </a:prstGeom>
        </p:spPr>
      </p:pic>
    </p:spTree>
    <p:extLst>
      <p:ext uri="{BB962C8B-B14F-4D97-AF65-F5344CB8AC3E}">
        <p14:creationId xmlns:p14="http://schemas.microsoft.com/office/powerpoint/2010/main" val="1749740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4</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sublingual bar major connector.</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r>
            <a:br>
              <a:rPr lang="en-US" sz="4400" b="1" dirty="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11686" y="1917406"/>
            <a:ext cx="10344956" cy="4844002"/>
          </a:xfrm>
        </p:spPr>
        <p:txBody>
          <a:bodyPr>
            <a:normAutofit/>
          </a:bodyPr>
          <a:lstStyle/>
          <a:p>
            <a:pPr algn="l" rtl="0"/>
            <a:r>
              <a:rPr lang="en-US" sz="2800" b="1" dirty="0" smtClean="0">
                <a:solidFill>
                  <a:schemeClr val="accent4">
                    <a:lumMod val="75000"/>
                  </a:schemeClr>
                </a:solidFill>
                <a:latin typeface="Andalus" panose="02020603050405020304" pitchFamily="18" charset="-78"/>
                <a:cs typeface="Andalus" panose="02020603050405020304" pitchFamily="18" charset="-78"/>
              </a:rPr>
              <a:t>Advantages:</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Sublingual bar does not contact anterior teeth or lingual alveolus.</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More esthetic than other lingual major connectors because of its location.</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More rigid than lingual bar because bulk of metal is horizontal rather than vertical</a:t>
            </a:r>
            <a:r>
              <a:rPr lang="en-US" sz="2000" dirty="0" smtClean="0">
                <a:latin typeface="Andalus" panose="02020603050405020304" pitchFamily="18" charset="-78"/>
                <a:cs typeface="Andalus" panose="02020603050405020304" pitchFamily="18" charset="-78"/>
              </a:rPr>
              <a:t>.</a:t>
            </a:r>
          </a:p>
          <a:p>
            <a:pPr marL="0" indent="0" algn="l" rtl="0">
              <a:buNone/>
            </a:pPr>
            <a:r>
              <a:rPr lang="en-US" sz="2800" b="1" dirty="0" smtClean="0">
                <a:solidFill>
                  <a:schemeClr val="accent4">
                    <a:lumMod val="75000"/>
                  </a:schemeClr>
                </a:solidFill>
                <a:latin typeface="Andalus" panose="02020603050405020304" pitchFamily="18" charset="-78"/>
                <a:cs typeface="Andalus" panose="02020603050405020304" pitchFamily="18" charset="-78"/>
              </a:rPr>
              <a:t>Disadvantages: </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Requires border molded impression of floor of mouth for accurate placement of major connector.</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Difficult to add prosthetic teeth to framework.</a:t>
            </a:r>
          </a:p>
        </p:txBody>
      </p:sp>
      <p:pic>
        <p:nvPicPr>
          <p:cNvPr id="5" name="Picture 4"/>
          <p:cNvPicPr>
            <a:picLocks noChangeAspect="1"/>
          </p:cNvPicPr>
          <p:nvPr/>
        </p:nvPicPr>
        <p:blipFill>
          <a:blip r:embed="rId2"/>
          <a:stretch>
            <a:fillRect/>
          </a:stretch>
        </p:blipFill>
        <p:spPr>
          <a:xfrm>
            <a:off x="9400707" y="215574"/>
            <a:ext cx="2686986" cy="1869258"/>
          </a:xfrm>
          <a:prstGeom prst="rect">
            <a:avLst/>
          </a:prstGeom>
        </p:spPr>
      </p:pic>
    </p:spTree>
    <p:extLst>
      <p:ext uri="{BB962C8B-B14F-4D97-AF65-F5344CB8AC3E}">
        <p14:creationId xmlns:p14="http://schemas.microsoft.com/office/powerpoint/2010/main" val="3596116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4</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sublingual bar major connector.</a:t>
            </a:r>
            <a:r>
              <a:rPr lang="en-US" sz="4400" b="1" dirty="0">
                <a:solidFill>
                  <a:schemeClr val="accent1">
                    <a:lumMod val="50000"/>
                  </a:schemeClr>
                </a:solidFill>
                <a:latin typeface="Times New Roman" panose="02020603050405020304" pitchFamily="18" charset="0"/>
                <a:cs typeface="Times New Roman" panose="02020603050405020304" pitchFamily="18" charset="0"/>
              </a:rPr>
              <a:t/>
            </a:r>
            <a:br>
              <a:rPr lang="en-US" sz="4400" b="1" dirty="0">
                <a:solidFill>
                  <a:schemeClr val="accent1">
                    <a:lumMod val="50000"/>
                  </a:schemeClr>
                </a:solidFill>
                <a:latin typeface="Times New Roman" panose="02020603050405020304" pitchFamily="18" charset="0"/>
                <a:cs typeface="Times New Roman" panose="02020603050405020304" pitchFamily="18" charset="0"/>
              </a:rPr>
            </a:b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11686" y="1917406"/>
            <a:ext cx="7345528" cy="4844002"/>
          </a:xfrm>
        </p:spPr>
        <p:txBody>
          <a:bodyPr>
            <a:normAutofit/>
          </a:bodyPr>
          <a:lstStyle/>
          <a:p>
            <a:pPr algn="l" rtl="0"/>
            <a:r>
              <a:rPr lang="en-US" sz="2800" b="1" dirty="0" smtClean="0">
                <a:solidFill>
                  <a:schemeClr val="accent4">
                    <a:lumMod val="75000"/>
                  </a:schemeClr>
                </a:solidFill>
                <a:latin typeface="Andalus" panose="02020603050405020304" pitchFamily="18" charset="-78"/>
                <a:cs typeface="Andalus" panose="02020603050405020304" pitchFamily="18" charset="-78"/>
              </a:rPr>
              <a:t>Characteristics and location: </a:t>
            </a:r>
          </a:p>
          <a:p>
            <a:pPr algn="l" rtl="0">
              <a:buFont typeface="Wingdings" panose="05000000000000000000" pitchFamily="2" charset="2"/>
              <a:buChar char="v"/>
            </a:pP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sublingual bar is essentially the same half-pear shape as a lingual bar except that the bulkiest portion is located to the lingual and the tapered portion is toward the labial. </a:t>
            </a:r>
            <a:endParaRPr lang="en-US" sz="2000" dirty="0" smtClean="0">
              <a:latin typeface="Andalus" panose="02020603050405020304" pitchFamily="18" charset="-78"/>
              <a:cs typeface="Andalus" panose="02020603050405020304" pitchFamily="18" charset="-78"/>
            </a:endParaRPr>
          </a:p>
          <a:p>
            <a:pPr algn="l" rtl="0">
              <a:buFont typeface="Wingdings" panose="05000000000000000000" pitchFamily="2" charset="2"/>
              <a:buChar char="v"/>
            </a:pP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superior border of the bar should be at least 3 mm from the free gingival margin of the teeth. </a:t>
            </a:r>
            <a:endParaRPr lang="en-US" sz="2000" dirty="0" smtClean="0">
              <a:latin typeface="Andalus" panose="02020603050405020304" pitchFamily="18" charset="-78"/>
              <a:cs typeface="Andalus" panose="02020603050405020304" pitchFamily="18" charset="-78"/>
            </a:endParaRPr>
          </a:p>
          <a:p>
            <a:pPr algn="l" rtl="0">
              <a:buFont typeface="Wingdings" panose="05000000000000000000" pitchFamily="2" charset="2"/>
              <a:buChar char="v"/>
            </a:pP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inferior border is located at the height of the alveolar lingual sulcus when the patient's tongue is slightly elevated, lying over and parallel to the anterior floor of the mouth.</a:t>
            </a:r>
            <a:endParaRPr lang="en-US" sz="16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272086" y="3425779"/>
            <a:ext cx="3597074" cy="2903247"/>
          </a:xfrm>
          <a:prstGeom prst="rect">
            <a:avLst/>
          </a:prstGeom>
        </p:spPr>
      </p:pic>
      <p:pic>
        <p:nvPicPr>
          <p:cNvPr id="6" name="Picture 5"/>
          <p:cNvPicPr>
            <a:picLocks noChangeAspect="1"/>
          </p:cNvPicPr>
          <p:nvPr/>
        </p:nvPicPr>
        <p:blipFill>
          <a:blip r:embed="rId3"/>
          <a:stretch>
            <a:fillRect/>
          </a:stretch>
        </p:blipFill>
        <p:spPr>
          <a:xfrm>
            <a:off x="9264266" y="585216"/>
            <a:ext cx="2604894" cy="2575570"/>
          </a:xfrm>
          <a:prstGeom prst="rect">
            <a:avLst/>
          </a:prstGeom>
        </p:spPr>
      </p:pic>
    </p:spTree>
    <p:extLst>
      <p:ext uri="{BB962C8B-B14F-4D97-AF65-F5344CB8AC3E}">
        <p14:creationId xmlns:p14="http://schemas.microsoft.com/office/powerpoint/2010/main" val="278425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312854" y="1616420"/>
            <a:ext cx="4502638" cy="2272226"/>
          </a:xfrm>
          <a:prstGeom prst="rect">
            <a:avLst/>
          </a:prstGeom>
        </p:spPr>
      </p:pic>
      <p:sp>
        <p:nvSpPr>
          <p:cNvPr id="2" name="Title 1"/>
          <p:cNvSpPr>
            <a:spLocks noGrp="1"/>
          </p:cNvSpPr>
          <p:nvPr>
            <p:ph type="title"/>
          </p:nvPr>
        </p:nvSpPr>
        <p:spPr>
          <a:xfrm>
            <a:off x="1011249" y="351010"/>
            <a:ext cx="9720072" cy="1499616"/>
          </a:xfrm>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5</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a:t>
            </a:r>
            <a:r>
              <a:rPr lang="pt-BR" sz="4400" b="1" dirty="0" smtClean="0">
                <a:solidFill>
                  <a:schemeClr val="accent1">
                    <a:lumMod val="50000"/>
                  </a:schemeClr>
                </a:solidFill>
                <a:latin typeface="Times New Roman" panose="02020603050405020304" pitchFamily="18" charset="0"/>
                <a:cs typeface="Times New Roman" panose="02020603050405020304" pitchFamily="18" charset="0"/>
              </a:rPr>
              <a:t>Cingulum bar major connector </a:t>
            </a:r>
            <a:r>
              <a:rPr lang="pt-BR" sz="4400" b="1" dirty="0">
                <a:solidFill>
                  <a:schemeClr val="accent1">
                    <a:lumMod val="50000"/>
                  </a:schemeClr>
                </a:solidFill>
                <a:latin typeface="Times New Roman" panose="02020603050405020304" pitchFamily="18" charset="0"/>
                <a:cs typeface="Times New Roman" panose="02020603050405020304" pitchFamily="18" charset="0"/>
              </a:rPr>
              <a:t>(continuous bar).</a:t>
            </a: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8807" y="2013998"/>
            <a:ext cx="6745182" cy="4844002"/>
          </a:xfrm>
        </p:spPr>
        <p:txBody>
          <a:bodyPr>
            <a:normAutofit/>
          </a:bodyPr>
          <a:lstStyle/>
          <a:p>
            <a:pPr algn="l" rtl="0"/>
            <a:r>
              <a:rPr lang="en-US" sz="2800" b="1" dirty="0" smtClean="0">
                <a:solidFill>
                  <a:schemeClr val="accent4">
                    <a:lumMod val="75000"/>
                  </a:schemeClr>
                </a:solidFill>
                <a:latin typeface="Andalus" panose="02020603050405020304" pitchFamily="18" charset="-78"/>
                <a:cs typeface="Andalus" panose="02020603050405020304" pitchFamily="18" charset="-78"/>
              </a:rPr>
              <a:t>Indications :</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When a </a:t>
            </a:r>
            <a:r>
              <a:rPr lang="en-US" sz="2000" dirty="0" err="1">
                <a:latin typeface="Andalus" panose="02020603050405020304" pitchFamily="18" charset="-78"/>
                <a:cs typeface="Andalus" panose="02020603050405020304" pitchFamily="18" charset="-78"/>
              </a:rPr>
              <a:t>linguoplate</a:t>
            </a:r>
            <a:r>
              <a:rPr lang="en-US" sz="2000" dirty="0">
                <a:latin typeface="Andalus" panose="02020603050405020304" pitchFamily="18" charset="-78"/>
                <a:cs typeface="Andalus" panose="02020603050405020304" pitchFamily="18" charset="-78"/>
              </a:rPr>
              <a:t> is the major connector of choice, but the axial alignment of the anterior teeth is such that excessive block out of interproximal undercuts must be made, a </a:t>
            </a:r>
            <a:r>
              <a:rPr lang="en-US" sz="2000" dirty="0" err="1">
                <a:latin typeface="Andalus" panose="02020603050405020304" pitchFamily="18" charset="-78"/>
                <a:cs typeface="Andalus" panose="02020603050405020304" pitchFamily="18" charset="-78"/>
              </a:rPr>
              <a:t>cingulum</a:t>
            </a:r>
            <a:r>
              <a:rPr lang="en-US" sz="2000" dirty="0">
                <a:latin typeface="Andalus" panose="02020603050405020304" pitchFamily="18" charset="-78"/>
                <a:cs typeface="Andalus" panose="02020603050405020304" pitchFamily="18" charset="-78"/>
              </a:rPr>
              <a:t> bar may be considered.</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Height of activated lingual frenum and floor of the mouth at the same level as marginal gingiva.</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Inoperable tori or </a:t>
            </a:r>
            <a:r>
              <a:rPr lang="en-US" sz="2000" dirty="0" err="1">
                <a:latin typeface="Andalus" panose="02020603050405020304" pitchFamily="18" charset="-78"/>
                <a:cs typeface="Andalus" panose="02020603050405020304" pitchFamily="18" charset="-78"/>
              </a:rPr>
              <a:t>exostosis</a:t>
            </a:r>
            <a:r>
              <a:rPr lang="en-US" sz="2000" dirty="0">
                <a:latin typeface="Andalus" panose="02020603050405020304" pitchFamily="18" charset="-78"/>
                <a:cs typeface="Andalus" panose="02020603050405020304" pitchFamily="18" charset="-78"/>
              </a:rPr>
              <a:t> at the same level as the marginal gingiva.</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Severely undercut lingual alveolus.</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Concern that the major connector cross the gingival sulcus will cause a periodontal problem.</a:t>
            </a:r>
            <a:endParaRPr lang="en-US" sz="2000" dirty="0" smtClean="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969458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312854" y="1616420"/>
            <a:ext cx="4502638" cy="2272226"/>
          </a:xfrm>
          <a:prstGeom prst="rect">
            <a:avLst/>
          </a:prstGeom>
        </p:spPr>
      </p:pic>
      <p:sp>
        <p:nvSpPr>
          <p:cNvPr id="2" name="Title 1"/>
          <p:cNvSpPr>
            <a:spLocks noGrp="1"/>
          </p:cNvSpPr>
          <p:nvPr>
            <p:ph type="title"/>
          </p:nvPr>
        </p:nvSpPr>
        <p:spPr>
          <a:xfrm>
            <a:off x="1011249" y="351010"/>
            <a:ext cx="9720072" cy="1499616"/>
          </a:xfrm>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5</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a:t>
            </a:r>
            <a:r>
              <a:rPr lang="pt-BR" sz="4400" b="1" dirty="0" smtClean="0">
                <a:solidFill>
                  <a:schemeClr val="accent1">
                    <a:lumMod val="50000"/>
                  </a:schemeClr>
                </a:solidFill>
                <a:latin typeface="Times New Roman" panose="02020603050405020304" pitchFamily="18" charset="0"/>
                <a:cs typeface="Times New Roman" panose="02020603050405020304" pitchFamily="18" charset="0"/>
              </a:rPr>
              <a:t>Cingulum bar major connector </a:t>
            </a:r>
            <a:r>
              <a:rPr lang="pt-BR" sz="4400" b="1" dirty="0">
                <a:solidFill>
                  <a:schemeClr val="accent1">
                    <a:lumMod val="50000"/>
                  </a:schemeClr>
                </a:solidFill>
                <a:latin typeface="Times New Roman" panose="02020603050405020304" pitchFamily="18" charset="0"/>
                <a:cs typeface="Times New Roman" panose="02020603050405020304" pitchFamily="18" charset="0"/>
              </a:rPr>
              <a:t>(continuous bar).</a:t>
            </a: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8806" y="1850626"/>
            <a:ext cx="7298973" cy="4844002"/>
          </a:xfrm>
        </p:spPr>
        <p:txBody>
          <a:bodyPr>
            <a:normAutofit/>
          </a:bodyPr>
          <a:lstStyle/>
          <a:p>
            <a:pPr algn="l" rtl="0"/>
            <a:r>
              <a:rPr lang="en-US" sz="2400" b="1" dirty="0" smtClean="0">
                <a:solidFill>
                  <a:schemeClr val="accent4">
                    <a:lumMod val="75000"/>
                  </a:schemeClr>
                </a:solidFill>
                <a:latin typeface="Andalus" panose="02020603050405020304" pitchFamily="18" charset="-78"/>
                <a:cs typeface="Andalus" panose="02020603050405020304" pitchFamily="18" charset="-78"/>
              </a:rPr>
              <a:t>contraindications :</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Anterior teeth severely tilted to the lingual. </a:t>
            </a:r>
            <a:r>
              <a:rPr lang="en-US" sz="2000" dirty="0" smtClean="0">
                <a:latin typeface="Andalus" panose="02020603050405020304" pitchFamily="18" charset="-78"/>
                <a:cs typeface="Andalus" panose="02020603050405020304" pitchFamily="18" charset="-78"/>
              </a:rPr>
              <a:t>When </a:t>
            </a:r>
            <a:r>
              <a:rPr lang="en-US" sz="2000" dirty="0">
                <a:latin typeface="Andalus" panose="02020603050405020304" pitchFamily="18" charset="-78"/>
                <a:cs typeface="Andalus" panose="02020603050405020304" pitchFamily="18" charset="-78"/>
              </a:rPr>
              <a:t>wide </a:t>
            </a:r>
            <a:r>
              <a:rPr lang="en-US" sz="2000" dirty="0" err="1">
                <a:latin typeface="Andalus" panose="02020603050405020304" pitchFamily="18" charset="-78"/>
                <a:cs typeface="Andalus" panose="02020603050405020304" pitchFamily="18" charset="-78"/>
              </a:rPr>
              <a:t>diastemas</a:t>
            </a:r>
            <a:r>
              <a:rPr lang="en-US" sz="2000" dirty="0">
                <a:latin typeface="Andalus" panose="02020603050405020304" pitchFamily="18" charset="-78"/>
                <a:cs typeface="Andalus" panose="02020603050405020304" pitchFamily="18" charset="-78"/>
              </a:rPr>
              <a:t>/open cervical embrasures exist between the </a:t>
            </a:r>
            <a:r>
              <a:rPr lang="en-US" sz="2000" dirty="0" smtClean="0">
                <a:latin typeface="Andalus" panose="02020603050405020304" pitchFamily="18" charset="-78"/>
                <a:cs typeface="Andalus" panose="02020603050405020304" pitchFamily="18" charset="-78"/>
              </a:rPr>
              <a:t>mandibular </a:t>
            </a:r>
            <a:r>
              <a:rPr lang="en-US" sz="2000" dirty="0">
                <a:latin typeface="Andalus" panose="02020603050405020304" pitchFamily="18" charset="-78"/>
                <a:cs typeface="Andalus" panose="02020603050405020304" pitchFamily="18" charset="-78"/>
              </a:rPr>
              <a:t>anterior teeth and the </a:t>
            </a:r>
            <a:r>
              <a:rPr lang="en-US" sz="2000" dirty="0" err="1">
                <a:latin typeface="Andalus" panose="02020603050405020304" pitchFamily="18" charset="-78"/>
                <a:cs typeface="Andalus" panose="02020603050405020304" pitchFamily="18" charset="-78"/>
              </a:rPr>
              <a:t>cingulum</a:t>
            </a:r>
            <a:r>
              <a:rPr lang="en-US" sz="2000" dirty="0">
                <a:latin typeface="Andalus" panose="02020603050405020304" pitchFamily="18" charset="-78"/>
                <a:cs typeface="Andalus" panose="02020603050405020304" pitchFamily="18" charset="-78"/>
              </a:rPr>
              <a:t> bar would objectionably display metal in a frontal view.</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Overlapped anterior teeth</a:t>
            </a:r>
            <a:r>
              <a:rPr lang="en-US" sz="2000" dirty="0" smtClean="0">
                <a:latin typeface="Andalus" panose="02020603050405020304" pitchFamily="18" charset="-78"/>
                <a:cs typeface="Andalus" panose="02020603050405020304" pitchFamily="18" charset="-78"/>
              </a:rPr>
              <a:t>.</a:t>
            </a:r>
          </a:p>
          <a:p>
            <a:pPr marL="0" indent="0" algn="l" rtl="0">
              <a:buNone/>
            </a:pPr>
            <a:r>
              <a:rPr lang="en-US" sz="2400" b="1" dirty="0" smtClean="0">
                <a:solidFill>
                  <a:schemeClr val="accent4">
                    <a:lumMod val="75000"/>
                  </a:schemeClr>
                </a:solidFill>
                <a:latin typeface="Andalus" panose="02020603050405020304" pitchFamily="18" charset="-78"/>
                <a:cs typeface="Andalus" panose="02020603050405020304" pitchFamily="18" charset="-78"/>
              </a:rPr>
              <a:t>Advantages:</a:t>
            </a:r>
          </a:p>
          <a:p>
            <a:pPr marL="0" indent="0" algn="l" rtl="0">
              <a:buNone/>
            </a:pPr>
            <a:r>
              <a:rPr lang="en-US" sz="2000" dirty="0">
                <a:latin typeface="Andalus" panose="02020603050405020304" pitchFamily="18" charset="-78"/>
                <a:cs typeface="Andalus" panose="02020603050405020304" pitchFamily="18" charset="-78"/>
              </a:rPr>
              <a:t> Does not cross the marginal gingiva or overlay the lingual alveolus.</a:t>
            </a:r>
          </a:p>
          <a:p>
            <a:pPr marL="0" indent="0" algn="l" rtl="0">
              <a:buNone/>
            </a:pPr>
            <a:r>
              <a:rPr lang="en-US" sz="2000" dirty="0">
                <a:latin typeface="Andalus" panose="02020603050405020304" pitchFamily="18" charset="-78"/>
                <a:cs typeface="Andalus" panose="02020603050405020304" pitchFamily="18" charset="-78"/>
              </a:rPr>
              <a:t>Easy to add prosthetic teeth to framework</a:t>
            </a:r>
            <a:r>
              <a:rPr lang="en-US" sz="2000" dirty="0" smtClean="0">
                <a:latin typeface="Andalus" panose="02020603050405020304" pitchFamily="18" charset="-78"/>
                <a:cs typeface="Andalus" panose="02020603050405020304" pitchFamily="18" charset="-78"/>
              </a:rPr>
              <a:t>.</a:t>
            </a:r>
          </a:p>
          <a:p>
            <a:pPr marL="0" indent="0" algn="l" rtl="0">
              <a:buNone/>
            </a:pPr>
            <a:r>
              <a:rPr lang="en-US" sz="2400" b="1" dirty="0" err="1" smtClean="0">
                <a:solidFill>
                  <a:schemeClr val="accent4">
                    <a:lumMod val="75000"/>
                  </a:schemeClr>
                </a:solidFill>
                <a:latin typeface="Andalus" panose="02020603050405020304" pitchFamily="18" charset="-78"/>
                <a:cs typeface="Andalus" panose="02020603050405020304" pitchFamily="18" charset="-78"/>
              </a:rPr>
              <a:t>Disadvantges</a:t>
            </a:r>
            <a:r>
              <a:rPr lang="en-US" sz="2400" b="1" dirty="0" smtClean="0">
                <a:solidFill>
                  <a:schemeClr val="accent4">
                    <a:lumMod val="75000"/>
                  </a:schemeClr>
                </a:solidFill>
                <a:latin typeface="Andalus" panose="02020603050405020304" pitchFamily="18" charset="-78"/>
                <a:cs typeface="Andalus" panose="02020603050405020304" pitchFamily="18" charset="-78"/>
              </a:rPr>
              <a:t>: </a:t>
            </a:r>
          </a:p>
          <a:p>
            <a:pPr marL="0" indent="0" algn="l" rtl="0">
              <a:buNone/>
            </a:pPr>
            <a:r>
              <a:rPr lang="en-US" sz="2000" dirty="0">
                <a:latin typeface="Andalus" panose="02020603050405020304" pitchFamily="18" charset="-78"/>
                <a:cs typeface="Andalus" panose="02020603050405020304" pitchFamily="18" charset="-78"/>
              </a:rPr>
              <a:t>Must be bulky to have sufficient rigidity and thus may be objectionable to the patient.</a:t>
            </a:r>
            <a:endParaRPr lang="en-US" sz="2000" dirty="0" smtClean="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891198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677237" y="3908860"/>
            <a:ext cx="4502638" cy="2272226"/>
          </a:xfrm>
          <a:prstGeom prst="rect">
            <a:avLst/>
          </a:prstGeom>
        </p:spPr>
      </p:pic>
      <p:sp>
        <p:nvSpPr>
          <p:cNvPr id="2" name="Title 1"/>
          <p:cNvSpPr>
            <a:spLocks noGrp="1"/>
          </p:cNvSpPr>
          <p:nvPr>
            <p:ph type="title"/>
          </p:nvPr>
        </p:nvSpPr>
        <p:spPr>
          <a:xfrm>
            <a:off x="1011249" y="351010"/>
            <a:ext cx="9720072" cy="1499616"/>
          </a:xfrm>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5</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a:t>
            </a:r>
            <a:r>
              <a:rPr lang="pt-BR" sz="4400" b="1" dirty="0" smtClean="0">
                <a:solidFill>
                  <a:schemeClr val="accent1">
                    <a:lumMod val="50000"/>
                  </a:schemeClr>
                </a:solidFill>
                <a:latin typeface="Times New Roman" panose="02020603050405020304" pitchFamily="18" charset="0"/>
                <a:cs typeface="Times New Roman" panose="02020603050405020304" pitchFamily="18" charset="0"/>
              </a:rPr>
              <a:t>Cingulum bar major connector </a:t>
            </a:r>
            <a:r>
              <a:rPr lang="pt-BR" sz="4400" b="1" dirty="0">
                <a:solidFill>
                  <a:schemeClr val="accent1">
                    <a:lumMod val="50000"/>
                  </a:schemeClr>
                </a:solidFill>
                <a:latin typeface="Times New Roman" panose="02020603050405020304" pitchFamily="18" charset="0"/>
                <a:cs typeface="Times New Roman" panose="02020603050405020304" pitchFamily="18" charset="0"/>
              </a:rPr>
              <a:t>(continuous bar).</a:t>
            </a: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8806" y="1984309"/>
            <a:ext cx="9630050" cy="4844002"/>
          </a:xfrm>
        </p:spPr>
        <p:txBody>
          <a:bodyPr>
            <a:normAutofit/>
          </a:bodyPr>
          <a:lstStyle/>
          <a:p>
            <a:pPr algn="l" rtl="0"/>
            <a:r>
              <a:rPr lang="en-US" sz="2400" b="1" dirty="0" smtClean="0">
                <a:solidFill>
                  <a:schemeClr val="accent4">
                    <a:lumMod val="75000"/>
                  </a:schemeClr>
                </a:solidFill>
                <a:latin typeface="Andalus" panose="02020603050405020304" pitchFamily="18" charset="-78"/>
                <a:cs typeface="Andalus" panose="02020603050405020304" pitchFamily="18" charset="-78"/>
              </a:rPr>
              <a:t>Characteristics and location:</a:t>
            </a:r>
          </a:p>
          <a:p>
            <a:pPr algn="l" rtl="0">
              <a:buFont typeface="Wingdings" panose="05000000000000000000" pitchFamily="2" charset="2"/>
              <a:buChar char="v"/>
            </a:pPr>
            <a:r>
              <a:rPr lang="en-US" sz="2000" dirty="0">
                <a:latin typeface="Andalus" panose="02020603050405020304" pitchFamily="18" charset="-78"/>
                <a:cs typeface="Andalus" panose="02020603050405020304" pitchFamily="18" charset="-78"/>
              </a:rPr>
              <a:t>Thin, narrow (3 mm) metal strap located on </a:t>
            </a:r>
            <a:r>
              <a:rPr lang="en-US" sz="2000" dirty="0" err="1">
                <a:latin typeface="Andalus" panose="02020603050405020304" pitchFamily="18" charset="-78"/>
                <a:cs typeface="Andalus" panose="02020603050405020304" pitchFamily="18" charset="-78"/>
              </a:rPr>
              <a:t>cingula</a:t>
            </a:r>
            <a:r>
              <a:rPr lang="en-US" sz="2000" dirty="0">
                <a:latin typeface="Andalus" panose="02020603050405020304" pitchFamily="18" charset="-78"/>
                <a:cs typeface="Andalus" panose="02020603050405020304" pitchFamily="18" charset="-78"/>
              </a:rPr>
              <a:t> of anterior teeth, scalloped to follow interproximal embrasures with inferior and superior borders tapered to tooth surfaces.</a:t>
            </a:r>
          </a:p>
          <a:p>
            <a:pPr algn="l" rtl="0">
              <a:buFont typeface="Wingdings" panose="05000000000000000000" pitchFamily="2" charset="2"/>
              <a:buChar char="v"/>
            </a:pPr>
            <a:r>
              <a:rPr lang="en-US" sz="2000" dirty="0">
                <a:latin typeface="Andalus" panose="02020603050405020304" pitchFamily="18" charset="-78"/>
                <a:cs typeface="Andalus" panose="02020603050405020304" pitchFamily="18" charset="-78"/>
              </a:rPr>
              <a:t>Originates bilaterally from incisal, lingual, or occlusal rests of adjacent principal abutments.</a:t>
            </a:r>
            <a:endParaRPr lang="en-US" sz="2000" dirty="0" smtClean="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350741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10294" t="24471" r="28336" b="35916"/>
          <a:stretch/>
        </p:blipFill>
        <p:spPr>
          <a:xfrm>
            <a:off x="1891713" y="283335"/>
            <a:ext cx="7984901" cy="2897746"/>
          </a:xfrm>
          <a:prstGeom prst="rect">
            <a:avLst/>
          </a:prstGeom>
        </p:spPr>
      </p:pic>
      <p:sp>
        <p:nvSpPr>
          <p:cNvPr id="5" name="Content Placeholder 4"/>
          <p:cNvSpPr>
            <a:spLocks noGrp="1"/>
          </p:cNvSpPr>
          <p:nvPr>
            <p:ph idx="1"/>
          </p:nvPr>
        </p:nvSpPr>
        <p:spPr>
          <a:xfrm>
            <a:off x="373487" y="3335627"/>
            <a:ext cx="11243257" cy="3746465"/>
          </a:xfrm>
        </p:spPr>
        <p:txBody>
          <a:bodyPr/>
          <a:lstStyle/>
          <a:p>
            <a:pPr marL="457200" indent="-457200" algn="l" rtl="0">
              <a:buFont typeface="+mj-lt"/>
              <a:buAutoNum type="alphaUcPeriod"/>
            </a:pPr>
            <a:r>
              <a:rPr lang="en-US" dirty="0" smtClean="0">
                <a:latin typeface="Andalus" panose="02020603050405020304" pitchFamily="18" charset="-78"/>
                <a:cs typeface="Andalus" panose="02020603050405020304" pitchFamily="18" charset="-78"/>
              </a:rPr>
              <a:t>Lingual </a:t>
            </a:r>
            <a:r>
              <a:rPr lang="en-US" dirty="0">
                <a:latin typeface="Andalus" panose="02020603050405020304" pitchFamily="18" charset="-78"/>
                <a:cs typeface="Andalus" panose="02020603050405020304" pitchFamily="18" charset="-78"/>
              </a:rPr>
              <a:t>bar and </a:t>
            </a:r>
            <a:r>
              <a:rPr lang="en-US" dirty="0" err="1">
                <a:latin typeface="Andalus" panose="02020603050405020304" pitchFamily="18" charset="-78"/>
                <a:cs typeface="Andalus" panose="02020603050405020304" pitchFamily="18" charset="-78"/>
              </a:rPr>
              <a:t>cingulum</a:t>
            </a:r>
            <a:r>
              <a:rPr lang="en-US" dirty="0">
                <a:latin typeface="Andalus" panose="02020603050405020304" pitchFamily="18" charset="-78"/>
                <a:cs typeface="Andalus" panose="02020603050405020304" pitchFamily="18" charset="-78"/>
              </a:rPr>
              <a:t> bar (continuous bar) major connector. this major connector is located on </a:t>
            </a:r>
            <a:r>
              <a:rPr lang="en-US" dirty="0" err="1">
                <a:latin typeface="Andalus" panose="02020603050405020304" pitchFamily="18" charset="-78"/>
                <a:cs typeface="Andalus" panose="02020603050405020304" pitchFamily="18" charset="-78"/>
              </a:rPr>
              <a:t>cingula</a:t>
            </a:r>
            <a:r>
              <a:rPr lang="en-US" dirty="0">
                <a:latin typeface="Andalus" panose="02020603050405020304" pitchFamily="18" charset="-78"/>
                <a:cs typeface="Andalus" panose="02020603050405020304" pitchFamily="18" charset="-78"/>
              </a:rPr>
              <a:t> of anterior teeth. Requirement of positive support by rest seats, at least as far anteriorly as the canines, is critical. Note that superior border of lingual bar portion is often placed objectionably close to gingival margins if sufficient bulk for rigidity is to be obtained. This type of major connector easily traps food and is often more objectionable to patients than a </a:t>
            </a:r>
            <a:r>
              <a:rPr lang="en-US" dirty="0" err="1">
                <a:latin typeface="Andalus" panose="02020603050405020304" pitchFamily="18" charset="-78"/>
                <a:cs typeface="Andalus" panose="02020603050405020304" pitchFamily="18" charset="-78"/>
              </a:rPr>
              <a:t>linguoplate</a:t>
            </a:r>
            <a:r>
              <a:rPr lang="en-US" dirty="0">
                <a:latin typeface="Andalus" panose="02020603050405020304" pitchFamily="18" charset="-78"/>
                <a:cs typeface="Andalus" panose="02020603050405020304" pitchFamily="18" charset="-78"/>
              </a:rPr>
              <a:t>.</a:t>
            </a:r>
          </a:p>
          <a:p>
            <a:pPr marL="457200" indent="-457200" algn="l" rtl="0">
              <a:buFont typeface="+mj-lt"/>
              <a:buAutoNum type="alphaUcPeriod"/>
            </a:pPr>
            <a:r>
              <a:rPr lang="en-US" dirty="0" smtClean="0">
                <a:latin typeface="Andalus" panose="02020603050405020304" pitchFamily="18" charset="-78"/>
                <a:cs typeface="Andalus" panose="02020603050405020304" pitchFamily="18" charset="-78"/>
              </a:rPr>
              <a:t>The </a:t>
            </a:r>
            <a:r>
              <a:rPr lang="en-US" dirty="0" err="1">
                <a:latin typeface="Andalus" panose="02020603050405020304" pitchFamily="18" charset="-78"/>
                <a:cs typeface="Andalus" panose="02020603050405020304" pitchFamily="18" charset="-78"/>
              </a:rPr>
              <a:t>Cingulum</a:t>
            </a:r>
            <a:r>
              <a:rPr lang="en-US" dirty="0">
                <a:latin typeface="Andalus" panose="02020603050405020304" pitchFamily="18" charset="-78"/>
                <a:cs typeface="Andalus" panose="02020603050405020304" pitchFamily="18" charset="-78"/>
              </a:rPr>
              <a:t> bar (continuous bar) major </a:t>
            </a:r>
            <a:r>
              <a:rPr lang="en-US" dirty="0" smtClean="0">
                <a:latin typeface="Andalus" panose="02020603050405020304" pitchFamily="18" charset="-78"/>
                <a:cs typeface="Andalus" panose="02020603050405020304" pitchFamily="18" charset="-78"/>
              </a:rPr>
              <a:t>connector although </a:t>
            </a:r>
            <a:r>
              <a:rPr lang="en-US" dirty="0">
                <a:latin typeface="Andalus" panose="02020603050405020304" pitchFamily="18" charset="-78"/>
                <a:cs typeface="Andalus" panose="02020603050405020304" pitchFamily="18" charset="-78"/>
              </a:rPr>
              <a:t>this design may </a:t>
            </a:r>
            <a:r>
              <a:rPr lang="en-US" dirty="0" smtClean="0">
                <a:latin typeface="Andalus" panose="02020603050405020304" pitchFamily="18" charset="-78"/>
                <a:cs typeface="Andalus" panose="02020603050405020304" pitchFamily="18" charset="-78"/>
              </a:rPr>
              <a:t>reduce possibility </a:t>
            </a:r>
            <a:r>
              <a:rPr lang="en-US" dirty="0">
                <a:latin typeface="Andalus" panose="02020603050405020304" pitchFamily="18" charset="-78"/>
                <a:cs typeface="Andalus" panose="02020603050405020304" pitchFamily="18" charset="-78"/>
              </a:rPr>
              <a:t>of food entrapment, it may not provide adequate rigidity.</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946505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753394" y="430668"/>
            <a:ext cx="8261539" cy="6011859"/>
          </a:xfrm>
          <a:prstGeom prst="rect">
            <a:avLst/>
          </a:prstGeom>
        </p:spPr>
      </p:pic>
    </p:spTree>
    <p:extLst>
      <p:ext uri="{BB962C8B-B14F-4D97-AF65-F5344CB8AC3E}">
        <p14:creationId xmlns:p14="http://schemas.microsoft.com/office/powerpoint/2010/main" val="125596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949006" y="103030"/>
            <a:ext cx="3110649" cy="2123461"/>
          </a:xfrm>
          <a:prstGeom prst="rect">
            <a:avLst/>
          </a:prstGeom>
        </p:spPr>
      </p:pic>
      <p:sp>
        <p:nvSpPr>
          <p:cNvPr id="2" name="Title 1"/>
          <p:cNvSpPr>
            <a:spLocks noGrp="1"/>
          </p:cNvSpPr>
          <p:nvPr>
            <p:ph type="title"/>
          </p:nvPr>
        </p:nvSpPr>
        <p:spPr>
          <a:xfrm>
            <a:off x="998370" y="0"/>
            <a:ext cx="9720072" cy="1499616"/>
          </a:xfrm>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6</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Labial bar major connector</a:t>
            </a: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74280" y="1275008"/>
            <a:ext cx="9630050" cy="5582992"/>
          </a:xfrm>
        </p:spPr>
        <p:txBody>
          <a:bodyPr>
            <a:normAutofit/>
          </a:bodyPr>
          <a:lstStyle/>
          <a:p>
            <a:pPr algn="l" rtl="0"/>
            <a:r>
              <a:rPr lang="en-US" sz="2400" b="1" dirty="0">
                <a:solidFill>
                  <a:schemeClr val="accent4">
                    <a:lumMod val="75000"/>
                  </a:schemeClr>
                </a:solidFill>
                <a:latin typeface="Andalus" panose="02020603050405020304" pitchFamily="18" charset="-78"/>
                <a:cs typeface="Andalus" panose="02020603050405020304" pitchFamily="18" charset="-78"/>
              </a:rPr>
              <a:t>Indications: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When </a:t>
            </a:r>
            <a:r>
              <a:rPr lang="en-US" sz="2000" dirty="0">
                <a:latin typeface="Andalus" panose="02020603050405020304" pitchFamily="18" charset="-78"/>
                <a:cs typeface="Andalus" panose="02020603050405020304" pitchFamily="18" charset="-78"/>
              </a:rPr>
              <a:t>lingual inclinations of remaining mandibular premolar and incisor teeth cannot be corrected, thus prevents the placement of conventional lingual bar connectors.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When </a:t>
            </a:r>
            <a:r>
              <a:rPr lang="en-US" sz="2000" dirty="0">
                <a:latin typeface="Andalus" panose="02020603050405020304" pitchFamily="18" charset="-78"/>
                <a:cs typeface="Andalus" panose="02020603050405020304" pitchFamily="18" charset="-78"/>
              </a:rPr>
              <a:t>severe lingual tori cannot be removed and prevent the use of a lingual bar or lingual plate major connector.</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When </a:t>
            </a:r>
            <a:r>
              <a:rPr lang="en-US" sz="2000" dirty="0">
                <a:latin typeface="Andalus" panose="02020603050405020304" pitchFamily="18" charset="-78"/>
                <a:cs typeface="Andalus" panose="02020603050405020304" pitchFamily="18" charset="-78"/>
              </a:rPr>
              <a:t>severe and abrupt lingual tissue undercuts make it impractical to use a lingual bar or lingual plate major connector. </a:t>
            </a:r>
            <a:r>
              <a:rPr lang="en-US" sz="2000" dirty="0" err="1">
                <a:latin typeface="Andalus" panose="02020603050405020304" pitchFamily="18" charset="-78"/>
                <a:cs typeface="Andalus" panose="02020603050405020304" pitchFamily="18" charset="-78"/>
              </a:rPr>
              <a:t>Diastemas</a:t>
            </a:r>
            <a:r>
              <a:rPr lang="en-US" sz="2000" dirty="0">
                <a:latin typeface="Andalus" panose="02020603050405020304" pitchFamily="18" charset="-78"/>
                <a:cs typeface="Andalus" panose="02020603050405020304" pitchFamily="18" charset="-78"/>
              </a:rPr>
              <a:t>, open cervical embrasures, and overlapped anterior teeth may contraindicate a </a:t>
            </a:r>
            <a:r>
              <a:rPr lang="en-US" sz="2000" dirty="0" err="1">
                <a:latin typeface="Andalus" panose="02020603050405020304" pitchFamily="18" charset="-78"/>
                <a:cs typeface="Andalus" panose="02020603050405020304" pitchFamily="18" charset="-78"/>
              </a:rPr>
              <a:t>linguoplate</a:t>
            </a:r>
            <a:r>
              <a:rPr lang="en-US" sz="2000" dirty="0" smtClean="0">
                <a:latin typeface="Andalus" panose="02020603050405020304" pitchFamily="18" charset="-78"/>
                <a:cs typeface="Andalus" panose="02020603050405020304" pitchFamily="18" charset="-78"/>
              </a:rPr>
              <a:t>.</a:t>
            </a:r>
          </a:p>
          <a:p>
            <a:pPr marL="0" indent="0" algn="l" rtl="0">
              <a:buNone/>
            </a:pPr>
            <a:r>
              <a:rPr lang="en-US" sz="2600" b="1" dirty="0">
                <a:solidFill>
                  <a:schemeClr val="accent4">
                    <a:lumMod val="75000"/>
                  </a:schemeClr>
                </a:solidFill>
                <a:latin typeface="Andalus" panose="02020603050405020304" pitchFamily="18" charset="-78"/>
                <a:cs typeface="Andalus" panose="02020603050405020304" pitchFamily="18" charset="-78"/>
              </a:rPr>
              <a:t>Contraindications: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Lingual </a:t>
            </a:r>
            <a:r>
              <a:rPr lang="en-US" sz="2000" dirty="0">
                <a:latin typeface="Andalus" panose="02020603050405020304" pitchFamily="18" charset="-78"/>
                <a:cs typeface="Andalus" panose="02020603050405020304" pitchFamily="18" charset="-78"/>
              </a:rPr>
              <a:t>major connectors can be used.</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Facial </a:t>
            </a:r>
            <a:r>
              <a:rPr lang="en-US" sz="2000" dirty="0">
                <a:latin typeface="Andalus" panose="02020603050405020304" pitchFamily="18" charset="-78"/>
                <a:cs typeface="Andalus" panose="02020603050405020304" pitchFamily="18" charset="-78"/>
              </a:rPr>
              <a:t>tori or </a:t>
            </a:r>
            <a:r>
              <a:rPr lang="en-US" sz="2000" dirty="0" err="1">
                <a:latin typeface="Andalus" panose="02020603050405020304" pitchFamily="18" charset="-78"/>
                <a:cs typeface="Andalus" panose="02020603050405020304" pitchFamily="18" charset="-78"/>
              </a:rPr>
              <a:t>exostoses</a:t>
            </a:r>
            <a:r>
              <a:rPr lang="en-US" sz="2000" dirty="0">
                <a:latin typeface="Andalus" panose="02020603050405020304" pitchFamily="18" charset="-78"/>
                <a:cs typeface="Andalus" panose="02020603050405020304" pitchFamily="18" charset="-78"/>
              </a:rPr>
              <a:t>.</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Facial </a:t>
            </a:r>
            <a:r>
              <a:rPr lang="en-US" sz="2000" dirty="0">
                <a:latin typeface="Andalus" panose="02020603050405020304" pitchFamily="18" charset="-78"/>
                <a:cs typeface="Andalus" panose="02020603050405020304" pitchFamily="18" charset="-78"/>
              </a:rPr>
              <a:t>alveolar ridge undercuts.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High </a:t>
            </a:r>
            <a:r>
              <a:rPr lang="en-US" sz="2000" dirty="0">
                <a:latin typeface="Andalus" panose="02020603050405020304" pitchFamily="18" charset="-78"/>
                <a:cs typeface="Andalus" panose="02020603050405020304" pitchFamily="18" charset="-78"/>
              </a:rPr>
              <a:t>facial muscle attachments which would result in less than 3 mm of space between the superior edge of the labial bar and the marginal gingiva of the teeth.</a:t>
            </a:r>
            <a:endParaRPr lang="en-US" sz="2000" dirty="0" smtClean="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767118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176274" y="360607"/>
            <a:ext cx="3110649" cy="2123461"/>
          </a:xfrm>
          <a:prstGeom prst="rect">
            <a:avLst/>
          </a:prstGeom>
        </p:spPr>
      </p:pic>
      <p:sp>
        <p:nvSpPr>
          <p:cNvPr id="2" name="Title 1"/>
          <p:cNvSpPr>
            <a:spLocks noGrp="1"/>
          </p:cNvSpPr>
          <p:nvPr>
            <p:ph type="title"/>
          </p:nvPr>
        </p:nvSpPr>
        <p:spPr>
          <a:xfrm>
            <a:off x="908348" y="540913"/>
            <a:ext cx="9720072" cy="1499616"/>
          </a:xfrm>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6</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Labial bar major connector</a:t>
            </a: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8370" y="2226491"/>
            <a:ext cx="9630050" cy="4314423"/>
          </a:xfrm>
        </p:spPr>
        <p:txBody>
          <a:bodyPr>
            <a:normAutofit/>
          </a:bodyPr>
          <a:lstStyle/>
          <a:p>
            <a:pPr algn="l" rtl="0"/>
            <a:r>
              <a:rPr lang="en-US" sz="2400" b="1" dirty="0">
                <a:solidFill>
                  <a:schemeClr val="accent4">
                    <a:lumMod val="75000"/>
                  </a:schemeClr>
                </a:solidFill>
                <a:latin typeface="Andalus" panose="02020603050405020304" pitchFamily="18" charset="-78"/>
                <a:cs typeface="Andalus" panose="02020603050405020304" pitchFamily="18" charset="-78"/>
              </a:rPr>
              <a:t>Advantages:</a:t>
            </a:r>
          </a:p>
          <a:p>
            <a:pPr algn="l" rtl="0"/>
            <a:r>
              <a:rPr lang="en-US" sz="2000" dirty="0">
                <a:latin typeface="Andalus" panose="02020603050405020304" pitchFamily="18" charset="-78"/>
                <a:cs typeface="Andalus" panose="02020603050405020304" pitchFamily="18" charset="-78"/>
              </a:rPr>
              <a:t>It can be used where other types of lingual major connectors cannot.</a:t>
            </a:r>
          </a:p>
          <a:p>
            <a:pPr algn="l" rtl="0"/>
            <a:r>
              <a:rPr lang="en-US" sz="2400" b="1" dirty="0">
                <a:solidFill>
                  <a:schemeClr val="accent4">
                    <a:lumMod val="75000"/>
                  </a:schemeClr>
                </a:solidFill>
                <a:latin typeface="Andalus" panose="02020603050405020304" pitchFamily="18" charset="-78"/>
                <a:cs typeface="Andalus" panose="02020603050405020304" pitchFamily="18" charset="-78"/>
              </a:rPr>
              <a:t>Disadvantages: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labial major connector is longer than a lingual major connector and therefore, must be wider and/or thicker to provide the necessary rigidity.</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labial major connector may be visible when the patient smiles.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May </a:t>
            </a:r>
            <a:r>
              <a:rPr lang="en-US" sz="2000" dirty="0">
                <a:latin typeface="Andalus" panose="02020603050405020304" pitchFamily="18" charset="-78"/>
                <a:cs typeface="Andalus" panose="02020603050405020304" pitchFamily="18" charset="-78"/>
              </a:rPr>
              <a:t>distort lip contour resulting in poor esthetic.</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Difficult </a:t>
            </a:r>
            <a:r>
              <a:rPr lang="en-US" sz="2000" dirty="0">
                <a:latin typeface="Andalus" panose="02020603050405020304" pitchFamily="18" charset="-78"/>
                <a:cs typeface="Andalus" panose="02020603050405020304" pitchFamily="18" charset="-78"/>
              </a:rPr>
              <a:t>to add prosthetic teeth to the framework.</a:t>
            </a:r>
            <a:endParaRPr lang="en-US" sz="1800" dirty="0" smtClean="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3"/>
          <a:stretch>
            <a:fillRect/>
          </a:stretch>
        </p:blipFill>
        <p:spPr>
          <a:xfrm>
            <a:off x="8931029" y="4480640"/>
            <a:ext cx="2752725" cy="1657350"/>
          </a:xfrm>
          <a:prstGeom prst="rect">
            <a:avLst/>
          </a:prstGeom>
        </p:spPr>
      </p:pic>
    </p:spTree>
    <p:extLst>
      <p:ext uri="{BB962C8B-B14F-4D97-AF65-F5344CB8AC3E}">
        <p14:creationId xmlns:p14="http://schemas.microsoft.com/office/powerpoint/2010/main" val="2493362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176274" y="360607"/>
            <a:ext cx="3110649" cy="2123461"/>
          </a:xfrm>
          <a:prstGeom prst="rect">
            <a:avLst/>
          </a:prstGeom>
        </p:spPr>
      </p:pic>
      <p:sp>
        <p:nvSpPr>
          <p:cNvPr id="2" name="Title 1"/>
          <p:cNvSpPr>
            <a:spLocks noGrp="1"/>
          </p:cNvSpPr>
          <p:nvPr>
            <p:ph type="title"/>
          </p:nvPr>
        </p:nvSpPr>
        <p:spPr>
          <a:xfrm>
            <a:off x="908348" y="540913"/>
            <a:ext cx="9720072" cy="1499616"/>
          </a:xfrm>
        </p:spPr>
        <p:txBody>
          <a:bodyPr>
            <a:noAutofit/>
          </a:bodyPr>
          <a:lstStyle/>
          <a:p>
            <a:r>
              <a:rPr lang="en-US" sz="4400" b="1" dirty="0">
                <a:solidFill>
                  <a:schemeClr val="accent1">
                    <a:lumMod val="50000"/>
                  </a:schemeClr>
                </a:solidFill>
                <a:latin typeface="Times New Roman" panose="02020603050405020304" pitchFamily="18" charset="0"/>
                <a:cs typeface="Times New Roman" panose="02020603050405020304" pitchFamily="18" charset="0"/>
              </a:rPr>
              <a:t>6</a:t>
            </a:r>
            <a:r>
              <a:rPr lang="en-US" sz="4400" b="1" dirty="0" smtClean="0">
                <a:solidFill>
                  <a:schemeClr val="accent1">
                    <a:lumMod val="50000"/>
                  </a:schemeClr>
                </a:solidFill>
                <a:latin typeface="Times New Roman" panose="02020603050405020304" pitchFamily="18" charset="0"/>
                <a:cs typeface="Times New Roman" panose="02020603050405020304" pitchFamily="18" charset="0"/>
              </a:rPr>
              <a:t>) Labial bar major connector</a:t>
            </a:r>
            <a:endParaRPr lang="ar-SA" sz="4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8370" y="2226491"/>
            <a:ext cx="9630050" cy="4314423"/>
          </a:xfrm>
        </p:spPr>
        <p:txBody>
          <a:bodyPr>
            <a:normAutofit/>
          </a:bodyPr>
          <a:lstStyle/>
          <a:p>
            <a:pPr algn="l" rtl="0"/>
            <a:r>
              <a:rPr lang="en-US" sz="2400" b="1" dirty="0">
                <a:solidFill>
                  <a:schemeClr val="accent4">
                    <a:lumMod val="75000"/>
                  </a:schemeClr>
                </a:solidFill>
                <a:latin typeface="Andalus" panose="02020603050405020304" pitchFamily="18" charset="-78"/>
                <a:cs typeface="Andalus" panose="02020603050405020304" pitchFamily="18" charset="-78"/>
              </a:rPr>
              <a:t>Characteristics and locations:</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Half-pear </a:t>
            </a:r>
            <a:r>
              <a:rPr lang="en-US" sz="2000" dirty="0">
                <a:latin typeface="Andalus" panose="02020603050405020304" pitchFamily="18" charset="-78"/>
                <a:cs typeface="Andalus" panose="02020603050405020304" pitchFamily="18" charset="-78"/>
              </a:rPr>
              <a:t>shaped with bulkiest portion inferiorly located on the labial and buccal aspects of the mandible.</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Superior </a:t>
            </a:r>
            <a:r>
              <a:rPr lang="en-US" sz="2000" dirty="0">
                <a:latin typeface="Andalus" panose="02020603050405020304" pitchFamily="18" charset="-78"/>
                <a:cs typeface="Andalus" panose="02020603050405020304" pitchFamily="18" charset="-78"/>
              </a:rPr>
              <a:t>border tapered to soft tissue.</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Superior </a:t>
            </a:r>
            <a:r>
              <a:rPr lang="en-US" sz="2000" dirty="0">
                <a:latin typeface="Andalus" panose="02020603050405020304" pitchFamily="18" charset="-78"/>
                <a:cs typeface="Andalus" panose="02020603050405020304" pitchFamily="18" charset="-78"/>
              </a:rPr>
              <a:t>border located at least 4 mm inferior to labial and buccal gingival margins and more if possible.</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Inferior </a:t>
            </a:r>
            <a:r>
              <a:rPr lang="en-US" sz="2000" dirty="0">
                <a:latin typeface="Andalus" panose="02020603050405020304" pitchFamily="18" charset="-78"/>
                <a:cs typeface="Andalus" panose="02020603050405020304" pitchFamily="18" charset="-78"/>
              </a:rPr>
              <a:t>border located in the labial-buccal vestibule at the juncture of attached (immobile) and unattached (mobile) mucosa.</a:t>
            </a:r>
          </a:p>
          <a:p>
            <a:pPr marL="0" indent="0" algn="l" rtl="0">
              <a:buNone/>
            </a:pPr>
            <a:endParaRPr lang="en-US" sz="1600" dirty="0" smtClean="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886446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t="3724"/>
          <a:stretch/>
        </p:blipFill>
        <p:spPr>
          <a:xfrm>
            <a:off x="940983" y="502275"/>
            <a:ext cx="9803218" cy="3116687"/>
          </a:xfrm>
          <a:prstGeom prst="rect">
            <a:avLst/>
          </a:prstGeom>
        </p:spPr>
      </p:pic>
      <p:sp>
        <p:nvSpPr>
          <p:cNvPr id="3" name="Content Placeholder 2"/>
          <p:cNvSpPr>
            <a:spLocks noGrp="1"/>
          </p:cNvSpPr>
          <p:nvPr>
            <p:ph idx="1"/>
          </p:nvPr>
        </p:nvSpPr>
        <p:spPr>
          <a:xfrm>
            <a:off x="1024128" y="3948663"/>
            <a:ext cx="9720073" cy="2909337"/>
          </a:xfrm>
        </p:spPr>
        <p:txBody>
          <a:bodyPr/>
          <a:lstStyle/>
          <a:p>
            <a:pPr marL="457200" indent="-457200" algn="l" rtl="0">
              <a:buFont typeface="+mj-lt"/>
              <a:buAutoNum type="alphaUcPeriod"/>
            </a:pPr>
            <a:r>
              <a:rPr lang="en-US" dirty="0">
                <a:latin typeface="Andalus" panose="02020603050405020304" pitchFamily="18" charset="-78"/>
                <a:cs typeface="Andalus" panose="02020603050405020304" pitchFamily="18" charset="-78"/>
              </a:rPr>
              <a:t>Lingual inclination of patient's canines and premolars precludes use of lingual </a:t>
            </a:r>
            <a:r>
              <a:rPr lang="en-US" dirty="0" smtClean="0">
                <a:latin typeface="Andalus" panose="02020603050405020304" pitchFamily="18" charset="-78"/>
                <a:cs typeface="Andalus" panose="02020603050405020304" pitchFamily="18" charset="-78"/>
              </a:rPr>
              <a:t>bar.</a:t>
            </a:r>
          </a:p>
          <a:p>
            <a:pPr marL="457200" indent="-457200" algn="l" rtl="0">
              <a:buFont typeface="+mj-lt"/>
              <a:buAutoNum type="alphaUcPeriod"/>
            </a:pPr>
            <a:r>
              <a:rPr lang="en-US" dirty="0" smtClean="0">
                <a:latin typeface="Andalus" panose="02020603050405020304" pitchFamily="18" charset="-78"/>
                <a:cs typeface="Andalus" panose="02020603050405020304" pitchFamily="18" charset="-78"/>
              </a:rPr>
              <a:t>Labial </a:t>
            </a:r>
            <a:r>
              <a:rPr lang="en-US" dirty="0">
                <a:latin typeface="Andalus" panose="02020603050405020304" pitchFamily="18" charset="-78"/>
                <a:cs typeface="Andalus" panose="02020603050405020304" pitchFamily="18" charset="-78"/>
              </a:rPr>
              <a:t>bar major connector was used in treatment. Retention was obtained </a:t>
            </a:r>
            <a:r>
              <a:rPr lang="en-US" dirty="0" smtClean="0">
                <a:latin typeface="Andalus" panose="02020603050405020304" pitchFamily="18" charset="-78"/>
                <a:cs typeface="Andalus" panose="02020603050405020304" pitchFamily="18" charset="-78"/>
              </a:rPr>
              <a:t>on terminal abutments. Support and stabilization were gained by using rests, minor connectors </a:t>
            </a:r>
            <a:r>
              <a:rPr lang="en-US" dirty="0">
                <a:latin typeface="Andalus" panose="02020603050405020304" pitchFamily="18" charset="-78"/>
                <a:cs typeface="Andalus" panose="02020603050405020304" pitchFamily="18" charset="-78"/>
              </a:rPr>
              <a:t>arising from labial bar, and well-fitting denture bases.</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404674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smtClean="0">
                <a:solidFill>
                  <a:schemeClr val="accent4">
                    <a:lumMod val="75000"/>
                  </a:schemeClr>
                </a:solidFill>
                <a:latin typeface="Times New Roman" panose="02020603050405020304" pitchFamily="18" charset="0"/>
                <a:cs typeface="Times New Roman" panose="02020603050405020304" pitchFamily="18" charset="0"/>
              </a:rPr>
              <a:t>Design of mandibular major connector </a:t>
            </a:r>
            <a:endParaRPr lang="ar-SA" sz="4400" b="1"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sz="2400" b="1" dirty="0">
                <a:solidFill>
                  <a:schemeClr val="accent1">
                    <a:lumMod val="75000"/>
                  </a:schemeClr>
                </a:solidFill>
                <a:latin typeface="Andalus" panose="02020603050405020304" pitchFamily="18" charset="-78"/>
                <a:cs typeface="Andalus" panose="02020603050405020304" pitchFamily="18" charset="-78"/>
              </a:rPr>
              <a:t>The following systematic approach to designing a mandibular lingual bar and </a:t>
            </a:r>
            <a:r>
              <a:rPr lang="en-US" sz="2400" b="1" dirty="0" err="1">
                <a:solidFill>
                  <a:schemeClr val="accent1">
                    <a:lumMod val="75000"/>
                  </a:schemeClr>
                </a:solidFill>
                <a:latin typeface="Andalus" panose="02020603050405020304" pitchFamily="18" charset="-78"/>
                <a:cs typeface="Andalus" panose="02020603050405020304" pitchFamily="18" charset="-78"/>
              </a:rPr>
              <a:t>linguoplate</a:t>
            </a:r>
            <a:r>
              <a:rPr lang="en-US" sz="2400" b="1" dirty="0">
                <a:solidFill>
                  <a:schemeClr val="accent1">
                    <a:lumMod val="75000"/>
                  </a:schemeClr>
                </a:solidFill>
                <a:latin typeface="Andalus" panose="02020603050405020304" pitchFamily="18" charset="-78"/>
                <a:cs typeface="Andalus" panose="02020603050405020304" pitchFamily="18" charset="-78"/>
              </a:rPr>
              <a:t> major connectors</a:t>
            </a:r>
            <a:r>
              <a:rPr lang="en-US" sz="2400" b="1" dirty="0" smtClean="0">
                <a:solidFill>
                  <a:schemeClr val="accent1">
                    <a:lumMod val="75000"/>
                  </a:schemeClr>
                </a:solidFill>
                <a:latin typeface="Andalus" panose="02020603050405020304" pitchFamily="18" charset="-78"/>
                <a:cs typeface="Andalus" panose="02020603050405020304" pitchFamily="18" charset="-78"/>
              </a:rPr>
              <a:t>:</a:t>
            </a:r>
          </a:p>
          <a:p>
            <a:pPr algn="l" rtl="0"/>
            <a:r>
              <a:rPr lang="en-US" dirty="0" smtClean="0">
                <a:latin typeface="Andalus" panose="02020603050405020304" pitchFamily="18" charset="-78"/>
                <a:cs typeface="Andalus" panose="02020603050405020304" pitchFamily="18" charset="-78"/>
              </a:rPr>
              <a:t>Step 1: Outline </a:t>
            </a:r>
            <a:r>
              <a:rPr lang="en-US" dirty="0">
                <a:latin typeface="Andalus" panose="02020603050405020304" pitchFamily="18" charset="-78"/>
                <a:cs typeface="Andalus" panose="02020603050405020304" pitchFamily="18" charset="-78"/>
              </a:rPr>
              <a:t>the basal seat areas on the diagnostic cast. </a:t>
            </a:r>
            <a:endParaRPr lang="en-US" dirty="0" smtClean="0">
              <a:latin typeface="Andalus" panose="02020603050405020304" pitchFamily="18" charset="-78"/>
              <a:cs typeface="Andalus" panose="02020603050405020304" pitchFamily="18" charset="-78"/>
            </a:endParaRPr>
          </a:p>
          <a:p>
            <a:pPr algn="l" rtl="0"/>
            <a:r>
              <a:rPr lang="en-US" dirty="0">
                <a:latin typeface="Andalus" panose="02020603050405020304" pitchFamily="18" charset="-78"/>
                <a:cs typeface="Andalus" panose="02020603050405020304" pitchFamily="18" charset="-78"/>
              </a:rPr>
              <a:t>Step </a:t>
            </a:r>
            <a:r>
              <a:rPr lang="en-US" dirty="0" smtClean="0">
                <a:latin typeface="Andalus" panose="02020603050405020304" pitchFamily="18" charset="-78"/>
                <a:cs typeface="Andalus" panose="02020603050405020304" pitchFamily="18" charset="-78"/>
              </a:rPr>
              <a:t>2: Outline </a:t>
            </a:r>
            <a:r>
              <a:rPr lang="en-US" dirty="0">
                <a:latin typeface="Andalus" panose="02020603050405020304" pitchFamily="18" charset="-78"/>
                <a:cs typeface="Andalus" panose="02020603050405020304" pitchFamily="18" charset="-78"/>
              </a:rPr>
              <a:t>the inferior border of the major connector. </a:t>
            </a:r>
            <a:endParaRPr lang="en-US" dirty="0" smtClean="0">
              <a:latin typeface="Andalus" panose="02020603050405020304" pitchFamily="18" charset="-78"/>
              <a:cs typeface="Andalus" panose="02020603050405020304" pitchFamily="18" charset="-78"/>
            </a:endParaRPr>
          </a:p>
          <a:p>
            <a:pPr algn="l" rtl="0"/>
            <a:r>
              <a:rPr lang="en-US" dirty="0">
                <a:latin typeface="Andalus" panose="02020603050405020304" pitchFamily="18" charset="-78"/>
                <a:cs typeface="Andalus" panose="02020603050405020304" pitchFamily="18" charset="-78"/>
              </a:rPr>
              <a:t>Step </a:t>
            </a:r>
            <a:r>
              <a:rPr lang="en-US" dirty="0" smtClean="0">
                <a:latin typeface="Andalus" panose="02020603050405020304" pitchFamily="18" charset="-78"/>
                <a:cs typeface="Andalus" panose="02020603050405020304" pitchFamily="18" charset="-78"/>
              </a:rPr>
              <a:t>3: Outline </a:t>
            </a:r>
            <a:r>
              <a:rPr lang="en-US" dirty="0">
                <a:latin typeface="Andalus" panose="02020603050405020304" pitchFamily="18" charset="-78"/>
                <a:cs typeface="Andalus" panose="02020603050405020304" pitchFamily="18" charset="-78"/>
              </a:rPr>
              <a:t>the superior border of the major connector. </a:t>
            </a:r>
            <a:endParaRPr lang="en-US" dirty="0" smtClean="0">
              <a:latin typeface="Andalus" panose="02020603050405020304" pitchFamily="18" charset="-78"/>
              <a:cs typeface="Andalus" panose="02020603050405020304" pitchFamily="18" charset="-78"/>
            </a:endParaRPr>
          </a:p>
          <a:p>
            <a:pPr algn="l" rtl="0"/>
            <a:r>
              <a:rPr lang="en-US" dirty="0">
                <a:latin typeface="Andalus" panose="02020603050405020304" pitchFamily="18" charset="-78"/>
                <a:cs typeface="Andalus" panose="02020603050405020304" pitchFamily="18" charset="-78"/>
              </a:rPr>
              <a:t>Step 4: Connect the basal seat area to the inferior and superior borders of </a:t>
            </a:r>
            <a:r>
              <a:rPr lang="en-US" dirty="0" smtClean="0">
                <a:latin typeface="Andalus" panose="02020603050405020304" pitchFamily="18" charset="-78"/>
                <a:cs typeface="Andalus" panose="02020603050405020304" pitchFamily="18" charset="-78"/>
              </a:rPr>
              <a:t>the </a:t>
            </a:r>
            <a:r>
              <a:rPr lang="en-US" dirty="0">
                <a:latin typeface="Andalus" panose="02020603050405020304" pitchFamily="18" charset="-78"/>
                <a:cs typeface="Andalus" panose="02020603050405020304" pitchFamily="18" charset="-78"/>
              </a:rPr>
              <a:t>major connector, and add minor connectors to retain the acrylic resin denture base material.</a:t>
            </a:r>
            <a:endParaRPr lang="ar-SA"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159127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022542" y="225335"/>
            <a:ext cx="7723243" cy="6456878"/>
          </a:xfrm>
          <a:prstGeom prst="rect">
            <a:avLst/>
          </a:prstGeom>
        </p:spPr>
      </p:pic>
    </p:spTree>
    <p:extLst>
      <p:ext uri="{BB962C8B-B14F-4D97-AF65-F5344CB8AC3E}">
        <p14:creationId xmlns:p14="http://schemas.microsoft.com/office/powerpoint/2010/main" val="3631930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381000"/>
            <a:ext cx="12192000" cy="6096000"/>
          </a:xfrm>
          <a:prstGeom prst="rect">
            <a:avLst/>
          </a:prstGeom>
        </p:spPr>
      </p:pic>
    </p:spTree>
    <p:extLst>
      <p:ext uri="{BB962C8B-B14F-4D97-AF65-F5344CB8AC3E}">
        <p14:creationId xmlns:p14="http://schemas.microsoft.com/office/powerpoint/2010/main" val="9427420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docProps/app.xml><?xml version="1.0" encoding="utf-8"?>
<Properties xmlns="http://schemas.openxmlformats.org/officeDocument/2006/extended-properties" xmlns:vt="http://schemas.openxmlformats.org/officeDocument/2006/docPropsVTypes">
  <Template>Integral</Template>
  <TotalTime>228</TotalTime>
  <Words>2536</Words>
  <Application>Microsoft Office PowerPoint</Application>
  <PresentationFormat>Widescreen</PresentationFormat>
  <Paragraphs>173</Paragraphs>
  <Slides>31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Andalus</vt:lpstr>
      <vt:lpstr>Arial</vt:lpstr>
      <vt:lpstr>Times New Roman</vt:lpstr>
      <vt:lpstr>Tw Cen MT</vt:lpstr>
      <vt:lpstr>Tw Cen MT Condensed</vt:lpstr>
      <vt:lpstr>Wingdings</vt:lpstr>
      <vt:lpstr>Wingdings 3</vt:lpstr>
      <vt:lpstr>Integral</vt:lpstr>
      <vt:lpstr>Mandibular Major Connectors</vt:lpstr>
      <vt:lpstr>Requirments of major connector.</vt:lpstr>
      <vt:lpstr>Six types of mandibular major connectors are: </vt:lpstr>
      <vt:lpstr>1) Lingual bar major connector. </vt:lpstr>
      <vt:lpstr>1) Lingual bar major connector. </vt:lpstr>
      <vt:lpstr>1) Lingual bar major connector. </vt:lpstr>
      <vt:lpstr>1) Lingual bar major connector. </vt:lpstr>
      <vt:lpstr>1) Lingual bar major connector. </vt:lpstr>
      <vt:lpstr>2) Linguoplate major connector. </vt:lpstr>
      <vt:lpstr>2) Linguoplate major connector. </vt:lpstr>
      <vt:lpstr>2) Linguoplate major connector. </vt:lpstr>
      <vt:lpstr>2) Linguoplate major connector. </vt:lpstr>
      <vt:lpstr>2) Linguoplate major connector. </vt:lpstr>
      <vt:lpstr>3) Lingual bar with cingulum bar</vt:lpstr>
      <vt:lpstr>3) Lingual bar with cingulum bar</vt:lpstr>
      <vt:lpstr>4) sublingual bar major connector. </vt:lpstr>
      <vt:lpstr>4) sublingual bar major connector. </vt:lpstr>
      <vt:lpstr>4) sublingual bar major connector. </vt:lpstr>
      <vt:lpstr>4) sublingual bar major connector. </vt:lpstr>
      <vt:lpstr>5) Cingulum bar major connector (continuous bar).</vt:lpstr>
      <vt:lpstr>5) Cingulum bar major connector (continuous bar).</vt:lpstr>
      <vt:lpstr>5) Cingulum bar major connector (continuous bar).</vt:lpstr>
      <vt:lpstr>PowerPoint Presentation</vt:lpstr>
      <vt:lpstr>PowerPoint Presentation</vt:lpstr>
      <vt:lpstr>6) Labial bar major connector</vt:lpstr>
      <vt:lpstr>6) Labial bar major connector</vt:lpstr>
      <vt:lpstr>6) Labial bar major connector</vt:lpstr>
      <vt:lpstr>PowerPoint Presentation</vt:lpstr>
      <vt:lpstr>Design of mandibular major connector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Mandibular Major Connectors</dc:title>
  <dc:creator>DELL-PC</dc:creator>
  <cp:lastModifiedBy>DELL-PC</cp:lastModifiedBy>
  <cp:revision>60</cp:revision>
  <dcterms:created xsi:type="dcterms:W3CDTF">2021-01-22T05:51:53Z</dcterms:created>
  <dcterms:modified xsi:type="dcterms:W3CDTF">2021-01-23T05:37:31Z</dcterms:modified>
</cp:coreProperties>
</file>