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67" r:id="rId11"/>
    <p:sldId id="268" r:id="rId12"/>
    <p:sldId id="269" r:id="rId13"/>
    <p:sldId id="270" r:id="rId14"/>
    <p:sldId id="271" r:id="rId15"/>
    <p:sldId id="273" r:id="rId16"/>
    <p:sldId id="274" r:id="rId17"/>
    <p:sldId id="272" r:id="rId18"/>
    <p:sldId id="275" r:id="rId19"/>
    <p:sldId id="278" r:id="rId20"/>
    <p:sldId id="276" r:id="rId21"/>
    <p:sldId id="279" r:id="rId22"/>
    <p:sldId id="283" r:id="rId23"/>
    <p:sldId id="277" r:id="rId24"/>
    <p:sldId id="280" r:id="rId25"/>
    <p:sldId id="281" r:id="rId26"/>
    <p:sldId id="282" r:id="rId27"/>
    <p:sldId id="26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E3553F3-6AFC-4DA1-B038-8F72E78E4854}" type="datetimeFigureOut">
              <a:rPr lang="en-US" smtClean="0"/>
              <a:pPr/>
              <a:t>6/20/2020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0D49486-1EE6-4BE2-9177-F27DFA232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E3553F3-6AFC-4DA1-B038-8F72E78E4854}" type="datetimeFigureOut">
              <a:rPr lang="en-US" smtClean="0"/>
              <a:pPr/>
              <a:t>6/20/2020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0D49486-1EE6-4BE2-9177-F27DFA2323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E3553F3-6AFC-4DA1-B038-8F72E78E4854}" type="datetimeFigureOut">
              <a:rPr lang="en-US" smtClean="0"/>
              <a:pPr/>
              <a:t>6/20/2020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0D49486-1EE6-4BE2-9177-F27DFA232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53F3-6AFC-4DA1-B038-8F72E78E4854}" type="datetimeFigureOut">
              <a:rPr lang="en-US" smtClean="0"/>
              <a:pPr/>
              <a:t>6/20/2020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49486-1EE6-4BE2-9177-F27DFA2323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53F3-6AFC-4DA1-B038-8F72E78E4854}" type="datetimeFigureOut">
              <a:rPr lang="en-US" smtClean="0"/>
              <a:pPr/>
              <a:t>6/20/2020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49486-1EE6-4BE2-9177-F27DFA2323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E3553F3-6AFC-4DA1-B038-8F72E78E4854}" type="datetimeFigureOut">
              <a:rPr lang="en-US" smtClean="0"/>
              <a:pPr/>
              <a:t>6/20/2020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0D49486-1EE6-4BE2-9177-F27DFA2323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53F3-6AFC-4DA1-B038-8F72E78E4854}" type="datetimeFigureOut">
              <a:rPr lang="en-US" smtClean="0"/>
              <a:pPr/>
              <a:t>6/20/2020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49486-1EE6-4BE2-9177-F27DFA232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E3553F3-6AFC-4DA1-B038-8F72E78E4854}" type="datetimeFigureOut">
              <a:rPr lang="en-US" smtClean="0"/>
              <a:pPr/>
              <a:t>6/20/2020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0D49486-1EE6-4BE2-9177-F27DFA2323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E3553F3-6AFC-4DA1-B038-8F72E78E4854}" type="datetimeFigureOut">
              <a:rPr lang="en-US" smtClean="0"/>
              <a:pPr/>
              <a:t>6/20/2020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0D49486-1EE6-4BE2-9177-F27DFA2323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53F3-6AFC-4DA1-B038-8F72E78E4854}" type="datetimeFigureOut">
              <a:rPr lang="en-US" smtClean="0"/>
              <a:pPr/>
              <a:t>6/20/2020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49486-1EE6-4BE2-9177-F27DFA232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53F3-6AFC-4DA1-B038-8F72E78E4854}" type="datetimeFigureOut">
              <a:rPr lang="en-US" smtClean="0"/>
              <a:pPr/>
              <a:t>6/20/2020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49486-1EE6-4BE2-9177-F27DFA232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E3553F3-6AFC-4DA1-B038-8F72E78E4854}" type="datetimeFigureOut">
              <a:rPr lang="en-US" smtClean="0"/>
              <a:pPr/>
              <a:t>6/20/2020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0D49486-1EE6-4BE2-9177-F27DFA232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3929" t="22490" r="29464" b="36814"/>
          <a:stretch>
            <a:fillRect/>
          </a:stretch>
        </p:blipFill>
        <p:spPr bwMode="auto">
          <a:xfrm>
            <a:off x="3733800" y="2514600"/>
            <a:ext cx="31242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304800"/>
            <a:ext cx="6781800" cy="2362200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anatomy and physiology of temporomandibular joint 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257800"/>
            <a:ext cx="6172200" cy="1371600"/>
          </a:xfrm>
        </p:spPr>
        <p:txBody>
          <a:bodyPr>
            <a:normAutofit/>
          </a:bodyPr>
          <a:lstStyle/>
          <a:p>
            <a:pPr algn="ctr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Bushra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Mohammed Ali Al-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Ameen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B,D,S,.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M,Sc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.(Pros)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Temporomandibular joint (TMJ): 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73752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It is the articulation of the condyle of the mandible, and the inter-articular disc; with the mandibular fossa (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glenoid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fossa) of the temporal bone. 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The joint has a capsule and an articulating disc. 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It is considered as a compound joint (a compound joint is one with more than two bones articulating); in TMJ, the articular disc acts like the third bone. 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3459" y="3808920"/>
            <a:ext cx="5084989" cy="28475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TMJ consists of the following parts:</a:t>
            </a:r>
            <a:endParaRPr lang="en-US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610600" cy="487375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mandibular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fossa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glenoid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fossa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 of temporal bone.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condyle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or head of the mandible.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Synovial cavity.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articular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disc or (meniscus).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6800" y="4191000"/>
            <a:ext cx="6324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Meniscus is found between the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condyle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the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glenoid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fossa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It divides the synovial joint or TMJ into upper and lower (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superior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inferior) compartments.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muscles that control the movement of the mandible:</a:t>
            </a:r>
            <a:endParaRPr lang="en-US" sz="36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US" dirty="0" smtClean="0"/>
              <a:t>There are three groups of muscles: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Closing muscles.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Gliding muscles.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Opening muscles.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9530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Closing muscles:</a:t>
            </a:r>
            <a:endParaRPr lang="en-US" sz="36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295400"/>
            <a:ext cx="5410200" cy="487375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 err="1" smtClean="0"/>
              <a:t>temporalis</a:t>
            </a:r>
            <a:r>
              <a:rPr lang="en-US" dirty="0" smtClean="0"/>
              <a:t> muscles.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Masseter muscles.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Medial </a:t>
            </a:r>
            <a:r>
              <a:rPr lang="en-US" dirty="0" err="1" smtClean="0"/>
              <a:t>pterygoid</a:t>
            </a:r>
            <a:r>
              <a:rPr lang="en-US" dirty="0" smtClean="0"/>
              <a:t> muscles.</a:t>
            </a:r>
          </a:p>
          <a:p>
            <a:pPr>
              <a:buNone/>
            </a:pPr>
            <a:r>
              <a:rPr lang="en-US" dirty="0" smtClean="0"/>
              <a:t>(elevating and closing the mandible).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/>
          <a:srcRect l="19978" b="5899"/>
          <a:stretch>
            <a:fillRect/>
          </a:stretch>
        </p:blipFill>
        <p:spPr bwMode="auto">
          <a:xfrm>
            <a:off x="4114800" y="2895600"/>
            <a:ext cx="5029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333070"/>
            <a:ext cx="3862388" cy="3143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9530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Gliding muscles:</a:t>
            </a:r>
            <a:endParaRPr lang="en-US" sz="36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295400"/>
            <a:ext cx="6781800" cy="18288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lateral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pterygoid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muscle 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(protrude the jaw or to move it laterally).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b="7276"/>
          <a:stretch>
            <a:fillRect/>
          </a:stretch>
        </p:blipFill>
        <p:spPr bwMode="auto">
          <a:xfrm>
            <a:off x="1143000" y="2209800"/>
            <a:ext cx="571988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9530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Opining muscles:</a:t>
            </a:r>
            <a:endParaRPr lang="en-US" sz="36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295400"/>
            <a:ext cx="6781800" cy="18288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Suprahyoid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muscles.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Infrahyoid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muscles.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Platysma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(depress (open) mandible)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352800"/>
            <a:ext cx="76390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Ligaments affect the movement of mandible consist of:</a:t>
            </a:r>
            <a:endParaRPr lang="en-US" sz="36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19812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Temporomandibular and capsular ligaments.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Sphenomandibular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ligament.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Stylomandibulalar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ligament.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019425"/>
            <a:ext cx="7143750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Mandibular axes and Mandibular movements</a:t>
            </a:r>
            <a:endParaRPr lang="en-US" sz="48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066800"/>
            <a:ext cx="8305800" cy="5407152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temporomandibular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joints affect the dentures and likewise the dentures affect health and function of the joints.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mandible is connected to the cranium at the two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temporomandibular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joint by the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temporomandibular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and capsular ligaments.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sphenomandibular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stylomandibular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ligaments also connect the bones in such a way as to limit some motions of the mandible.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Mandibular axes</a:t>
            </a:r>
            <a:endParaRPr lang="en-US" sz="48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There are three axes around which the mandibular movements take place, the mandibular movements are related to three planes of skull (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sagittal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transverse (horizontal), and coronal (frontal)).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1- Hinge axis or transverse axis</a:t>
            </a:r>
            <a:br>
              <a:rPr lang="en-US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4724400" cy="4873752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It is an imaginary line around which the mandible may rotate within the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sagittal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plane (during opening and closing movement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971800"/>
            <a:ext cx="421957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74676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2- </a:t>
            </a:r>
            <a:r>
              <a:rPr lang="en-US" sz="36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Sagittal</a:t>
            </a:r>
            <a:r>
              <a:rPr lang="en-US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axis of the mandible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4724400" cy="4873752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It is an imaginary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anteroposterior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line around which the mandible may rotate within the frontal plane.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3000375"/>
            <a:ext cx="424815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3- Vertical axis of the mandible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4724400" cy="4873752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It is an imaginary line around which the mandible may rotate through the horizontal plane.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2733675"/>
            <a:ext cx="4276725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381000"/>
            <a:ext cx="7467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MANDIBULAR MOVMENTS</a:t>
            </a:r>
            <a:endParaRPr lang="en-US" sz="40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838200"/>
            <a:ext cx="8305800" cy="3276600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Based on the dimension involved in the movement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1- Rotational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a- Rotation around the transverse or hinge axis.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b- Rotation around the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anteroposterior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sagittal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axis.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c- Rotation around the vertical axis.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2- Translational or gliding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They are considered as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basic movements of the mandible.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4038600"/>
            <a:ext cx="6223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b="5155"/>
          <a:stretch>
            <a:fillRect/>
          </a:stretch>
        </p:blipFill>
        <p:spPr bwMode="auto">
          <a:xfrm>
            <a:off x="5248275" y="3352800"/>
            <a:ext cx="389572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8686800" cy="4873752"/>
          </a:xfrm>
        </p:spPr>
        <p:txBody>
          <a:bodyPr>
            <a:norm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upper compartment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shows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anteroposterior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gliding movement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, when this movement takes place, the </a:t>
            </a:r>
            <a:r>
              <a:rPr lang="en-US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condyle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and the disc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move as a 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single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unit against the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glenoid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fossa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lower compartment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shows 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hinge movement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, during hinge movement the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condyle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moves against the </a:t>
            </a:r>
            <a:r>
              <a:rPr lang="en-US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articular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disc and the </a:t>
            </a:r>
            <a:r>
              <a:rPr lang="en-US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glenoid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fossa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which together act as a 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single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unit. True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condylar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rotation is 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12°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with the maximum incisal separation of 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22 mm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381000"/>
            <a:ext cx="7467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MANDIBULAR MOVMENTS</a:t>
            </a:r>
            <a:endParaRPr lang="en-US" sz="40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066800"/>
            <a:ext cx="8305800" cy="48768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Based on the type of movement:</a:t>
            </a:r>
          </a:p>
          <a:p>
            <a:pPr>
              <a:buNone/>
            </a:pPr>
            <a:r>
              <a:rPr lang="en-US" sz="2800" b="1" dirty="0" smtClean="0"/>
              <a:t>1- Hinge movement. </a:t>
            </a:r>
          </a:p>
          <a:p>
            <a:pPr>
              <a:buNone/>
            </a:pPr>
            <a:r>
              <a:rPr lang="en-US" sz="2800" b="1" dirty="0" smtClean="0"/>
              <a:t>2- Protrusive movement. </a:t>
            </a:r>
          </a:p>
          <a:p>
            <a:pPr>
              <a:buNone/>
            </a:pPr>
            <a:r>
              <a:rPr lang="en-US" sz="2800" b="1" dirty="0" smtClean="0"/>
              <a:t>3- </a:t>
            </a:r>
            <a:r>
              <a:rPr lang="en-US" sz="2800" b="1" dirty="0" err="1" smtClean="0"/>
              <a:t>Retrusive</a:t>
            </a:r>
            <a:r>
              <a:rPr lang="en-US" sz="2800" b="1" dirty="0" smtClean="0"/>
              <a:t> movement. </a:t>
            </a:r>
          </a:p>
          <a:p>
            <a:pPr>
              <a:buNone/>
            </a:pPr>
            <a:r>
              <a:rPr lang="en-US" sz="2800" b="1" dirty="0" smtClean="0"/>
              <a:t>4- Lateral movement.</a:t>
            </a:r>
            <a:r>
              <a:rPr lang="en-US" sz="2800" b="1" i="1" dirty="0" smtClean="0"/>
              <a:t> </a:t>
            </a:r>
          </a:p>
          <a:p>
            <a:pPr>
              <a:buNone/>
            </a:pPr>
            <a:r>
              <a:rPr lang="en-US" b="1" i="1" dirty="0" smtClean="0"/>
              <a:t>a- Lateral rotation or (</a:t>
            </a:r>
            <a:r>
              <a:rPr lang="en-US" b="1" i="1" dirty="0" err="1" smtClean="0"/>
              <a:t>laterotrusion</a:t>
            </a:r>
            <a:r>
              <a:rPr lang="en-US" b="1" i="1" dirty="0" smtClean="0"/>
              <a:t>). </a:t>
            </a:r>
          </a:p>
          <a:p>
            <a:pPr>
              <a:buNone/>
            </a:pPr>
            <a:r>
              <a:rPr lang="en-US" sz="2200" b="1" i="1" dirty="0" smtClean="0"/>
              <a:t> Right. </a:t>
            </a:r>
          </a:p>
          <a:p>
            <a:pPr>
              <a:buNone/>
            </a:pPr>
            <a:r>
              <a:rPr lang="en-US" sz="2200" b="1" i="1" dirty="0" smtClean="0"/>
              <a:t> Left. </a:t>
            </a:r>
          </a:p>
          <a:p>
            <a:pPr>
              <a:buNone/>
            </a:pPr>
            <a:r>
              <a:rPr lang="en-US" b="1" i="1" dirty="0" smtClean="0"/>
              <a:t>b- Lateral translation or (Bennett movement).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7905750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3514725"/>
            <a:ext cx="4295775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381000"/>
            <a:ext cx="7467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MANDIBULAR MOVMENTS</a:t>
            </a:r>
            <a:endParaRPr lang="en-US" sz="40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762000"/>
            <a:ext cx="8305800" cy="5943600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Based on the extent of movement: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1- Border movement </a:t>
            </a:r>
          </a:p>
          <a:p>
            <a:pP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a- Extreme movement in the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sagittal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plane. </a:t>
            </a:r>
          </a:p>
          <a:p>
            <a:pP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b- Extreme movement in the horizontal plane. </a:t>
            </a:r>
          </a:p>
          <a:p>
            <a:pP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c- Extreme movement in the frontal plane. </a:t>
            </a:r>
          </a:p>
          <a:p>
            <a:pP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d- Envelope of motion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2- Intra-border movement </a:t>
            </a:r>
          </a:p>
          <a:p>
            <a:pPr>
              <a:buNone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a- </a:t>
            </a: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Functional movement. </a:t>
            </a:r>
          </a:p>
          <a:p>
            <a:pPr>
              <a:buNone/>
            </a:pP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 Chewing cycle. </a:t>
            </a:r>
          </a:p>
          <a:p>
            <a:pPr>
              <a:buNone/>
            </a:pP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 Swallowing. </a:t>
            </a:r>
          </a:p>
          <a:p>
            <a:pPr>
              <a:buNone/>
            </a:pPr>
            <a:r>
              <a:rPr lang="en-US" sz="2200" i="1" smtClean="0">
                <a:latin typeface="Times New Roman" pitchFamily="18" charset="0"/>
                <a:cs typeface="Times New Roman" pitchFamily="18" charset="0"/>
              </a:rPr>
              <a:t> </a:t>
            </a:r>
            <a:r>
              <a:rPr lang="en-US" sz="2200" i="1" smtClean="0">
                <a:latin typeface="Times New Roman" pitchFamily="18" charset="0"/>
                <a:cs typeface="Times New Roman" pitchFamily="18" charset="0"/>
              </a:rPr>
              <a:t>Yawning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 Speech. </a:t>
            </a:r>
          </a:p>
          <a:p>
            <a:pPr>
              <a:buNone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b- Para-functional movement</a:t>
            </a:r>
          </a:p>
          <a:p>
            <a:pP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 Clenching. </a:t>
            </a:r>
          </a:p>
          <a:p>
            <a:pP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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Bruxism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 Other habitual movements. </a:t>
            </a: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2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y2mate.com - Mandibular Movement 3D_wBVax9JWS8U_240p">
            <a:hlinkClick r:id="" action="ppaction://media"/>
          </p:cNvPr>
          <p:cNvPicPr>
            <a:picLocks noGrp="1" noChangeAspect="1"/>
          </p:cNvPicPr>
          <p:nvPr>
            <p:ph sz="quarter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3400" y="274638"/>
            <a:ext cx="7792978" cy="5845209"/>
          </a:xfrm>
        </p:spPr>
      </p:pic>
    </p:spTree>
    <p:extLst>
      <p:ext uri="{BB962C8B-B14F-4D97-AF65-F5344CB8AC3E}">
        <p14:creationId xmlns:p14="http://schemas.microsoft.com/office/powerpoint/2010/main" val="303021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17636"/>
            <a:ext cx="8001000" cy="6240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>
            <a:normAutofit/>
          </a:bodyPr>
          <a:lstStyle/>
          <a:p>
            <a:r>
              <a:rPr lang="en-US" sz="2800" b="1" i="1" dirty="0" smtClean="0">
                <a:solidFill>
                  <a:schemeClr val="accent1">
                    <a:lumMod val="75000"/>
                  </a:schemeClr>
                </a:solidFill>
              </a:rPr>
              <a:t>Borders movements recorded in the </a:t>
            </a:r>
            <a:r>
              <a:rPr lang="en-US" sz="3600" b="1" i="1" dirty="0" err="1" smtClean="0">
                <a:solidFill>
                  <a:schemeClr val="accent1">
                    <a:lumMod val="75000"/>
                  </a:schemeClr>
                </a:solidFill>
              </a:rPr>
              <a:t>sagittal</a:t>
            </a:r>
            <a:r>
              <a:rPr lang="en-US" sz="3600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800" b="1" i="1" dirty="0" smtClean="0">
                <a:solidFill>
                  <a:schemeClr val="accent1">
                    <a:lumMod val="75000"/>
                  </a:schemeClr>
                </a:solidFill>
              </a:rPr>
              <a:t>plane. 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i="1" dirty="0" smtClean="0">
                <a:solidFill>
                  <a:schemeClr val="accent1">
                    <a:lumMod val="75000"/>
                  </a:schemeClr>
                </a:solidFill>
              </a:rPr>
              <a:t>Border movements recorded in the </a:t>
            </a:r>
            <a:r>
              <a:rPr lang="en-US" sz="3600" b="1" i="1" dirty="0" smtClean="0">
                <a:solidFill>
                  <a:schemeClr val="accent1">
                    <a:lumMod val="75000"/>
                  </a:schemeClr>
                </a:solidFill>
              </a:rPr>
              <a:t>coronal </a:t>
            </a:r>
            <a:r>
              <a:rPr lang="en-US" sz="2800" b="1" i="1" dirty="0" smtClean="0">
                <a:solidFill>
                  <a:schemeClr val="accent1">
                    <a:lumMod val="75000"/>
                  </a:schemeClr>
                </a:solidFill>
              </a:rPr>
              <a:t>plane. 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943" y="2057400"/>
            <a:ext cx="9078057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i="1" dirty="0" smtClean="0">
                <a:solidFill>
                  <a:schemeClr val="accent1">
                    <a:lumMod val="75000"/>
                  </a:schemeClr>
                </a:solidFill>
              </a:rPr>
              <a:t>Border movements recorded in the </a:t>
            </a:r>
            <a:r>
              <a:rPr lang="en-US" sz="3600" b="1" i="1" dirty="0" smtClean="0">
                <a:solidFill>
                  <a:schemeClr val="accent1">
                    <a:lumMod val="75000"/>
                  </a:schemeClr>
                </a:solidFill>
              </a:rPr>
              <a:t>horizontal</a:t>
            </a:r>
            <a:r>
              <a:rPr lang="en-US" sz="2800" b="1" i="1" dirty="0" smtClean="0">
                <a:solidFill>
                  <a:schemeClr val="accent1">
                    <a:lumMod val="75000"/>
                  </a:schemeClr>
                </a:solidFill>
              </a:rPr>
              <a:t> plane. 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368" y="2362200"/>
            <a:ext cx="8981632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7467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Envelope of motion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7467600" cy="21336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When we combine the border movements of all the three planes, we get a three dimensional space within which mandibular movements is possible, this three dimensional limiting space is called the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(envelope of motion).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3118078"/>
            <a:ext cx="3505200" cy="3552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52400" y="4114800"/>
            <a:ext cx="5105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Envelope </a:t>
            </a:r>
            <a:r>
              <a:rPr lang="en-US" sz="2800" b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of motion:</a:t>
            </a:r>
          </a:p>
          <a:p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(It is the combination of border movements in all three planes). 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ÙØªÙØ¬Ø© Ø¨Ø­Ø« Ø§ÙØµÙØ± Ø¹Ù âªFLOWERSâ¬â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2971800"/>
            <a:ext cx="7467600" cy="1447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72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THANK YOU</a:t>
            </a:r>
            <a:endParaRPr lang="en-US" sz="72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974</TotalTime>
  <Words>724</Words>
  <Application>Microsoft Office PowerPoint</Application>
  <PresentationFormat>On-screen Show (4:3)</PresentationFormat>
  <Paragraphs>93</Paragraphs>
  <Slides>27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Century Schoolbook</vt:lpstr>
      <vt:lpstr>Times New Roman</vt:lpstr>
      <vt:lpstr>Wingdings</vt:lpstr>
      <vt:lpstr>Wingdings 2</vt:lpstr>
      <vt:lpstr>Oriel</vt:lpstr>
      <vt:lpstr>anatomy and physiology of temporomandibular joint </vt:lpstr>
      <vt:lpstr>Temporomandibular joint (TMJ): </vt:lpstr>
      <vt:lpstr>TMJ consists of the following parts:</vt:lpstr>
      <vt:lpstr>PowerPoint Presentation</vt:lpstr>
      <vt:lpstr>The muscles that control the movement of the mandible:</vt:lpstr>
      <vt:lpstr>Closing muscles:</vt:lpstr>
      <vt:lpstr>Gliding muscles:</vt:lpstr>
      <vt:lpstr>Opining muscles:</vt:lpstr>
      <vt:lpstr>Ligaments affect the movement of mandible consist of:</vt:lpstr>
      <vt:lpstr>Mandibular axes and Mandibular movements</vt:lpstr>
      <vt:lpstr>PowerPoint Presentation</vt:lpstr>
      <vt:lpstr>PowerPoint Presentation</vt:lpstr>
      <vt:lpstr>Mandibular axes</vt:lpstr>
      <vt:lpstr>1- Hinge axis or transverse axis </vt:lpstr>
      <vt:lpstr>2- Sagittal axis of the mandible</vt:lpstr>
      <vt:lpstr>3- Vertical axis of the mandible</vt:lpstr>
      <vt:lpstr>MANDIBULAR MOVMENTS</vt:lpstr>
      <vt:lpstr>PowerPoint Presentation</vt:lpstr>
      <vt:lpstr>MANDIBULAR MOVMENTS</vt:lpstr>
      <vt:lpstr>PowerPoint Presentation</vt:lpstr>
      <vt:lpstr>MANDIBULAR MOVMENTS</vt:lpstr>
      <vt:lpstr>PowerPoint Presentation</vt:lpstr>
      <vt:lpstr>Borders movements recorded in the sagittal plane. </vt:lpstr>
      <vt:lpstr>Border movements recorded in the coronal plane. </vt:lpstr>
      <vt:lpstr>Border movements recorded in the horizontal plane. </vt:lpstr>
      <vt:lpstr>Envelope of motion</vt:lpstr>
      <vt:lpstr>PowerPoint Presentation</vt:lpstr>
    </vt:vector>
  </TitlesOfParts>
  <Company>SACC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anatomy and physiology of temporomandibular joint </dc:title>
  <dc:creator>Maher Fattouh</dc:creator>
  <cp:lastModifiedBy>DELL-PC</cp:lastModifiedBy>
  <cp:revision>47</cp:revision>
  <dcterms:created xsi:type="dcterms:W3CDTF">2019-02-13T13:41:18Z</dcterms:created>
  <dcterms:modified xsi:type="dcterms:W3CDTF">2020-06-20T09:17:15Z</dcterms:modified>
</cp:coreProperties>
</file>