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64" r:id="rId5"/>
    <p:sldId id="265" r:id="rId6"/>
    <p:sldId id="275" r:id="rId7"/>
    <p:sldId id="259" r:id="rId8"/>
    <p:sldId id="276" r:id="rId9"/>
    <p:sldId id="279" r:id="rId10"/>
    <p:sldId id="266" r:id="rId11"/>
    <p:sldId id="260" r:id="rId12"/>
    <p:sldId id="267" r:id="rId13"/>
    <p:sldId id="268" r:id="rId14"/>
    <p:sldId id="270" r:id="rId15"/>
    <p:sldId id="278" r:id="rId16"/>
    <p:sldId id="261" r:id="rId17"/>
    <p:sldId id="271" r:id="rId18"/>
    <p:sldId id="272" r:id="rId19"/>
    <p:sldId id="273" r:id="rId20"/>
    <p:sldId id="262" r:id="rId21"/>
    <p:sldId id="280" r:id="rId22"/>
    <p:sldId id="281"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9E016143-E03C-4CFD-AFDC-14E5BDEA754C}" type="datetimeFigureOut">
              <a:rPr lang="en-US" dirty="0"/>
              <a:t>3/26/2021</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4FAB73BC-B049-4115-A692-8D63A059BFB8}" type="slidenum">
              <a:rPr lang="en-US" dirty="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dirty="0"/>
              <a:t>3/26/2021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8A7C6C-0F39-4D70-8E8D-FE5B9C95FA73}" type="datetimeFigureOut">
              <a:rPr lang="en-US" dirty="0"/>
              <a:t>3/26/2021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CFA4AC-08CC-42CE-BD01-C191750A04EC}" type="datetimeFigureOut">
              <a:rPr lang="en-US" dirty="0"/>
              <a:t>3/26/2021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A7A723-92A7-435B-B681-F25B092FEFEB}" type="datetimeFigureOut">
              <a:rPr lang="en-US" dirty="0"/>
              <a:t>3/26/2021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F170639-886C-4FCF-9EAB-ABB5DA3F3F4A}" type="datetimeFigureOut">
              <a:rPr lang="en-US" dirty="0"/>
              <a:t>3/26/2021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30651-31F4-45D2-98AE-A2108F41BC07}" type="datetimeFigureOut">
              <a:rPr lang="en-US" dirty="0"/>
              <a:t>3/26/2021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53789A-C914-4DB1-8815-80B5EC7335C5}" type="datetimeFigureOut">
              <a:rPr lang="en-US" dirty="0"/>
              <a:t>3/26/2021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6440AA-91A0-436F-8FDB-C0F939DCAE21}" type="datetimeFigureOut">
              <a:rPr lang="en-US" dirty="0"/>
              <a:t>3/26/2021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33E54A-A8CA-48C1-9504-691B58049D29}" type="datetimeFigureOut">
              <a:rPr lang="en-US" dirty="0"/>
              <a:t>3/26/2021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F6C806-BBF7-471C-9527-881CE2266695}" type="datetimeFigureOut">
              <a:rPr lang="en-US" dirty="0"/>
              <a:t>3/26/2021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0E59FD0C-5451-4CA0-86AF-E70AE3279989}" type="datetimeFigureOut">
              <a:rPr lang="en-US" dirty="0"/>
              <a:t>3/26/2021</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1"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r" defTabSz="914400" rtl="1"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r" defTabSz="914400" rtl="1"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r" defTabSz="914400" rtl="1"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Minor Connectors</a:t>
            </a:r>
            <a:endParaRPr lang="ar-SA"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US" dirty="0" err="1">
                <a:solidFill>
                  <a:srgbClr val="00B0F0"/>
                </a:solidFill>
                <a:latin typeface="Andalus" panose="02020603050405020304" pitchFamily="18" charset="-78"/>
                <a:cs typeface="Andalus" panose="02020603050405020304" pitchFamily="18" charset="-78"/>
              </a:rPr>
              <a:t>Bushra</a:t>
            </a:r>
            <a:r>
              <a:rPr lang="en-US" dirty="0">
                <a:solidFill>
                  <a:srgbClr val="00B0F0"/>
                </a:solidFill>
                <a:latin typeface="Andalus" panose="02020603050405020304" pitchFamily="18" charset="-78"/>
                <a:cs typeface="Andalus" panose="02020603050405020304" pitchFamily="18" charset="-78"/>
              </a:rPr>
              <a:t>  Mohammed Ali Al-</a:t>
            </a:r>
            <a:r>
              <a:rPr lang="en-US" dirty="0" err="1">
                <a:solidFill>
                  <a:srgbClr val="00B0F0"/>
                </a:solidFill>
                <a:latin typeface="Andalus" panose="02020603050405020304" pitchFamily="18" charset="-78"/>
                <a:cs typeface="Andalus" panose="02020603050405020304" pitchFamily="18" charset="-78"/>
              </a:rPr>
              <a:t>Ameen</a:t>
            </a:r>
            <a:endParaRPr lang="en-US" dirty="0">
              <a:solidFill>
                <a:srgbClr val="00B0F0"/>
              </a:solidFill>
              <a:latin typeface="Andalus" panose="02020603050405020304" pitchFamily="18" charset="-78"/>
              <a:cs typeface="Andalus" panose="02020603050405020304" pitchFamily="18" charset="-78"/>
            </a:endParaRPr>
          </a:p>
          <a:p>
            <a:pPr algn="ctr"/>
            <a:r>
              <a:rPr lang="en-US" dirty="0">
                <a:solidFill>
                  <a:srgbClr val="00B0F0"/>
                </a:solidFill>
                <a:latin typeface="Andalus" panose="02020603050405020304" pitchFamily="18" charset="-78"/>
                <a:cs typeface="Andalus" panose="02020603050405020304" pitchFamily="18" charset="-78"/>
              </a:rPr>
              <a:t>B,D,S,. </a:t>
            </a:r>
            <a:r>
              <a:rPr lang="en-US" dirty="0" err="1">
                <a:solidFill>
                  <a:srgbClr val="00B0F0"/>
                </a:solidFill>
                <a:latin typeface="Andalus" panose="02020603050405020304" pitchFamily="18" charset="-78"/>
                <a:cs typeface="Andalus" panose="02020603050405020304" pitchFamily="18" charset="-78"/>
              </a:rPr>
              <a:t>M,Sc</a:t>
            </a:r>
            <a:r>
              <a:rPr lang="en-US" dirty="0">
                <a:solidFill>
                  <a:srgbClr val="00B0F0"/>
                </a:solidFill>
                <a:latin typeface="Andalus" panose="02020603050405020304" pitchFamily="18" charset="-78"/>
                <a:cs typeface="Andalus" panose="02020603050405020304" pitchFamily="18" charset="-78"/>
              </a:rPr>
              <a:t>.(Pros)</a:t>
            </a:r>
          </a:p>
          <a:p>
            <a:pPr algn="ctr"/>
            <a:endParaRPr lang="ar-SA" dirty="0">
              <a:solidFill>
                <a:srgbClr val="00B0F0"/>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1373411" y="385464"/>
            <a:ext cx="2619375" cy="1743075"/>
          </a:xfrm>
          <a:prstGeom prst="rect">
            <a:avLst/>
          </a:prstGeom>
        </p:spPr>
      </p:pic>
      <p:pic>
        <p:nvPicPr>
          <p:cNvPr id="5" name="Picture 4"/>
          <p:cNvPicPr>
            <a:picLocks noChangeAspect="1"/>
          </p:cNvPicPr>
          <p:nvPr/>
        </p:nvPicPr>
        <p:blipFill>
          <a:blip r:embed="rId3"/>
          <a:stretch>
            <a:fillRect/>
          </a:stretch>
        </p:blipFill>
        <p:spPr>
          <a:xfrm>
            <a:off x="5009074" y="1257001"/>
            <a:ext cx="2619375" cy="1743075"/>
          </a:xfrm>
          <a:prstGeom prst="rect">
            <a:avLst/>
          </a:prstGeom>
        </p:spPr>
      </p:pic>
      <p:pic>
        <p:nvPicPr>
          <p:cNvPr id="6" name="Picture 5"/>
          <p:cNvPicPr>
            <a:picLocks noChangeAspect="1"/>
          </p:cNvPicPr>
          <p:nvPr/>
        </p:nvPicPr>
        <p:blipFill>
          <a:blip r:embed="rId4"/>
          <a:stretch>
            <a:fillRect/>
          </a:stretch>
        </p:blipFill>
        <p:spPr>
          <a:xfrm>
            <a:off x="8653977" y="2612082"/>
            <a:ext cx="2686050" cy="1704975"/>
          </a:xfrm>
          <a:prstGeom prst="rect">
            <a:avLst/>
          </a:prstGeom>
        </p:spPr>
      </p:pic>
    </p:spTree>
    <p:extLst>
      <p:ext uri="{BB962C8B-B14F-4D97-AF65-F5344CB8AC3E}">
        <p14:creationId xmlns:p14="http://schemas.microsoft.com/office/powerpoint/2010/main" val="2132393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Times New Roman" panose="02020603050405020304" pitchFamily="18" charset="0"/>
                <a:cs typeface="Times New Roman" panose="02020603050405020304" pitchFamily="18" charset="0"/>
              </a:rPr>
              <a:t>Minor Connectors</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400" dirty="0">
                <a:latin typeface="Andalus" panose="02020603050405020304" pitchFamily="18" charset="-78"/>
                <a:cs typeface="Andalus" panose="02020603050405020304" pitchFamily="18" charset="-78"/>
              </a:rPr>
              <a:t>Minor connectors are those components that serve as the </a:t>
            </a:r>
            <a:r>
              <a:rPr lang="en-US" sz="2400" b="1" dirty="0">
                <a:solidFill>
                  <a:srgbClr val="00B0F0"/>
                </a:solidFill>
                <a:latin typeface="Andalus" panose="02020603050405020304" pitchFamily="18" charset="-78"/>
                <a:cs typeface="Andalus" panose="02020603050405020304" pitchFamily="18" charset="-78"/>
              </a:rPr>
              <a:t>connecting link </a:t>
            </a:r>
            <a:r>
              <a:rPr lang="en-US" sz="2400" dirty="0">
                <a:latin typeface="Andalus" panose="02020603050405020304" pitchFamily="18" charset="-78"/>
                <a:cs typeface="Andalus" panose="02020603050405020304" pitchFamily="18" charset="-78"/>
              </a:rPr>
              <a:t>between the major connector or base of a removable partial denture and the other components of the prosthesis, such as the clasp assembly, indirect retainers, occlusal rests, or </a:t>
            </a:r>
            <a:r>
              <a:rPr lang="en-US" sz="2400" dirty="0" err="1">
                <a:latin typeface="Andalus" panose="02020603050405020304" pitchFamily="18" charset="-78"/>
                <a:cs typeface="Andalus" panose="02020603050405020304" pitchFamily="18" charset="-78"/>
              </a:rPr>
              <a:t>cingulum</a:t>
            </a:r>
            <a:r>
              <a:rPr lang="en-US" sz="2400" dirty="0">
                <a:latin typeface="Andalus" panose="02020603050405020304" pitchFamily="18" charset="-78"/>
                <a:cs typeface="Andalus" panose="02020603050405020304" pitchFamily="18" charset="-78"/>
              </a:rPr>
              <a:t> rests.</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255184" y="3662078"/>
            <a:ext cx="4249425" cy="2837727"/>
          </a:xfrm>
          <a:prstGeom prst="rect">
            <a:avLst/>
          </a:prstGeom>
        </p:spPr>
      </p:pic>
      <p:pic>
        <p:nvPicPr>
          <p:cNvPr id="5" name="Picture 4"/>
          <p:cNvPicPr>
            <a:picLocks noChangeAspect="1"/>
          </p:cNvPicPr>
          <p:nvPr/>
        </p:nvPicPr>
        <p:blipFill>
          <a:blip r:embed="rId3"/>
          <a:stretch>
            <a:fillRect/>
          </a:stretch>
        </p:blipFill>
        <p:spPr>
          <a:xfrm>
            <a:off x="1261872" y="4480976"/>
            <a:ext cx="3105150" cy="1476375"/>
          </a:xfrm>
          <a:prstGeom prst="rect">
            <a:avLst/>
          </a:prstGeom>
        </p:spPr>
      </p:pic>
    </p:spTree>
    <p:extLst>
      <p:ext uri="{BB962C8B-B14F-4D97-AF65-F5344CB8AC3E}">
        <p14:creationId xmlns:p14="http://schemas.microsoft.com/office/powerpoint/2010/main" val="49419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Functions of minor connectors</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l" rtl="0">
              <a:buNone/>
            </a:pPr>
            <a:r>
              <a:rPr lang="en-US" sz="2400" b="1" dirty="0" smtClean="0">
                <a:solidFill>
                  <a:srgbClr val="FFC000"/>
                </a:solidFill>
              </a:rPr>
              <a:t>The </a:t>
            </a:r>
            <a:r>
              <a:rPr lang="en-US" sz="2400" b="1" u="sng" dirty="0" smtClean="0">
                <a:solidFill>
                  <a:srgbClr val="FFC000"/>
                </a:solidFill>
              </a:rPr>
              <a:t>primary function </a:t>
            </a:r>
            <a:r>
              <a:rPr lang="en-US" sz="2400" b="1" dirty="0" smtClean="0">
                <a:solidFill>
                  <a:srgbClr val="FFC000"/>
                </a:solidFill>
              </a:rPr>
              <a:t>of a minor connector </a:t>
            </a:r>
            <a:r>
              <a:rPr lang="en-US" sz="2400" b="1" u="sng" dirty="0" smtClean="0">
                <a:solidFill>
                  <a:srgbClr val="FFC000"/>
                </a:solidFill>
              </a:rPr>
              <a:t>is to join </a:t>
            </a:r>
            <a:r>
              <a:rPr lang="en-US" sz="2400" b="1" dirty="0" smtClean="0">
                <a:solidFill>
                  <a:srgbClr val="FFC000"/>
                </a:solidFill>
              </a:rPr>
              <a:t>the denture parts to major connector. </a:t>
            </a:r>
          </a:p>
          <a:p>
            <a:pPr algn="l" rtl="0"/>
            <a:r>
              <a:rPr lang="en-US" sz="2400" b="1" dirty="0">
                <a:solidFill>
                  <a:srgbClr val="00B0F0"/>
                </a:solidFill>
              </a:rPr>
              <a:t>T</a:t>
            </a:r>
            <a:r>
              <a:rPr lang="en-US" sz="2400" b="1" dirty="0" smtClean="0">
                <a:solidFill>
                  <a:srgbClr val="00B0F0"/>
                </a:solidFill>
              </a:rPr>
              <a:t>he </a:t>
            </a:r>
            <a:r>
              <a:rPr lang="en-US" sz="2400" b="1" dirty="0">
                <a:solidFill>
                  <a:srgbClr val="00B0F0"/>
                </a:solidFill>
              </a:rPr>
              <a:t>minor connector serves other purposes.</a:t>
            </a:r>
          </a:p>
          <a:p>
            <a:pPr marL="0" indent="0" algn="l" rtl="0">
              <a:buNone/>
            </a:pPr>
            <a:r>
              <a:rPr lang="en-US" b="1" dirty="0" smtClean="0">
                <a:solidFill>
                  <a:srgbClr val="00B0F0"/>
                </a:solidFill>
              </a:rPr>
              <a:t>1-</a:t>
            </a:r>
            <a:r>
              <a:rPr lang="en-US" dirty="0" smtClean="0"/>
              <a:t> To </a:t>
            </a:r>
            <a:r>
              <a:rPr lang="en-US" dirty="0"/>
              <a:t>transfer functional stress to the abutment teeth. This is a (</a:t>
            </a:r>
            <a:r>
              <a:rPr lang="en-US" dirty="0">
                <a:solidFill>
                  <a:srgbClr val="FFC000"/>
                </a:solidFill>
              </a:rPr>
              <a:t>prosthesis-to-abutment function</a:t>
            </a:r>
            <a:r>
              <a:rPr lang="en-US" dirty="0"/>
              <a:t>) of the minor </a:t>
            </a:r>
            <a:r>
              <a:rPr lang="en-US" dirty="0" smtClean="0"/>
              <a:t>connector.</a:t>
            </a:r>
          </a:p>
          <a:p>
            <a:pPr algn="l" rtl="0"/>
            <a:r>
              <a:rPr lang="en-US" dirty="0"/>
              <a:t>Occlusal forces applied to the artificial teeth are transmitted through the base to the underlying ridge tissue if that base is primarily tissue supported.</a:t>
            </a:r>
          </a:p>
          <a:p>
            <a:pPr algn="l" rtl="0"/>
            <a:r>
              <a:rPr lang="en-US" dirty="0" smtClean="0"/>
              <a:t>Occlusal </a:t>
            </a:r>
            <a:r>
              <a:rPr lang="en-US" dirty="0"/>
              <a:t>forces applied to the artificial teeth are also transferred to abutment teeth through occlusal rests. </a:t>
            </a:r>
            <a:endParaRPr lang="en-US" dirty="0" smtClean="0"/>
          </a:p>
          <a:p>
            <a:pPr algn="l" rtl="0"/>
            <a:r>
              <a:rPr lang="en-US" dirty="0" smtClean="0"/>
              <a:t>The </a:t>
            </a:r>
            <a:r>
              <a:rPr lang="en-US" dirty="0"/>
              <a:t>minor connectors arising from a rigid major connector make possible this transfer of functional stress throughout the dental arch.</a:t>
            </a:r>
            <a:endParaRPr lang="ar-SA" dirty="0"/>
          </a:p>
        </p:txBody>
      </p:sp>
    </p:spTree>
    <p:extLst>
      <p:ext uri="{BB962C8B-B14F-4D97-AF65-F5344CB8AC3E}">
        <p14:creationId xmlns:p14="http://schemas.microsoft.com/office/powerpoint/2010/main" val="2010446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Functions of minor connectors</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b="1" dirty="0" smtClean="0">
                <a:solidFill>
                  <a:srgbClr val="FFC000"/>
                </a:solidFill>
              </a:rPr>
              <a:t>The primary function of a minor connector is to join the denture parts to major connector. </a:t>
            </a:r>
          </a:p>
          <a:p>
            <a:pPr algn="l" rtl="0"/>
            <a:r>
              <a:rPr lang="en-US" sz="2400" b="1" dirty="0">
                <a:solidFill>
                  <a:srgbClr val="00B0F0"/>
                </a:solidFill>
              </a:rPr>
              <a:t>T</a:t>
            </a:r>
            <a:r>
              <a:rPr lang="en-US" sz="2400" b="1" dirty="0" smtClean="0">
                <a:solidFill>
                  <a:srgbClr val="00B0F0"/>
                </a:solidFill>
              </a:rPr>
              <a:t>he </a:t>
            </a:r>
            <a:r>
              <a:rPr lang="en-US" sz="2400" b="1" dirty="0">
                <a:solidFill>
                  <a:srgbClr val="00B0F0"/>
                </a:solidFill>
              </a:rPr>
              <a:t>minor connector serves other </a:t>
            </a:r>
            <a:r>
              <a:rPr lang="en-US" sz="2400" b="1" dirty="0" smtClean="0">
                <a:solidFill>
                  <a:srgbClr val="00B0F0"/>
                </a:solidFill>
              </a:rPr>
              <a:t>purposes.</a:t>
            </a:r>
          </a:p>
          <a:p>
            <a:pPr marL="0" indent="0" algn="l" rtl="0">
              <a:buNone/>
            </a:pPr>
            <a:r>
              <a:rPr lang="en-US" dirty="0" smtClean="0">
                <a:solidFill>
                  <a:srgbClr val="00B0F0"/>
                </a:solidFill>
              </a:rPr>
              <a:t>2-</a:t>
            </a:r>
            <a:r>
              <a:rPr lang="en-US" dirty="0"/>
              <a:t> To transfer the effect of the retainers, rests, and stabilizing components throughout the prosthesis. This is an (</a:t>
            </a:r>
            <a:r>
              <a:rPr lang="en-US" dirty="0">
                <a:solidFill>
                  <a:srgbClr val="FFC000"/>
                </a:solidFill>
              </a:rPr>
              <a:t>abutment-to-prosthesis function</a:t>
            </a:r>
            <a:r>
              <a:rPr lang="en-US" dirty="0"/>
              <a:t>) of the minor connector. </a:t>
            </a:r>
            <a:endParaRPr lang="en-US" dirty="0" smtClean="0"/>
          </a:p>
          <a:p>
            <a:pPr algn="l" rtl="0"/>
            <a:r>
              <a:rPr lang="en-US" dirty="0" smtClean="0"/>
              <a:t>Thus </a:t>
            </a:r>
            <a:r>
              <a:rPr lang="en-US" dirty="0"/>
              <a:t>forces applied on one portion of the denture may be resisted by other components placed elsewhere in the arch for that purpose. </a:t>
            </a:r>
            <a:endParaRPr lang="en-US" dirty="0" smtClean="0"/>
          </a:p>
          <a:p>
            <a:pPr algn="l" rtl="0"/>
            <a:r>
              <a:rPr lang="en-US" dirty="0" smtClean="0"/>
              <a:t>A </a:t>
            </a:r>
            <a:r>
              <a:rPr lang="en-US" dirty="0"/>
              <a:t>stabilizing component on one side of the arch may be placed to resist horizontal forces originating on the opposite side. This is possible only because of the transferring effect of the minor connector, which supports that stabilizing component, and the rigidity of the major connector.</a:t>
            </a:r>
          </a:p>
        </p:txBody>
      </p:sp>
    </p:spTree>
    <p:extLst>
      <p:ext uri="{BB962C8B-B14F-4D97-AF65-F5344CB8AC3E}">
        <p14:creationId xmlns:p14="http://schemas.microsoft.com/office/powerpoint/2010/main" val="2976321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Functions of minor connectors</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b="1" dirty="0" smtClean="0">
                <a:solidFill>
                  <a:srgbClr val="FFC000"/>
                </a:solidFill>
              </a:rPr>
              <a:t>The primary function of a minor connector is to join the denture parts to major connector. </a:t>
            </a:r>
          </a:p>
          <a:p>
            <a:pPr algn="l" rtl="0"/>
            <a:r>
              <a:rPr lang="en-US" sz="2400" b="1" dirty="0">
                <a:solidFill>
                  <a:srgbClr val="00B0F0"/>
                </a:solidFill>
              </a:rPr>
              <a:t>T</a:t>
            </a:r>
            <a:r>
              <a:rPr lang="en-US" sz="2400" b="1" dirty="0" smtClean="0">
                <a:solidFill>
                  <a:srgbClr val="00B0F0"/>
                </a:solidFill>
              </a:rPr>
              <a:t>he </a:t>
            </a:r>
            <a:r>
              <a:rPr lang="en-US" sz="2400" b="1" dirty="0">
                <a:solidFill>
                  <a:srgbClr val="00B0F0"/>
                </a:solidFill>
              </a:rPr>
              <a:t>minor connector serves other </a:t>
            </a:r>
            <a:r>
              <a:rPr lang="en-US" sz="2400" b="1" dirty="0" smtClean="0">
                <a:solidFill>
                  <a:srgbClr val="00B0F0"/>
                </a:solidFill>
              </a:rPr>
              <a:t>purposes.</a:t>
            </a:r>
          </a:p>
          <a:p>
            <a:pPr marL="0" indent="0" algn="l" rtl="0">
              <a:buNone/>
            </a:pPr>
            <a:r>
              <a:rPr lang="en-US" dirty="0" smtClean="0">
                <a:solidFill>
                  <a:srgbClr val="00B0F0"/>
                </a:solidFill>
              </a:rPr>
              <a:t>3-</a:t>
            </a:r>
            <a:r>
              <a:rPr lang="en-US" dirty="0" smtClean="0"/>
              <a:t> Provide </a:t>
            </a:r>
            <a:r>
              <a:rPr lang="en-US" dirty="0"/>
              <a:t>unification and </a:t>
            </a:r>
            <a:r>
              <a:rPr lang="en-US" dirty="0" smtClean="0"/>
              <a:t>rigidity.</a:t>
            </a:r>
          </a:p>
          <a:p>
            <a:pPr marL="0" indent="0" algn="l" rtl="0">
              <a:buNone/>
            </a:pPr>
            <a:r>
              <a:rPr lang="en-US" dirty="0" smtClean="0">
                <a:solidFill>
                  <a:srgbClr val="00B0F0"/>
                </a:solidFill>
              </a:rPr>
              <a:t>4-</a:t>
            </a:r>
            <a:r>
              <a:rPr lang="en-US" dirty="0" smtClean="0"/>
              <a:t> It </a:t>
            </a:r>
            <a:r>
              <a:rPr lang="en-US" dirty="0"/>
              <a:t>might help in retention and stability of the prosthesis.</a:t>
            </a:r>
          </a:p>
          <a:p>
            <a:pPr marL="0" indent="0" algn="l" rtl="0">
              <a:buNone/>
            </a:pPr>
            <a:r>
              <a:rPr lang="en-US" dirty="0" smtClean="0">
                <a:solidFill>
                  <a:srgbClr val="00B0F0"/>
                </a:solidFill>
              </a:rPr>
              <a:t>5-</a:t>
            </a:r>
            <a:r>
              <a:rPr lang="en-US" dirty="0" smtClean="0"/>
              <a:t> Through </a:t>
            </a:r>
            <a:r>
              <a:rPr lang="en-US" dirty="0"/>
              <a:t>its connection to the guiding plane; it helps as a bracing element.</a:t>
            </a:r>
          </a:p>
          <a:p>
            <a:pPr marL="0" indent="0" algn="l" rtl="0">
              <a:buNone/>
            </a:pPr>
            <a:r>
              <a:rPr lang="en-US" dirty="0" smtClean="0">
                <a:solidFill>
                  <a:srgbClr val="00B0F0"/>
                </a:solidFill>
              </a:rPr>
              <a:t>6-</a:t>
            </a:r>
            <a:r>
              <a:rPr lang="en-US" dirty="0" smtClean="0"/>
              <a:t> Share </a:t>
            </a:r>
            <a:r>
              <a:rPr lang="en-US" dirty="0"/>
              <a:t>in the path of insertion and removal maintenance. </a:t>
            </a:r>
            <a:endParaRPr lang="en-US" dirty="0" smtClean="0"/>
          </a:p>
        </p:txBody>
      </p:sp>
    </p:spTree>
    <p:extLst>
      <p:ext uri="{BB962C8B-B14F-4D97-AF65-F5344CB8AC3E}">
        <p14:creationId xmlns:p14="http://schemas.microsoft.com/office/powerpoint/2010/main" val="3236327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140" y="160673"/>
            <a:ext cx="9692640" cy="1325562"/>
          </a:xfrm>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Basic types of the minor connectors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3670736" cy="4351337"/>
          </a:xfrm>
        </p:spPr>
        <p:txBody>
          <a:bodyPr>
            <a:normAutofit/>
          </a:bodyPr>
          <a:lstStyle/>
          <a:p>
            <a:pPr marL="0" indent="0" algn="l" rtl="0">
              <a:buNone/>
            </a:pPr>
            <a:r>
              <a:rPr lang="en-US" sz="2000" dirty="0" smtClean="0"/>
              <a:t>1. </a:t>
            </a:r>
            <a:r>
              <a:rPr lang="en-US" sz="2000" b="1" dirty="0" smtClean="0">
                <a:solidFill>
                  <a:srgbClr val="FFC000"/>
                </a:solidFill>
              </a:rPr>
              <a:t>Type 1</a:t>
            </a:r>
            <a:r>
              <a:rPr lang="en-US" sz="2000" dirty="0" smtClean="0"/>
              <a:t>: Minor </a:t>
            </a:r>
            <a:r>
              <a:rPr lang="en-US" sz="2000" dirty="0"/>
              <a:t>connectors placed into embrasures between two adjacent teeth or adjacent to </a:t>
            </a:r>
            <a:r>
              <a:rPr lang="en-US" sz="2000" dirty="0" smtClean="0"/>
              <a:t>an edentulous space to join clasp assembly, indirect retainer and auxiliary rest.</a:t>
            </a:r>
            <a:endParaRPr lang="en-US" sz="2000" dirty="0"/>
          </a:p>
        </p:txBody>
      </p:sp>
      <p:pic>
        <p:nvPicPr>
          <p:cNvPr id="4" name="Picture 3"/>
          <p:cNvPicPr>
            <a:picLocks noChangeAspect="1"/>
          </p:cNvPicPr>
          <p:nvPr/>
        </p:nvPicPr>
        <p:blipFill>
          <a:blip r:embed="rId2"/>
          <a:stretch>
            <a:fillRect/>
          </a:stretch>
        </p:blipFill>
        <p:spPr>
          <a:xfrm>
            <a:off x="8348688" y="2143057"/>
            <a:ext cx="2467335" cy="1641899"/>
          </a:xfrm>
          <a:prstGeom prst="rect">
            <a:avLst/>
          </a:prstGeom>
        </p:spPr>
      </p:pic>
      <p:pic>
        <p:nvPicPr>
          <p:cNvPr id="6" name="Picture 5"/>
          <p:cNvPicPr>
            <a:picLocks noChangeAspect="1"/>
          </p:cNvPicPr>
          <p:nvPr/>
        </p:nvPicPr>
        <p:blipFill>
          <a:blip r:embed="rId3"/>
          <a:stretch>
            <a:fillRect/>
          </a:stretch>
        </p:blipFill>
        <p:spPr>
          <a:xfrm>
            <a:off x="5498563" y="2143057"/>
            <a:ext cx="2499952" cy="1663604"/>
          </a:xfrm>
          <a:prstGeom prst="rect">
            <a:avLst/>
          </a:prstGeom>
        </p:spPr>
      </p:pic>
      <p:pic>
        <p:nvPicPr>
          <p:cNvPr id="5" name="Picture 4"/>
          <p:cNvPicPr>
            <a:picLocks noChangeAspect="1"/>
          </p:cNvPicPr>
          <p:nvPr/>
        </p:nvPicPr>
        <p:blipFill rotWithShape="1">
          <a:blip r:embed="rId4"/>
          <a:srcRect l="61053" t="46787" r="18853" b="29094"/>
          <a:stretch/>
        </p:blipFill>
        <p:spPr>
          <a:xfrm>
            <a:off x="6748539" y="4132396"/>
            <a:ext cx="2614411" cy="1764406"/>
          </a:xfrm>
          <a:prstGeom prst="rect">
            <a:avLst/>
          </a:prstGeom>
        </p:spPr>
      </p:pic>
    </p:spTree>
    <p:extLst>
      <p:ext uri="{BB962C8B-B14F-4D97-AF65-F5344CB8AC3E}">
        <p14:creationId xmlns:p14="http://schemas.microsoft.com/office/powerpoint/2010/main" val="2400709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140" y="160673"/>
            <a:ext cx="9692640" cy="1325562"/>
          </a:xfrm>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Basic types of the minor connectors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3670736" cy="4351337"/>
          </a:xfrm>
        </p:spPr>
        <p:txBody>
          <a:bodyPr>
            <a:normAutofit/>
          </a:bodyPr>
          <a:lstStyle/>
          <a:p>
            <a:pPr marL="0" indent="0" algn="l" rtl="0">
              <a:buNone/>
            </a:pPr>
            <a:r>
              <a:rPr lang="en-US" sz="2000" dirty="0" smtClean="0"/>
              <a:t>2. </a:t>
            </a:r>
            <a:r>
              <a:rPr lang="en-US" sz="2000" b="1" dirty="0" smtClean="0">
                <a:solidFill>
                  <a:srgbClr val="FFC000"/>
                </a:solidFill>
              </a:rPr>
              <a:t>Type 2</a:t>
            </a:r>
            <a:r>
              <a:rPr lang="en-US" sz="2000" dirty="0" smtClean="0"/>
              <a:t>: Grid work </a:t>
            </a:r>
            <a:r>
              <a:rPr lang="en-US" sz="2000" dirty="0"/>
              <a:t>minor connectors that covers the edentulous </a:t>
            </a:r>
            <a:r>
              <a:rPr lang="en-US" sz="2000" dirty="0" smtClean="0"/>
              <a:t>area to join denture base to major connector .</a:t>
            </a:r>
          </a:p>
          <a:p>
            <a:pPr marL="0" indent="0" algn="l" rtl="0">
              <a:buNone/>
            </a:pPr>
            <a:r>
              <a:rPr lang="en-US" sz="2000" dirty="0"/>
              <a:t>a. Retentive mesh.</a:t>
            </a:r>
          </a:p>
          <a:p>
            <a:pPr marL="0" indent="0" algn="l" rtl="0">
              <a:buNone/>
            </a:pPr>
            <a:r>
              <a:rPr lang="en-US" sz="2000" dirty="0" err="1"/>
              <a:t>b.Retentive</a:t>
            </a:r>
            <a:r>
              <a:rPr lang="en-US" sz="2000" dirty="0"/>
              <a:t> lattice.</a:t>
            </a:r>
          </a:p>
          <a:p>
            <a:pPr marL="0" indent="0" algn="l" rtl="0">
              <a:buNone/>
            </a:pPr>
            <a:r>
              <a:rPr lang="en-US" sz="2000" dirty="0"/>
              <a:t>c. Retentive loops.</a:t>
            </a:r>
          </a:p>
          <a:p>
            <a:pPr marL="0" indent="0" algn="l" rtl="0">
              <a:buNone/>
            </a:pPr>
            <a:r>
              <a:rPr lang="en-US" sz="2000" dirty="0" err="1"/>
              <a:t>d.Retentive</a:t>
            </a:r>
            <a:r>
              <a:rPr lang="en-US" sz="2000" dirty="0"/>
              <a:t> bead.</a:t>
            </a:r>
          </a:p>
          <a:p>
            <a:pPr marL="0" indent="0" algn="l" rtl="0">
              <a:buNone/>
            </a:pPr>
            <a:r>
              <a:rPr lang="en-US" sz="2000" dirty="0"/>
              <a:t>e. Retentive posts.</a:t>
            </a:r>
            <a:endParaRPr lang="ar-SA" sz="2000" dirty="0"/>
          </a:p>
        </p:txBody>
      </p:sp>
      <p:pic>
        <p:nvPicPr>
          <p:cNvPr id="1026" name="Picture 2" descr="07 1. minor connectors"/>
          <p:cNvPicPr>
            <a:picLocks noChangeAspect="1" noChangeArrowheads="1"/>
          </p:cNvPicPr>
          <p:nvPr/>
        </p:nvPicPr>
        <p:blipFill rotWithShape="1">
          <a:blip r:embed="rId2">
            <a:extLst>
              <a:ext uri="{28A0092B-C50C-407E-A947-70E740481C1C}">
                <a14:useLocalDpi xmlns:a14="http://schemas.microsoft.com/office/drawing/2010/main" val="0"/>
              </a:ext>
            </a:extLst>
          </a:blip>
          <a:srcRect l="9309" t="23636" r="53179" b="43055"/>
          <a:stretch/>
        </p:blipFill>
        <p:spPr bwMode="auto">
          <a:xfrm>
            <a:off x="8810063" y="1559096"/>
            <a:ext cx="2152650" cy="143510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07 1. minor connectors"/>
          <p:cNvPicPr>
            <a:picLocks noChangeAspect="1" noChangeArrowheads="1"/>
          </p:cNvPicPr>
          <p:nvPr/>
        </p:nvPicPr>
        <p:blipFill rotWithShape="1">
          <a:blip r:embed="rId2">
            <a:extLst>
              <a:ext uri="{28A0092B-C50C-407E-A947-70E740481C1C}">
                <a14:useLocalDpi xmlns:a14="http://schemas.microsoft.com/office/drawing/2010/main" val="0"/>
              </a:ext>
            </a:extLst>
          </a:blip>
          <a:srcRect l="50846" t="24128" r="11218" b="43055"/>
          <a:stretch/>
        </p:blipFill>
        <p:spPr bwMode="auto">
          <a:xfrm>
            <a:off x="6403631" y="1559096"/>
            <a:ext cx="2257449" cy="14661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3872312" y="3292686"/>
            <a:ext cx="2926296" cy="2887451"/>
          </a:xfrm>
          <a:prstGeom prst="rect">
            <a:avLst/>
          </a:prstGeom>
        </p:spPr>
      </p:pic>
      <p:pic>
        <p:nvPicPr>
          <p:cNvPr id="8" name="Picture 7"/>
          <p:cNvPicPr>
            <a:picLocks noChangeAspect="1"/>
          </p:cNvPicPr>
          <p:nvPr/>
        </p:nvPicPr>
        <p:blipFill rotWithShape="1">
          <a:blip r:embed="rId4"/>
          <a:srcRect l="36505" t="25132" r="13805" b="35784"/>
          <a:stretch/>
        </p:blipFill>
        <p:spPr>
          <a:xfrm>
            <a:off x="7137687" y="3505954"/>
            <a:ext cx="3528812" cy="1560551"/>
          </a:xfrm>
          <a:prstGeom prst="rect">
            <a:avLst/>
          </a:prstGeom>
        </p:spPr>
      </p:pic>
    </p:spTree>
    <p:extLst>
      <p:ext uri="{BB962C8B-B14F-4D97-AF65-F5344CB8AC3E}">
        <p14:creationId xmlns:p14="http://schemas.microsoft.com/office/powerpoint/2010/main" val="3345463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140" y="160673"/>
            <a:ext cx="9692640" cy="1325562"/>
          </a:xfrm>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Basic types of the minor connectors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55810" y="1661375"/>
            <a:ext cx="3670736" cy="4351337"/>
          </a:xfrm>
        </p:spPr>
        <p:txBody>
          <a:bodyPr>
            <a:normAutofit/>
          </a:bodyPr>
          <a:lstStyle/>
          <a:p>
            <a:pPr marL="0" indent="0" algn="l" rtl="0">
              <a:buNone/>
            </a:pPr>
            <a:r>
              <a:rPr lang="en-US" sz="2000" dirty="0" smtClean="0"/>
              <a:t>3. </a:t>
            </a:r>
            <a:r>
              <a:rPr lang="en-US" sz="2000" dirty="0" smtClean="0">
                <a:solidFill>
                  <a:srgbClr val="FFC000"/>
                </a:solidFill>
              </a:rPr>
              <a:t>Type 3: </a:t>
            </a:r>
            <a:r>
              <a:rPr lang="en-US" sz="2000" dirty="0" smtClean="0"/>
              <a:t>minor connector that serve as approach arm for vertical projection of bar type clasp. </a:t>
            </a:r>
            <a:endParaRPr lang="ar-SA" sz="2000" dirty="0"/>
          </a:p>
        </p:txBody>
      </p:sp>
      <p:pic>
        <p:nvPicPr>
          <p:cNvPr id="5" name="Picture 4"/>
          <p:cNvPicPr>
            <a:picLocks noChangeAspect="1"/>
          </p:cNvPicPr>
          <p:nvPr/>
        </p:nvPicPr>
        <p:blipFill rotWithShape="1">
          <a:blip r:embed="rId2"/>
          <a:srcRect l="54421" t="37808" r="18556" b="32262"/>
          <a:stretch/>
        </p:blipFill>
        <p:spPr>
          <a:xfrm>
            <a:off x="7031865" y="1970468"/>
            <a:ext cx="2743199" cy="1708219"/>
          </a:xfrm>
          <a:prstGeom prst="rect">
            <a:avLst/>
          </a:prstGeom>
        </p:spPr>
      </p:pic>
      <p:pic>
        <p:nvPicPr>
          <p:cNvPr id="8" name="Picture 7"/>
          <p:cNvPicPr>
            <a:picLocks noChangeAspect="1"/>
          </p:cNvPicPr>
          <p:nvPr/>
        </p:nvPicPr>
        <p:blipFill rotWithShape="1">
          <a:blip r:embed="rId3"/>
          <a:srcRect t="8861"/>
          <a:stretch/>
        </p:blipFill>
        <p:spPr>
          <a:xfrm>
            <a:off x="5190186" y="4113421"/>
            <a:ext cx="5235932" cy="1578437"/>
          </a:xfrm>
          <a:prstGeom prst="rect">
            <a:avLst/>
          </a:prstGeom>
        </p:spPr>
      </p:pic>
      <p:pic>
        <p:nvPicPr>
          <p:cNvPr id="9" name="Picture 8"/>
          <p:cNvPicPr>
            <a:picLocks noChangeAspect="1"/>
          </p:cNvPicPr>
          <p:nvPr/>
        </p:nvPicPr>
        <p:blipFill>
          <a:blip r:embed="rId4"/>
          <a:stretch>
            <a:fillRect/>
          </a:stretch>
        </p:blipFill>
        <p:spPr>
          <a:xfrm>
            <a:off x="1559285" y="3114089"/>
            <a:ext cx="2703621" cy="3577099"/>
          </a:xfrm>
          <a:prstGeom prst="rect">
            <a:avLst/>
          </a:prstGeom>
        </p:spPr>
      </p:pic>
    </p:spTree>
    <p:extLst>
      <p:ext uri="{BB962C8B-B14F-4D97-AF65-F5344CB8AC3E}">
        <p14:creationId xmlns:p14="http://schemas.microsoft.com/office/powerpoint/2010/main" val="4235650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140" y="160673"/>
            <a:ext cx="9692640" cy="1325562"/>
          </a:xfrm>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Basic types of the minor connectors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04295" y="2506663"/>
            <a:ext cx="3670736" cy="4351337"/>
          </a:xfrm>
        </p:spPr>
        <p:txBody>
          <a:bodyPr>
            <a:normAutofit/>
          </a:bodyPr>
          <a:lstStyle/>
          <a:p>
            <a:pPr marL="0" indent="0" algn="l" rtl="0">
              <a:buNone/>
            </a:pPr>
            <a:r>
              <a:rPr lang="en-US" sz="2000" dirty="0" smtClean="0"/>
              <a:t>3. </a:t>
            </a:r>
            <a:r>
              <a:rPr lang="en-US" sz="2000" dirty="0" smtClean="0">
                <a:solidFill>
                  <a:srgbClr val="FFC000"/>
                </a:solidFill>
              </a:rPr>
              <a:t>Type 4: </a:t>
            </a:r>
            <a:r>
              <a:rPr lang="en-US" sz="2000" dirty="0"/>
              <a:t>Surface minor connectors are located on the lingual surface of </a:t>
            </a:r>
            <a:r>
              <a:rPr lang="en-US" sz="2000" dirty="0" smtClean="0"/>
              <a:t>incisors and </a:t>
            </a:r>
            <a:r>
              <a:rPr lang="en-US" sz="2000" dirty="0"/>
              <a:t>canines. They connect lingual rests to the major connector. </a:t>
            </a:r>
            <a:endParaRPr lang="ar-SA" sz="2000" dirty="0"/>
          </a:p>
        </p:txBody>
      </p:sp>
      <p:pic>
        <p:nvPicPr>
          <p:cNvPr id="4" name="Picture 3"/>
          <p:cNvPicPr>
            <a:picLocks noChangeAspect="1"/>
          </p:cNvPicPr>
          <p:nvPr/>
        </p:nvPicPr>
        <p:blipFill>
          <a:blip r:embed="rId2"/>
          <a:stretch>
            <a:fillRect/>
          </a:stretch>
        </p:blipFill>
        <p:spPr>
          <a:xfrm>
            <a:off x="5850828" y="4265388"/>
            <a:ext cx="4208042" cy="2058139"/>
          </a:xfrm>
          <a:prstGeom prst="rect">
            <a:avLst/>
          </a:prstGeom>
        </p:spPr>
      </p:pic>
      <p:pic>
        <p:nvPicPr>
          <p:cNvPr id="6" name="Picture 5"/>
          <p:cNvPicPr>
            <a:picLocks noChangeAspect="1"/>
          </p:cNvPicPr>
          <p:nvPr/>
        </p:nvPicPr>
        <p:blipFill>
          <a:blip r:embed="rId3"/>
          <a:stretch>
            <a:fillRect/>
          </a:stretch>
        </p:blipFill>
        <p:spPr>
          <a:xfrm>
            <a:off x="5850828" y="1564179"/>
            <a:ext cx="3928273" cy="2623265"/>
          </a:xfrm>
          <a:prstGeom prst="rect">
            <a:avLst/>
          </a:prstGeom>
        </p:spPr>
      </p:pic>
    </p:spTree>
    <p:extLst>
      <p:ext uri="{BB962C8B-B14F-4D97-AF65-F5344CB8AC3E}">
        <p14:creationId xmlns:p14="http://schemas.microsoft.com/office/powerpoint/2010/main" val="1813490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Form and location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4520742" cy="4351337"/>
          </a:xfrm>
        </p:spPr>
        <p:txBody>
          <a:bodyPr>
            <a:normAutofit/>
          </a:bodyPr>
          <a:lstStyle/>
          <a:p>
            <a:pPr marL="0" indent="0" algn="l" rtl="0">
              <a:buNone/>
            </a:pPr>
            <a:r>
              <a:rPr lang="en-US" sz="2000" dirty="0" smtClean="0"/>
              <a:t>1- The </a:t>
            </a:r>
            <a:r>
              <a:rPr lang="en-US" sz="2000" dirty="0"/>
              <a:t>minor connector must have sufficient bulk to be </a:t>
            </a:r>
            <a:r>
              <a:rPr lang="en-US" sz="2000" dirty="0">
                <a:solidFill>
                  <a:srgbClr val="00B0F0"/>
                </a:solidFill>
              </a:rPr>
              <a:t>rigid</a:t>
            </a:r>
            <a:r>
              <a:rPr lang="en-US" sz="2000" dirty="0"/>
              <a:t>; otherwise </a:t>
            </a:r>
            <a:r>
              <a:rPr lang="en-US" sz="2000" dirty="0" smtClean="0"/>
              <a:t>the transfer </a:t>
            </a:r>
            <a:r>
              <a:rPr lang="en-US" sz="2000" dirty="0"/>
              <a:t>of functional stresses to the supporting teeth and tissue will not be effective.</a:t>
            </a:r>
          </a:p>
          <a:p>
            <a:pPr marL="0" indent="0" algn="l" rtl="0">
              <a:buNone/>
            </a:pPr>
            <a:r>
              <a:rPr lang="en-US" sz="2000" dirty="0" smtClean="0"/>
              <a:t>2- A </a:t>
            </a:r>
            <a:r>
              <a:rPr lang="en-US" sz="2000" dirty="0"/>
              <a:t>minor connector contacting the axial surface of an abutment </a:t>
            </a:r>
            <a:r>
              <a:rPr lang="en-US" sz="2000" dirty="0">
                <a:solidFill>
                  <a:srgbClr val="00B0F0"/>
                </a:solidFill>
              </a:rPr>
              <a:t>should </a:t>
            </a:r>
            <a:r>
              <a:rPr lang="en-US" sz="2000" dirty="0" smtClean="0">
                <a:solidFill>
                  <a:srgbClr val="00B0F0"/>
                </a:solidFill>
              </a:rPr>
              <a:t>not be </a:t>
            </a:r>
            <a:r>
              <a:rPr lang="en-US" sz="2000" dirty="0">
                <a:solidFill>
                  <a:srgbClr val="00B0F0"/>
                </a:solidFill>
              </a:rPr>
              <a:t>located on a convex surface</a:t>
            </a:r>
            <a:r>
              <a:rPr lang="en-US" sz="2000" dirty="0"/>
              <a:t>. Instead it should be located in an embrasure where it will be least noticeable to the tongue.</a:t>
            </a:r>
            <a:endParaRPr lang="ar-SA" sz="2000" dirty="0"/>
          </a:p>
        </p:txBody>
      </p:sp>
      <p:pic>
        <p:nvPicPr>
          <p:cNvPr id="5" name="Picture 4"/>
          <p:cNvPicPr>
            <a:picLocks noChangeAspect="1"/>
          </p:cNvPicPr>
          <p:nvPr/>
        </p:nvPicPr>
        <p:blipFill rotWithShape="1">
          <a:blip r:embed="rId2"/>
          <a:srcRect l="21262" t="32174" r="39442" b="30150"/>
          <a:stretch/>
        </p:blipFill>
        <p:spPr>
          <a:xfrm>
            <a:off x="6384050" y="526418"/>
            <a:ext cx="4037766" cy="2176529"/>
          </a:xfrm>
          <a:prstGeom prst="rect">
            <a:avLst/>
          </a:prstGeom>
        </p:spPr>
      </p:pic>
      <p:pic>
        <p:nvPicPr>
          <p:cNvPr id="6" name="Picture 5"/>
          <p:cNvPicPr>
            <a:picLocks noChangeAspect="1"/>
          </p:cNvPicPr>
          <p:nvPr/>
        </p:nvPicPr>
        <p:blipFill rotWithShape="1">
          <a:blip r:embed="rId3"/>
          <a:srcRect l="31458" t="66681" r="55081" b="17650"/>
          <a:stretch/>
        </p:blipFill>
        <p:spPr>
          <a:xfrm>
            <a:off x="8347545" y="2863605"/>
            <a:ext cx="2074271" cy="1357429"/>
          </a:xfrm>
          <a:prstGeom prst="rect">
            <a:avLst/>
          </a:prstGeom>
        </p:spPr>
      </p:pic>
      <p:pic>
        <p:nvPicPr>
          <p:cNvPr id="7" name="Picture 6"/>
          <p:cNvPicPr>
            <a:picLocks noChangeAspect="1"/>
          </p:cNvPicPr>
          <p:nvPr/>
        </p:nvPicPr>
        <p:blipFill rotWithShape="1">
          <a:blip r:embed="rId3"/>
          <a:srcRect l="46205" t="66681" r="40432" b="17298"/>
          <a:stretch/>
        </p:blipFill>
        <p:spPr>
          <a:xfrm>
            <a:off x="6215532" y="2839701"/>
            <a:ext cx="2049228" cy="1381333"/>
          </a:xfrm>
          <a:prstGeom prst="rect">
            <a:avLst/>
          </a:prstGeom>
        </p:spPr>
      </p:pic>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4521006" y="5074277"/>
            <a:ext cx="6008088" cy="1577466"/>
          </a:xfrm>
          <a:prstGeom prst="rect">
            <a:avLst/>
          </a:prstGeom>
        </p:spPr>
      </p:pic>
    </p:spTree>
    <p:extLst>
      <p:ext uri="{BB962C8B-B14F-4D97-AF65-F5344CB8AC3E}">
        <p14:creationId xmlns:p14="http://schemas.microsoft.com/office/powerpoint/2010/main" val="4039290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Form and location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4958624" cy="4351337"/>
          </a:xfrm>
        </p:spPr>
        <p:txBody>
          <a:bodyPr>
            <a:normAutofit/>
          </a:bodyPr>
          <a:lstStyle/>
          <a:p>
            <a:pPr marL="0" indent="0" algn="l" rtl="0">
              <a:buNone/>
            </a:pPr>
            <a:r>
              <a:rPr lang="en-US" sz="2000" dirty="0" smtClean="0"/>
              <a:t>3- It </a:t>
            </a:r>
            <a:r>
              <a:rPr lang="en-US" sz="2000" dirty="0"/>
              <a:t>should passing </a:t>
            </a:r>
            <a:r>
              <a:rPr lang="en-US" sz="2000" dirty="0">
                <a:solidFill>
                  <a:srgbClr val="00B0F0"/>
                </a:solidFill>
              </a:rPr>
              <a:t>vertically</a:t>
            </a:r>
            <a:r>
              <a:rPr lang="en-US" sz="2000" dirty="0"/>
              <a:t> from the major connector and covers as </a:t>
            </a:r>
            <a:r>
              <a:rPr lang="en-US" sz="2000" dirty="0">
                <a:solidFill>
                  <a:srgbClr val="00B0F0"/>
                </a:solidFill>
              </a:rPr>
              <a:t>little </a:t>
            </a:r>
            <a:r>
              <a:rPr lang="en-US" sz="2000" dirty="0" smtClean="0"/>
              <a:t>of </a:t>
            </a:r>
            <a:r>
              <a:rPr lang="en-US" sz="2000" dirty="0"/>
              <a:t>the gingival tissue as possible.</a:t>
            </a:r>
          </a:p>
          <a:p>
            <a:pPr marL="0" indent="0" algn="l" rtl="0">
              <a:buNone/>
            </a:pPr>
            <a:r>
              <a:rPr lang="en-US" sz="2000" dirty="0" smtClean="0"/>
              <a:t>4- The </a:t>
            </a:r>
            <a:r>
              <a:rPr lang="en-US" sz="2000" dirty="0"/>
              <a:t>minor connector </a:t>
            </a:r>
            <a:r>
              <a:rPr lang="en-US" sz="2000" dirty="0" smtClean="0"/>
              <a:t>cross </a:t>
            </a:r>
            <a:r>
              <a:rPr lang="en-US" sz="2000" dirty="0"/>
              <a:t>the free </a:t>
            </a:r>
            <a:r>
              <a:rPr lang="en-US" sz="2000" dirty="0">
                <a:solidFill>
                  <a:srgbClr val="00B0F0"/>
                </a:solidFill>
              </a:rPr>
              <a:t>gingival area </a:t>
            </a:r>
            <a:r>
              <a:rPr lang="en-US" sz="2000" dirty="0"/>
              <a:t>must be </a:t>
            </a:r>
            <a:r>
              <a:rPr lang="en-US" sz="2000" dirty="0">
                <a:solidFill>
                  <a:srgbClr val="00B0F0"/>
                </a:solidFill>
              </a:rPr>
              <a:t>relieved</a:t>
            </a:r>
            <a:r>
              <a:rPr lang="en-US" sz="2000" dirty="0"/>
              <a:t> in </a:t>
            </a:r>
            <a:r>
              <a:rPr lang="en-US" sz="2000" dirty="0" smtClean="0"/>
              <a:t>order not </a:t>
            </a:r>
            <a:r>
              <a:rPr lang="en-US" sz="2000" dirty="0"/>
              <a:t>to impinge the tissue</a:t>
            </a:r>
            <a:r>
              <a:rPr lang="en-US" sz="2000" dirty="0" smtClean="0"/>
              <a:t>.</a:t>
            </a:r>
          </a:p>
          <a:p>
            <a:pPr marL="0" indent="0" algn="l" rtl="0">
              <a:buNone/>
            </a:pPr>
            <a:r>
              <a:rPr lang="en-US" sz="2000" dirty="0"/>
              <a:t>5- The </a:t>
            </a:r>
            <a:r>
              <a:rPr lang="en-US" sz="2000" dirty="0">
                <a:solidFill>
                  <a:srgbClr val="00B0F0"/>
                </a:solidFill>
              </a:rPr>
              <a:t>deepest part </a:t>
            </a:r>
            <a:r>
              <a:rPr lang="en-US" sz="2000" dirty="0"/>
              <a:t>of the interdental embrasure should have been </a:t>
            </a:r>
            <a:r>
              <a:rPr lang="en-US" sz="2000" dirty="0">
                <a:solidFill>
                  <a:srgbClr val="00B0F0"/>
                </a:solidFill>
              </a:rPr>
              <a:t>blocked out </a:t>
            </a:r>
            <a:r>
              <a:rPr lang="en-US" sz="2000" dirty="0"/>
              <a:t>to avoid interference during placement and removal, and to avoid any wedging effect on the contacted teeth.</a:t>
            </a:r>
          </a:p>
          <a:p>
            <a:pPr marL="0" indent="0" algn="l" rtl="0">
              <a:buNone/>
            </a:pPr>
            <a:endParaRPr lang="ar-SA" sz="2000" dirty="0"/>
          </a:p>
        </p:txBody>
      </p:sp>
      <p:pic>
        <p:nvPicPr>
          <p:cNvPr id="4" name="Picture 3"/>
          <p:cNvPicPr>
            <a:picLocks noChangeAspect="1"/>
          </p:cNvPicPr>
          <p:nvPr/>
        </p:nvPicPr>
        <p:blipFill>
          <a:blip r:embed="rId2"/>
          <a:stretch>
            <a:fillRect/>
          </a:stretch>
        </p:blipFill>
        <p:spPr>
          <a:xfrm>
            <a:off x="7194102" y="505617"/>
            <a:ext cx="2619375" cy="1743075"/>
          </a:xfrm>
          <a:prstGeom prst="rect">
            <a:avLst/>
          </a:prstGeom>
        </p:spPr>
      </p:pic>
      <p:pic>
        <p:nvPicPr>
          <p:cNvPr id="6" name="Picture 5"/>
          <p:cNvPicPr>
            <a:picLocks noChangeAspect="1"/>
          </p:cNvPicPr>
          <p:nvPr/>
        </p:nvPicPr>
        <p:blipFill>
          <a:blip r:embed="rId3"/>
          <a:stretch>
            <a:fillRect/>
          </a:stretch>
        </p:blipFill>
        <p:spPr>
          <a:xfrm>
            <a:off x="7272290" y="2466164"/>
            <a:ext cx="2462997" cy="1639966"/>
          </a:xfrm>
          <a:prstGeom prst="rect">
            <a:avLst/>
          </a:prstGeom>
        </p:spPr>
      </p:pic>
      <p:pic>
        <p:nvPicPr>
          <p:cNvPr id="7" name="Picture 6"/>
          <p:cNvPicPr>
            <a:picLocks noChangeAspect="1"/>
          </p:cNvPicPr>
          <p:nvPr/>
        </p:nvPicPr>
        <p:blipFill>
          <a:blip r:embed="rId4"/>
          <a:stretch>
            <a:fillRect/>
          </a:stretch>
        </p:blipFill>
        <p:spPr>
          <a:xfrm>
            <a:off x="5898524" y="4297845"/>
            <a:ext cx="5210535" cy="2019770"/>
          </a:xfrm>
          <a:prstGeom prst="rect">
            <a:avLst/>
          </a:prstGeom>
        </p:spPr>
      </p:pic>
    </p:spTree>
    <p:extLst>
      <p:ext uri="{BB962C8B-B14F-4D97-AF65-F5344CB8AC3E}">
        <p14:creationId xmlns:p14="http://schemas.microsoft.com/office/powerpoint/2010/main" val="514649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0"/>
            <a:ext cx="9692640" cy="1325562"/>
          </a:xfrm>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Form and location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11370" y="1596981"/>
            <a:ext cx="5424324" cy="4893971"/>
          </a:xfrm>
        </p:spPr>
        <p:txBody>
          <a:bodyPr>
            <a:normAutofit/>
          </a:bodyPr>
          <a:lstStyle/>
          <a:p>
            <a:pPr marL="0" indent="0" algn="l" rtl="0">
              <a:buNone/>
            </a:pPr>
            <a:r>
              <a:rPr lang="en-US" sz="2000" dirty="0" smtClean="0"/>
              <a:t>6- It is a minor connector that contacts the guiding plane surfaces of the abutment teeth adjacent to an edentulous space. Here the minor connector must </a:t>
            </a:r>
            <a:r>
              <a:rPr lang="en-US" sz="2000" dirty="0" smtClean="0">
                <a:solidFill>
                  <a:srgbClr val="00B0F0"/>
                </a:solidFill>
              </a:rPr>
              <a:t>be broad </a:t>
            </a:r>
            <a:r>
              <a:rPr lang="en-US" sz="2000" dirty="0" err="1" smtClean="0">
                <a:solidFill>
                  <a:srgbClr val="00B0F0"/>
                </a:solidFill>
              </a:rPr>
              <a:t>buccolingually</a:t>
            </a:r>
            <a:r>
              <a:rPr lang="en-US" sz="2000" dirty="0" smtClean="0"/>
              <a:t>  to use the guiding plane to the fullest advantage. And </a:t>
            </a:r>
            <a:r>
              <a:rPr lang="en-US" sz="2000" dirty="0" smtClean="0">
                <a:solidFill>
                  <a:srgbClr val="00B0F0"/>
                </a:solidFill>
              </a:rPr>
              <a:t>thin </a:t>
            </a:r>
            <a:r>
              <a:rPr lang="en-US" sz="2000" dirty="0" err="1" smtClean="0">
                <a:solidFill>
                  <a:srgbClr val="00B0F0"/>
                </a:solidFill>
              </a:rPr>
              <a:t>mesiodistally</a:t>
            </a:r>
            <a:r>
              <a:rPr lang="en-US" sz="2000" dirty="0" smtClean="0"/>
              <a:t> to place the prosthetic tooth in a natural position. </a:t>
            </a:r>
          </a:p>
          <a:p>
            <a:pPr marL="0" indent="0" algn="l" rtl="0">
              <a:buNone/>
            </a:pPr>
            <a:r>
              <a:rPr lang="en-US" sz="2000" dirty="0"/>
              <a:t>7- When an artificial tooth will be placed against a proximal minor connector, the minor connector's </a:t>
            </a:r>
            <a:r>
              <a:rPr lang="en-US" sz="2000" dirty="0">
                <a:solidFill>
                  <a:srgbClr val="00B0F0"/>
                </a:solidFill>
              </a:rPr>
              <a:t>greatest bulk should be toward the lingual </a:t>
            </a:r>
            <a:r>
              <a:rPr lang="en-US" sz="2000" dirty="0"/>
              <a:t>aspect of the abutment tooth. This way sufficient bulk is ensured with the least interference to placement of the artificial tooth.</a:t>
            </a:r>
          </a:p>
          <a:p>
            <a:pPr marL="0" indent="0" algn="l" rtl="0">
              <a:buNone/>
            </a:pPr>
            <a:endParaRPr lang="ar-SA" sz="2000" dirty="0"/>
          </a:p>
        </p:txBody>
      </p:sp>
      <p:pic>
        <p:nvPicPr>
          <p:cNvPr id="5" name="Picture 4"/>
          <p:cNvPicPr>
            <a:picLocks noChangeAspect="1"/>
          </p:cNvPicPr>
          <p:nvPr/>
        </p:nvPicPr>
        <p:blipFill>
          <a:blip r:embed="rId2"/>
          <a:stretch>
            <a:fillRect/>
          </a:stretch>
        </p:blipFill>
        <p:spPr>
          <a:xfrm>
            <a:off x="6596301" y="3145981"/>
            <a:ext cx="3777471" cy="1795969"/>
          </a:xfrm>
          <a:prstGeom prst="rect">
            <a:avLst/>
          </a:prstGeom>
        </p:spPr>
      </p:pic>
      <p:pic>
        <p:nvPicPr>
          <p:cNvPr id="6" name="Picture 5"/>
          <p:cNvPicPr>
            <a:picLocks noChangeAspect="1"/>
          </p:cNvPicPr>
          <p:nvPr/>
        </p:nvPicPr>
        <p:blipFill rotWithShape="1">
          <a:blip r:embed="rId3"/>
          <a:srcRect l="67091" t="32703" r="13211" b="44762"/>
          <a:stretch/>
        </p:blipFill>
        <p:spPr>
          <a:xfrm>
            <a:off x="7319498" y="940158"/>
            <a:ext cx="2562896" cy="1648496"/>
          </a:xfrm>
          <a:prstGeom prst="rect">
            <a:avLst/>
          </a:prstGeom>
        </p:spPr>
      </p:pic>
    </p:spTree>
    <p:extLst>
      <p:ext uri="{BB962C8B-B14F-4D97-AF65-F5344CB8AC3E}">
        <p14:creationId xmlns:p14="http://schemas.microsoft.com/office/powerpoint/2010/main" val="2781096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497950" y="229813"/>
            <a:ext cx="4456562" cy="1944793"/>
          </a:xfrm>
          <a:prstGeom prst="rect">
            <a:avLst/>
          </a:prstGeom>
        </p:spPr>
      </p:pic>
      <p:sp>
        <p:nvSpPr>
          <p:cNvPr id="2" name="Title 1"/>
          <p:cNvSpPr>
            <a:spLocks noGrp="1"/>
          </p:cNvSpPr>
          <p:nvPr>
            <p:ph type="title"/>
          </p:nvPr>
        </p:nvSpPr>
        <p:spPr>
          <a:xfrm>
            <a:off x="965658" y="-39950"/>
            <a:ext cx="9692640" cy="1325562"/>
          </a:xfrm>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Form and location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8854" y="1523151"/>
            <a:ext cx="6529846" cy="4351337"/>
          </a:xfrm>
        </p:spPr>
        <p:txBody>
          <a:bodyPr>
            <a:normAutofit/>
          </a:bodyPr>
          <a:lstStyle/>
          <a:p>
            <a:pPr marL="0" indent="0" algn="l" rtl="0">
              <a:buNone/>
            </a:pPr>
            <a:r>
              <a:rPr lang="en-US" sz="2000" dirty="0" smtClean="0"/>
              <a:t>8- Minor connector that covers the edentulous area to join denture base to major connector  should </a:t>
            </a:r>
            <a:r>
              <a:rPr lang="en-US" sz="2000" dirty="0"/>
              <a:t>be </a:t>
            </a:r>
            <a:r>
              <a:rPr lang="en-US" sz="2000" dirty="0" smtClean="0">
                <a:solidFill>
                  <a:srgbClr val="00B0F0"/>
                </a:solidFill>
              </a:rPr>
              <a:t>completely </a:t>
            </a:r>
            <a:r>
              <a:rPr lang="en-US" sz="2000" dirty="0">
                <a:solidFill>
                  <a:srgbClr val="00B0F0"/>
                </a:solidFill>
              </a:rPr>
              <a:t>embedded </a:t>
            </a:r>
            <a:r>
              <a:rPr lang="en-US" sz="2000" dirty="0"/>
              <a:t>within the denture base. </a:t>
            </a:r>
            <a:endParaRPr lang="en-US" sz="2000" dirty="0" smtClean="0"/>
          </a:p>
          <a:p>
            <a:pPr marL="0" indent="0" algn="l" rtl="0">
              <a:buNone/>
            </a:pPr>
            <a:r>
              <a:rPr lang="en-US" sz="2000" dirty="0" smtClean="0"/>
              <a:t>9- The </a:t>
            </a:r>
            <a:r>
              <a:rPr lang="en-US" sz="2000" dirty="0"/>
              <a:t>junctions of these mandibular minor connectors with the major connectors should be strong </a:t>
            </a:r>
            <a:r>
              <a:rPr lang="en-US" sz="2000" dirty="0">
                <a:solidFill>
                  <a:srgbClr val="00B0F0"/>
                </a:solidFill>
              </a:rPr>
              <a:t>butt-type joints</a:t>
            </a:r>
            <a:r>
              <a:rPr lang="en-US" sz="2000" dirty="0"/>
              <a:t>. Angles formed at the junctions of the connectors should </a:t>
            </a:r>
            <a:r>
              <a:rPr lang="en-US" sz="2000" dirty="0">
                <a:solidFill>
                  <a:srgbClr val="00B0F0"/>
                </a:solidFill>
              </a:rPr>
              <a:t>not be greater than 90 degrees</a:t>
            </a:r>
            <a:r>
              <a:rPr lang="en-US" sz="2000" dirty="0"/>
              <a:t>, thus ensuring the most advantageous and strongest mechanical connection between the acrylic resin denture base and the major connector.</a:t>
            </a:r>
            <a:endParaRPr lang="ar-SA" sz="2000" dirty="0"/>
          </a:p>
        </p:txBody>
      </p:sp>
      <p:pic>
        <p:nvPicPr>
          <p:cNvPr id="4" name="Picture 3"/>
          <p:cNvPicPr>
            <a:picLocks noChangeAspect="1"/>
          </p:cNvPicPr>
          <p:nvPr/>
        </p:nvPicPr>
        <p:blipFill rotWithShape="1">
          <a:blip r:embed="rId3"/>
          <a:srcRect l="25986" t="62339" r="22526" b="5226"/>
          <a:stretch/>
        </p:blipFill>
        <p:spPr>
          <a:xfrm>
            <a:off x="7325139" y="2478622"/>
            <a:ext cx="3129567" cy="1481071"/>
          </a:xfrm>
          <a:prstGeom prst="rect">
            <a:avLst/>
          </a:prstGeom>
        </p:spPr>
      </p:pic>
      <p:pic>
        <p:nvPicPr>
          <p:cNvPr id="6" name="Picture 5"/>
          <p:cNvPicPr>
            <a:picLocks noChangeAspect="1"/>
          </p:cNvPicPr>
          <p:nvPr/>
        </p:nvPicPr>
        <p:blipFill>
          <a:blip r:embed="rId4"/>
          <a:stretch>
            <a:fillRect/>
          </a:stretch>
        </p:blipFill>
        <p:spPr>
          <a:xfrm>
            <a:off x="4019762" y="4893972"/>
            <a:ext cx="6275754" cy="1799819"/>
          </a:xfrm>
          <a:prstGeom prst="rect">
            <a:avLst/>
          </a:prstGeom>
        </p:spPr>
      </p:pic>
      <p:pic>
        <p:nvPicPr>
          <p:cNvPr id="7" name="Picture 6"/>
          <p:cNvPicPr>
            <a:picLocks noChangeAspect="1"/>
          </p:cNvPicPr>
          <p:nvPr/>
        </p:nvPicPr>
        <p:blipFill>
          <a:blip r:embed="rId5"/>
          <a:stretch>
            <a:fillRect/>
          </a:stretch>
        </p:blipFill>
        <p:spPr>
          <a:xfrm>
            <a:off x="902946" y="4893972"/>
            <a:ext cx="2609850" cy="1752600"/>
          </a:xfrm>
          <a:prstGeom prst="rect">
            <a:avLst/>
          </a:prstGeom>
        </p:spPr>
      </p:pic>
    </p:spTree>
    <p:extLst>
      <p:ext uri="{BB962C8B-B14F-4D97-AF65-F5344CB8AC3E}">
        <p14:creationId xmlns:p14="http://schemas.microsoft.com/office/powerpoint/2010/main" val="3069489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39970" t="46435" r="17666" b="9727"/>
          <a:stretch/>
        </p:blipFill>
        <p:spPr>
          <a:xfrm>
            <a:off x="5576552" y="2226521"/>
            <a:ext cx="5278693" cy="3071016"/>
          </a:xfrm>
          <a:prstGeom prst="rect">
            <a:avLst/>
          </a:prstGeom>
        </p:spPr>
      </p:pic>
      <p:sp>
        <p:nvSpPr>
          <p:cNvPr id="2" name="Title 1"/>
          <p:cNvSpPr>
            <a:spLocks noGrp="1"/>
          </p:cNvSpPr>
          <p:nvPr>
            <p:ph type="title"/>
          </p:nvPr>
        </p:nvSpPr>
        <p:spPr>
          <a:xfrm>
            <a:off x="411867" y="254705"/>
            <a:ext cx="9692640" cy="1325562"/>
          </a:xfrm>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Form and location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11867" y="1802377"/>
            <a:ext cx="5422263" cy="4351337"/>
          </a:xfrm>
        </p:spPr>
        <p:txBody>
          <a:bodyPr/>
          <a:lstStyle/>
          <a:p>
            <a:pPr algn="l" rtl="0"/>
            <a:endParaRPr lang="ar-SA" dirty="0"/>
          </a:p>
          <a:p>
            <a:pPr marL="0" indent="0" algn="l" rtl="0">
              <a:buNone/>
            </a:pPr>
            <a:r>
              <a:rPr lang="en-US" dirty="0" smtClean="0"/>
              <a:t>10- The </a:t>
            </a:r>
            <a:r>
              <a:rPr lang="en-US" dirty="0"/>
              <a:t>minor connector for </a:t>
            </a:r>
            <a:r>
              <a:rPr lang="en-US" dirty="0">
                <a:solidFill>
                  <a:srgbClr val="00B0F0"/>
                </a:solidFill>
              </a:rPr>
              <a:t>the mandibular </a:t>
            </a:r>
            <a:r>
              <a:rPr lang="en-US" dirty="0"/>
              <a:t>distal extension base should </a:t>
            </a:r>
            <a:r>
              <a:rPr lang="en-US" dirty="0" smtClean="0"/>
              <a:t>extend </a:t>
            </a:r>
            <a:r>
              <a:rPr lang="en-US" dirty="0"/>
              <a:t>posteriorly </a:t>
            </a:r>
            <a:r>
              <a:rPr lang="en-US" dirty="0">
                <a:solidFill>
                  <a:srgbClr val="00B0F0"/>
                </a:solidFill>
              </a:rPr>
              <a:t>about two thirds</a:t>
            </a:r>
            <a:r>
              <a:rPr lang="en-US" dirty="0"/>
              <a:t> the length of the edentulous ridge and have elements on both the lingual and buccal surfaces. Such an arrangement will not only add strength to the denture base but also may minimize distortion of the cured base from its inherent strains caused by processing. </a:t>
            </a:r>
          </a:p>
          <a:p>
            <a:pPr marL="0" indent="0" algn="l" rtl="0">
              <a:buNone/>
            </a:pPr>
            <a:r>
              <a:rPr lang="en-US" dirty="0" smtClean="0"/>
              <a:t>11- Minor </a:t>
            </a:r>
            <a:r>
              <a:rPr lang="en-US" dirty="0"/>
              <a:t>connectors for </a:t>
            </a:r>
            <a:r>
              <a:rPr lang="en-US" dirty="0">
                <a:solidFill>
                  <a:srgbClr val="00B0F0"/>
                </a:solidFill>
              </a:rPr>
              <a:t>maxillary </a:t>
            </a:r>
            <a:r>
              <a:rPr lang="en-US" dirty="0"/>
              <a:t>distal extension denture bases should </a:t>
            </a:r>
            <a:r>
              <a:rPr lang="en-US" dirty="0" smtClean="0"/>
              <a:t>extend </a:t>
            </a:r>
            <a:r>
              <a:rPr lang="en-US" dirty="0"/>
              <a:t>the </a:t>
            </a:r>
            <a:r>
              <a:rPr lang="en-US" dirty="0">
                <a:solidFill>
                  <a:srgbClr val="00B0F0"/>
                </a:solidFill>
              </a:rPr>
              <a:t>entire length </a:t>
            </a:r>
            <a:r>
              <a:rPr lang="en-US" dirty="0"/>
              <a:t>of the residual ridge and should be of a </a:t>
            </a:r>
            <a:r>
              <a:rPr lang="en-US" dirty="0" smtClean="0"/>
              <a:t>ladder-like or mesh-like. </a:t>
            </a:r>
            <a:endParaRPr lang="en-US" dirty="0"/>
          </a:p>
          <a:p>
            <a:pPr algn="l" rtl="0"/>
            <a:endParaRPr lang="ar-SA" dirty="0"/>
          </a:p>
          <a:p>
            <a:pPr algn="l" rtl="0"/>
            <a:endParaRPr lang="ar-SA" dirty="0"/>
          </a:p>
        </p:txBody>
      </p:sp>
      <p:pic>
        <p:nvPicPr>
          <p:cNvPr id="5" name="Picture 4"/>
          <p:cNvPicPr>
            <a:picLocks noChangeAspect="1"/>
          </p:cNvPicPr>
          <p:nvPr/>
        </p:nvPicPr>
        <p:blipFill>
          <a:blip r:embed="rId3"/>
          <a:stretch>
            <a:fillRect/>
          </a:stretch>
        </p:blipFill>
        <p:spPr>
          <a:xfrm>
            <a:off x="8473878" y="254705"/>
            <a:ext cx="2600325" cy="1762125"/>
          </a:xfrm>
          <a:prstGeom prst="rect">
            <a:avLst/>
          </a:prstGeom>
        </p:spPr>
      </p:pic>
      <p:pic>
        <p:nvPicPr>
          <p:cNvPr id="7" name="Picture 6"/>
          <p:cNvPicPr>
            <a:picLocks noChangeAspect="1"/>
          </p:cNvPicPr>
          <p:nvPr/>
        </p:nvPicPr>
        <p:blipFill>
          <a:blip r:embed="rId4"/>
          <a:stretch>
            <a:fillRect/>
          </a:stretch>
        </p:blipFill>
        <p:spPr>
          <a:xfrm>
            <a:off x="6081385" y="177741"/>
            <a:ext cx="2272802" cy="2048780"/>
          </a:xfrm>
          <a:prstGeom prst="rect">
            <a:avLst/>
          </a:prstGeom>
        </p:spPr>
      </p:pic>
      <p:pic>
        <p:nvPicPr>
          <p:cNvPr id="8" name="Picture 7"/>
          <p:cNvPicPr>
            <a:picLocks noChangeAspect="1"/>
          </p:cNvPicPr>
          <p:nvPr/>
        </p:nvPicPr>
        <p:blipFill>
          <a:blip r:embed="rId5"/>
          <a:stretch>
            <a:fillRect/>
          </a:stretch>
        </p:blipFill>
        <p:spPr>
          <a:xfrm>
            <a:off x="6861756" y="5471811"/>
            <a:ext cx="3571875" cy="1276350"/>
          </a:xfrm>
          <a:prstGeom prst="rect">
            <a:avLst/>
          </a:prstGeom>
        </p:spPr>
      </p:pic>
    </p:spTree>
    <p:extLst>
      <p:ext uri="{BB962C8B-B14F-4D97-AF65-F5344CB8AC3E}">
        <p14:creationId xmlns:p14="http://schemas.microsoft.com/office/powerpoint/2010/main" val="597523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Form and location </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1872" y="1828800"/>
            <a:ext cx="5422263" cy="4351337"/>
          </a:xfrm>
        </p:spPr>
        <p:txBody>
          <a:bodyPr/>
          <a:lstStyle/>
          <a:p>
            <a:pPr algn="l" rtl="0"/>
            <a:endParaRPr lang="ar-SA" dirty="0"/>
          </a:p>
          <a:p>
            <a:pPr marL="0" indent="0" algn="l" rtl="0">
              <a:buNone/>
            </a:pPr>
            <a:r>
              <a:rPr lang="en-US" sz="2000" dirty="0" smtClean="0">
                <a:latin typeface="Andalus" panose="02020603050405020304" pitchFamily="18" charset="-78"/>
                <a:cs typeface="Andalus" panose="02020603050405020304" pitchFamily="18" charset="-78"/>
              </a:rPr>
              <a:t>12- The </a:t>
            </a:r>
            <a:r>
              <a:rPr lang="en-US" sz="2000" dirty="0">
                <a:latin typeface="Andalus" panose="02020603050405020304" pitchFamily="18" charset="-78"/>
                <a:cs typeface="Andalus" panose="02020603050405020304" pitchFamily="18" charset="-78"/>
              </a:rPr>
              <a:t>minor connector for </a:t>
            </a:r>
            <a:r>
              <a:rPr lang="en-US" sz="2000" dirty="0" smtClean="0">
                <a:latin typeface="Andalus" panose="02020603050405020304" pitchFamily="18" charset="-78"/>
                <a:cs typeface="Andalus" panose="02020603050405020304" pitchFamily="18" charset="-78"/>
              </a:rPr>
              <a:t>vertical projection of bar type clasp approaches the tooth from an apical direction rather than from an occlusal direction, the approach arm should display a smooth, even taper from its origin to its terminus</a:t>
            </a:r>
            <a:endParaRPr lang="en-US" sz="2000" dirty="0">
              <a:latin typeface="Andalus" panose="02020603050405020304" pitchFamily="18" charset="-78"/>
              <a:cs typeface="Andalus" panose="02020603050405020304" pitchFamily="18" charset="-78"/>
            </a:endParaRPr>
          </a:p>
          <a:p>
            <a:pPr marL="0" indent="0" algn="l" rtl="0">
              <a:buNone/>
            </a:pPr>
            <a:r>
              <a:rPr lang="en-US" sz="2000" dirty="0" smtClean="0">
                <a:latin typeface="Andalus" panose="02020603050405020304" pitchFamily="18" charset="-78"/>
                <a:cs typeface="Andalus" panose="02020603050405020304" pitchFamily="18" charset="-78"/>
              </a:rPr>
              <a:t>13- Minor </a:t>
            </a:r>
            <a:r>
              <a:rPr lang="en-US" sz="2000" dirty="0">
                <a:latin typeface="Andalus" panose="02020603050405020304" pitchFamily="18" charset="-78"/>
                <a:cs typeface="Andalus" panose="02020603050405020304" pitchFamily="18" charset="-78"/>
              </a:rPr>
              <a:t>connectors for </a:t>
            </a:r>
            <a:r>
              <a:rPr lang="en-US" sz="2000" dirty="0" smtClean="0">
                <a:latin typeface="Andalus" panose="02020603050405020304" pitchFamily="18" charset="-78"/>
                <a:cs typeface="Andalus" panose="02020603050405020304" pitchFamily="18" charset="-78"/>
              </a:rPr>
              <a:t>vertical projection of bar type clasp must not cross a soft tissue undercut (need parallel block out).</a:t>
            </a:r>
            <a:endParaRPr lang="ar-SA" sz="2000" dirty="0">
              <a:latin typeface="Andalus" panose="02020603050405020304" pitchFamily="18" charset="-78"/>
              <a:cs typeface="Andalus" panose="02020603050405020304" pitchFamily="18" charset="-78"/>
            </a:endParaRPr>
          </a:p>
          <a:p>
            <a:pPr algn="l" rtl="0"/>
            <a:endParaRPr lang="ar-SA" dirty="0"/>
          </a:p>
        </p:txBody>
      </p:sp>
      <p:pic>
        <p:nvPicPr>
          <p:cNvPr id="2050" name="Picture 2" descr="Direct Retainers"/>
          <p:cNvPicPr>
            <a:picLocks noChangeAspect="1" noChangeArrowheads="1"/>
          </p:cNvPicPr>
          <p:nvPr/>
        </p:nvPicPr>
        <p:blipFill rotWithShape="1">
          <a:blip r:embed="rId2">
            <a:extLst>
              <a:ext uri="{28A0092B-C50C-407E-A947-70E740481C1C}">
                <a14:useLocalDpi xmlns:a14="http://schemas.microsoft.com/office/drawing/2010/main" val="0"/>
              </a:ext>
            </a:extLst>
          </a:blip>
          <a:srcRect l="2102" t="8676" r="56571" b="55192"/>
          <a:stretch/>
        </p:blipFill>
        <p:spPr bwMode="auto">
          <a:xfrm>
            <a:off x="7362469" y="1300767"/>
            <a:ext cx="2943022" cy="193183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3"/>
          <a:srcRect b="46335"/>
          <a:stretch/>
        </p:blipFill>
        <p:spPr>
          <a:xfrm>
            <a:off x="7362469" y="3697342"/>
            <a:ext cx="2874380" cy="1892089"/>
          </a:xfrm>
          <a:prstGeom prst="rect">
            <a:avLst/>
          </a:prstGeom>
        </p:spPr>
      </p:pic>
    </p:spTree>
    <p:extLst>
      <p:ext uri="{BB962C8B-B14F-4D97-AF65-F5344CB8AC3E}">
        <p14:creationId xmlns:p14="http://schemas.microsoft.com/office/powerpoint/2010/main" val="3490074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3935" t="58935" r="41817" b="14480"/>
          <a:stretch/>
        </p:blipFill>
        <p:spPr>
          <a:xfrm>
            <a:off x="6108192" y="365760"/>
            <a:ext cx="4456091" cy="1944711"/>
          </a:xfrm>
          <a:prstGeom prst="rect">
            <a:avLst/>
          </a:prstGeom>
        </p:spPr>
      </p:pic>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Finishing line</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01263" y="2150772"/>
            <a:ext cx="8603345" cy="4351337"/>
          </a:xfrm>
        </p:spPr>
        <p:txBody>
          <a:bodyPr>
            <a:normAutofit/>
          </a:bodyPr>
          <a:lstStyle/>
          <a:p>
            <a:pPr algn="l" rtl="0"/>
            <a:r>
              <a:rPr lang="en-US" sz="2200" b="1" dirty="0">
                <a:solidFill>
                  <a:srgbClr val="000000"/>
                </a:solidFill>
                <a:latin typeface="Times New Roman" panose="02020603050405020304" pitchFamily="18" charset="0"/>
              </a:rPr>
              <a:t>The finishing line junction with the major connector should take the form of an angle </a:t>
            </a:r>
            <a:r>
              <a:rPr lang="en-US" sz="2200" b="1" dirty="0">
                <a:solidFill>
                  <a:srgbClr val="FFC000"/>
                </a:solidFill>
                <a:latin typeface="Times New Roman" panose="02020603050405020304" pitchFamily="18" charset="0"/>
              </a:rPr>
              <a:t>not greater than 90°, </a:t>
            </a:r>
            <a:r>
              <a:rPr lang="en-US" sz="2200" b="1" dirty="0">
                <a:solidFill>
                  <a:srgbClr val="000000"/>
                </a:solidFill>
                <a:latin typeface="Times New Roman" panose="02020603050405020304" pitchFamily="18" charset="0"/>
              </a:rPr>
              <a:t>therefore being somewhat undercut. </a:t>
            </a:r>
            <a:endParaRPr lang="en-US" sz="2200" b="1" dirty="0" smtClean="0">
              <a:solidFill>
                <a:srgbClr val="000000"/>
              </a:solidFill>
              <a:latin typeface="Times New Roman" panose="02020603050405020304" pitchFamily="18" charset="0"/>
            </a:endParaRPr>
          </a:p>
          <a:p>
            <a:pPr marL="0" indent="0" algn="l" rtl="0">
              <a:buNone/>
            </a:pPr>
            <a:r>
              <a:rPr lang="en-US" sz="2200" b="1" dirty="0" smtClean="0">
                <a:solidFill>
                  <a:srgbClr val="00B0F0"/>
                </a:solidFill>
                <a:latin typeface="Times New Roman" panose="02020603050405020304" pitchFamily="18" charset="0"/>
              </a:rPr>
              <a:t>Functions:</a:t>
            </a:r>
            <a:endParaRPr lang="ar-SA" sz="1500" b="1" dirty="0">
              <a:solidFill>
                <a:srgbClr val="00B0F0"/>
              </a:solidFill>
              <a:latin typeface="Times New Roman" panose="02020603050405020304" pitchFamily="18" charset="0"/>
            </a:endParaRPr>
          </a:p>
          <a:p>
            <a:pPr marL="457200" indent="-457200" algn="l" rtl="0">
              <a:buFont typeface="+mj-lt"/>
              <a:buAutoNum type="arabicPeriod"/>
            </a:pPr>
            <a:r>
              <a:rPr lang="en-US" sz="2000" dirty="0">
                <a:solidFill>
                  <a:srgbClr val="000000"/>
                </a:solidFill>
                <a:latin typeface="Times New Roman" panose="02020603050405020304" pitchFamily="18" charset="0"/>
              </a:rPr>
              <a:t>A finish line creates a definite limit to the plastic of the denture base, in this way the plastic ends in a bulk of material. Thin areas of plastic are weak and subjected to fracture. </a:t>
            </a:r>
          </a:p>
          <a:p>
            <a:pPr marL="457200" indent="-457200" algn="l" rtl="0">
              <a:buFont typeface="+mj-lt"/>
              <a:buAutoNum type="arabicPeriod"/>
            </a:pPr>
            <a:r>
              <a:rPr lang="en-US" sz="2000" dirty="0">
                <a:solidFill>
                  <a:srgbClr val="000000"/>
                </a:solidFill>
                <a:latin typeface="Times New Roman" panose="02020603050405020304" pitchFamily="18" charset="0"/>
              </a:rPr>
              <a:t>Undercut finishing line provides mechanical retention for the plastic denture base. </a:t>
            </a:r>
          </a:p>
          <a:p>
            <a:pPr marL="457200" indent="-457200" algn="l" rtl="0">
              <a:buFont typeface="+mj-lt"/>
              <a:buAutoNum type="arabicPeriod"/>
            </a:pPr>
            <a:r>
              <a:rPr lang="en-US" sz="2000" dirty="0">
                <a:solidFill>
                  <a:srgbClr val="000000"/>
                </a:solidFill>
                <a:latin typeface="Times New Roman" panose="02020603050405020304" pitchFamily="18" charset="0"/>
              </a:rPr>
              <a:t>Finish line provides a smooth transition from the plastic base to the removable partial denture metal framework. </a:t>
            </a:r>
          </a:p>
          <a:p>
            <a:endParaRPr lang="ar-SA" sz="2400" dirty="0">
              <a:solidFill>
                <a:srgbClr val="000000"/>
              </a:solidFill>
              <a:latin typeface="Times New Roman" panose="02020603050405020304" pitchFamily="18" charset="0"/>
            </a:endParaRPr>
          </a:p>
          <a:p>
            <a:endParaRPr lang="ar-SA" sz="2400" dirty="0">
              <a:solidFill>
                <a:srgbClr val="000000"/>
              </a:solidFill>
              <a:latin typeface="Times New Roman" panose="02020603050405020304" pitchFamily="18" charset="0"/>
            </a:endParaRPr>
          </a:p>
          <a:p>
            <a:endParaRPr lang="ar-SA" sz="2400" dirty="0">
              <a:solidFill>
                <a:srgbClr val="000000"/>
              </a:solidFill>
              <a:latin typeface="Times New Roman" panose="02020603050405020304" pitchFamily="18" charset="0"/>
            </a:endParaRPr>
          </a:p>
          <a:p>
            <a:endParaRPr lang="ar-SA" sz="2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882975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Finishing line</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endParaRPr lang="ar-SA" sz="2400" dirty="0">
              <a:solidFill>
                <a:srgbClr val="000000"/>
              </a:solidFill>
              <a:latin typeface="Times New Roman" panose="02020603050405020304" pitchFamily="18" charset="0"/>
            </a:endParaRPr>
          </a:p>
          <a:p>
            <a:endParaRPr lang="ar-SA" sz="2400" dirty="0">
              <a:solidFill>
                <a:srgbClr val="000000"/>
              </a:solidFill>
              <a:latin typeface="Times New Roman" panose="02020603050405020304" pitchFamily="18" charset="0"/>
            </a:endParaRPr>
          </a:p>
          <a:p>
            <a:endParaRPr lang="ar-SA" sz="2400" dirty="0">
              <a:solidFill>
                <a:srgbClr val="000000"/>
              </a:solidFill>
              <a:latin typeface="Times New Roman" panose="02020603050405020304" pitchFamily="18" charset="0"/>
            </a:endParaRPr>
          </a:p>
          <a:p>
            <a:endParaRPr lang="ar-SA" sz="2400" dirty="0">
              <a:solidFill>
                <a:srgbClr val="000000"/>
              </a:solidFill>
              <a:latin typeface="Times New Roman" panose="02020603050405020304" pitchFamily="18" charset="0"/>
            </a:endParaRPr>
          </a:p>
        </p:txBody>
      </p:sp>
      <p:pic>
        <p:nvPicPr>
          <p:cNvPr id="4" name="Picture 3"/>
          <p:cNvPicPr>
            <a:picLocks noChangeAspect="1"/>
          </p:cNvPicPr>
          <p:nvPr/>
        </p:nvPicPr>
        <p:blipFill rotWithShape="1">
          <a:blip r:embed="rId2"/>
          <a:srcRect l="16016" t="25484" r="33898" b="41945"/>
          <a:stretch/>
        </p:blipFill>
        <p:spPr>
          <a:xfrm>
            <a:off x="2301197" y="2176530"/>
            <a:ext cx="6516709" cy="2382592"/>
          </a:xfrm>
          <a:prstGeom prst="rect">
            <a:avLst/>
          </a:prstGeom>
        </p:spPr>
      </p:pic>
      <p:sp>
        <p:nvSpPr>
          <p:cNvPr id="5" name="Rectangle 4"/>
          <p:cNvSpPr/>
          <p:nvPr/>
        </p:nvSpPr>
        <p:spPr>
          <a:xfrm>
            <a:off x="1184854" y="4906852"/>
            <a:ext cx="9092485" cy="923330"/>
          </a:xfrm>
          <a:prstGeom prst="rect">
            <a:avLst/>
          </a:prstGeom>
        </p:spPr>
        <p:txBody>
          <a:bodyPr wrap="square">
            <a:spAutoFit/>
          </a:bodyPr>
          <a:lstStyle/>
          <a:p>
            <a:pPr algn="ctr"/>
            <a:r>
              <a:rPr lang="en-US" dirty="0"/>
              <a:t>Frontal sections through lingual finishing lines of palatal major</a:t>
            </a:r>
          </a:p>
          <a:p>
            <a:pPr algn="ctr"/>
            <a:r>
              <a:rPr lang="en-US" dirty="0"/>
              <a:t>connectors. Right image is through full cast metal base major connector;</a:t>
            </a:r>
          </a:p>
          <a:p>
            <a:pPr algn="ctr"/>
            <a:r>
              <a:rPr lang="en-US" dirty="0"/>
              <a:t>left image is through resin denture base.</a:t>
            </a:r>
            <a:endParaRPr lang="ar-SA" dirty="0"/>
          </a:p>
        </p:txBody>
      </p:sp>
    </p:spTree>
    <p:extLst>
      <p:ext uri="{BB962C8B-B14F-4D97-AF65-F5344CB8AC3E}">
        <p14:creationId xmlns:p14="http://schemas.microsoft.com/office/powerpoint/2010/main" val="807829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Finishing line</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000" dirty="0">
                <a:solidFill>
                  <a:srgbClr val="000000"/>
                </a:solidFill>
                <a:latin typeface="Times New Roman" panose="02020603050405020304" pitchFamily="18" charset="0"/>
              </a:rPr>
              <a:t>Of course the medial extent of the minor connector depends on the lateral extent of the major palatal connector. </a:t>
            </a:r>
          </a:p>
          <a:p>
            <a:pPr algn="l" rtl="0"/>
            <a:r>
              <a:rPr lang="en-US" sz="2000" dirty="0">
                <a:solidFill>
                  <a:srgbClr val="000000"/>
                </a:solidFill>
                <a:latin typeface="Times New Roman" panose="02020603050405020304" pitchFamily="18" charset="0"/>
              </a:rPr>
              <a:t>If the finishing line is located too far </a:t>
            </a:r>
            <a:r>
              <a:rPr lang="en-US" sz="2000" b="1" i="1" dirty="0">
                <a:solidFill>
                  <a:srgbClr val="000000"/>
                </a:solidFill>
                <a:latin typeface="Times New Roman" panose="02020603050405020304" pitchFamily="18" charset="0"/>
              </a:rPr>
              <a:t>medially</a:t>
            </a:r>
            <a:r>
              <a:rPr lang="en-US" sz="2000" dirty="0">
                <a:solidFill>
                  <a:srgbClr val="000000"/>
                </a:solidFill>
                <a:latin typeface="Times New Roman" panose="02020603050405020304" pitchFamily="18" charset="0"/>
              </a:rPr>
              <a:t>, the natural contour of the palate will be altered by the thickness of the junction and the acrylic resin supporting the artificial teeth, when the palatal contours are restored, enhancing speech and contributing to a natural feeling for the patient. </a:t>
            </a:r>
            <a:endParaRPr lang="en-US" sz="2000" dirty="0" smtClean="0">
              <a:solidFill>
                <a:srgbClr val="000000"/>
              </a:solidFill>
              <a:latin typeface="Times New Roman" panose="02020603050405020304" pitchFamily="18" charset="0"/>
            </a:endParaRPr>
          </a:p>
          <a:p>
            <a:pPr algn="l" rtl="0"/>
            <a:r>
              <a:rPr lang="en-US" sz="2000" dirty="0">
                <a:solidFill>
                  <a:srgbClr val="000000"/>
                </a:solidFill>
                <a:latin typeface="Times New Roman" panose="02020603050405020304" pitchFamily="18" charset="0"/>
              </a:rPr>
              <a:t>If, on the other hand, the finishing line is located too far buccally, it will be most difficult to create a natural contour of the acrylic resin on the lingual surface of the artificial teeth.</a:t>
            </a:r>
          </a:p>
          <a:p>
            <a:pPr algn="l" rtl="0"/>
            <a:endParaRPr lang="ar-SA" sz="2800" dirty="0">
              <a:solidFill>
                <a:srgbClr val="000000"/>
              </a:solidFill>
              <a:latin typeface="Times New Roman" panose="02020603050405020304" pitchFamily="18" charset="0"/>
            </a:endParaRPr>
          </a:p>
          <a:p>
            <a:pPr algn="l" rtl="0"/>
            <a:endParaRPr lang="ar-SA" sz="2800" dirty="0">
              <a:solidFill>
                <a:srgbClr val="000000"/>
              </a:solidFill>
              <a:latin typeface="Times New Roman" panose="02020603050405020304" pitchFamily="18" charset="0"/>
            </a:endParaRPr>
          </a:p>
          <a:p>
            <a:pPr algn="l" rtl="0"/>
            <a:endParaRPr lang="ar-SA" sz="2800" dirty="0">
              <a:solidFill>
                <a:srgbClr val="000000"/>
              </a:solidFill>
              <a:latin typeface="Times New Roman" panose="02020603050405020304" pitchFamily="18" charset="0"/>
            </a:endParaRPr>
          </a:p>
          <a:p>
            <a:pPr algn="l" rtl="0"/>
            <a:endParaRPr lang="ar-SA" sz="28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067817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Finishing line</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49748" y="1691322"/>
            <a:ext cx="5599824" cy="4351337"/>
          </a:xfrm>
        </p:spPr>
        <p:txBody>
          <a:bodyPr>
            <a:normAutofit/>
          </a:bodyPr>
          <a:lstStyle/>
          <a:p>
            <a:pPr marL="0" indent="0" algn="l" rtl="0">
              <a:buNone/>
            </a:pPr>
            <a:endParaRPr lang="ar-SA" sz="2000" dirty="0">
              <a:solidFill>
                <a:srgbClr val="000000"/>
              </a:solidFill>
              <a:latin typeface="Times New Roman" panose="02020603050405020304" pitchFamily="18" charset="0"/>
            </a:endParaRPr>
          </a:p>
          <a:p>
            <a:pPr algn="l" rtl="0"/>
            <a:r>
              <a:rPr lang="en-US" sz="2000" dirty="0">
                <a:solidFill>
                  <a:srgbClr val="000000"/>
                </a:solidFill>
                <a:latin typeface="Times New Roman" panose="02020603050405020304" pitchFamily="18" charset="0"/>
              </a:rPr>
              <a:t>Junction of major connector and minor connector at palatal finishing lines should be located 2 mm medial from an imaginary line that would contact lingual surfaces of missing posterior teeth. Finish line on right is too far toward midline of palate.</a:t>
            </a:r>
          </a:p>
          <a:p>
            <a:pPr algn="l" rtl="0"/>
            <a:r>
              <a:rPr lang="en-US" sz="2000" dirty="0">
                <a:solidFill>
                  <a:srgbClr val="000000"/>
                </a:solidFill>
                <a:latin typeface="Times New Roman" panose="02020603050405020304" pitchFamily="18" charset="0"/>
              </a:rPr>
              <a:t>Extension of finishing line to area of </a:t>
            </a:r>
            <a:r>
              <a:rPr lang="en-US" sz="2000" dirty="0" err="1">
                <a:solidFill>
                  <a:srgbClr val="000000"/>
                </a:solidFill>
                <a:latin typeface="Times New Roman" panose="02020603050405020304" pitchFamily="18" charset="0"/>
              </a:rPr>
              <a:t>pterygomaxillary</a:t>
            </a:r>
            <a:r>
              <a:rPr lang="en-US" sz="2000" dirty="0">
                <a:solidFill>
                  <a:srgbClr val="000000"/>
                </a:solidFill>
                <a:latin typeface="Times New Roman" panose="02020603050405020304" pitchFamily="18" charset="0"/>
              </a:rPr>
              <a:t> notch provides butt-type joint for attachment of border portion of resin base through </a:t>
            </a:r>
            <a:r>
              <a:rPr lang="en-US" sz="2000" dirty="0" err="1">
                <a:solidFill>
                  <a:srgbClr val="000000"/>
                </a:solidFill>
                <a:latin typeface="Times New Roman" panose="02020603050405020304" pitchFamily="18" charset="0"/>
              </a:rPr>
              <a:t>pterygomaxillary</a:t>
            </a:r>
            <a:r>
              <a:rPr lang="en-US" sz="2000" dirty="0">
                <a:solidFill>
                  <a:srgbClr val="000000"/>
                </a:solidFill>
                <a:latin typeface="Times New Roman" panose="02020603050405020304" pitchFamily="18" charset="0"/>
              </a:rPr>
              <a:t> notch (arrows).</a:t>
            </a:r>
            <a:endParaRPr lang="ar-SA" sz="2000" dirty="0">
              <a:solidFill>
                <a:srgbClr val="000000"/>
              </a:solidFill>
              <a:latin typeface="Times New Roman" panose="02020603050405020304" pitchFamily="18" charset="0"/>
            </a:endParaRPr>
          </a:p>
        </p:txBody>
      </p:sp>
      <p:pic>
        <p:nvPicPr>
          <p:cNvPr id="8" name="Picture 7"/>
          <p:cNvPicPr>
            <a:picLocks noChangeAspect="1"/>
          </p:cNvPicPr>
          <p:nvPr/>
        </p:nvPicPr>
        <p:blipFill rotWithShape="1">
          <a:blip r:embed="rId2"/>
          <a:srcRect l="18985" t="22523" r="37660" b="9520"/>
          <a:stretch/>
        </p:blipFill>
        <p:spPr>
          <a:xfrm>
            <a:off x="6762480" y="3581288"/>
            <a:ext cx="3492710" cy="3078051"/>
          </a:xfrm>
          <a:prstGeom prst="rect">
            <a:avLst/>
          </a:prstGeom>
        </p:spPr>
      </p:pic>
      <p:pic>
        <p:nvPicPr>
          <p:cNvPr id="9" name="Picture 8"/>
          <p:cNvPicPr>
            <a:picLocks noChangeAspect="1"/>
          </p:cNvPicPr>
          <p:nvPr/>
        </p:nvPicPr>
        <p:blipFill rotWithShape="1">
          <a:blip r:embed="rId3"/>
          <a:srcRect l="51946" t="35695" r="29049" b="33671"/>
          <a:stretch/>
        </p:blipFill>
        <p:spPr>
          <a:xfrm>
            <a:off x="7066425" y="506466"/>
            <a:ext cx="3271234" cy="2964555"/>
          </a:xfrm>
          <a:prstGeom prst="rect">
            <a:avLst/>
          </a:prstGeom>
        </p:spPr>
      </p:pic>
    </p:spTree>
    <p:extLst>
      <p:ext uri="{BB962C8B-B14F-4D97-AF65-F5344CB8AC3E}">
        <p14:creationId xmlns:p14="http://schemas.microsoft.com/office/powerpoint/2010/main" val="28364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Types of finishing line</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b="1" dirty="0" smtClean="0">
                <a:solidFill>
                  <a:srgbClr val="FFC000"/>
                </a:solidFill>
                <a:latin typeface="Andalus" panose="02020603050405020304" pitchFamily="18" charset="-78"/>
                <a:cs typeface="Andalus" panose="02020603050405020304" pitchFamily="18" charset="-78"/>
              </a:rPr>
              <a:t>1. Vertical finish line:</a:t>
            </a:r>
          </a:p>
          <a:p>
            <a:pPr marL="0" indent="0" algn="l" rtl="0">
              <a:buNone/>
            </a:pPr>
            <a:r>
              <a:rPr lang="en-US" dirty="0">
                <a:latin typeface="Andalus" panose="02020603050405020304" pitchFamily="18" charset="-78"/>
                <a:cs typeface="Andalus" panose="02020603050405020304" pitchFamily="18" charset="-78"/>
              </a:rPr>
              <a:t>It is the finishing line at the junction of ladder area and major </a:t>
            </a:r>
            <a:r>
              <a:rPr lang="en-US" dirty="0" smtClean="0">
                <a:latin typeface="Andalus" panose="02020603050405020304" pitchFamily="18" charset="-78"/>
                <a:cs typeface="Andalus" panose="02020603050405020304" pitchFamily="18" charset="-78"/>
              </a:rPr>
              <a:t>connector in </a:t>
            </a:r>
            <a:r>
              <a:rPr lang="en-US" dirty="0">
                <a:latin typeface="Andalus" panose="02020603050405020304" pitchFamily="18" charset="-78"/>
                <a:cs typeface="Andalus" panose="02020603050405020304" pitchFamily="18" charset="-78"/>
              </a:rPr>
              <a:t>free end extension cases </a:t>
            </a:r>
            <a:r>
              <a:rPr lang="en-US" dirty="0">
                <a:solidFill>
                  <a:srgbClr val="00B0F0"/>
                </a:solidFill>
                <a:latin typeface="Andalus" panose="02020603050405020304" pitchFamily="18" charset="-78"/>
                <a:cs typeface="Andalus" panose="02020603050405020304" pitchFamily="18" charset="-78"/>
              </a:rPr>
              <a:t>(class I and class II) in mandibular arch</a:t>
            </a:r>
            <a:r>
              <a:rPr lang="en-US" dirty="0">
                <a:latin typeface="Andalus" panose="02020603050405020304" pitchFamily="18" charset="-78"/>
                <a:cs typeface="Andalus" panose="02020603050405020304" pitchFamily="18" charset="-78"/>
              </a:rPr>
              <a:t>, </a:t>
            </a:r>
            <a:r>
              <a:rPr lang="en-US" dirty="0" smtClean="0">
                <a:latin typeface="Andalus" panose="02020603050405020304" pitchFamily="18" charset="-78"/>
                <a:cs typeface="Andalus" panose="02020603050405020304" pitchFamily="18" charset="-78"/>
              </a:rPr>
              <a:t>and </a:t>
            </a:r>
            <a:r>
              <a:rPr lang="en-US" dirty="0" smtClean="0">
                <a:solidFill>
                  <a:srgbClr val="00B0F0"/>
                </a:solidFill>
                <a:latin typeface="Andalus" panose="02020603050405020304" pitchFamily="18" charset="-78"/>
                <a:cs typeface="Andalus" panose="02020603050405020304" pitchFamily="18" charset="-78"/>
              </a:rPr>
              <a:t>class </a:t>
            </a:r>
            <a:r>
              <a:rPr lang="en-US" dirty="0">
                <a:solidFill>
                  <a:srgbClr val="00B0F0"/>
                </a:solidFill>
                <a:latin typeface="Andalus" panose="02020603050405020304" pitchFamily="18" charset="-78"/>
                <a:cs typeface="Andalus" panose="02020603050405020304" pitchFamily="18" charset="-78"/>
              </a:rPr>
              <a:t>IV mandibular arch with labial bar major connector</a:t>
            </a:r>
            <a:r>
              <a:rPr lang="en-US" dirty="0">
                <a:latin typeface="Andalus" panose="02020603050405020304" pitchFamily="18" charset="-78"/>
                <a:cs typeface="Andalus" panose="02020603050405020304" pitchFamily="18" charset="-78"/>
              </a:rPr>
              <a:t>. It </a:t>
            </a:r>
            <a:r>
              <a:rPr lang="en-US" dirty="0" smtClean="0">
                <a:latin typeface="Andalus" panose="02020603050405020304" pitchFamily="18" charset="-78"/>
                <a:cs typeface="Andalus" panose="02020603050405020304" pitchFamily="18" charset="-78"/>
              </a:rPr>
              <a:t>represents the </a:t>
            </a:r>
            <a:r>
              <a:rPr lang="en-US" dirty="0">
                <a:latin typeface="Andalus" panose="02020603050405020304" pitchFamily="18" charset="-78"/>
                <a:cs typeface="Andalus" panose="02020603050405020304" pitchFamily="18" charset="-78"/>
              </a:rPr>
              <a:t>area where the acrylic resin that supporting artificial teeth ending</a:t>
            </a:r>
            <a:r>
              <a:rPr lang="en-US" dirty="0" smtClean="0">
                <a:latin typeface="Andalus" panose="02020603050405020304" pitchFamily="18" charset="-78"/>
                <a:cs typeface="Andalus" panose="02020603050405020304" pitchFamily="18" charset="-78"/>
              </a:rPr>
              <a:t>.</a:t>
            </a:r>
          </a:p>
        </p:txBody>
      </p:sp>
      <p:pic>
        <p:nvPicPr>
          <p:cNvPr id="4" name="Picture 3"/>
          <p:cNvPicPr>
            <a:picLocks noChangeAspect="1"/>
          </p:cNvPicPr>
          <p:nvPr/>
        </p:nvPicPr>
        <p:blipFill rotWithShape="1">
          <a:blip r:embed="rId2"/>
          <a:srcRect l="34427" t="50660" r="17072" b="28037"/>
          <a:stretch/>
        </p:blipFill>
        <p:spPr>
          <a:xfrm>
            <a:off x="2279561" y="4108361"/>
            <a:ext cx="6310648" cy="1558343"/>
          </a:xfrm>
          <a:prstGeom prst="rect">
            <a:avLst/>
          </a:prstGeom>
        </p:spPr>
      </p:pic>
    </p:spTree>
    <p:extLst>
      <p:ext uri="{BB962C8B-B14F-4D97-AF65-F5344CB8AC3E}">
        <p14:creationId xmlns:p14="http://schemas.microsoft.com/office/powerpoint/2010/main" val="1292442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Types of finishing line</a:t>
            </a:r>
            <a:endParaRPr lang="ar-SA"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b="1" dirty="0" smtClean="0">
                <a:solidFill>
                  <a:srgbClr val="FFC000"/>
                </a:solidFill>
                <a:latin typeface="Andalus" panose="02020603050405020304" pitchFamily="18" charset="-78"/>
                <a:cs typeface="Andalus" panose="02020603050405020304" pitchFamily="18" charset="-78"/>
              </a:rPr>
              <a:t>2. Horizontal finish line: </a:t>
            </a:r>
          </a:p>
          <a:p>
            <a:pPr marL="0" indent="0" algn="l" rtl="0">
              <a:buNone/>
            </a:pPr>
            <a:r>
              <a:rPr lang="en-US" dirty="0">
                <a:latin typeface="Andalus" panose="02020603050405020304" pitchFamily="18" charset="-78"/>
                <a:cs typeface="Andalus" panose="02020603050405020304" pitchFamily="18" charset="-78"/>
              </a:rPr>
              <a:t>It is the junction of major connector and ladder area and it </a:t>
            </a:r>
            <a:r>
              <a:rPr lang="en-US" dirty="0" smtClean="0">
                <a:latin typeface="Andalus" panose="02020603050405020304" pitchFamily="18" charset="-78"/>
                <a:cs typeface="Andalus" panose="02020603050405020304" pitchFamily="18" charset="-78"/>
              </a:rPr>
              <a:t>extends horizontally </a:t>
            </a:r>
            <a:r>
              <a:rPr lang="en-US" dirty="0">
                <a:latin typeface="Andalus" panose="02020603050405020304" pitchFamily="18" charset="-78"/>
                <a:cs typeface="Andalus" panose="02020603050405020304" pitchFamily="18" charset="-78"/>
              </a:rPr>
              <a:t>forming an undercut area that support acrylic resin </a:t>
            </a:r>
            <a:r>
              <a:rPr lang="en-US" dirty="0" smtClean="0">
                <a:latin typeface="Andalus" panose="02020603050405020304" pitchFamily="18" charset="-78"/>
                <a:cs typeface="Andalus" panose="02020603050405020304" pitchFamily="18" charset="-78"/>
              </a:rPr>
              <a:t>that carrying </a:t>
            </a:r>
            <a:r>
              <a:rPr lang="en-US" dirty="0">
                <a:latin typeface="Andalus" panose="02020603050405020304" pitchFamily="18" charset="-78"/>
                <a:cs typeface="Andalus" panose="02020603050405020304" pitchFamily="18" charset="-78"/>
              </a:rPr>
              <a:t>artificial teeth, this type of finishing line is detected in </a:t>
            </a:r>
            <a:r>
              <a:rPr lang="en-US" dirty="0" smtClean="0">
                <a:solidFill>
                  <a:srgbClr val="00B0F0"/>
                </a:solidFill>
                <a:latin typeface="Andalus" panose="02020603050405020304" pitchFamily="18" charset="-78"/>
                <a:cs typeface="Andalus" panose="02020603050405020304" pitchFamily="18" charset="-78"/>
              </a:rPr>
              <a:t>all maxillary </a:t>
            </a:r>
            <a:r>
              <a:rPr lang="en-US" dirty="0">
                <a:solidFill>
                  <a:srgbClr val="00B0F0"/>
                </a:solidFill>
                <a:latin typeface="Andalus" panose="02020603050405020304" pitchFamily="18" charset="-78"/>
                <a:cs typeface="Andalus" panose="02020603050405020304" pitchFamily="18" charset="-78"/>
              </a:rPr>
              <a:t>partial denture </a:t>
            </a:r>
            <a:r>
              <a:rPr lang="en-US" dirty="0">
                <a:latin typeface="Andalus" panose="02020603050405020304" pitchFamily="18" charset="-78"/>
                <a:cs typeface="Andalus" panose="02020603050405020304" pitchFamily="18" charset="-78"/>
              </a:rPr>
              <a:t>cases and in </a:t>
            </a:r>
            <a:r>
              <a:rPr lang="en-US" dirty="0">
                <a:solidFill>
                  <a:srgbClr val="00B0F0"/>
                </a:solidFill>
                <a:latin typeface="Andalus" panose="02020603050405020304" pitchFamily="18" charset="-78"/>
                <a:cs typeface="Andalus" panose="02020603050405020304" pitchFamily="18" charset="-78"/>
              </a:rPr>
              <a:t>cl III mandibular </a:t>
            </a:r>
            <a:r>
              <a:rPr lang="en-US" dirty="0" smtClean="0">
                <a:solidFill>
                  <a:srgbClr val="00B0F0"/>
                </a:solidFill>
                <a:latin typeface="Andalus" panose="02020603050405020304" pitchFamily="18" charset="-78"/>
                <a:cs typeface="Andalus" panose="02020603050405020304" pitchFamily="18" charset="-78"/>
              </a:rPr>
              <a:t>cases and Class </a:t>
            </a:r>
            <a:r>
              <a:rPr lang="en-US" dirty="0">
                <a:solidFill>
                  <a:srgbClr val="00B0F0"/>
                </a:solidFill>
                <a:latin typeface="Andalus" panose="02020603050405020304" pitchFamily="18" charset="-78"/>
                <a:cs typeface="Andalus" panose="02020603050405020304" pitchFamily="18" charset="-78"/>
              </a:rPr>
              <a:t>IV mandibular </a:t>
            </a:r>
            <a:r>
              <a:rPr lang="en-US" dirty="0" smtClean="0">
                <a:solidFill>
                  <a:srgbClr val="00B0F0"/>
                </a:solidFill>
                <a:latin typeface="Andalus" panose="02020603050405020304" pitchFamily="18" charset="-78"/>
                <a:cs typeface="Andalus" panose="02020603050405020304" pitchFamily="18" charset="-78"/>
              </a:rPr>
              <a:t>cases with lingually located major connector.</a:t>
            </a:r>
            <a:endParaRPr lang="ar-SA" dirty="0">
              <a:solidFill>
                <a:srgbClr val="00B0F0"/>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39375" t="28830" r="15884" b="17650"/>
          <a:stretch/>
        </p:blipFill>
        <p:spPr>
          <a:xfrm>
            <a:off x="3000776" y="3561727"/>
            <a:ext cx="4709545" cy="3167483"/>
          </a:xfrm>
          <a:prstGeom prst="rect">
            <a:avLst/>
          </a:prstGeom>
        </p:spPr>
      </p:pic>
    </p:spTree>
    <p:extLst>
      <p:ext uri="{BB962C8B-B14F-4D97-AF65-F5344CB8AC3E}">
        <p14:creationId xmlns:p14="http://schemas.microsoft.com/office/powerpoint/2010/main" val="2759102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efining Success in Healthca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9339" y="873994"/>
            <a:ext cx="10821793" cy="54108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25014" y="5361560"/>
            <a:ext cx="4654427" cy="923330"/>
          </a:xfrm>
          <a:prstGeom prst="rect">
            <a:avLst/>
          </a:prstGeom>
          <a:noFill/>
        </p:spPr>
        <p:txBody>
          <a:bodyPr wrap="square" lIns="91440" tIns="45720" rIns="91440" bIns="45720">
            <a:spAutoFit/>
          </a:bodyPr>
          <a:lstStyle/>
          <a:p>
            <a:pPr algn="ctr"/>
            <a:r>
              <a:rPr lang="en-US" sz="5400" b="1" cap="none" spc="0" dirty="0" smtClean="0">
                <a:ln w="0"/>
                <a:solidFill>
                  <a:srgbClr val="00B0F0"/>
                </a:solidFill>
                <a:effectLst>
                  <a:outerShdw blurRad="38100" dist="25400" dir="5400000" algn="ctr" rotWithShape="0">
                    <a:srgbClr val="6E747A">
                      <a:alpha val="43000"/>
                    </a:srgbClr>
                  </a:outerShdw>
                </a:effectLst>
              </a:rPr>
              <a:t>Thank you </a:t>
            </a:r>
            <a:endParaRPr lang="en-US" sz="5400" b="1" cap="none" spc="0" dirty="0">
              <a:ln w="0"/>
              <a:solidFill>
                <a:srgbClr val="00B0F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30835478"/>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View</Template>
  <TotalTime>1442</TotalTime>
  <Words>1460</Words>
  <Application>Microsoft Office PowerPoint</Application>
  <PresentationFormat>Widescreen</PresentationFormat>
  <Paragraphs>90</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Andalus</vt:lpstr>
      <vt:lpstr>Arial</vt:lpstr>
      <vt:lpstr>Century Schoolbook</vt:lpstr>
      <vt:lpstr>Tahoma</vt:lpstr>
      <vt:lpstr>Times New Roman</vt:lpstr>
      <vt:lpstr>Wingdings 2</vt:lpstr>
      <vt:lpstr>View</vt:lpstr>
      <vt:lpstr>Minor Connectors</vt:lpstr>
      <vt:lpstr>Minor Connectors</vt:lpstr>
      <vt:lpstr>Functions of minor connectors</vt:lpstr>
      <vt:lpstr>Functions of minor connectors</vt:lpstr>
      <vt:lpstr>Functions of minor connectors</vt:lpstr>
      <vt:lpstr>Basic types of the minor connectors </vt:lpstr>
      <vt:lpstr>Basic types of the minor connectors </vt:lpstr>
      <vt:lpstr>Basic types of the minor connectors </vt:lpstr>
      <vt:lpstr>Basic types of the minor connectors </vt:lpstr>
      <vt:lpstr>Form and location </vt:lpstr>
      <vt:lpstr>Form and location </vt:lpstr>
      <vt:lpstr>Form and location </vt:lpstr>
      <vt:lpstr>Form and location </vt:lpstr>
      <vt:lpstr>Form and location </vt:lpstr>
      <vt:lpstr>Form and location </vt:lpstr>
      <vt:lpstr>Finishing line</vt:lpstr>
      <vt:lpstr>Finishing line</vt:lpstr>
      <vt:lpstr>Finishing line</vt:lpstr>
      <vt:lpstr>Finishing line</vt:lpstr>
      <vt:lpstr>Types of finishing line</vt:lpstr>
      <vt:lpstr>Types of finishing line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Minor Connectors</dc:title>
  <dc:creator>DELL-PC</dc:creator>
  <cp:lastModifiedBy>DELL-PC</cp:lastModifiedBy>
  <cp:revision>89</cp:revision>
  <dcterms:created xsi:type="dcterms:W3CDTF">2021-01-29T05:55:41Z</dcterms:created>
  <dcterms:modified xsi:type="dcterms:W3CDTF">2021-03-27T08:52:44Z</dcterms:modified>
</cp:coreProperties>
</file>