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46" r:id="rId1"/>
  </p:sldMasterIdLst>
  <p:sldIdLst>
    <p:sldId id="256" r:id="rId2"/>
    <p:sldId id="257" r:id="rId3"/>
    <p:sldId id="270" r:id="rId4"/>
    <p:sldId id="259" r:id="rId5"/>
    <p:sldId id="261" r:id="rId6"/>
    <p:sldId id="260" r:id="rId7"/>
    <p:sldId id="258" r:id="rId8"/>
    <p:sldId id="267" r:id="rId9"/>
    <p:sldId id="274" r:id="rId10"/>
    <p:sldId id="273" r:id="rId11"/>
    <p:sldId id="262" r:id="rId12"/>
    <p:sldId id="281" r:id="rId13"/>
    <p:sldId id="268" r:id="rId14"/>
    <p:sldId id="269" r:id="rId15"/>
    <p:sldId id="271" r:id="rId16"/>
    <p:sldId id="282" r:id="rId17"/>
    <p:sldId id="272" r:id="rId18"/>
    <p:sldId id="266" r:id="rId19"/>
    <p:sldId id="275" r:id="rId20"/>
    <p:sldId id="276" r:id="rId21"/>
    <p:sldId id="265" r:id="rId22"/>
    <p:sldId id="279" r:id="rId23"/>
    <p:sldId id="280" r:id="rId24"/>
    <p:sldId id="277" r:id="rId25"/>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973"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8D19C40A-BC92-4138-85B6-6AC3EFE23F8E}" type="datetimeFigureOut">
              <a:rPr lang="ar-SA" smtClean="0"/>
              <a:t>8/14/1442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3314633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19C40A-BC92-4138-85B6-6AC3EFE23F8E}" type="datetimeFigureOut">
              <a:rPr lang="ar-SA" smtClean="0"/>
              <a:t>8/14/1442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737059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D19C40A-BC92-4138-85B6-6AC3EFE23F8E}" type="datetimeFigureOut">
              <a:rPr lang="ar-SA" smtClean="0"/>
              <a:t>8/14/1442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686343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D19C40A-BC92-4138-85B6-6AC3EFE23F8E}" type="datetimeFigureOut">
              <a:rPr lang="ar-SA" smtClean="0"/>
              <a:t>8/14/1442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4109591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D19C40A-BC92-4138-85B6-6AC3EFE23F8E}" type="datetimeFigureOut">
              <a:rPr lang="ar-SA" smtClean="0"/>
              <a:t>8/14/1442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186109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D19C40A-BC92-4138-85B6-6AC3EFE23F8E}" type="datetimeFigureOut">
              <a:rPr lang="ar-SA" smtClean="0"/>
              <a:t>8/14/1442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3937108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19C40A-BC92-4138-85B6-6AC3EFE23F8E}" type="datetimeFigureOut">
              <a:rPr lang="ar-SA" smtClean="0"/>
              <a:t>8/14/1442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1220869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19C40A-BC92-4138-85B6-6AC3EFE23F8E}" type="datetimeFigureOut">
              <a:rPr lang="ar-SA" smtClean="0"/>
              <a:t>8/14/1442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3816641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19C40A-BC92-4138-85B6-6AC3EFE23F8E}" type="datetimeFigureOut">
              <a:rPr lang="ar-SA" smtClean="0"/>
              <a:t>8/14/1442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3758765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19C40A-BC92-4138-85B6-6AC3EFE23F8E}" type="datetimeFigureOut">
              <a:rPr lang="ar-SA" smtClean="0"/>
              <a:t>8/14/1442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2016316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19C40A-BC92-4138-85B6-6AC3EFE23F8E}" type="datetimeFigureOut">
              <a:rPr lang="ar-SA" smtClean="0"/>
              <a:t>8/14/1442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1064047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19C40A-BC92-4138-85B6-6AC3EFE23F8E}" type="datetimeFigureOut">
              <a:rPr lang="ar-SA" smtClean="0"/>
              <a:t>8/14/1442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AD514E7-F4D0-4BBA-9527-67D8E524867B}" type="slidenum">
              <a:rPr lang="ar-SA" smtClean="0"/>
              <a:t>‹#›</a:t>
            </a:fld>
            <a:endParaRPr lang="ar-SA"/>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89019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19C40A-BC92-4138-85B6-6AC3EFE23F8E}" type="datetimeFigureOut">
              <a:rPr lang="ar-SA" smtClean="0"/>
              <a:t>8/14/1442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45736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D19C40A-BC92-4138-85B6-6AC3EFE23F8E}" type="datetimeFigureOut">
              <a:rPr lang="ar-SA" smtClean="0"/>
              <a:t>8/14/1442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3275811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D19C40A-BC92-4138-85B6-6AC3EFE23F8E}" type="datetimeFigureOut">
              <a:rPr lang="ar-SA" smtClean="0"/>
              <a:t>8/14/1442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3258064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19C40A-BC92-4138-85B6-6AC3EFE23F8E}" type="datetimeFigureOut">
              <a:rPr lang="ar-SA" smtClean="0"/>
              <a:t>8/14/1442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2009247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19C40A-BC92-4138-85B6-6AC3EFE23F8E}" type="datetimeFigureOut">
              <a:rPr lang="ar-SA" smtClean="0"/>
              <a:t>8/14/1442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AD514E7-F4D0-4BBA-9527-67D8E524867B}" type="slidenum">
              <a:rPr lang="ar-SA" smtClean="0"/>
              <a:t>‹#›</a:t>
            </a:fld>
            <a:endParaRPr lang="ar-SA"/>
          </a:p>
        </p:txBody>
      </p:sp>
    </p:spTree>
    <p:extLst>
      <p:ext uri="{BB962C8B-B14F-4D97-AF65-F5344CB8AC3E}">
        <p14:creationId xmlns:p14="http://schemas.microsoft.com/office/powerpoint/2010/main" val="3939916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8D19C40A-BC92-4138-85B6-6AC3EFE23F8E}" type="datetimeFigureOut">
              <a:rPr lang="ar-SA" smtClean="0"/>
              <a:t>8/14/1442</a:t>
            </a:fld>
            <a:endParaRPr lang="ar-S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ar-S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EAD514E7-F4D0-4BBA-9527-67D8E524867B}" type="slidenum">
              <a:rPr lang="ar-SA" smtClean="0"/>
              <a:t>‹#›</a:t>
            </a:fld>
            <a:endParaRPr lang="ar-SA"/>
          </a:p>
        </p:txBody>
      </p:sp>
    </p:spTree>
    <p:extLst>
      <p:ext uri="{BB962C8B-B14F-4D97-AF65-F5344CB8AC3E}">
        <p14:creationId xmlns:p14="http://schemas.microsoft.com/office/powerpoint/2010/main" val="727090134"/>
      </p:ext>
    </p:extLst>
  </p:cSld>
  <p:clrMap bg1="dk1" tx1="lt1" bg2="dk2" tx2="lt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Lst>
  <p:txStyles>
    <p:titleStyle>
      <a:lvl1pPr algn="l" defTabSz="914400" rtl="1"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Rest And Rest Seats</a:t>
            </a:r>
            <a:endParaRPr lang="ar-SA" dirty="0"/>
          </a:p>
        </p:txBody>
      </p:sp>
      <p:sp>
        <p:nvSpPr>
          <p:cNvPr id="3" name="Subtitle 2"/>
          <p:cNvSpPr>
            <a:spLocks noGrp="1"/>
          </p:cNvSpPr>
          <p:nvPr>
            <p:ph type="subTitle" idx="1"/>
          </p:nvPr>
        </p:nvSpPr>
        <p:spPr>
          <a:xfrm>
            <a:off x="4527996" y="4530748"/>
            <a:ext cx="9144000" cy="754025"/>
          </a:xfrm>
        </p:spPr>
        <p:txBody>
          <a:bodyPr>
            <a:normAutofit fontScale="77500" lnSpcReduction="20000"/>
          </a:bodyPr>
          <a:lstStyle/>
          <a:p>
            <a:pPr algn="ctr"/>
            <a:r>
              <a:rPr lang="en-US" dirty="0" err="1">
                <a:solidFill>
                  <a:schemeClr val="accent5">
                    <a:lumMod val="75000"/>
                  </a:schemeClr>
                </a:solidFill>
                <a:latin typeface="Andalus" panose="02020603050405020304" pitchFamily="18" charset="-78"/>
                <a:cs typeface="Andalus" panose="02020603050405020304" pitchFamily="18" charset="-78"/>
              </a:rPr>
              <a:t>Bushra</a:t>
            </a:r>
            <a:r>
              <a:rPr lang="en-US" dirty="0">
                <a:solidFill>
                  <a:schemeClr val="accent5">
                    <a:lumMod val="75000"/>
                  </a:schemeClr>
                </a:solidFill>
                <a:latin typeface="Andalus" panose="02020603050405020304" pitchFamily="18" charset="-78"/>
                <a:cs typeface="Andalus" panose="02020603050405020304" pitchFamily="18" charset="-78"/>
              </a:rPr>
              <a:t>  Mohammed Ali Al-</a:t>
            </a:r>
            <a:r>
              <a:rPr lang="en-US" dirty="0" err="1">
                <a:solidFill>
                  <a:schemeClr val="accent5">
                    <a:lumMod val="75000"/>
                  </a:schemeClr>
                </a:solidFill>
                <a:latin typeface="Andalus" panose="02020603050405020304" pitchFamily="18" charset="-78"/>
                <a:cs typeface="Andalus" panose="02020603050405020304" pitchFamily="18" charset="-78"/>
              </a:rPr>
              <a:t>Ameen</a:t>
            </a:r>
            <a:endParaRPr lang="en-US" dirty="0">
              <a:solidFill>
                <a:schemeClr val="accent5">
                  <a:lumMod val="75000"/>
                </a:schemeClr>
              </a:solidFill>
              <a:latin typeface="Andalus" panose="02020603050405020304" pitchFamily="18" charset="-78"/>
              <a:cs typeface="Andalus" panose="02020603050405020304" pitchFamily="18" charset="-78"/>
            </a:endParaRPr>
          </a:p>
          <a:p>
            <a:pPr algn="ctr"/>
            <a:r>
              <a:rPr lang="en-US" dirty="0">
                <a:solidFill>
                  <a:schemeClr val="accent5">
                    <a:lumMod val="75000"/>
                  </a:schemeClr>
                </a:solidFill>
                <a:latin typeface="Andalus" panose="02020603050405020304" pitchFamily="18" charset="-78"/>
                <a:cs typeface="Andalus" panose="02020603050405020304" pitchFamily="18" charset="-78"/>
              </a:rPr>
              <a:t>B,D,S,. </a:t>
            </a:r>
            <a:r>
              <a:rPr lang="en-US" dirty="0" err="1">
                <a:solidFill>
                  <a:schemeClr val="accent5">
                    <a:lumMod val="75000"/>
                  </a:schemeClr>
                </a:solidFill>
                <a:latin typeface="Andalus" panose="02020603050405020304" pitchFamily="18" charset="-78"/>
                <a:cs typeface="Andalus" panose="02020603050405020304" pitchFamily="18" charset="-78"/>
              </a:rPr>
              <a:t>M,Sc</a:t>
            </a:r>
            <a:r>
              <a:rPr lang="en-US" dirty="0">
                <a:solidFill>
                  <a:schemeClr val="accent5">
                    <a:lumMod val="75000"/>
                  </a:schemeClr>
                </a:solidFill>
                <a:latin typeface="Andalus" panose="02020603050405020304" pitchFamily="18" charset="-78"/>
                <a:cs typeface="Andalus" panose="02020603050405020304" pitchFamily="18" charset="-78"/>
              </a:rPr>
              <a:t>.(Pros)</a:t>
            </a:r>
          </a:p>
          <a:p>
            <a:pPr algn="ctr"/>
            <a:endParaRPr lang="ar-SA" dirty="0">
              <a:solidFill>
                <a:schemeClr val="accent5">
                  <a:lumMod val="75000"/>
                </a:schemeClr>
              </a:solidFill>
              <a:latin typeface="Andalus" panose="02020603050405020304" pitchFamily="18" charset="-78"/>
              <a:cs typeface="Andalus" panose="02020603050405020304" pitchFamily="18" charset="-78"/>
            </a:endParaRPr>
          </a:p>
          <a:p>
            <a:endParaRPr lang="ar-SA" dirty="0">
              <a:solidFill>
                <a:schemeClr val="accent5">
                  <a:lumMod val="75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6781800" y="886204"/>
            <a:ext cx="3595755" cy="2362976"/>
          </a:xfrm>
          <a:prstGeom prst="rect">
            <a:avLst/>
          </a:prstGeom>
        </p:spPr>
      </p:pic>
      <p:pic>
        <p:nvPicPr>
          <p:cNvPr id="5" name="Picture 4"/>
          <p:cNvPicPr>
            <a:picLocks noChangeAspect="1"/>
          </p:cNvPicPr>
          <p:nvPr/>
        </p:nvPicPr>
        <p:blipFill rotWithShape="1">
          <a:blip r:embed="rId4"/>
          <a:srcRect l="4746" t="5958" r="9800" b="12784"/>
          <a:stretch/>
        </p:blipFill>
        <p:spPr>
          <a:xfrm>
            <a:off x="1761657" y="886204"/>
            <a:ext cx="4046715" cy="2447610"/>
          </a:xfrm>
          <a:prstGeom prst="rect">
            <a:avLst/>
          </a:prstGeom>
        </p:spPr>
      </p:pic>
    </p:spTree>
    <p:extLst>
      <p:ext uri="{BB962C8B-B14F-4D97-AF65-F5344CB8AC3E}">
        <p14:creationId xmlns:p14="http://schemas.microsoft.com/office/powerpoint/2010/main" val="78112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Rest And Rest Seat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5705803" cy="4351338"/>
          </a:xfrm>
        </p:spPr>
        <p:txBody>
          <a:bodyPr>
            <a:normAutofit fontScale="92500"/>
          </a:bodyPr>
          <a:lstStyle/>
          <a:p>
            <a:pPr marL="0" indent="0" algn="l" rtl="0">
              <a:buNone/>
            </a:pPr>
            <a:r>
              <a:rPr lang="en-US" sz="3500" b="1" dirty="0" smtClean="0">
                <a:solidFill>
                  <a:schemeClr val="accent5">
                    <a:lumMod val="75000"/>
                  </a:schemeClr>
                </a:solidFill>
                <a:latin typeface="Andalus" panose="02020603050405020304" pitchFamily="18" charset="-78"/>
                <a:cs typeface="Andalus" panose="02020603050405020304" pitchFamily="18" charset="-78"/>
              </a:rPr>
              <a:t>Rest: </a:t>
            </a:r>
          </a:p>
          <a:p>
            <a:pPr algn="l" rtl="0"/>
            <a:r>
              <a:rPr lang="en-US" dirty="0" smtClean="0">
                <a:latin typeface="Andalus" panose="02020603050405020304" pitchFamily="18" charset="-78"/>
                <a:cs typeface="Andalus" panose="02020603050405020304" pitchFamily="18" charset="-78"/>
              </a:rPr>
              <a:t>It </a:t>
            </a:r>
            <a:r>
              <a:rPr lang="en-US" dirty="0">
                <a:latin typeface="Andalus" panose="02020603050405020304" pitchFamily="18" charset="-78"/>
                <a:cs typeface="Andalus" panose="02020603050405020304" pitchFamily="18" charset="-78"/>
              </a:rPr>
              <a:t>is a rigid extension of partial denture which rest on occlusal, incisal, and lingual surface of a tooth to provide </a:t>
            </a:r>
            <a:r>
              <a:rPr lang="en-US" dirty="0">
                <a:solidFill>
                  <a:schemeClr val="accent5">
                    <a:lumMod val="75000"/>
                  </a:schemeClr>
                </a:solidFill>
                <a:latin typeface="Andalus" panose="02020603050405020304" pitchFamily="18" charset="-78"/>
                <a:cs typeface="Andalus" panose="02020603050405020304" pitchFamily="18" charset="-78"/>
              </a:rPr>
              <a:t>vertical support </a:t>
            </a:r>
            <a:r>
              <a:rPr lang="en-US" dirty="0">
                <a:latin typeface="Andalus" panose="02020603050405020304" pitchFamily="18" charset="-78"/>
                <a:cs typeface="Andalus" panose="02020603050405020304" pitchFamily="18" charset="-78"/>
              </a:rPr>
              <a:t>for the removable partial denture and transmit functional forces to the </a:t>
            </a:r>
            <a:r>
              <a:rPr lang="en-US" dirty="0" smtClean="0">
                <a:latin typeface="Andalus" panose="02020603050405020304" pitchFamily="18" charset="-78"/>
                <a:cs typeface="Andalus" panose="02020603050405020304" pitchFamily="18" charset="-78"/>
              </a:rPr>
              <a:t>teeth in an </a:t>
            </a:r>
            <a:r>
              <a:rPr lang="en-US" dirty="0" err="1" smtClean="0">
                <a:solidFill>
                  <a:schemeClr val="accent5">
                    <a:lumMod val="75000"/>
                  </a:schemeClr>
                </a:solidFill>
                <a:latin typeface="Andalus" panose="02020603050405020304" pitchFamily="18" charset="-78"/>
                <a:cs typeface="Andalus" panose="02020603050405020304" pitchFamily="18" charset="-78"/>
              </a:rPr>
              <a:t>atraumatic</a:t>
            </a:r>
            <a:r>
              <a:rPr lang="en-US" dirty="0" smtClean="0">
                <a:latin typeface="Andalus" panose="02020603050405020304" pitchFamily="18" charset="-78"/>
                <a:cs typeface="Andalus" panose="02020603050405020304" pitchFamily="18" charset="-78"/>
              </a:rPr>
              <a:t> fashion (i.e. transfer forces down the long axes of the abutment teeth, in this manner the stress can be absorbed by the fibers of the PDL. </a:t>
            </a:r>
          </a:p>
          <a:p>
            <a:pPr algn="l" rtl="0"/>
            <a:endParaRPr lang="en-US" dirty="0" smtClean="0">
              <a:latin typeface="Andalus" panose="02020603050405020304" pitchFamily="18" charset="-78"/>
              <a:cs typeface="Andalus" panose="02020603050405020304" pitchFamily="18" charset="-78"/>
            </a:endParaRPr>
          </a:p>
          <a:p>
            <a:pPr algn="l" rtl="0"/>
            <a:endParaRPr lang="en-US" dirty="0" smtClean="0">
              <a:latin typeface="Andalus" panose="02020603050405020304" pitchFamily="18" charset="-78"/>
              <a:cs typeface="Andalus" panose="02020603050405020304" pitchFamily="18" charset="-78"/>
            </a:endParaRPr>
          </a:p>
        </p:txBody>
      </p:sp>
      <p:pic>
        <p:nvPicPr>
          <p:cNvPr id="4" name="Picture 6" descr="نتيجة بحث الصور عن occlusal rest and rest seat"/>
          <p:cNvPicPr>
            <a:picLocks noChangeAspect="1" noChangeArrowheads="1"/>
          </p:cNvPicPr>
          <p:nvPr/>
        </p:nvPicPr>
        <p:blipFill rotWithShape="1">
          <a:blip r:embed="rId2">
            <a:extLst>
              <a:ext uri="{28A0092B-C50C-407E-A947-70E740481C1C}">
                <a14:useLocalDpi xmlns:a14="http://schemas.microsoft.com/office/drawing/2010/main" val="0"/>
              </a:ext>
            </a:extLst>
          </a:blip>
          <a:srcRect l="64410" t="6699" r="3588" b="9746"/>
          <a:stretch/>
        </p:blipFill>
        <p:spPr bwMode="auto">
          <a:xfrm>
            <a:off x="7959144" y="1471747"/>
            <a:ext cx="2511381" cy="4922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Rest And Rest Seat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l" rtl="0">
              <a:buNone/>
            </a:pPr>
            <a:r>
              <a:rPr lang="en-US" sz="3200" b="1" dirty="0" smtClean="0">
                <a:solidFill>
                  <a:schemeClr val="accent5">
                    <a:lumMod val="75000"/>
                  </a:schemeClr>
                </a:solidFill>
                <a:latin typeface="Andalus" panose="02020603050405020304" pitchFamily="18" charset="-78"/>
                <a:cs typeface="Andalus" panose="02020603050405020304" pitchFamily="18" charset="-78"/>
              </a:rPr>
              <a:t>Rest seat:</a:t>
            </a:r>
          </a:p>
          <a:p>
            <a:pPr algn="l" rtl="0"/>
            <a:r>
              <a:rPr lang="en-US" dirty="0">
                <a:latin typeface="Andalus" panose="02020603050405020304" pitchFamily="18" charset="-78"/>
                <a:cs typeface="Andalus" panose="02020603050405020304" pitchFamily="18" charset="-78"/>
              </a:rPr>
              <a:t>It is that portion of the tooth that have been </a:t>
            </a:r>
            <a:r>
              <a:rPr lang="en-US" dirty="0">
                <a:solidFill>
                  <a:schemeClr val="accent5">
                    <a:lumMod val="75000"/>
                  </a:schemeClr>
                </a:solidFill>
                <a:latin typeface="Andalus" panose="02020603050405020304" pitchFamily="18" charset="-78"/>
                <a:cs typeface="Andalus" panose="02020603050405020304" pitchFamily="18" charset="-78"/>
              </a:rPr>
              <a:t>selected</a:t>
            </a:r>
            <a:r>
              <a:rPr lang="en-US" dirty="0">
                <a:latin typeface="Andalus" panose="02020603050405020304" pitchFamily="18" charset="-78"/>
                <a:cs typeface="Andalus" panose="02020603050405020304" pitchFamily="18" charset="-78"/>
              </a:rPr>
              <a:t> and </a:t>
            </a:r>
            <a:r>
              <a:rPr lang="en-US" dirty="0">
                <a:solidFill>
                  <a:schemeClr val="accent5">
                    <a:lumMod val="75000"/>
                  </a:schemeClr>
                </a:solidFill>
                <a:latin typeface="Andalus" panose="02020603050405020304" pitchFamily="18" charset="-78"/>
                <a:cs typeface="Andalus" panose="02020603050405020304" pitchFamily="18" charset="-78"/>
              </a:rPr>
              <a:t>prepared </a:t>
            </a:r>
            <a:r>
              <a:rPr lang="en-US" dirty="0">
                <a:latin typeface="Andalus" panose="02020603050405020304" pitchFamily="18" charset="-78"/>
                <a:cs typeface="Andalus" panose="02020603050405020304" pitchFamily="18" charset="-78"/>
              </a:rPr>
              <a:t>to receive a rest</a:t>
            </a:r>
            <a:r>
              <a:rPr lang="en-US" dirty="0" smtClean="0">
                <a:latin typeface="Andalus" panose="02020603050405020304" pitchFamily="18" charset="-78"/>
                <a:cs typeface="Andalus" panose="02020603050405020304" pitchFamily="18" charset="-78"/>
              </a:rPr>
              <a:t>.</a:t>
            </a:r>
          </a:p>
          <a:p>
            <a:pPr algn="l" rtl="0"/>
            <a:r>
              <a:rPr lang="en-US" dirty="0" smtClean="0">
                <a:latin typeface="Andalus" panose="02020603050405020304" pitchFamily="18" charset="-78"/>
                <a:cs typeface="Andalus" panose="02020603050405020304" pitchFamily="18" charset="-78"/>
              </a:rPr>
              <a:t>The rest that is part of a retentive clasp assembly is called </a:t>
            </a:r>
            <a:r>
              <a:rPr lang="en-US" dirty="0" smtClean="0">
                <a:solidFill>
                  <a:schemeClr val="accent5">
                    <a:lumMod val="75000"/>
                  </a:schemeClr>
                </a:solidFill>
                <a:latin typeface="Andalus" panose="02020603050405020304" pitchFamily="18" charset="-78"/>
                <a:cs typeface="Andalus" panose="02020603050405020304" pitchFamily="18" charset="-78"/>
              </a:rPr>
              <a:t>primary rest</a:t>
            </a:r>
            <a:r>
              <a:rPr lang="en-US" dirty="0" smtClean="0">
                <a:latin typeface="Andalus" panose="02020603050405020304" pitchFamily="18" charset="-78"/>
                <a:cs typeface="Andalus" panose="02020603050405020304" pitchFamily="18" charset="-78"/>
              </a:rPr>
              <a:t> while rest that is responsible for additional support or indirect retainer is called </a:t>
            </a:r>
            <a:r>
              <a:rPr lang="en-US" dirty="0" smtClean="0">
                <a:solidFill>
                  <a:schemeClr val="accent5">
                    <a:lumMod val="75000"/>
                  </a:schemeClr>
                </a:solidFill>
                <a:latin typeface="Andalus" panose="02020603050405020304" pitchFamily="18" charset="-78"/>
                <a:cs typeface="Andalus" panose="02020603050405020304" pitchFamily="18" charset="-78"/>
              </a:rPr>
              <a:t>secondary or auxiliary rest</a:t>
            </a:r>
            <a:r>
              <a:rPr lang="en-US" dirty="0" smtClean="0">
                <a:latin typeface="Andalus" panose="02020603050405020304" pitchFamily="18" charset="-78"/>
                <a:cs typeface="Andalus" panose="02020603050405020304" pitchFamily="18" charset="-78"/>
              </a:rPr>
              <a:t>. </a:t>
            </a:r>
            <a:endParaRPr lang="en-US" dirty="0">
              <a:latin typeface="Andalus" panose="02020603050405020304" pitchFamily="18" charset="-78"/>
              <a:cs typeface="Andalus" panose="02020603050405020304" pitchFamily="18" charset="-78"/>
            </a:endParaRPr>
          </a:p>
          <a:p>
            <a:pPr algn="l" rtl="0"/>
            <a:endParaRPr lang="en-US" dirty="0" smtClean="0">
              <a:latin typeface="Andalus" panose="02020603050405020304" pitchFamily="18" charset="-78"/>
              <a:cs typeface="Andalus" panose="02020603050405020304" pitchFamily="18" charset="-78"/>
            </a:endParaRPr>
          </a:p>
          <a:p>
            <a:pPr algn="l" rtl="0"/>
            <a:endParaRPr lang="en-US" dirty="0" smtClean="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024925" y="4602763"/>
            <a:ext cx="3328875" cy="2110809"/>
          </a:xfrm>
          <a:prstGeom prst="rect">
            <a:avLst/>
          </a:prstGeom>
        </p:spPr>
      </p:pic>
    </p:spTree>
    <p:extLst>
      <p:ext uri="{BB962C8B-B14F-4D97-AF65-F5344CB8AC3E}">
        <p14:creationId xmlns:p14="http://schemas.microsoft.com/office/powerpoint/2010/main" val="354857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Functions of rests:</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lgn="l" rtl="0">
              <a:buFont typeface="+mj-lt"/>
              <a:buAutoNum type="arabicPeriod"/>
            </a:pPr>
            <a:r>
              <a:rPr lang="en-US" dirty="0">
                <a:latin typeface="Andalus" panose="02020603050405020304" pitchFamily="18" charset="-78"/>
                <a:cs typeface="Andalus" panose="02020603050405020304" pitchFamily="18" charset="-78"/>
              </a:rPr>
              <a:t>The primary purpose of the rest is to provide </a:t>
            </a:r>
            <a:r>
              <a:rPr lang="en-US" dirty="0">
                <a:solidFill>
                  <a:schemeClr val="accent5">
                    <a:lumMod val="75000"/>
                  </a:schemeClr>
                </a:solidFill>
                <a:latin typeface="Andalus" panose="02020603050405020304" pitchFamily="18" charset="-78"/>
                <a:cs typeface="Andalus" panose="02020603050405020304" pitchFamily="18" charset="-78"/>
              </a:rPr>
              <a:t>vertical support </a:t>
            </a:r>
            <a:r>
              <a:rPr lang="en-US" dirty="0">
                <a:latin typeface="Andalus" panose="02020603050405020304" pitchFamily="18" charset="-78"/>
                <a:cs typeface="Andalus" panose="02020603050405020304" pitchFamily="18" charset="-78"/>
              </a:rPr>
              <a:t>for the partial denture</a:t>
            </a:r>
            <a:r>
              <a:rPr lang="en-US" dirty="0" smtClean="0">
                <a:latin typeface="Andalus" panose="02020603050405020304" pitchFamily="18" charset="-78"/>
                <a:cs typeface="Andalus" panose="02020603050405020304" pitchFamily="18" charset="-78"/>
              </a:rPr>
              <a:t>.</a:t>
            </a:r>
          </a:p>
          <a:p>
            <a:pPr marL="514350" indent="-514350" algn="l" rtl="0">
              <a:buFont typeface="+mj-lt"/>
              <a:buAutoNum type="arabicPeriod"/>
            </a:pPr>
            <a:r>
              <a:rPr lang="en-US" dirty="0">
                <a:latin typeface="Andalus" panose="02020603050405020304" pitchFamily="18" charset="-78"/>
                <a:cs typeface="Andalus" panose="02020603050405020304" pitchFamily="18" charset="-78"/>
              </a:rPr>
              <a:t>Directs and distributes occlusal loads to abutment teeth</a:t>
            </a:r>
            <a:r>
              <a:rPr lang="en-US" dirty="0" smtClean="0">
                <a:latin typeface="Andalus" panose="02020603050405020304" pitchFamily="18" charset="-78"/>
                <a:cs typeface="Andalus" panose="02020603050405020304" pitchFamily="18" charset="-78"/>
              </a:rPr>
              <a:t>.</a:t>
            </a:r>
            <a:endParaRPr lang="en-US" dirty="0">
              <a:latin typeface="Andalus" panose="02020603050405020304" pitchFamily="18" charset="-78"/>
              <a:cs typeface="Andalus" panose="02020603050405020304" pitchFamily="18" charset="-78"/>
            </a:endParaRPr>
          </a:p>
          <a:p>
            <a:pPr marL="514350" indent="-514350" algn="l" rtl="0">
              <a:buFont typeface="+mj-lt"/>
              <a:buAutoNum type="arabicPeriod"/>
            </a:pPr>
            <a:r>
              <a:rPr lang="en-US" dirty="0">
                <a:latin typeface="Andalus" panose="02020603050405020304" pitchFamily="18" charset="-78"/>
                <a:cs typeface="Andalus" panose="02020603050405020304" pitchFamily="18" charset="-78"/>
              </a:rPr>
              <a:t>Maintains components in their planned positions.</a:t>
            </a:r>
          </a:p>
          <a:p>
            <a:pPr marL="514350" indent="-514350" algn="l" rtl="0">
              <a:buFont typeface="+mj-lt"/>
              <a:buAutoNum type="arabicPeriod"/>
            </a:pPr>
            <a:r>
              <a:rPr lang="en-US" dirty="0">
                <a:latin typeface="Andalus" panose="02020603050405020304" pitchFamily="18" charset="-78"/>
                <a:cs typeface="Andalus" panose="02020603050405020304" pitchFamily="18" charset="-78"/>
              </a:rPr>
              <a:t>Maintains established occlusal relationships by preventing settling of the denture.</a:t>
            </a:r>
          </a:p>
          <a:p>
            <a:pPr marL="514350" indent="-514350" algn="l" rtl="0">
              <a:buFont typeface="+mj-lt"/>
              <a:buAutoNum type="arabicPeriod"/>
            </a:pPr>
            <a:r>
              <a:rPr lang="en-US" dirty="0">
                <a:latin typeface="Andalus" panose="02020603050405020304" pitchFamily="18" charset="-78"/>
                <a:cs typeface="Andalus" panose="02020603050405020304" pitchFamily="18" charset="-78"/>
              </a:rPr>
              <a:t>Prevents impingement of soft tissue</a:t>
            </a:r>
            <a:r>
              <a:rPr lang="en-US" dirty="0" smtClean="0">
                <a:latin typeface="Andalus" panose="02020603050405020304" pitchFamily="18" charset="-78"/>
                <a:cs typeface="Andalus" panose="02020603050405020304" pitchFamily="18" charset="-78"/>
              </a:rPr>
              <a:t>.</a:t>
            </a:r>
            <a:endParaRPr lang="en-US"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04731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Functions of rests:</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lgn="l" rtl="0">
              <a:buAutoNum type="arabicPeriod" startAt="6"/>
            </a:pPr>
            <a:r>
              <a:rPr lang="en-US" dirty="0" smtClean="0">
                <a:latin typeface="Andalus" panose="02020603050405020304" pitchFamily="18" charset="-78"/>
                <a:cs typeface="Andalus" panose="02020603050405020304" pitchFamily="18" charset="-78"/>
              </a:rPr>
              <a:t>Serve </a:t>
            </a:r>
            <a:r>
              <a:rPr lang="en-US" dirty="0">
                <a:latin typeface="Andalus" panose="02020603050405020304" pitchFamily="18" charset="-78"/>
                <a:cs typeface="Andalus" panose="02020603050405020304" pitchFamily="18" charset="-78"/>
              </a:rPr>
              <a:t>as a reference point for evaluating the fit of the framework to the </a:t>
            </a:r>
            <a:r>
              <a:rPr lang="en-US" dirty="0" smtClean="0">
                <a:latin typeface="Andalus" panose="02020603050405020304" pitchFamily="18" charset="-78"/>
                <a:cs typeface="Andalus" panose="02020603050405020304" pitchFamily="18" charset="-78"/>
              </a:rPr>
              <a:t>teeth.</a:t>
            </a:r>
          </a:p>
          <a:p>
            <a:pPr marL="514350" indent="-514350" algn="l" rtl="0">
              <a:buAutoNum type="arabicPeriod" startAt="6"/>
            </a:pPr>
            <a:r>
              <a:rPr lang="en-US" dirty="0" smtClean="0">
                <a:latin typeface="Andalus" panose="02020603050405020304" pitchFamily="18" charset="-78"/>
                <a:cs typeface="Andalus" panose="02020603050405020304" pitchFamily="18" charset="-78"/>
              </a:rPr>
              <a:t>Prevent </a:t>
            </a:r>
            <a:r>
              <a:rPr lang="en-US" dirty="0">
                <a:latin typeface="Andalus" panose="02020603050405020304" pitchFamily="18" charset="-78"/>
                <a:cs typeface="Andalus" panose="02020603050405020304" pitchFamily="18" charset="-78"/>
              </a:rPr>
              <a:t>extrusion, tipping, or migration of the abutment </a:t>
            </a:r>
            <a:r>
              <a:rPr lang="en-US" dirty="0" smtClean="0">
                <a:latin typeface="Andalus" panose="02020603050405020304" pitchFamily="18" charset="-78"/>
                <a:cs typeface="Andalus" panose="02020603050405020304" pitchFamily="18" charset="-78"/>
              </a:rPr>
              <a:t>teeth.</a:t>
            </a:r>
          </a:p>
          <a:p>
            <a:pPr marL="514350" indent="-514350" algn="l" rtl="0">
              <a:buAutoNum type="arabicPeriod" startAt="6"/>
            </a:pPr>
            <a:r>
              <a:rPr lang="en-US" dirty="0" smtClean="0">
                <a:latin typeface="Andalus" panose="02020603050405020304" pitchFamily="18" charset="-78"/>
                <a:cs typeface="Andalus" panose="02020603050405020304" pitchFamily="18" charset="-78"/>
              </a:rPr>
              <a:t>Acts </a:t>
            </a:r>
            <a:r>
              <a:rPr lang="en-US" dirty="0">
                <a:latin typeface="Andalus" panose="02020603050405020304" pitchFamily="18" charset="-78"/>
                <a:cs typeface="Andalus" panose="02020603050405020304" pitchFamily="18" charset="-78"/>
              </a:rPr>
              <a:t>along with its minor connector as an indirect retainer for a tooth-tissue supported removable partial denture</a:t>
            </a:r>
            <a:r>
              <a:rPr lang="en-US" dirty="0" smtClean="0">
                <a:latin typeface="Andalus" panose="02020603050405020304" pitchFamily="18" charset="-78"/>
                <a:cs typeface="Andalus" panose="02020603050405020304" pitchFamily="18" charset="-78"/>
              </a:rPr>
              <a:t>.</a:t>
            </a:r>
          </a:p>
          <a:p>
            <a:pPr marL="514350" indent="-514350" algn="l" rtl="0">
              <a:buAutoNum type="arabicPeriod" startAt="6"/>
            </a:pPr>
            <a:r>
              <a:rPr lang="en-US" dirty="0" smtClean="0">
                <a:latin typeface="Andalus" panose="02020603050405020304" pitchFamily="18" charset="-78"/>
                <a:cs typeface="Andalus" panose="02020603050405020304" pitchFamily="18" charset="-78"/>
              </a:rPr>
              <a:t>Deflection of food by bridging the gap between two teeth. </a:t>
            </a:r>
          </a:p>
          <a:p>
            <a:pPr marL="514350" indent="-514350" algn="l" rtl="0">
              <a:buAutoNum type="arabicPeriod" startAt="6"/>
            </a:pPr>
            <a:r>
              <a:rPr lang="en-US" dirty="0" smtClean="0">
                <a:latin typeface="Andalus" panose="02020603050405020304" pitchFamily="18" charset="-78"/>
                <a:cs typeface="Andalus" panose="02020603050405020304" pitchFamily="18" charset="-78"/>
              </a:rPr>
              <a:t>Splints mobile teeth.</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446538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chemeClr val="accent5">
                    <a:lumMod val="75000"/>
                  </a:schemeClr>
                </a:solidFill>
                <a:latin typeface="Times New Roman" panose="02020603050405020304" pitchFamily="18" charset="0"/>
                <a:cs typeface="Times New Roman" panose="02020603050405020304" pitchFamily="18" charset="0"/>
              </a:rPr>
              <a:t>There are several points which should be put into consideration in determination of the site and form of the rests.</a:t>
            </a:r>
            <a:endParaRPr lang="ar-SA" sz="32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14350" indent="-514350" algn="l" rtl="0">
              <a:buFont typeface="+mj-lt"/>
              <a:buAutoNum type="arabicPeriod"/>
            </a:pPr>
            <a:r>
              <a:rPr lang="en-US" dirty="0">
                <a:latin typeface="Andalus" panose="02020603050405020304" pitchFamily="18" charset="-78"/>
                <a:cs typeface="Andalus" panose="02020603050405020304" pitchFamily="18" charset="-78"/>
              </a:rPr>
              <a:t>Root form. </a:t>
            </a:r>
            <a:endParaRPr lang="en-US" dirty="0" smtClean="0">
              <a:latin typeface="Andalus" panose="02020603050405020304" pitchFamily="18" charset="-78"/>
              <a:cs typeface="Andalus" panose="02020603050405020304" pitchFamily="18" charset="-78"/>
            </a:endParaRPr>
          </a:p>
          <a:p>
            <a:pPr marL="514350" indent="-514350" algn="l" rtl="0">
              <a:buFont typeface="+mj-lt"/>
              <a:buAutoNum type="arabicPeriod"/>
            </a:pPr>
            <a:r>
              <a:rPr lang="en-US" dirty="0" smtClean="0">
                <a:latin typeface="Andalus" panose="02020603050405020304" pitchFamily="18" charset="-78"/>
                <a:cs typeface="Andalus" panose="02020603050405020304" pitchFamily="18" charset="-78"/>
              </a:rPr>
              <a:t>Root </a:t>
            </a:r>
            <a:r>
              <a:rPr lang="en-US" dirty="0">
                <a:latin typeface="Andalus" panose="02020603050405020304" pitchFamily="18" charset="-78"/>
                <a:cs typeface="Andalus" panose="02020603050405020304" pitchFamily="18" charset="-78"/>
              </a:rPr>
              <a:t>length. </a:t>
            </a:r>
            <a:endParaRPr lang="en-US" dirty="0" smtClean="0">
              <a:latin typeface="Andalus" panose="02020603050405020304" pitchFamily="18" charset="-78"/>
              <a:cs typeface="Andalus" panose="02020603050405020304" pitchFamily="18" charset="-78"/>
            </a:endParaRPr>
          </a:p>
          <a:p>
            <a:pPr marL="514350" indent="-514350" algn="l" rtl="0">
              <a:buFont typeface="+mj-lt"/>
              <a:buAutoNum type="arabicPeriod"/>
            </a:pPr>
            <a:r>
              <a:rPr lang="en-US" dirty="0" smtClean="0">
                <a:latin typeface="Andalus" panose="02020603050405020304" pitchFamily="18" charset="-78"/>
                <a:cs typeface="Andalus" panose="02020603050405020304" pitchFamily="18" charset="-78"/>
              </a:rPr>
              <a:t>Inclination </a:t>
            </a:r>
            <a:r>
              <a:rPr lang="en-US" dirty="0">
                <a:latin typeface="Andalus" panose="02020603050405020304" pitchFamily="18" charset="-78"/>
                <a:cs typeface="Andalus" panose="02020603050405020304" pitchFamily="18" charset="-78"/>
              </a:rPr>
              <a:t>of the </a:t>
            </a:r>
            <a:r>
              <a:rPr lang="en-US" dirty="0" smtClean="0">
                <a:latin typeface="Andalus" panose="02020603050405020304" pitchFamily="18" charset="-78"/>
                <a:cs typeface="Andalus" panose="02020603050405020304" pitchFamily="18" charset="-78"/>
              </a:rPr>
              <a:t>tooth.</a:t>
            </a:r>
          </a:p>
          <a:p>
            <a:pPr marL="514350" indent="-514350" algn="l" rtl="0">
              <a:buFont typeface="+mj-lt"/>
              <a:buAutoNum type="arabicPeriod"/>
            </a:pPr>
            <a:r>
              <a:rPr lang="en-US" dirty="0" smtClean="0">
                <a:latin typeface="Andalus" panose="02020603050405020304" pitchFamily="18" charset="-78"/>
                <a:cs typeface="Andalus" panose="02020603050405020304" pitchFamily="18" charset="-78"/>
              </a:rPr>
              <a:t>Ratio </a:t>
            </a:r>
            <a:r>
              <a:rPr lang="en-US" dirty="0">
                <a:latin typeface="Andalus" panose="02020603050405020304" pitchFamily="18" charset="-78"/>
                <a:cs typeface="Andalus" panose="02020603050405020304" pitchFamily="18" charset="-78"/>
              </a:rPr>
              <a:t>of the length of the clinical crown to the alveolar support.</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70386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Types of rests:</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dirty="0">
                <a:latin typeface="Andalus" panose="02020603050405020304" pitchFamily="18" charset="-78"/>
                <a:cs typeface="Andalus" panose="02020603050405020304" pitchFamily="18" charset="-78"/>
              </a:rPr>
              <a:t>Occlusal rest.</a:t>
            </a:r>
          </a:p>
          <a:p>
            <a:pPr algn="l" rtl="0"/>
            <a:r>
              <a:rPr lang="en-US" dirty="0">
                <a:latin typeface="Andalus" panose="02020603050405020304" pitchFamily="18" charset="-78"/>
                <a:cs typeface="Andalus" panose="02020603050405020304" pitchFamily="18" charset="-78"/>
              </a:rPr>
              <a:t>Lingual rest.</a:t>
            </a:r>
          </a:p>
          <a:p>
            <a:pPr algn="l" rtl="0"/>
            <a:r>
              <a:rPr lang="en-US" dirty="0">
                <a:latin typeface="Andalus" panose="02020603050405020304" pitchFamily="18" charset="-78"/>
                <a:cs typeface="Andalus" panose="02020603050405020304" pitchFamily="18" charset="-78"/>
              </a:rPr>
              <a:t>Incisal rest.</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2036192" y="3767590"/>
            <a:ext cx="8401416" cy="2544310"/>
          </a:xfrm>
          <a:prstGeom prst="rect">
            <a:avLst/>
          </a:prstGeom>
        </p:spPr>
      </p:pic>
    </p:spTree>
    <p:extLst>
      <p:ext uri="{BB962C8B-B14F-4D97-AF65-F5344CB8AC3E}">
        <p14:creationId xmlns:p14="http://schemas.microsoft.com/office/powerpoint/2010/main" val="122824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Basic requirements of rest and rest seat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9930" y="1825625"/>
            <a:ext cx="6657998" cy="4351338"/>
          </a:xfrm>
        </p:spPr>
        <p:txBody>
          <a:bodyPr>
            <a:normAutofit fontScale="92500" lnSpcReduction="20000"/>
          </a:bodyPr>
          <a:lstStyle/>
          <a:p>
            <a:pPr marL="514350" indent="-514350" algn="l" rtl="0">
              <a:buAutoNum type="arabicPeriod"/>
            </a:pPr>
            <a:r>
              <a:rPr lang="en-US" dirty="0" smtClean="0">
                <a:latin typeface="Andalus" panose="02020603050405020304" pitchFamily="18" charset="-78"/>
                <a:cs typeface="Andalus" panose="02020603050405020304" pitchFamily="18" charset="-78"/>
              </a:rPr>
              <a:t>Provide rigid support.</a:t>
            </a:r>
          </a:p>
          <a:p>
            <a:pPr marL="514350" indent="-514350" algn="l" rtl="0">
              <a:buAutoNum type="arabicPeriod"/>
            </a:pPr>
            <a:r>
              <a:rPr lang="en-US" dirty="0" smtClean="0">
                <a:latin typeface="Andalus" panose="02020603050405020304" pitchFamily="18" charset="-78"/>
                <a:cs typeface="Andalus" panose="02020603050405020304" pitchFamily="18" charset="-78"/>
              </a:rPr>
              <a:t>Extends to the center of the tooth in tooth supported situations, so the vertical stress will be resisted  by all of the periodontal ligament fibers. </a:t>
            </a:r>
          </a:p>
          <a:p>
            <a:pPr marL="514350" indent="-514350" algn="l" rtl="0">
              <a:buAutoNum type="arabicPeriod"/>
            </a:pPr>
            <a:r>
              <a:rPr lang="en-US" dirty="0" smtClean="0">
                <a:latin typeface="Andalus" panose="02020603050405020304" pitchFamily="18" charset="-78"/>
                <a:cs typeface="Andalus" panose="02020603050405020304" pitchFamily="18" charset="-78"/>
              </a:rPr>
              <a:t>Rests should be placed in properly engineered seat, with minimal preparation in dentine of the surfaces of the teeth, ( rounded, the floor of rest seat </a:t>
            </a:r>
            <a:r>
              <a:rPr lang="en-US" dirty="0" err="1" smtClean="0">
                <a:latin typeface="Andalus" panose="02020603050405020304" pitchFamily="18" charset="-78"/>
                <a:cs typeface="Andalus" panose="02020603050405020304" pitchFamily="18" charset="-78"/>
              </a:rPr>
              <a:t>shloud</a:t>
            </a:r>
            <a:r>
              <a:rPr lang="en-US" dirty="0" smtClean="0">
                <a:latin typeface="Andalus" panose="02020603050405020304" pitchFamily="18" charset="-78"/>
                <a:cs typeface="Andalus" panose="02020603050405020304" pitchFamily="18" charset="-78"/>
              </a:rPr>
              <a:t> be less than 90° to the long axis of the tooth, to direct stresses axially. Also its seat should be apical to the marginal ridge with no sharp angles ( for ease of cleaning , making impressions and prevents tooth fracture). </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10229135" y="1363569"/>
            <a:ext cx="1797676" cy="3525539"/>
          </a:xfrm>
          <a:prstGeom prst="rect">
            <a:avLst/>
          </a:prstGeom>
        </p:spPr>
      </p:pic>
      <p:pic>
        <p:nvPicPr>
          <p:cNvPr id="5" name="Picture 4"/>
          <p:cNvPicPr>
            <a:picLocks noChangeAspect="1"/>
          </p:cNvPicPr>
          <p:nvPr/>
        </p:nvPicPr>
        <p:blipFill>
          <a:blip r:embed="rId3"/>
          <a:stretch>
            <a:fillRect/>
          </a:stretch>
        </p:blipFill>
        <p:spPr>
          <a:xfrm>
            <a:off x="7411805" y="5036125"/>
            <a:ext cx="4388797" cy="1702854"/>
          </a:xfrm>
          <a:prstGeom prst="rect">
            <a:avLst/>
          </a:prstGeom>
        </p:spPr>
      </p:pic>
      <p:pic>
        <p:nvPicPr>
          <p:cNvPr id="6" name="Picture 5"/>
          <p:cNvPicPr>
            <a:picLocks noChangeAspect="1"/>
          </p:cNvPicPr>
          <p:nvPr/>
        </p:nvPicPr>
        <p:blipFill>
          <a:blip r:embed="rId4"/>
          <a:stretch>
            <a:fillRect/>
          </a:stretch>
        </p:blipFill>
        <p:spPr>
          <a:xfrm>
            <a:off x="7411805" y="2338182"/>
            <a:ext cx="2643453" cy="1749623"/>
          </a:xfrm>
          <a:prstGeom prst="rect">
            <a:avLst/>
          </a:prstGeom>
        </p:spPr>
      </p:pic>
    </p:spTree>
    <p:extLst>
      <p:ext uri="{BB962C8B-B14F-4D97-AF65-F5344CB8AC3E}">
        <p14:creationId xmlns:p14="http://schemas.microsoft.com/office/powerpoint/2010/main" val="593048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Basic requirements of rest and rest seat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a:stretch>
            <a:fillRect/>
          </a:stretch>
        </p:blipFill>
        <p:spPr>
          <a:xfrm>
            <a:off x="618189" y="1825625"/>
            <a:ext cx="6580473" cy="4351338"/>
          </a:xfrm>
          <a:prstGeom prst="rect">
            <a:avLst/>
          </a:prstGeom>
        </p:spPr>
      </p:pic>
      <p:pic>
        <p:nvPicPr>
          <p:cNvPr id="5" name="Picture 4"/>
          <p:cNvPicPr>
            <a:picLocks noChangeAspect="1"/>
          </p:cNvPicPr>
          <p:nvPr/>
        </p:nvPicPr>
        <p:blipFill>
          <a:blip r:embed="rId3"/>
          <a:stretch>
            <a:fillRect/>
          </a:stretch>
        </p:blipFill>
        <p:spPr>
          <a:xfrm>
            <a:off x="7198662" y="4468969"/>
            <a:ext cx="4709375" cy="1827238"/>
          </a:xfrm>
          <a:prstGeom prst="rect">
            <a:avLst/>
          </a:prstGeom>
        </p:spPr>
      </p:pic>
      <p:pic>
        <p:nvPicPr>
          <p:cNvPr id="7" name="Picture 6"/>
          <p:cNvPicPr>
            <a:picLocks noChangeAspect="1"/>
          </p:cNvPicPr>
          <p:nvPr/>
        </p:nvPicPr>
        <p:blipFill rotWithShape="1">
          <a:blip r:embed="rId4"/>
          <a:srcRect l="50660" t="36400" r="24199" b="38424"/>
          <a:stretch/>
        </p:blipFill>
        <p:spPr>
          <a:xfrm>
            <a:off x="7198662" y="1825625"/>
            <a:ext cx="4695168" cy="2643344"/>
          </a:xfrm>
          <a:prstGeom prst="rect">
            <a:avLst/>
          </a:prstGeom>
        </p:spPr>
      </p:pic>
    </p:spTree>
    <p:extLst>
      <p:ext uri="{BB962C8B-B14F-4D97-AF65-F5344CB8AC3E}">
        <p14:creationId xmlns:p14="http://schemas.microsoft.com/office/powerpoint/2010/main" val="3684741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Basic requirements of rest and rest seat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6967932" cy="4351338"/>
          </a:xfrm>
        </p:spPr>
        <p:txBody>
          <a:bodyPr/>
          <a:lstStyle/>
          <a:p>
            <a:pPr marL="514350" indent="-514350" algn="l" rtl="0">
              <a:buAutoNum type="arabicPeriod" startAt="4"/>
            </a:pPr>
            <a:r>
              <a:rPr lang="en-US" dirty="0" smtClean="0">
                <a:latin typeface="Andalus" panose="02020603050405020304" pitchFamily="18" charset="-78"/>
                <a:cs typeface="Andalus" panose="02020603050405020304" pitchFamily="18" charset="-78"/>
              </a:rPr>
              <a:t>No undercuts in the path of insertion.</a:t>
            </a:r>
          </a:p>
          <a:p>
            <a:pPr marL="514350" indent="-514350" algn="l" rtl="0">
              <a:buAutoNum type="arabicPeriod" startAt="4"/>
            </a:pPr>
            <a:r>
              <a:rPr lang="en-US" dirty="0" smtClean="0">
                <a:latin typeface="Andalus" panose="02020603050405020304" pitchFamily="18" charset="-78"/>
                <a:cs typeface="Andalus" panose="02020603050405020304" pitchFamily="18" charset="-78"/>
              </a:rPr>
              <a:t>Minimum of 1 mm thick. </a:t>
            </a:r>
          </a:p>
          <a:p>
            <a:pPr marL="514350" indent="-514350" algn="l" rtl="0">
              <a:buAutoNum type="arabicPeriod" startAt="4"/>
            </a:pPr>
            <a:r>
              <a:rPr lang="en-US" dirty="0" smtClean="0">
                <a:latin typeface="Andalus" panose="02020603050405020304" pitchFamily="18" charset="-78"/>
                <a:cs typeface="Andalus" panose="02020603050405020304" pitchFamily="18" charset="-78"/>
              </a:rPr>
              <a:t>Restore the occlusal plane.</a:t>
            </a:r>
          </a:p>
          <a:p>
            <a:pPr marL="514350" indent="-514350" algn="l" rtl="0">
              <a:buAutoNum type="arabicPeriod" startAt="4"/>
            </a:pPr>
            <a:r>
              <a:rPr lang="en-US" dirty="0" smtClean="0">
                <a:latin typeface="Andalus" panose="02020603050405020304" pitchFamily="18" charset="-78"/>
                <a:cs typeface="Andalus" panose="02020603050405020304" pitchFamily="18" charset="-78"/>
              </a:rPr>
              <a:t>Contoured so that when increased force is applied to the prosthesis the rest will engage more securely to prevent separation.</a:t>
            </a:r>
          </a:p>
          <a:p>
            <a:pPr marL="514350" indent="-514350" algn="l" rtl="0">
              <a:buAutoNum type="arabicPeriod" startAt="4"/>
            </a:pPr>
            <a:r>
              <a:rPr lang="en-US" dirty="0" smtClean="0">
                <a:latin typeface="Andalus" panose="02020603050405020304" pitchFamily="18" charset="-78"/>
                <a:cs typeface="Andalus" panose="02020603050405020304" pitchFamily="18" charset="-78"/>
              </a:rPr>
              <a:t>Anterior rests should be as close to the center of the tooth as possible. </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711419" y="1554051"/>
            <a:ext cx="2594573" cy="1486171"/>
          </a:xfrm>
          <a:prstGeom prst="rect">
            <a:avLst/>
          </a:prstGeom>
        </p:spPr>
      </p:pic>
      <p:pic>
        <p:nvPicPr>
          <p:cNvPr id="6" name="Picture 5"/>
          <p:cNvPicPr>
            <a:picLocks noChangeAspect="1"/>
          </p:cNvPicPr>
          <p:nvPr/>
        </p:nvPicPr>
        <p:blipFill rotWithShape="1">
          <a:blip r:embed="rId3"/>
          <a:srcRect l="70911" t="12951" r="11075" b="12810"/>
          <a:stretch/>
        </p:blipFill>
        <p:spPr>
          <a:xfrm>
            <a:off x="10654584" y="1549021"/>
            <a:ext cx="1398431" cy="4326907"/>
          </a:xfrm>
          <a:prstGeom prst="rect">
            <a:avLst/>
          </a:prstGeom>
        </p:spPr>
      </p:pic>
      <p:pic>
        <p:nvPicPr>
          <p:cNvPr id="7" name="Picture 6"/>
          <p:cNvPicPr>
            <a:picLocks noChangeAspect="1"/>
          </p:cNvPicPr>
          <p:nvPr/>
        </p:nvPicPr>
        <p:blipFill>
          <a:blip r:embed="rId4"/>
          <a:stretch>
            <a:fillRect/>
          </a:stretch>
        </p:blipFill>
        <p:spPr>
          <a:xfrm>
            <a:off x="7538372" y="4001294"/>
            <a:ext cx="2940665" cy="1657465"/>
          </a:xfrm>
          <a:prstGeom prst="rect">
            <a:avLst/>
          </a:prstGeom>
        </p:spPr>
      </p:pic>
    </p:spTree>
    <p:extLst>
      <p:ext uri="{BB962C8B-B14F-4D97-AF65-F5344CB8AC3E}">
        <p14:creationId xmlns:p14="http://schemas.microsoft.com/office/powerpoint/2010/main" val="1187301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Form of the occlusal rest and rest seat</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7598997" cy="4351338"/>
          </a:xfrm>
        </p:spPr>
        <p:txBody>
          <a:bodyPr>
            <a:normAutofit/>
          </a:bodyPr>
          <a:lstStyle/>
          <a:p>
            <a:pPr marL="0" indent="0" algn="l" rtl="0">
              <a:buNone/>
            </a:pPr>
            <a:r>
              <a:rPr lang="en-US" dirty="0" smtClean="0">
                <a:latin typeface="Andalus" panose="02020603050405020304" pitchFamily="18" charset="-78"/>
                <a:cs typeface="Andalus" panose="02020603050405020304" pitchFamily="18" charset="-78"/>
              </a:rPr>
              <a:t>1- The </a:t>
            </a:r>
            <a:r>
              <a:rPr lang="en-US" dirty="0">
                <a:latin typeface="Andalus" panose="02020603050405020304" pitchFamily="18" charset="-78"/>
                <a:cs typeface="Andalus" panose="02020603050405020304" pitchFamily="18" charset="-78"/>
              </a:rPr>
              <a:t>outline form of an occlusal rest seat should be a rounded </a:t>
            </a:r>
            <a:r>
              <a:rPr lang="en-US" dirty="0" smtClean="0">
                <a:latin typeface="Andalus" panose="02020603050405020304" pitchFamily="18" charset="-78"/>
                <a:cs typeface="Andalus" panose="02020603050405020304" pitchFamily="18" charset="-78"/>
              </a:rPr>
              <a:t>triangular shape </a:t>
            </a:r>
            <a:r>
              <a:rPr lang="en-US" dirty="0">
                <a:latin typeface="Andalus" panose="02020603050405020304" pitchFamily="18" charset="-78"/>
                <a:cs typeface="Andalus" panose="02020603050405020304" pitchFamily="18" charset="-78"/>
              </a:rPr>
              <a:t>with the apex toward the center of the occlusal surface</a:t>
            </a:r>
            <a:r>
              <a:rPr lang="en-US" dirty="0" smtClean="0">
                <a:latin typeface="Andalus" panose="02020603050405020304" pitchFamily="18" charset="-78"/>
                <a:cs typeface="Andalus" panose="02020603050405020304" pitchFamily="18" charset="-78"/>
              </a:rPr>
              <a:t>.</a:t>
            </a:r>
          </a:p>
          <a:p>
            <a:pPr marL="0" indent="0" algn="l" rtl="0">
              <a:buNone/>
            </a:pPr>
            <a:endParaRPr lang="en-US" dirty="0" smtClean="0">
              <a:latin typeface="Andalus" panose="02020603050405020304" pitchFamily="18" charset="-78"/>
              <a:cs typeface="Andalus" panose="02020603050405020304" pitchFamily="18" charset="-78"/>
            </a:endParaRPr>
          </a:p>
          <a:p>
            <a:pPr marL="0" indent="0" algn="l" rtl="0">
              <a:buNone/>
            </a:pPr>
            <a:r>
              <a:rPr lang="en-US" dirty="0">
                <a:latin typeface="Andalus" panose="02020603050405020304" pitchFamily="18" charset="-78"/>
                <a:cs typeface="Andalus" panose="02020603050405020304" pitchFamily="18" charset="-78"/>
              </a:rPr>
              <a:t>2- It should be as long as it is </a:t>
            </a:r>
            <a:r>
              <a:rPr lang="en-US" dirty="0" smtClean="0">
                <a:latin typeface="Andalus" panose="02020603050405020304" pitchFamily="18" charset="-78"/>
                <a:cs typeface="Andalus" panose="02020603050405020304" pitchFamily="18" charset="-78"/>
              </a:rPr>
              <a:t>wide, It should occupy 1/3 to ½ the </a:t>
            </a:r>
            <a:r>
              <a:rPr lang="en-US" dirty="0" err="1" smtClean="0">
                <a:latin typeface="Andalus" panose="02020603050405020304" pitchFamily="18" charset="-78"/>
                <a:cs typeface="Andalus" panose="02020603050405020304" pitchFamily="18" charset="-78"/>
              </a:rPr>
              <a:t>mesiodestal</a:t>
            </a:r>
            <a:r>
              <a:rPr lang="en-US" dirty="0" smtClean="0">
                <a:latin typeface="Andalus" panose="02020603050405020304" pitchFamily="18" charset="-78"/>
                <a:cs typeface="Andalus" panose="02020603050405020304" pitchFamily="18" charset="-78"/>
              </a:rPr>
              <a:t> diameter of the abutment and ½ the </a:t>
            </a:r>
            <a:r>
              <a:rPr lang="en-US" dirty="0" err="1" smtClean="0">
                <a:latin typeface="Andalus" panose="02020603050405020304" pitchFamily="18" charset="-78"/>
                <a:cs typeface="Andalus" panose="02020603050405020304" pitchFamily="18" charset="-78"/>
              </a:rPr>
              <a:t>buccolingual</a:t>
            </a:r>
            <a:r>
              <a:rPr lang="en-US" dirty="0" smtClean="0">
                <a:latin typeface="Andalus" panose="02020603050405020304" pitchFamily="18" charset="-78"/>
                <a:cs typeface="Andalus" panose="02020603050405020304" pitchFamily="18" charset="-78"/>
              </a:rPr>
              <a:t> </a:t>
            </a:r>
            <a:r>
              <a:rPr lang="en-US" dirty="0" err="1" smtClean="0">
                <a:latin typeface="Andalus" panose="02020603050405020304" pitchFamily="18" charset="-78"/>
                <a:cs typeface="Andalus" panose="02020603050405020304" pitchFamily="18" charset="-78"/>
              </a:rPr>
              <a:t>intercuspal</a:t>
            </a:r>
            <a:r>
              <a:rPr lang="en-US" dirty="0" smtClean="0">
                <a:latin typeface="Andalus" panose="02020603050405020304" pitchFamily="18" charset="-78"/>
                <a:cs typeface="Andalus" panose="02020603050405020304" pitchFamily="18" charset="-78"/>
              </a:rPr>
              <a:t> width. </a:t>
            </a:r>
            <a:r>
              <a:rPr lang="en-US" dirty="0">
                <a:latin typeface="Andalus" panose="02020603050405020304" pitchFamily="18" charset="-78"/>
                <a:cs typeface="Andalus" panose="02020603050405020304" pitchFamily="18" charset="-78"/>
              </a:rPr>
              <a:t>Rest seats of smaller dimensions do not provide an adequate bulk of metal for rests.</a:t>
            </a:r>
          </a:p>
          <a:p>
            <a:pPr marL="0" indent="0" algn="l" rtl="0">
              <a:buNone/>
            </a:pPr>
            <a:endParaRPr lang="en-US" dirty="0" smtClean="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1026" name="Picture 2" descr="نتيجة بحث الصور عن occlusal rest and rest seat"/>
          <p:cNvPicPr>
            <a:picLocks noChangeAspect="1" noChangeArrowheads="1"/>
          </p:cNvPicPr>
          <p:nvPr/>
        </p:nvPicPr>
        <p:blipFill rotWithShape="1">
          <a:blip r:embed="rId2">
            <a:extLst>
              <a:ext uri="{28A0092B-C50C-407E-A947-70E740481C1C}">
                <a14:useLocalDpi xmlns:a14="http://schemas.microsoft.com/office/drawing/2010/main" val="0"/>
              </a:ext>
            </a:extLst>
          </a:blip>
          <a:srcRect l="58264" t="30976" r="12066" b="27530"/>
          <a:stretch/>
        </p:blipFill>
        <p:spPr bwMode="auto">
          <a:xfrm>
            <a:off x="9161684" y="1681005"/>
            <a:ext cx="2209800" cy="23202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8990989" y="4252478"/>
            <a:ext cx="2551189" cy="2129392"/>
          </a:xfrm>
          <a:prstGeom prst="rect">
            <a:avLst/>
          </a:prstGeom>
        </p:spPr>
      </p:pic>
    </p:spTree>
    <p:extLst>
      <p:ext uri="{BB962C8B-B14F-4D97-AF65-F5344CB8AC3E}">
        <p14:creationId xmlns:p14="http://schemas.microsoft.com/office/powerpoint/2010/main" val="1054847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6156" t="33518" r="6070" b="4624"/>
          <a:stretch/>
        </p:blipFill>
        <p:spPr>
          <a:xfrm>
            <a:off x="2517479" y="2060619"/>
            <a:ext cx="6961373" cy="3683358"/>
          </a:xfrm>
          <a:prstGeom prst="rect">
            <a:avLst/>
          </a:prstGeom>
        </p:spPr>
      </p:pic>
    </p:spTree>
    <p:extLst>
      <p:ext uri="{BB962C8B-B14F-4D97-AF65-F5344CB8AC3E}">
        <p14:creationId xmlns:p14="http://schemas.microsoft.com/office/powerpoint/2010/main" val="3944687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Form of the occlusal rest and rest seat</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6813386" cy="4351338"/>
          </a:xfrm>
        </p:spPr>
        <p:txBody>
          <a:bodyPr>
            <a:normAutofit/>
          </a:bodyPr>
          <a:lstStyle/>
          <a:p>
            <a:pPr marL="0" indent="0" algn="l" rtl="0">
              <a:buNone/>
            </a:pPr>
            <a:r>
              <a:rPr lang="en-US" dirty="0" smtClean="0">
                <a:latin typeface="Andalus" panose="02020603050405020304" pitchFamily="18" charset="-78"/>
                <a:cs typeface="Andalus" panose="02020603050405020304" pitchFamily="18" charset="-78"/>
              </a:rPr>
              <a:t>3- </a:t>
            </a:r>
            <a:r>
              <a:rPr lang="en-US" dirty="0">
                <a:latin typeface="Andalus" panose="02020603050405020304" pitchFamily="18" charset="-78"/>
                <a:cs typeface="Andalus" panose="02020603050405020304" pitchFamily="18" charset="-78"/>
              </a:rPr>
              <a:t>The marginal ridge of the abutment tooth at the site of the rest seat must </a:t>
            </a:r>
            <a:r>
              <a:rPr lang="en-US" dirty="0" smtClean="0">
                <a:latin typeface="Andalus" panose="02020603050405020304" pitchFamily="18" charset="-78"/>
                <a:cs typeface="Andalus" panose="02020603050405020304" pitchFamily="18" charset="-78"/>
              </a:rPr>
              <a:t>be </a:t>
            </a:r>
            <a:r>
              <a:rPr lang="en-US" dirty="0">
                <a:latin typeface="Andalus" panose="02020603050405020304" pitchFamily="18" charset="-78"/>
                <a:cs typeface="Andalus" panose="02020603050405020304" pitchFamily="18" charset="-78"/>
              </a:rPr>
              <a:t>lowered to permit a sufficient bulk of metal for strength and rigidity of the rest and the minor connector. This means that a reduction of the marginal ridge of approximately 1.5 mm is usually necessary.</a:t>
            </a:r>
            <a:endParaRPr lang="ar-SA"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45411" t="26171" r="2471" b="2159"/>
          <a:stretch/>
        </p:blipFill>
        <p:spPr>
          <a:xfrm>
            <a:off x="8525814" y="2009104"/>
            <a:ext cx="2446987" cy="2239222"/>
          </a:xfrm>
          <a:prstGeom prst="rect">
            <a:avLst/>
          </a:prstGeom>
        </p:spPr>
      </p:pic>
    </p:spTree>
    <p:extLst>
      <p:ext uri="{BB962C8B-B14F-4D97-AF65-F5344CB8AC3E}">
        <p14:creationId xmlns:p14="http://schemas.microsoft.com/office/powerpoint/2010/main" val="1622361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Form of the occlusal rest and rest seat</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6813386" cy="4351338"/>
          </a:xfrm>
        </p:spPr>
        <p:txBody>
          <a:bodyPr>
            <a:normAutofit/>
          </a:bodyPr>
          <a:lstStyle/>
          <a:p>
            <a:pPr marL="0" indent="0" algn="l" rtl="0">
              <a:buNone/>
            </a:pPr>
            <a:r>
              <a:rPr lang="en-US" dirty="0">
                <a:latin typeface="Andalus" panose="02020603050405020304" pitchFamily="18" charset="-78"/>
                <a:cs typeface="Andalus" panose="02020603050405020304" pitchFamily="18" charset="-78"/>
              </a:rPr>
              <a:t>4- The floor of the occlusal rest seat should be apical to the marginal ridge </a:t>
            </a:r>
            <a:r>
              <a:rPr lang="en-US" dirty="0" smtClean="0">
                <a:latin typeface="Andalus" panose="02020603050405020304" pitchFamily="18" charset="-78"/>
                <a:cs typeface="Andalus" panose="02020603050405020304" pitchFamily="18" charset="-78"/>
              </a:rPr>
              <a:t>and </a:t>
            </a:r>
            <a:r>
              <a:rPr lang="en-US" dirty="0">
                <a:latin typeface="Andalus" panose="02020603050405020304" pitchFamily="18" charset="-78"/>
                <a:cs typeface="Andalus" panose="02020603050405020304" pitchFamily="18" charset="-78"/>
              </a:rPr>
              <a:t>the occlusal surface and should be concave, or spoon shaped. Caution should be exercised in preparing a rest seat to avoid creating sharp edges or line angles in the preparation</a:t>
            </a:r>
            <a:r>
              <a:rPr lang="en-US" dirty="0" smtClean="0">
                <a:latin typeface="Andalus" panose="02020603050405020304" pitchFamily="18" charset="-78"/>
                <a:cs typeface="Andalus" panose="02020603050405020304" pitchFamily="18" charset="-78"/>
              </a:rPr>
              <a:t>.</a:t>
            </a:r>
          </a:p>
          <a:p>
            <a:pPr marL="0" indent="0" algn="l" rtl="0">
              <a:buNone/>
            </a:pPr>
            <a:r>
              <a:rPr lang="en-US" dirty="0">
                <a:latin typeface="Andalus" panose="02020603050405020304" pitchFamily="18" charset="-78"/>
                <a:cs typeface="Andalus" panose="02020603050405020304" pitchFamily="18" charset="-78"/>
              </a:rPr>
              <a:t>5- The angle formed by the occlusal rest and the vertical minor connector </a:t>
            </a:r>
            <a:r>
              <a:rPr lang="en-US" dirty="0" smtClean="0">
                <a:latin typeface="Andalus" panose="02020603050405020304" pitchFamily="18" charset="-78"/>
                <a:cs typeface="Andalus" panose="02020603050405020304" pitchFamily="18" charset="-78"/>
              </a:rPr>
              <a:t>from </a:t>
            </a:r>
            <a:r>
              <a:rPr lang="en-US" dirty="0">
                <a:latin typeface="Andalus" panose="02020603050405020304" pitchFamily="18" charset="-78"/>
                <a:cs typeface="Andalus" panose="02020603050405020304" pitchFamily="18" charset="-78"/>
              </a:rPr>
              <a:t>which it originates should be less than 90°.</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087932" y="1737721"/>
            <a:ext cx="3701289" cy="2644347"/>
          </a:xfrm>
          <a:prstGeom prst="rect">
            <a:avLst/>
          </a:prstGeom>
        </p:spPr>
      </p:pic>
      <p:pic>
        <p:nvPicPr>
          <p:cNvPr id="6" name="Picture 5"/>
          <p:cNvPicPr>
            <a:picLocks noChangeAspect="1"/>
          </p:cNvPicPr>
          <p:nvPr/>
        </p:nvPicPr>
        <p:blipFill rotWithShape="1">
          <a:blip r:embed="rId3"/>
          <a:srcRect l="3093" t="39767" r="52612" b="16762"/>
          <a:stretch/>
        </p:blipFill>
        <p:spPr>
          <a:xfrm>
            <a:off x="9341568" y="4677781"/>
            <a:ext cx="2691686" cy="1983346"/>
          </a:xfrm>
          <a:prstGeom prst="rect">
            <a:avLst/>
          </a:prstGeom>
        </p:spPr>
      </p:pic>
      <p:pic>
        <p:nvPicPr>
          <p:cNvPr id="7" name="Picture 6"/>
          <p:cNvPicPr>
            <a:picLocks noChangeAspect="1"/>
          </p:cNvPicPr>
          <p:nvPr/>
        </p:nvPicPr>
        <p:blipFill>
          <a:blip r:embed="rId4"/>
          <a:stretch>
            <a:fillRect/>
          </a:stretch>
        </p:blipFill>
        <p:spPr>
          <a:xfrm>
            <a:off x="6428715" y="5061398"/>
            <a:ext cx="2771184" cy="1599729"/>
          </a:xfrm>
          <a:prstGeom prst="rect">
            <a:avLst/>
          </a:prstGeom>
        </p:spPr>
      </p:pic>
    </p:spTree>
    <p:extLst>
      <p:ext uri="{BB962C8B-B14F-4D97-AF65-F5344CB8AC3E}">
        <p14:creationId xmlns:p14="http://schemas.microsoft.com/office/powerpoint/2010/main" val="2995592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Form of the occlusal rest and rest seat</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5937623" cy="4351338"/>
          </a:xfrm>
        </p:spPr>
        <p:txBody>
          <a:bodyPr>
            <a:normAutofit fontScale="92500" lnSpcReduction="10000"/>
          </a:bodyPr>
          <a:lstStyle/>
          <a:p>
            <a:pPr marL="0" indent="0" algn="l" rtl="0">
              <a:buNone/>
            </a:pPr>
            <a:r>
              <a:rPr lang="en-US" dirty="0">
                <a:latin typeface="Andalus" panose="02020603050405020304" pitchFamily="18" charset="-78"/>
                <a:cs typeface="Andalus" panose="02020603050405020304" pitchFamily="18" charset="-78"/>
              </a:rPr>
              <a:t>Only in this way can the occlusal forces be directed along the long axis </a:t>
            </a:r>
            <a:r>
              <a:rPr lang="en-US" dirty="0" smtClean="0">
                <a:latin typeface="Andalus" panose="02020603050405020304" pitchFamily="18" charset="-78"/>
                <a:cs typeface="Andalus" panose="02020603050405020304" pitchFamily="18" charset="-78"/>
              </a:rPr>
              <a:t>of the </a:t>
            </a:r>
            <a:r>
              <a:rPr lang="en-US" dirty="0">
                <a:latin typeface="Andalus" panose="02020603050405020304" pitchFamily="18" charset="-78"/>
                <a:cs typeface="Andalus" panose="02020603050405020304" pitchFamily="18" charset="-78"/>
              </a:rPr>
              <a:t>abutment tooth. An angle greater than 90° fails to transmit </a:t>
            </a:r>
            <a:r>
              <a:rPr lang="en-US" dirty="0" smtClean="0">
                <a:latin typeface="Andalus" panose="02020603050405020304" pitchFamily="18" charset="-78"/>
                <a:cs typeface="Andalus" panose="02020603050405020304" pitchFamily="18" charset="-78"/>
              </a:rPr>
              <a:t>occlusal forces </a:t>
            </a:r>
            <a:r>
              <a:rPr lang="en-US" dirty="0">
                <a:latin typeface="Andalus" panose="02020603050405020304" pitchFamily="18" charset="-78"/>
                <a:cs typeface="Andalus" panose="02020603050405020304" pitchFamily="18" charset="-78"/>
              </a:rPr>
              <a:t>along the supporting vertical axis of the abutment tooth. This </a:t>
            </a:r>
            <a:r>
              <a:rPr lang="en-US" dirty="0" smtClean="0">
                <a:latin typeface="Andalus" panose="02020603050405020304" pitchFamily="18" charset="-78"/>
                <a:cs typeface="Andalus" panose="02020603050405020304" pitchFamily="18" charset="-78"/>
              </a:rPr>
              <a:t>also permits </a:t>
            </a:r>
            <a:r>
              <a:rPr lang="en-US" dirty="0">
                <a:latin typeface="Andalus" panose="02020603050405020304" pitchFamily="18" charset="-78"/>
                <a:cs typeface="Andalus" panose="02020603050405020304" pitchFamily="18" charset="-78"/>
              </a:rPr>
              <a:t>slippage of the prosthesis away from the abutment, which </a:t>
            </a:r>
            <a:r>
              <a:rPr lang="en-US" dirty="0" smtClean="0">
                <a:latin typeface="Andalus" panose="02020603050405020304" pitchFamily="18" charset="-78"/>
                <a:cs typeface="Andalus" panose="02020603050405020304" pitchFamily="18" charset="-78"/>
              </a:rPr>
              <a:t>can result </a:t>
            </a:r>
            <a:r>
              <a:rPr lang="en-US" dirty="0">
                <a:latin typeface="Andalus" panose="02020603050405020304" pitchFamily="18" charset="-78"/>
                <a:cs typeface="Andalus" panose="02020603050405020304" pitchFamily="18" charset="-78"/>
              </a:rPr>
              <a:t>in orthodontic-like forces being applied to an inclined plane on </a:t>
            </a:r>
            <a:r>
              <a:rPr lang="en-US" dirty="0" smtClean="0">
                <a:latin typeface="Andalus" panose="02020603050405020304" pitchFamily="18" charset="-78"/>
                <a:cs typeface="Andalus" panose="02020603050405020304" pitchFamily="18" charset="-78"/>
              </a:rPr>
              <a:t>the abutment</a:t>
            </a:r>
            <a:r>
              <a:rPr lang="en-US" dirty="0">
                <a:latin typeface="Andalus" panose="02020603050405020304" pitchFamily="18" charset="-78"/>
                <a:cs typeface="Andalus" panose="02020603050405020304" pitchFamily="18" charset="-78"/>
              </a:rPr>
              <a:t>, with possible tooth movement, so a secondary rest is placed </a:t>
            </a:r>
            <a:r>
              <a:rPr lang="en-US" dirty="0" smtClean="0">
                <a:latin typeface="Andalus" panose="02020603050405020304" pitchFamily="18" charset="-78"/>
                <a:cs typeface="Andalus" panose="02020603050405020304" pitchFamily="18" charset="-78"/>
              </a:rPr>
              <a:t>on the </a:t>
            </a:r>
            <a:r>
              <a:rPr lang="en-US" dirty="0">
                <a:latin typeface="Andalus" panose="02020603050405020304" pitchFamily="18" charset="-78"/>
                <a:cs typeface="Andalus" panose="02020603050405020304" pitchFamily="18" charset="-78"/>
              </a:rPr>
              <a:t>opposite side of an abutment to prevent slippage of the rest.</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297027" y="1825625"/>
            <a:ext cx="4454923" cy="2510956"/>
          </a:xfrm>
          <a:prstGeom prst="rect">
            <a:avLst/>
          </a:prstGeom>
        </p:spPr>
      </p:pic>
      <p:pic>
        <p:nvPicPr>
          <p:cNvPr id="5" name="Picture 4"/>
          <p:cNvPicPr>
            <a:picLocks noChangeAspect="1"/>
          </p:cNvPicPr>
          <p:nvPr/>
        </p:nvPicPr>
        <p:blipFill>
          <a:blip r:embed="rId3"/>
          <a:stretch>
            <a:fillRect/>
          </a:stretch>
        </p:blipFill>
        <p:spPr>
          <a:xfrm>
            <a:off x="7171228" y="4729687"/>
            <a:ext cx="4706520" cy="1828959"/>
          </a:xfrm>
          <a:prstGeom prst="rect">
            <a:avLst/>
          </a:prstGeom>
        </p:spPr>
      </p:pic>
    </p:spTree>
    <p:extLst>
      <p:ext uri="{BB962C8B-B14F-4D97-AF65-F5344CB8AC3E}">
        <p14:creationId xmlns:p14="http://schemas.microsoft.com/office/powerpoint/2010/main" val="2385068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نتيجة بحث الصور عن ball occlusal rest se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2811" y="579549"/>
            <a:ext cx="5601430" cy="24006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726449" y="2825463"/>
            <a:ext cx="4888740" cy="3670386"/>
          </a:xfrm>
          <a:prstGeom prst="rect">
            <a:avLst/>
          </a:prstGeom>
        </p:spPr>
      </p:pic>
    </p:spTree>
    <p:extLst>
      <p:ext uri="{BB962C8B-B14F-4D97-AF65-F5344CB8AC3E}">
        <p14:creationId xmlns:p14="http://schemas.microsoft.com/office/powerpoint/2010/main" val="3143275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Form of the occlusal rest and rest seat</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9968710" cy="4351338"/>
          </a:xfrm>
        </p:spPr>
        <p:txBody>
          <a:bodyPr>
            <a:normAutofit/>
          </a:bodyPr>
          <a:lstStyle/>
          <a:p>
            <a:pPr marL="0" indent="0" algn="l" rtl="0">
              <a:buNone/>
            </a:pPr>
            <a:r>
              <a:rPr lang="en-US" sz="3200" b="1" dirty="0">
                <a:solidFill>
                  <a:schemeClr val="accent5">
                    <a:lumMod val="75000"/>
                  </a:schemeClr>
                </a:solidFill>
                <a:latin typeface="Andalus" panose="02020603050405020304" pitchFamily="18" charset="-78"/>
                <a:cs typeface="Andalus" panose="02020603050405020304" pitchFamily="18" charset="-78"/>
              </a:rPr>
              <a:t>Interproximal rests (embrasure rest): </a:t>
            </a:r>
            <a:endParaRPr lang="en-US" sz="3200" b="1" dirty="0" smtClean="0">
              <a:solidFill>
                <a:schemeClr val="accent5">
                  <a:lumMod val="75000"/>
                </a:schemeClr>
              </a:solidFill>
              <a:latin typeface="Andalus" panose="02020603050405020304" pitchFamily="18" charset="-78"/>
              <a:cs typeface="Andalus" panose="02020603050405020304" pitchFamily="18" charset="-78"/>
            </a:endParaRPr>
          </a:p>
          <a:p>
            <a:pPr marL="0" indent="0" algn="l" rtl="0">
              <a:buNone/>
            </a:pPr>
            <a:r>
              <a:rPr lang="en-US" dirty="0" smtClean="0">
                <a:latin typeface="Andalus" panose="02020603050405020304" pitchFamily="18" charset="-78"/>
                <a:cs typeface="Andalus" panose="02020603050405020304" pitchFamily="18" charset="-78"/>
              </a:rPr>
              <a:t>One </a:t>
            </a:r>
            <a:r>
              <a:rPr lang="en-US" dirty="0">
                <a:latin typeface="Andalus" panose="02020603050405020304" pitchFamily="18" charset="-78"/>
                <a:cs typeface="Andalus" panose="02020603050405020304" pitchFamily="18" charset="-78"/>
              </a:rPr>
              <a:t>or two occlusal rests </a:t>
            </a:r>
            <a:r>
              <a:rPr lang="en-US" dirty="0" smtClean="0">
                <a:latin typeface="Andalus" panose="02020603050405020304" pitchFamily="18" charset="-78"/>
                <a:cs typeface="Andalus" panose="02020603050405020304" pitchFamily="18" charset="-78"/>
              </a:rPr>
              <a:t>on adjacent </a:t>
            </a:r>
            <a:r>
              <a:rPr lang="en-US" dirty="0">
                <a:latin typeface="Andalus" panose="02020603050405020304" pitchFamily="18" charset="-78"/>
                <a:cs typeface="Andalus" panose="02020603050405020304" pitchFamily="18" charset="-78"/>
              </a:rPr>
              <a:t>teeth; every seat must be prepared as an individual occlusal </a:t>
            </a:r>
            <a:r>
              <a:rPr lang="en-US" dirty="0" smtClean="0">
                <a:latin typeface="Andalus" panose="02020603050405020304" pitchFamily="18" charset="-78"/>
                <a:cs typeface="Andalus" panose="02020603050405020304" pitchFamily="18" charset="-78"/>
              </a:rPr>
              <a:t>rest with </a:t>
            </a:r>
            <a:r>
              <a:rPr lang="en-US" dirty="0">
                <a:latin typeface="Andalus" panose="02020603050405020304" pitchFamily="18" charset="-78"/>
                <a:cs typeface="Andalus" panose="02020603050405020304" pitchFamily="18" charset="-78"/>
              </a:rPr>
              <a:t>exception that the preparation must be more lingually.</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497855" y="3811510"/>
            <a:ext cx="3590855" cy="2365453"/>
          </a:xfrm>
          <a:prstGeom prst="rect">
            <a:avLst/>
          </a:prstGeom>
        </p:spPr>
      </p:pic>
      <p:pic>
        <p:nvPicPr>
          <p:cNvPr id="5" name="Picture 4"/>
          <p:cNvPicPr>
            <a:picLocks noChangeAspect="1"/>
          </p:cNvPicPr>
          <p:nvPr/>
        </p:nvPicPr>
        <p:blipFill>
          <a:blip r:embed="rId3"/>
          <a:stretch>
            <a:fillRect/>
          </a:stretch>
        </p:blipFill>
        <p:spPr>
          <a:xfrm>
            <a:off x="2913997" y="3879504"/>
            <a:ext cx="3551197" cy="2297459"/>
          </a:xfrm>
          <a:prstGeom prst="rect">
            <a:avLst/>
          </a:prstGeom>
        </p:spPr>
      </p:pic>
    </p:spTree>
    <p:extLst>
      <p:ext uri="{BB962C8B-B14F-4D97-AF65-F5344CB8AC3E}">
        <p14:creationId xmlns:p14="http://schemas.microsoft.com/office/powerpoint/2010/main" val="3407368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Lingual rests on canines and incisor teeth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7019448" cy="4351338"/>
          </a:xfrm>
        </p:spPr>
        <p:txBody>
          <a:bodyPr>
            <a:normAutofit fontScale="92500"/>
          </a:bodyPr>
          <a:lstStyle/>
          <a:p>
            <a:pPr marL="0" indent="0" algn="l" rtl="0">
              <a:buNone/>
            </a:pPr>
            <a:r>
              <a:rPr lang="en-US" dirty="0">
                <a:latin typeface="Andalus" panose="02020603050405020304" pitchFamily="18" charset="-78"/>
                <a:cs typeface="Andalus" panose="02020603050405020304" pitchFamily="18" charset="-78"/>
              </a:rPr>
              <a:t>Although the preferred site for an external rest is the occlusal surface of </a:t>
            </a:r>
            <a:r>
              <a:rPr lang="en-US" dirty="0" smtClean="0">
                <a:latin typeface="Andalus" panose="02020603050405020304" pitchFamily="18" charset="-78"/>
                <a:cs typeface="Andalus" panose="02020603050405020304" pitchFamily="18" charset="-78"/>
              </a:rPr>
              <a:t>a molar </a:t>
            </a:r>
            <a:r>
              <a:rPr lang="en-US" dirty="0">
                <a:latin typeface="Andalus" panose="02020603050405020304" pitchFamily="18" charset="-78"/>
                <a:cs typeface="Andalus" panose="02020603050405020304" pitchFamily="18" charset="-78"/>
              </a:rPr>
              <a:t>or a premolar, also anterior teeth occasionally must be used </a:t>
            </a:r>
            <a:r>
              <a:rPr lang="en-US" dirty="0" smtClean="0">
                <a:latin typeface="Andalus" panose="02020603050405020304" pitchFamily="18" charset="-78"/>
                <a:cs typeface="Andalus" panose="02020603050405020304" pitchFamily="18" charset="-78"/>
              </a:rPr>
              <a:t>to support </a:t>
            </a:r>
            <a:r>
              <a:rPr lang="en-US" dirty="0">
                <a:latin typeface="Andalus" panose="02020603050405020304" pitchFamily="18" charset="-78"/>
                <a:cs typeface="Andalus" panose="02020603050405020304" pitchFamily="18" charset="-78"/>
              </a:rPr>
              <a:t>an indirect retainer or an auxiliary rest.</a:t>
            </a:r>
          </a:p>
          <a:p>
            <a:pPr marL="514350" indent="-514350" algn="l" rtl="0">
              <a:buFont typeface="+mj-lt"/>
              <a:buAutoNum type="arabicPeriod"/>
            </a:pPr>
            <a:r>
              <a:rPr lang="en-US" dirty="0">
                <a:latin typeface="Andalus" panose="02020603050405020304" pitchFamily="18" charset="-78"/>
                <a:cs typeface="Andalus" panose="02020603050405020304" pitchFamily="18" charset="-78"/>
              </a:rPr>
              <a:t>A canine is much preferred over an incisor for this purpose.</a:t>
            </a:r>
          </a:p>
          <a:p>
            <a:pPr marL="514350" indent="-514350" algn="l" rtl="0">
              <a:buFont typeface="+mj-lt"/>
              <a:buAutoNum type="arabicPeriod"/>
            </a:pPr>
            <a:r>
              <a:rPr lang="en-US" dirty="0">
                <a:latin typeface="Andalus" panose="02020603050405020304" pitchFamily="18" charset="-78"/>
                <a:cs typeface="Andalus" panose="02020603050405020304" pitchFamily="18" charset="-78"/>
              </a:rPr>
              <a:t>When a canine is not present, multiple rests that are spread over </a:t>
            </a:r>
            <a:r>
              <a:rPr lang="en-US" dirty="0" smtClean="0">
                <a:latin typeface="Andalus" panose="02020603050405020304" pitchFamily="18" charset="-78"/>
                <a:cs typeface="Andalus" panose="02020603050405020304" pitchFamily="18" charset="-78"/>
              </a:rPr>
              <a:t>several incisor </a:t>
            </a:r>
            <a:r>
              <a:rPr lang="en-US" dirty="0">
                <a:latin typeface="Andalus" panose="02020603050405020304" pitchFamily="18" charset="-78"/>
                <a:cs typeface="Andalus" panose="02020603050405020304" pitchFamily="18" charset="-78"/>
              </a:rPr>
              <a:t>teeth are preferable to the use of a single incisor.</a:t>
            </a:r>
          </a:p>
          <a:p>
            <a:pPr marL="514350" indent="-514350" algn="l" rtl="0">
              <a:buFont typeface="+mj-lt"/>
              <a:buAutoNum type="arabicPeriod"/>
            </a:pPr>
            <a:r>
              <a:rPr lang="en-US" dirty="0">
                <a:latin typeface="Andalus" panose="02020603050405020304" pitchFamily="18" charset="-78"/>
                <a:cs typeface="Andalus" panose="02020603050405020304" pitchFamily="18" charset="-78"/>
              </a:rPr>
              <a:t>A lingual rest is preferable to an incisal rest.</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491185" y="1268703"/>
            <a:ext cx="2862615" cy="2144198"/>
          </a:xfrm>
          <a:prstGeom prst="rect">
            <a:avLst/>
          </a:prstGeom>
        </p:spPr>
      </p:pic>
      <p:pic>
        <p:nvPicPr>
          <p:cNvPr id="6" name="Picture 5"/>
          <p:cNvPicPr>
            <a:picLocks noChangeAspect="1"/>
          </p:cNvPicPr>
          <p:nvPr/>
        </p:nvPicPr>
        <p:blipFill>
          <a:blip r:embed="rId3"/>
          <a:stretch>
            <a:fillRect/>
          </a:stretch>
        </p:blipFill>
        <p:spPr>
          <a:xfrm>
            <a:off x="8950817" y="4048292"/>
            <a:ext cx="2264804" cy="1867259"/>
          </a:xfrm>
          <a:prstGeom prst="rect">
            <a:avLst/>
          </a:prstGeom>
        </p:spPr>
      </p:pic>
    </p:spTree>
    <p:extLst>
      <p:ext uri="{BB962C8B-B14F-4D97-AF65-F5344CB8AC3E}">
        <p14:creationId xmlns:p14="http://schemas.microsoft.com/office/powerpoint/2010/main" val="2158967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flipV="1">
            <a:off x="7302320" y="4862048"/>
            <a:ext cx="4784869" cy="1578640"/>
          </a:xfrm>
          <a:prstGeom prst="rect">
            <a:avLst/>
          </a:prstGeom>
        </p:spPr>
      </p:pic>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Lingual rests on canines and incisor teeth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79099" y="1890019"/>
            <a:ext cx="6464889" cy="4351338"/>
          </a:xfrm>
        </p:spPr>
        <p:txBody>
          <a:bodyPr>
            <a:noAutofit/>
          </a:bodyPr>
          <a:lstStyle/>
          <a:p>
            <a:pPr marL="0" indent="0" algn="l" rtl="0">
              <a:buNone/>
            </a:pPr>
            <a:r>
              <a:rPr lang="en-US" sz="2000" dirty="0">
                <a:latin typeface="Andalus" panose="02020603050405020304" pitchFamily="18" charset="-78"/>
                <a:cs typeface="Andalus" panose="02020603050405020304" pitchFamily="18" charset="-78"/>
              </a:rPr>
              <a:t>The rest seat, from lingual aspect, form of a broad inverted V- </a:t>
            </a:r>
            <a:r>
              <a:rPr lang="en-US" sz="2000" dirty="0" smtClean="0">
                <a:latin typeface="Andalus" panose="02020603050405020304" pitchFamily="18" charset="-78"/>
                <a:cs typeface="Andalus" panose="02020603050405020304" pitchFamily="18" charset="-78"/>
              </a:rPr>
              <a:t>notch form </a:t>
            </a:r>
            <a:r>
              <a:rPr lang="en-US" sz="2000" dirty="0">
                <a:latin typeface="Andalus" panose="02020603050405020304" pitchFamily="18" charset="-78"/>
                <a:cs typeface="Andalus" panose="02020603050405020304" pitchFamily="18" charset="-78"/>
              </a:rPr>
              <a:t>is self-centering for the rest and at the same time directs </a:t>
            </a:r>
            <a:r>
              <a:rPr lang="en-US" sz="2000" dirty="0" smtClean="0">
                <a:latin typeface="Andalus" panose="02020603050405020304" pitchFamily="18" charset="-78"/>
                <a:cs typeface="Andalus" panose="02020603050405020304" pitchFamily="18" charset="-78"/>
              </a:rPr>
              <a:t>forces rather </a:t>
            </a:r>
            <a:r>
              <a:rPr lang="en-US" sz="2000" dirty="0">
                <a:latin typeface="Andalus" panose="02020603050405020304" pitchFamily="18" charset="-78"/>
                <a:cs typeface="Andalus" panose="02020603050405020304" pitchFamily="18" charset="-78"/>
              </a:rPr>
              <a:t>favorably in an apical direction. </a:t>
            </a:r>
            <a:r>
              <a:rPr lang="en-US" sz="2000" dirty="0" smtClean="0">
                <a:latin typeface="Andalus" panose="02020603050405020304" pitchFamily="18" charset="-78"/>
                <a:cs typeface="Andalus" panose="02020603050405020304" pitchFamily="18" charset="-78"/>
              </a:rPr>
              <a:t>Looking </a:t>
            </a:r>
            <a:r>
              <a:rPr lang="en-US" sz="2000" dirty="0">
                <a:latin typeface="Andalus" panose="02020603050405020304" pitchFamily="18" charset="-78"/>
                <a:cs typeface="Andalus" panose="02020603050405020304" pitchFamily="18" charset="-78"/>
              </a:rPr>
              <a:t>at preparation </a:t>
            </a:r>
            <a:r>
              <a:rPr lang="en-US" sz="2000" dirty="0" smtClean="0">
                <a:latin typeface="Andalus" panose="02020603050405020304" pitchFamily="18" charset="-78"/>
                <a:cs typeface="Andalus" panose="02020603050405020304" pitchFamily="18" charset="-78"/>
              </a:rPr>
              <a:t>from incisal </a:t>
            </a:r>
            <a:r>
              <a:rPr lang="en-US" sz="2000" dirty="0">
                <a:latin typeface="Andalus" panose="02020603050405020304" pitchFamily="18" charset="-78"/>
                <a:cs typeface="Andalus" panose="02020603050405020304" pitchFamily="18" charset="-78"/>
              </a:rPr>
              <a:t>view, it will be noted that rest seat preparation is broadest at </a:t>
            </a:r>
            <a:r>
              <a:rPr lang="en-US" sz="2000" dirty="0" smtClean="0">
                <a:latin typeface="Andalus" panose="02020603050405020304" pitchFamily="18" charset="-78"/>
                <a:cs typeface="Andalus" panose="02020603050405020304" pitchFamily="18" charset="-78"/>
              </a:rPr>
              <a:t>most lingual </a:t>
            </a:r>
            <a:r>
              <a:rPr lang="en-US" sz="2000" dirty="0">
                <a:latin typeface="Andalus" panose="02020603050405020304" pitchFamily="18" charset="-78"/>
                <a:cs typeface="Andalus" panose="02020603050405020304" pitchFamily="18" charset="-78"/>
              </a:rPr>
              <a:t>aspect of canine. As preparation approaches proximal surfaces </a:t>
            </a:r>
            <a:r>
              <a:rPr lang="en-US" sz="2000" dirty="0" smtClean="0">
                <a:latin typeface="Andalus" panose="02020603050405020304" pitchFamily="18" charset="-78"/>
                <a:cs typeface="Andalus" panose="02020603050405020304" pitchFamily="18" charset="-78"/>
              </a:rPr>
              <a:t>of tooth</a:t>
            </a:r>
            <a:r>
              <a:rPr lang="en-US" sz="2000" dirty="0">
                <a:latin typeface="Andalus" panose="02020603050405020304" pitchFamily="18" charset="-78"/>
                <a:cs typeface="Andalus" panose="02020603050405020304" pitchFamily="18" charset="-78"/>
              </a:rPr>
              <a:t>, it is less broad than at any other areas. </a:t>
            </a:r>
            <a:endParaRPr lang="en-US" sz="2000" dirty="0" smtClean="0">
              <a:latin typeface="Andalus" panose="02020603050405020304" pitchFamily="18" charset="-78"/>
              <a:cs typeface="Andalus" panose="02020603050405020304" pitchFamily="18" charset="-78"/>
            </a:endParaRPr>
          </a:p>
          <a:p>
            <a:pPr marL="0" indent="0" algn="l" rtl="0">
              <a:buNone/>
            </a:pPr>
            <a:r>
              <a:rPr lang="en-US" sz="2000" dirty="0" smtClean="0">
                <a:latin typeface="Andalus" panose="02020603050405020304" pitchFamily="18" charset="-78"/>
                <a:cs typeface="Andalus" panose="02020603050405020304" pitchFamily="18" charset="-78"/>
              </a:rPr>
              <a:t>Proximal </a:t>
            </a:r>
            <a:r>
              <a:rPr lang="en-US" sz="2000" dirty="0">
                <a:latin typeface="Andalus" panose="02020603050405020304" pitchFamily="18" charset="-78"/>
                <a:cs typeface="Andalus" panose="02020603050405020304" pitchFamily="18" charset="-78"/>
              </a:rPr>
              <a:t>view </a:t>
            </a:r>
            <a:r>
              <a:rPr lang="en-US" sz="2000" dirty="0" smtClean="0">
                <a:latin typeface="Andalus" panose="02020603050405020304" pitchFamily="18" charset="-78"/>
                <a:cs typeface="Andalus" panose="02020603050405020304" pitchFamily="18" charset="-78"/>
              </a:rPr>
              <a:t>demonstrates correct </a:t>
            </a:r>
            <a:r>
              <a:rPr lang="en-US" sz="2000" dirty="0">
                <a:latin typeface="Andalus" panose="02020603050405020304" pitchFamily="18" charset="-78"/>
                <a:cs typeface="Andalus" panose="02020603050405020304" pitchFamily="18" charset="-78"/>
              </a:rPr>
              <a:t>taper of floor of rest seat. It also should be noted that borders </a:t>
            </a:r>
            <a:r>
              <a:rPr lang="en-US" sz="2000" dirty="0" smtClean="0">
                <a:latin typeface="Andalus" panose="02020603050405020304" pitchFamily="18" charset="-78"/>
                <a:cs typeface="Andalus" panose="02020603050405020304" pitchFamily="18" charset="-78"/>
              </a:rPr>
              <a:t>of rest </a:t>
            </a:r>
            <a:r>
              <a:rPr lang="en-US" sz="2000" dirty="0">
                <a:latin typeface="Andalus" panose="02020603050405020304" pitchFamily="18" charset="-78"/>
                <a:cs typeface="Andalus" panose="02020603050405020304" pitchFamily="18" charset="-78"/>
              </a:rPr>
              <a:t>seat are slightly rounded to avoid line angles in its </a:t>
            </a:r>
            <a:r>
              <a:rPr lang="en-US" sz="2000" dirty="0" smtClean="0">
                <a:latin typeface="Andalus" panose="02020603050405020304" pitchFamily="18" charset="-78"/>
                <a:cs typeface="Andalus" panose="02020603050405020304" pitchFamily="18" charset="-78"/>
              </a:rPr>
              <a:t>preparation. </a:t>
            </a:r>
            <a:r>
              <a:rPr lang="en-US" sz="2000" dirty="0" err="1" smtClean="0">
                <a:latin typeface="Andalus" panose="02020603050405020304" pitchFamily="18" charset="-78"/>
                <a:cs typeface="Andalus" panose="02020603050405020304" pitchFamily="18" charset="-78"/>
              </a:rPr>
              <a:t>Mesiodistal</a:t>
            </a:r>
            <a:r>
              <a:rPr lang="en-US" sz="2000" dirty="0" smtClean="0">
                <a:latin typeface="Andalus" panose="02020603050405020304" pitchFamily="18" charset="-78"/>
                <a:cs typeface="Andalus" panose="02020603050405020304" pitchFamily="18" charset="-78"/>
              </a:rPr>
              <a:t> </a:t>
            </a:r>
            <a:r>
              <a:rPr lang="en-US" sz="2000" dirty="0">
                <a:latin typeface="Andalus" panose="02020603050405020304" pitchFamily="18" charset="-78"/>
                <a:cs typeface="Andalus" panose="02020603050405020304" pitchFamily="18" charset="-78"/>
              </a:rPr>
              <a:t>length of preparation should be a minimum of 2.5-3 </a:t>
            </a:r>
            <a:r>
              <a:rPr lang="en-US" sz="2000" dirty="0" smtClean="0">
                <a:latin typeface="Andalus" panose="02020603050405020304" pitchFamily="18" charset="-78"/>
                <a:cs typeface="Andalus" panose="02020603050405020304" pitchFamily="18" charset="-78"/>
              </a:rPr>
              <a:t>mm, </a:t>
            </a:r>
            <a:r>
              <a:rPr lang="en-US" sz="2000" dirty="0" err="1" smtClean="0">
                <a:latin typeface="Andalus" panose="02020603050405020304" pitchFamily="18" charset="-78"/>
                <a:cs typeface="Andalus" panose="02020603050405020304" pitchFamily="18" charset="-78"/>
              </a:rPr>
              <a:t>labiolingual</a:t>
            </a:r>
            <a:r>
              <a:rPr lang="en-US" sz="2000" dirty="0" smtClean="0">
                <a:latin typeface="Andalus" panose="02020603050405020304" pitchFamily="18" charset="-78"/>
                <a:cs typeface="Andalus" panose="02020603050405020304" pitchFamily="18" charset="-78"/>
              </a:rPr>
              <a:t> </a:t>
            </a:r>
            <a:r>
              <a:rPr lang="en-US" sz="2000" dirty="0">
                <a:latin typeface="Andalus" panose="02020603050405020304" pitchFamily="18" charset="-78"/>
                <a:cs typeface="Andalus" panose="02020603050405020304" pitchFamily="18" charset="-78"/>
              </a:rPr>
              <a:t>width about 2 mm, and </a:t>
            </a:r>
            <a:r>
              <a:rPr lang="en-US" sz="2000" dirty="0" err="1">
                <a:latin typeface="Andalus" panose="02020603050405020304" pitchFamily="18" charset="-78"/>
                <a:cs typeface="Andalus" panose="02020603050405020304" pitchFamily="18" charset="-78"/>
              </a:rPr>
              <a:t>incisoapical</a:t>
            </a:r>
            <a:r>
              <a:rPr lang="en-US" sz="2000" dirty="0">
                <a:latin typeface="Andalus" panose="02020603050405020304" pitchFamily="18" charset="-78"/>
                <a:cs typeface="Andalus" panose="02020603050405020304" pitchFamily="18" charset="-78"/>
              </a:rPr>
              <a:t> depth a minimum of </a:t>
            </a:r>
            <a:r>
              <a:rPr lang="en-US" sz="2000" dirty="0" smtClean="0">
                <a:latin typeface="Andalus" panose="02020603050405020304" pitchFamily="18" charset="-78"/>
                <a:cs typeface="Andalus" panose="02020603050405020304" pitchFamily="18" charset="-78"/>
              </a:rPr>
              <a:t>1.5 mm</a:t>
            </a:r>
            <a:r>
              <a:rPr lang="en-US" sz="2000" dirty="0">
                <a:latin typeface="Andalus" panose="02020603050405020304" pitchFamily="18" charset="-78"/>
                <a:cs typeface="Andalus" panose="02020603050405020304" pitchFamily="18" charset="-78"/>
              </a:rPr>
              <a:t>.</a:t>
            </a:r>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3"/>
          <a:srcRect l="1821" t="10975" r="2599" b="4906"/>
          <a:stretch/>
        </p:blipFill>
        <p:spPr>
          <a:xfrm>
            <a:off x="7443988" y="1690688"/>
            <a:ext cx="4159876" cy="2748654"/>
          </a:xfrm>
          <a:prstGeom prst="rect">
            <a:avLst/>
          </a:prstGeom>
        </p:spPr>
      </p:pic>
    </p:spTree>
    <p:extLst>
      <p:ext uri="{BB962C8B-B14F-4D97-AF65-F5344CB8AC3E}">
        <p14:creationId xmlns:p14="http://schemas.microsoft.com/office/powerpoint/2010/main" val="3608170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Lingual rests on canines and incisor teeth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7508845" cy="4351338"/>
          </a:xfrm>
        </p:spPr>
        <p:txBody>
          <a:bodyPr>
            <a:normAutofit/>
          </a:bodyPr>
          <a:lstStyle/>
          <a:p>
            <a:pPr marL="0" indent="0" algn="l" rtl="0">
              <a:buNone/>
            </a:pPr>
            <a:r>
              <a:rPr lang="en-US" dirty="0" smtClean="0">
                <a:latin typeface="Andalus" panose="02020603050405020304" pitchFamily="18" charset="-78"/>
                <a:cs typeface="Andalus" panose="02020603050405020304" pitchFamily="18" charset="-78"/>
              </a:rPr>
              <a:t>Lingual view demonstrates a </a:t>
            </a:r>
            <a:r>
              <a:rPr lang="en-US" dirty="0">
                <a:latin typeface="Andalus" panose="02020603050405020304" pitchFamily="18" charset="-78"/>
                <a:cs typeface="Andalus" panose="02020603050405020304" pitchFamily="18" charset="-78"/>
              </a:rPr>
              <a:t>slightly rounded V </a:t>
            </a:r>
            <a:r>
              <a:rPr lang="en-US" dirty="0" smtClean="0">
                <a:latin typeface="Andalus" panose="02020603050405020304" pitchFamily="18" charset="-78"/>
                <a:cs typeface="Andalus" panose="02020603050405020304" pitchFamily="18" charset="-78"/>
              </a:rPr>
              <a:t>prepared </a:t>
            </a:r>
            <a:r>
              <a:rPr lang="en-US" dirty="0">
                <a:latin typeface="Andalus" panose="02020603050405020304" pitchFamily="18" charset="-78"/>
                <a:cs typeface="Andalus" panose="02020603050405020304" pitchFamily="18" charset="-78"/>
              </a:rPr>
              <a:t>on the lingual surface at the junction </a:t>
            </a:r>
            <a:r>
              <a:rPr lang="en-US" dirty="0" smtClean="0">
                <a:latin typeface="Andalus" panose="02020603050405020304" pitchFamily="18" charset="-78"/>
                <a:cs typeface="Andalus" panose="02020603050405020304" pitchFamily="18" charset="-78"/>
              </a:rPr>
              <a:t>of the </a:t>
            </a:r>
            <a:r>
              <a:rPr lang="en-US" dirty="0">
                <a:latin typeface="Andalus" panose="02020603050405020304" pitchFamily="18" charset="-78"/>
                <a:cs typeface="Andalus" panose="02020603050405020304" pitchFamily="18" charset="-78"/>
              </a:rPr>
              <a:t>gingival and the middle one third of the tooth. </a:t>
            </a:r>
            <a:endParaRPr lang="en-US" dirty="0" smtClean="0">
              <a:latin typeface="Andalus" panose="02020603050405020304" pitchFamily="18" charset="-78"/>
              <a:cs typeface="Andalus" panose="02020603050405020304" pitchFamily="18" charset="-78"/>
            </a:endParaRPr>
          </a:p>
          <a:p>
            <a:pPr marL="0" indent="0" algn="l" rtl="0">
              <a:buNone/>
            </a:pPr>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apex of the V </a:t>
            </a:r>
            <a:r>
              <a:rPr lang="en-US" dirty="0" smtClean="0">
                <a:latin typeface="Andalus" panose="02020603050405020304" pitchFamily="18" charset="-78"/>
                <a:cs typeface="Andalus" panose="02020603050405020304" pitchFamily="18" charset="-78"/>
              </a:rPr>
              <a:t>is directed </a:t>
            </a:r>
            <a:r>
              <a:rPr lang="en-US" dirty="0" err="1">
                <a:latin typeface="Andalus" panose="02020603050405020304" pitchFamily="18" charset="-78"/>
                <a:cs typeface="Andalus" panose="02020603050405020304" pitchFamily="18" charset="-78"/>
              </a:rPr>
              <a:t>incisally</a:t>
            </a:r>
            <a:r>
              <a:rPr lang="en-US" dirty="0">
                <a:latin typeface="Andalus" panose="02020603050405020304" pitchFamily="18" charset="-78"/>
                <a:cs typeface="Andalus" panose="02020603050405020304" pitchFamily="18" charset="-78"/>
              </a:rPr>
              <a:t>. </a:t>
            </a:r>
            <a:endParaRPr lang="en-US" dirty="0" smtClean="0">
              <a:latin typeface="Andalus" panose="02020603050405020304" pitchFamily="18" charset="-78"/>
              <a:cs typeface="Andalus" panose="02020603050405020304" pitchFamily="18" charset="-78"/>
            </a:endParaRPr>
          </a:p>
          <a:p>
            <a:pPr marL="0" indent="0" algn="l" rtl="0">
              <a:buNone/>
            </a:pPr>
            <a:r>
              <a:rPr lang="en-US" dirty="0" smtClean="0">
                <a:latin typeface="Andalus" panose="02020603050405020304" pitchFamily="18" charset="-78"/>
                <a:cs typeface="Andalus" panose="02020603050405020304" pitchFamily="18" charset="-78"/>
              </a:rPr>
              <a:t>All </a:t>
            </a:r>
            <a:r>
              <a:rPr lang="en-US" dirty="0">
                <a:latin typeface="Andalus" panose="02020603050405020304" pitchFamily="18" charset="-78"/>
                <a:cs typeface="Andalus" panose="02020603050405020304" pitchFamily="18" charset="-78"/>
              </a:rPr>
              <a:t>line angles must be eliminated, and the rest </a:t>
            </a:r>
            <a:r>
              <a:rPr lang="en-US" dirty="0" smtClean="0">
                <a:latin typeface="Andalus" panose="02020603050405020304" pitchFamily="18" charset="-78"/>
                <a:cs typeface="Andalus" panose="02020603050405020304" pitchFamily="18" charset="-78"/>
              </a:rPr>
              <a:t>seat must </a:t>
            </a:r>
            <a:r>
              <a:rPr lang="en-US" dirty="0">
                <a:latin typeface="Andalus" panose="02020603050405020304" pitchFamily="18" charset="-78"/>
                <a:cs typeface="Andalus" panose="02020603050405020304" pitchFamily="18" charset="-78"/>
              </a:rPr>
              <a:t>be prepared within the enamel and must be highly polished.</a:t>
            </a:r>
          </a:p>
          <a:p>
            <a:pPr marL="0" indent="0" algn="l" rtl="0">
              <a:buNone/>
            </a:pPr>
            <a:r>
              <a:rPr lang="en-US" dirty="0">
                <a:latin typeface="Andalus" panose="02020603050405020304" pitchFamily="18" charset="-78"/>
                <a:cs typeface="Andalus" panose="02020603050405020304" pitchFamily="18" charset="-78"/>
              </a:rPr>
              <a:t>A predetermined path of placement for the denture must be kept in </a:t>
            </a:r>
            <a:r>
              <a:rPr lang="en-US" dirty="0" smtClean="0">
                <a:latin typeface="Andalus" panose="02020603050405020304" pitchFamily="18" charset="-78"/>
                <a:cs typeface="Andalus" panose="02020603050405020304" pitchFamily="18" charset="-78"/>
              </a:rPr>
              <a:t>mind in </a:t>
            </a:r>
            <a:r>
              <a:rPr lang="en-US" dirty="0">
                <a:latin typeface="Andalus" panose="02020603050405020304" pitchFamily="18" charset="-78"/>
                <a:cs typeface="Andalus" panose="02020603050405020304" pitchFamily="18" charset="-78"/>
              </a:rPr>
              <a:t>preparing the rest seat.</a:t>
            </a:r>
            <a:endParaRPr lang="ar-SA"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8358389" y="3262938"/>
            <a:ext cx="3268550" cy="1877208"/>
          </a:xfrm>
          <a:prstGeom prst="rect">
            <a:avLst/>
          </a:prstGeom>
        </p:spPr>
      </p:pic>
    </p:spTree>
    <p:extLst>
      <p:ext uri="{BB962C8B-B14F-4D97-AF65-F5344CB8AC3E}">
        <p14:creationId xmlns:p14="http://schemas.microsoft.com/office/powerpoint/2010/main" val="2128670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Incisal rest and rest seat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dirty="0">
                <a:latin typeface="Andalus" panose="02020603050405020304" pitchFamily="18" charset="-78"/>
                <a:cs typeface="Andalus" panose="02020603050405020304" pitchFamily="18" charset="-78"/>
              </a:rPr>
              <a:t>Incisal rests are </a:t>
            </a:r>
            <a:r>
              <a:rPr lang="en-US">
                <a:latin typeface="Andalus" panose="02020603050405020304" pitchFamily="18" charset="-78"/>
                <a:cs typeface="Andalus" panose="02020603050405020304" pitchFamily="18" charset="-78"/>
              </a:rPr>
              <a:t>placed </a:t>
            </a:r>
            <a:r>
              <a:rPr lang="en-US" smtClean="0">
                <a:latin typeface="Andalus" panose="02020603050405020304" pitchFamily="18" charset="-78"/>
                <a:cs typeface="Andalus" panose="02020603050405020304" pitchFamily="18" charset="-78"/>
              </a:rPr>
              <a:t>near </a:t>
            </a:r>
            <a:r>
              <a:rPr lang="en-US" dirty="0">
                <a:latin typeface="Andalus" panose="02020603050405020304" pitchFamily="18" charset="-78"/>
                <a:cs typeface="Andalus" panose="02020603050405020304" pitchFamily="18" charset="-78"/>
              </a:rPr>
              <a:t>the incisal angles of anterior teeth and </a:t>
            </a:r>
            <a:r>
              <a:rPr lang="en-US" dirty="0" smtClean="0">
                <a:latin typeface="Andalus" panose="02020603050405020304" pitchFamily="18" charset="-78"/>
                <a:cs typeface="Andalus" panose="02020603050405020304" pitchFamily="18" charset="-78"/>
              </a:rPr>
              <a:t>on prepared </a:t>
            </a:r>
            <a:r>
              <a:rPr lang="en-US" dirty="0">
                <a:latin typeface="Andalus" panose="02020603050405020304" pitchFamily="18" charset="-78"/>
                <a:cs typeface="Andalus" panose="02020603050405020304" pitchFamily="18" charset="-78"/>
              </a:rPr>
              <a:t>rest seats. Although this is the least desirable placement </a:t>
            </a:r>
            <a:r>
              <a:rPr lang="en-US" dirty="0" smtClean="0">
                <a:latin typeface="Andalus" panose="02020603050405020304" pitchFamily="18" charset="-78"/>
                <a:cs typeface="Andalus" panose="02020603050405020304" pitchFamily="18" charset="-78"/>
              </a:rPr>
              <a:t>of a rest seat </a:t>
            </a:r>
            <a:r>
              <a:rPr lang="en-US" dirty="0">
                <a:latin typeface="Andalus" panose="02020603050405020304" pitchFamily="18" charset="-78"/>
                <a:cs typeface="Andalus" panose="02020603050405020304" pitchFamily="18" charset="-78"/>
              </a:rPr>
              <a:t>for reasons previously mentioned, it may be used successfully </a:t>
            </a:r>
            <a:r>
              <a:rPr lang="en-US" dirty="0" smtClean="0">
                <a:latin typeface="Andalus" panose="02020603050405020304" pitchFamily="18" charset="-78"/>
                <a:cs typeface="Andalus" panose="02020603050405020304" pitchFamily="18" charset="-78"/>
              </a:rPr>
              <a:t>for selected </a:t>
            </a:r>
            <a:r>
              <a:rPr lang="en-US" dirty="0">
                <a:latin typeface="Andalus" panose="02020603050405020304" pitchFamily="18" charset="-78"/>
                <a:cs typeface="Andalus" panose="02020603050405020304" pitchFamily="18" charset="-78"/>
              </a:rPr>
              <a:t>patients when the abutment is sound.</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691223" y="4229436"/>
            <a:ext cx="4814018" cy="1947527"/>
          </a:xfrm>
          <a:prstGeom prst="rect">
            <a:avLst/>
          </a:prstGeom>
        </p:spPr>
      </p:pic>
      <p:pic>
        <p:nvPicPr>
          <p:cNvPr id="5" name="Picture 4"/>
          <p:cNvPicPr>
            <a:picLocks noChangeAspect="1"/>
          </p:cNvPicPr>
          <p:nvPr/>
        </p:nvPicPr>
        <p:blipFill>
          <a:blip r:embed="rId3"/>
          <a:stretch>
            <a:fillRect/>
          </a:stretch>
        </p:blipFill>
        <p:spPr>
          <a:xfrm>
            <a:off x="4174329" y="4191175"/>
            <a:ext cx="2365453" cy="2024047"/>
          </a:xfrm>
          <a:prstGeom prst="rect">
            <a:avLst/>
          </a:prstGeom>
        </p:spPr>
      </p:pic>
      <p:pic>
        <p:nvPicPr>
          <p:cNvPr id="6" name="Picture 5"/>
          <p:cNvPicPr>
            <a:picLocks noChangeAspect="1"/>
          </p:cNvPicPr>
          <p:nvPr/>
        </p:nvPicPr>
        <p:blipFill rotWithShape="1">
          <a:blip r:embed="rId4"/>
          <a:srcRect l="26193" t="53883" r="28877" b="3211"/>
          <a:stretch/>
        </p:blipFill>
        <p:spPr>
          <a:xfrm>
            <a:off x="1120000" y="4191175"/>
            <a:ext cx="2730321" cy="1957588"/>
          </a:xfrm>
          <a:prstGeom prst="rect">
            <a:avLst/>
          </a:prstGeom>
        </p:spPr>
      </p:pic>
    </p:spTree>
    <p:extLst>
      <p:ext uri="{BB962C8B-B14F-4D97-AF65-F5344CB8AC3E}">
        <p14:creationId xmlns:p14="http://schemas.microsoft.com/office/powerpoint/2010/main" val="1453370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Incisal rest and rest seat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07877" y="1690688"/>
            <a:ext cx="6375504" cy="4351338"/>
          </a:xfrm>
        </p:spPr>
        <p:txBody>
          <a:bodyPr>
            <a:normAutofit fontScale="92500" lnSpcReduction="10000"/>
          </a:bodyPr>
          <a:lstStyle/>
          <a:p>
            <a:pPr algn="l" rtl="0"/>
            <a:r>
              <a:rPr lang="en-US" dirty="0">
                <a:latin typeface="Andalus" panose="02020603050405020304" pitchFamily="18" charset="-78"/>
                <a:cs typeface="Andalus" panose="02020603050405020304" pitchFamily="18" charset="-78"/>
              </a:rPr>
              <a:t>It is prepared in the form of a rounded notch at the incisal angle or on an incisal edge; the floor of rest seat has been extended slightly onto labial aspect of tooth. Lingual view shows that all borders of rest seat are rounded to avoid sharp line angles. It is especially important to avoid a line angle at junction of axial wall of preparation and floor of rest seat</a:t>
            </a:r>
            <a:r>
              <a:rPr lang="en-US" dirty="0" smtClean="0">
                <a:latin typeface="Andalus" panose="02020603050405020304" pitchFamily="18" charset="-78"/>
                <a:cs typeface="Andalus" panose="02020603050405020304" pitchFamily="18" charset="-78"/>
              </a:rPr>
              <a:t>.</a:t>
            </a:r>
          </a:p>
          <a:p>
            <a:pPr algn="l" rtl="0"/>
            <a:r>
              <a:rPr lang="en-US" dirty="0" smtClean="0">
                <a:latin typeface="Andalus" panose="02020603050405020304" pitchFamily="18" charset="-78"/>
                <a:cs typeface="Andalus" panose="02020603050405020304" pitchFamily="18" charset="-78"/>
              </a:rPr>
              <a:t>The enamel on the lingual surface should be prepared as a shallow depression to accommodate the minor connector and avoid annoying the tongue. </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083381" y="2051297"/>
            <a:ext cx="4805725" cy="1669357"/>
          </a:xfrm>
          <a:prstGeom prst="rect">
            <a:avLst/>
          </a:prstGeom>
        </p:spPr>
      </p:pic>
      <p:pic>
        <p:nvPicPr>
          <p:cNvPr id="5" name="Picture 4"/>
          <p:cNvPicPr>
            <a:picLocks noChangeAspect="1"/>
          </p:cNvPicPr>
          <p:nvPr/>
        </p:nvPicPr>
        <p:blipFill>
          <a:blip r:embed="rId3"/>
          <a:stretch>
            <a:fillRect/>
          </a:stretch>
        </p:blipFill>
        <p:spPr>
          <a:xfrm>
            <a:off x="7581243" y="3903654"/>
            <a:ext cx="3810000" cy="2486025"/>
          </a:xfrm>
          <a:prstGeom prst="rect">
            <a:avLst/>
          </a:prstGeom>
        </p:spPr>
      </p:pic>
    </p:spTree>
    <p:extLst>
      <p:ext uri="{BB962C8B-B14F-4D97-AF65-F5344CB8AC3E}">
        <p14:creationId xmlns:p14="http://schemas.microsoft.com/office/powerpoint/2010/main" val="3996667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Incisal rest and rest seat </a:t>
            </a:r>
            <a:endParaRPr lang="ar-SA"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0000" y="1825625"/>
            <a:ext cx="7367177" cy="4351338"/>
          </a:xfrm>
        </p:spPr>
        <p:txBody>
          <a:bodyPr>
            <a:normAutofit lnSpcReduction="10000"/>
          </a:bodyPr>
          <a:lstStyle/>
          <a:p>
            <a:pPr marL="0" indent="0" algn="l" rtl="0">
              <a:buNone/>
            </a:pPr>
            <a:r>
              <a:rPr lang="en-US" b="1" dirty="0" smtClean="0">
                <a:solidFill>
                  <a:schemeClr val="accent5">
                    <a:lumMod val="75000"/>
                  </a:schemeClr>
                </a:solidFill>
                <a:latin typeface="Andalus" panose="02020603050405020304" pitchFamily="18" charset="-78"/>
                <a:cs typeface="Andalus" panose="02020603050405020304" pitchFamily="18" charset="-78"/>
              </a:rPr>
              <a:t>Lingual rest is preferable over the incisal rest because:</a:t>
            </a:r>
          </a:p>
          <a:p>
            <a:pPr marL="514350" indent="-514350" algn="l" rtl="0">
              <a:buFont typeface="+mj-lt"/>
              <a:buAutoNum type="arabicPeriod"/>
            </a:pPr>
            <a:r>
              <a:rPr lang="en-US" dirty="0" smtClean="0">
                <a:latin typeface="Andalus" panose="02020603050405020304" pitchFamily="18" charset="-78"/>
                <a:cs typeface="Andalus" panose="02020603050405020304" pitchFamily="18" charset="-78"/>
              </a:rPr>
              <a:t>Lingual </a:t>
            </a:r>
            <a:r>
              <a:rPr lang="en-US" dirty="0">
                <a:latin typeface="Andalus" panose="02020603050405020304" pitchFamily="18" charset="-78"/>
                <a:cs typeface="Andalus" panose="02020603050405020304" pitchFamily="18" charset="-78"/>
              </a:rPr>
              <a:t>rest is more esthetic than the incisal rest because it lies on the lingual surface completely.</a:t>
            </a:r>
          </a:p>
          <a:p>
            <a:pPr marL="514350" indent="-514350" algn="l" rtl="0">
              <a:buFont typeface="+mj-lt"/>
              <a:buAutoNum type="arabicPeriod"/>
            </a:pPr>
            <a:r>
              <a:rPr lang="en-US" dirty="0">
                <a:latin typeface="Andalus" panose="02020603050405020304" pitchFamily="18" charset="-78"/>
                <a:cs typeface="Andalus" panose="02020603050405020304" pitchFamily="18" charset="-78"/>
              </a:rPr>
              <a:t>Lingual rest usually placed nearer to the horizontal axis of rotation of the abutment tooth (tipping axis), so it will has fewer tendencies to tip the teeth.</a:t>
            </a:r>
          </a:p>
          <a:p>
            <a:pPr marL="514350" indent="-514350" algn="l" rtl="0">
              <a:buFont typeface="+mj-lt"/>
              <a:buAutoNum type="arabicPeriod"/>
            </a:pPr>
            <a:r>
              <a:rPr lang="en-US" dirty="0">
                <a:latin typeface="Andalus" panose="02020603050405020304" pitchFamily="18" charset="-78"/>
                <a:cs typeface="Andalus" panose="02020603050405020304" pitchFamily="18" charset="-78"/>
              </a:rPr>
              <a:t>For mandibular teeth, they are not involved in the occlusion.</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9256681" y="2256977"/>
            <a:ext cx="2476118" cy="1774182"/>
          </a:xfrm>
          <a:prstGeom prst="rect">
            <a:avLst/>
          </a:prstGeom>
        </p:spPr>
      </p:pic>
      <p:pic>
        <p:nvPicPr>
          <p:cNvPr id="5" name="Picture 4"/>
          <p:cNvPicPr>
            <a:picLocks noChangeAspect="1"/>
          </p:cNvPicPr>
          <p:nvPr/>
        </p:nvPicPr>
        <p:blipFill>
          <a:blip r:embed="rId3"/>
          <a:stretch>
            <a:fillRect/>
          </a:stretch>
        </p:blipFill>
        <p:spPr>
          <a:xfrm>
            <a:off x="9399540" y="229249"/>
            <a:ext cx="2333259" cy="1747462"/>
          </a:xfrm>
          <a:prstGeom prst="rect">
            <a:avLst/>
          </a:prstGeom>
        </p:spPr>
      </p:pic>
      <p:pic>
        <p:nvPicPr>
          <p:cNvPr id="6" name="Picture 5"/>
          <p:cNvPicPr>
            <a:picLocks noChangeAspect="1"/>
          </p:cNvPicPr>
          <p:nvPr/>
        </p:nvPicPr>
        <p:blipFill>
          <a:blip r:embed="rId4"/>
          <a:stretch>
            <a:fillRect/>
          </a:stretch>
        </p:blipFill>
        <p:spPr>
          <a:xfrm>
            <a:off x="9432214" y="4311425"/>
            <a:ext cx="2267909" cy="1865538"/>
          </a:xfrm>
          <a:prstGeom prst="rect">
            <a:avLst/>
          </a:prstGeom>
        </p:spPr>
      </p:pic>
    </p:spTree>
    <p:extLst>
      <p:ext uri="{BB962C8B-B14F-4D97-AF65-F5344CB8AC3E}">
        <p14:creationId xmlns:p14="http://schemas.microsoft.com/office/powerpoint/2010/main" val="3069689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نتيجة بحث الصور عن succ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3" y="321973"/>
            <a:ext cx="12200873" cy="6272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191072"/>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2232</TotalTime>
  <Words>1420</Words>
  <Application>Microsoft Office PowerPoint</Application>
  <PresentationFormat>Widescreen</PresentationFormat>
  <Paragraphs>79</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Andalus</vt:lpstr>
      <vt:lpstr>Arial</vt:lpstr>
      <vt:lpstr>Corbel</vt:lpstr>
      <vt:lpstr>Tahoma</vt:lpstr>
      <vt:lpstr>Times New Roman</vt:lpstr>
      <vt:lpstr>Depth</vt:lpstr>
      <vt:lpstr>Rest And Rest Seats</vt:lpstr>
      <vt:lpstr>Rest And Rest Seat  </vt:lpstr>
      <vt:lpstr>Rest And Rest Seat  </vt:lpstr>
      <vt:lpstr>Functions of rests:</vt:lpstr>
      <vt:lpstr>Functions of rests:</vt:lpstr>
      <vt:lpstr>There are several points which should be put into consideration in determination of the site and form of the rests.</vt:lpstr>
      <vt:lpstr>Types of rests:</vt:lpstr>
      <vt:lpstr>Basic requirements of rest and rest seat </vt:lpstr>
      <vt:lpstr>Basic requirements of rest and rest seat </vt:lpstr>
      <vt:lpstr>Basic requirements of rest and rest seat </vt:lpstr>
      <vt:lpstr>Form of the occlusal rest and rest seat</vt:lpstr>
      <vt:lpstr>PowerPoint Presentation</vt:lpstr>
      <vt:lpstr>Form of the occlusal rest and rest seat</vt:lpstr>
      <vt:lpstr>Form of the occlusal rest and rest seat</vt:lpstr>
      <vt:lpstr>Form of the occlusal rest and rest seat</vt:lpstr>
      <vt:lpstr>PowerPoint Presentation</vt:lpstr>
      <vt:lpstr>Form of the occlusal rest and rest seat</vt:lpstr>
      <vt:lpstr>Lingual rests on canines and incisor teeth </vt:lpstr>
      <vt:lpstr>Lingual rests on canines and incisor teeth </vt:lpstr>
      <vt:lpstr>Lingual rests on canines and incisor teeth </vt:lpstr>
      <vt:lpstr>Incisal rest and rest seat </vt:lpstr>
      <vt:lpstr>Incisal rest and rest seat </vt:lpstr>
      <vt:lpstr>Incisal rest and rest seat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 And Rest Seats</dc:title>
  <dc:creator>DELL-PC</dc:creator>
  <cp:lastModifiedBy>DELL-PC</cp:lastModifiedBy>
  <cp:revision>66</cp:revision>
  <dcterms:created xsi:type="dcterms:W3CDTF">2021-02-05T04:55:44Z</dcterms:created>
  <dcterms:modified xsi:type="dcterms:W3CDTF">2021-03-27T21:24:25Z</dcterms:modified>
</cp:coreProperties>
</file>