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99" r:id="rId6"/>
    <p:sldId id="260" r:id="rId7"/>
    <p:sldId id="261" r:id="rId8"/>
    <p:sldId id="262" r:id="rId9"/>
    <p:sldId id="263" r:id="rId10"/>
    <p:sldId id="264" r:id="rId11"/>
    <p:sldId id="265" r:id="rId12"/>
    <p:sldId id="266" r:id="rId13"/>
    <p:sldId id="269" r:id="rId14"/>
    <p:sldId id="270" r:id="rId15"/>
    <p:sldId id="277" r:id="rId16"/>
    <p:sldId id="272" r:id="rId17"/>
    <p:sldId id="271" r:id="rId18"/>
    <p:sldId id="275" r:id="rId19"/>
    <p:sldId id="273" r:id="rId20"/>
    <p:sldId id="276"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84" r:id="rId36"/>
    <p:sldId id="293" r:id="rId37"/>
    <p:sldId id="294" r:id="rId38"/>
    <p:sldId id="295" r:id="rId39"/>
    <p:sldId id="296" r:id="rId40"/>
    <p:sldId id="297" r:id="rId41"/>
    <p:sldId id="298" r:id="rId42"/>
    <p:sldId id="274"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000"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D4C2DE14-2355-457E-A091-C6CAB2A1CC92}" type="datetimeFigureOut">
              <a:rPr lang="en-US" smtClean="0"/>
              <a:pPr/>
              <a:t>12/4/2022</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5CA9E8E-F0A4-44C7-88EB-774B2D2F0927}"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C2DE14-2355-457E-A091-C6CAB2A1CC92}"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4C2DE14-2355-457E-A091-C6CAB2A1CC92}"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A9E8E-F0A4-44C7-88EB-774B2D2F0927}"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C2DE14-2355-457E-A091-C6CAB2A1CC92}"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4C2DE14-2355-457E-A091-C6CAB2A1CC92}" type="datetimeFigureOut">
              <a:rPr lang="en-US" smtClean="0"/>
              <a:pPr/>
              <a:t>12/4/2022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C2DE14-2355-457E-A091-C6CAB2A1CC92}" type="datetimeFigureOut">
              <a:rPr lang="en-US" smtClean="0"/>
              <a:pPr/>
              <a:t>12/4/2022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D4C2DE14-2355-457E-A091-C6CAB2A1CC92}" type="datetimeFigureOut">
              <a:rPr lang="en-US" smtClean="0"/>
              <a:pPr/>
              <a:t>12/4/2022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CA9E8E-F0A4-44C7-88EB-774B2D2F0927}"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C2DE14-2355-457E-A091-C6CAB2A1CC92}"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4C2DE14-2355-457E-A091-C6CAB2A1CC92}"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A9E8E-F0A4-44C7-88EB-774B2D2F0927}"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C2DE14-2355-457E-A091-C6CAB2A1CC92}"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C2DE14-2355-457E-A091-C6CAB2A1CC92}"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A9E8E-F0A4-44C7-88EB-774B2D2F09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4C2DE14-2355-457E-A091-C6CAB2A1CC92}" type="datetimeFigureOut">
              <a:rPr lang="en-US" smtClean="0"/>
              <a:pPr/>
              <a:t>12/4/2022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5CA9E8E-F0A4-44C7-88EB-774B2D2F0927}"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228600"/>
            <a:ext cx="7406640" cy="1472184"/>
          </a:xfrm>
        </p:spPr>
        <p:txBody>
          <a:bodyPr/>
          <a:lstStyle/>
          <a:p>
            <a:pPr algn="ctr"/>
            <a:r>
              <a:rPr lang="en-US" dirty="0" smtClean="0">
                <a:latin typeface="Andalus" pitchFamily="18" charset="-78"/>
                <a:cs typeface="Andalus" pitchFamily="18" charset="-78"/>
              </a:rPr>
              <a:t>Face bow and Articulators </a:t>
            </a:r>
            <a:endParaRPr lang="en-US" dirty="0">
              <a:latin typeface="Andalus" pitchFamily="18" charset="-78"/>
              <a:cs typeface="Andalus" pitchFamily="18" charset="-78"/>
            </a:endParaRPr>
          </a:p>
        </p:txBody>
      </p:sp>
      <p:sp>
        <p:nvSpPr>
          <p:cNvPr id="3" name="Subtitle 2"/>
          <p:cNvSpPr>
            <a:spLocks noGrp="1"/>
          </p:cNvSpPr>
          <p:nvPr>
            <p:ph type="subTitle" idx="1"/>
          </p:nvPr>
        </p:nvSpPr>
        <p:spPr>
          <a:xfrm>
            <a:off x="990600" y="5105400"/>
            <a:ext cx="7406640" cy="1447800"/>
          </a:xfrm>
        </p:spPr>
        <p:txBody>
          <a:bodyPr/>
          <a:lstStyle/>
          <a:p>
            <a:pPr algn="ctr"/>
            <a:r>
              <a:rPr lang="en-US" sz="2800" dirty="0" err="1" smtClean="0">
                <a:latin typeface="Andalus" pitchFamily="18" charset="-78"/>
                <a:cs typeface="Andalus" pitchFamily="18" charset="-78"/>
              </a:rPr>
              <a:t>Bushra</a:t>
            </a:r>
            <a:r>
              <a:rPr lang="en-US" sz="2800" dirty="0" smtClean="0">
                <a:latin typeface="Andalus" pitchFamily="18" charset="-78"/>
                <a:cs typeface="Andalus" pitchFamily="18" charset="-78"/>
              </a:rPr>
              <a:t>  Mohammed Ali Al-</a:t>
            </a:r>
            <a:r>
              <a:rPr lang="en-US" sz="2800" dirty="0" err="1" smtClean="0">
                <a:latin typeface="Andalus" pitchFamily="18" charset="-78"/>
                <a:cs typeface="Andalus" pitchFamily="18" charset="-78"/>
              </a:rPr>
              <a:t>Ameen</a:t>
            </a:r>
            <a:endParaRPr lang="en-US" sz="2800" dirty="0" smtClean="0">
              <a:latin typeface="Andalus" pitchFamily="18" charset="-78"/>
              <a:cs typeface="Andalus" pitchFamily="18" charset="-78"/>
            </a:endParaRPr>
          </a:p>
          <a:p>
            <a:pPr algn="ctr"/>
            <a:r>
              <a:rPr lang="en-US" sz="2800" dirty="0" smtClean="0">
                <a:latin typeface="Andalus" pitchFamily="18" charset="-78"/>
                <a:cs typeface="Andalus" pitchFamily="18" charset="-78"/>
              </a:rPr>
              <a:t>B,D,S,. </a:t>
            </a:r>
            <a:r>
              <a:rPr lang="en-US" sz="2800" dirty="0" err="1" smtClean="0">
                <a:latin typeface="Andalus" pitchFamily="18" charset="-78"/>
                <a:cs typeface="Andalus" pitchFamily="18" charset="-78"/>
              </a:rPr>
              <a:t>M,Sc</a:t>
            </a:r>
            <a:r>
              <a:rPr lang="en-US" sz="2800" dirty="0" smtClean="0">
                <a:latin typeface="Andalus" pitchFamily="18" charset="-78"/>
                <a:cs typeface="Andalus" pitchFamily="18" charset="-78"/>
              </a:rPr>
              <a:t>.(Pros)</a:t>
            </a:r>
          </a:p>
          <a:p>
            <a:pPr algn="ctr"/>
            <a:endParaRPr lang="en-US" dirty="0">
              <a:latin typeface="Andalus" pitchFamily="18" charset="-78"/>
              <a:cs typeface="Andalus" pitchFamily="18" charset="-78"/>
            </a:endParaRPr>
          </a:p>
        </p:txBody>
      </p:sp>
      <p:pic>
        <p:nvPicPr>
          <p:cNvPr id="4098" name="Picture 2"/>
          <p:cNvPicPr>
            <a:picLocks noChangeAspect="1" noChangeArrowheads="1"/>
          </p:cNvPicPr>
          <p:nvPr/>
        </p:nvPicPr>
        <p:blipFill>
          <a:blip r:embed="rId2" cstate="print"/>
          <a:srcRect/>
          <a:stretch>
            <a:fillRect/>
          </a:stretch>
        </p:blipFill>
        <p:spPr bwMode="auto">
          <a:xfrm>
            <a:off x="2209800" y="1447800"/>
            <a:ext cx="5268264" cy="3886200"/>
          </a:xfrm>
          <a:prstGeom prst="rect">
            <a:avLst/>
          </a:prstGeom>
          <a:noFill/>
          <a:ln w="9525">
            <a:noFill/>
            <a:miter lim="800000"/>
            <a:headEnd/>
            <a:tailEnd/>
          </a:ln>
          <a:effectLst>
            <a:softEdge rad="317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943088" cy="5791200"/>
          </a:xfrm>
        </p:spPr>
        <p:txBody>
          <a:bodyPr>
            <a:normAutofit/>
          </a:bodyPr>
          <a:lstStyle/>
          <a:p>
            <a:r>
              <a:rPr lang="en-US" sz="2800" b="1" dirty="0" smtClean="0">
                <a:solidFill>
                  <a:schemeClr val="bg2">
                    <a:lumMod val="50000"/>
                  </a:schemeClr>
                </a:solidFill>
                <a:latin typeface="Andalus" pitchFamily="18" charset="-78"/>
                <a:cs typeface="Andalus" pitchFamily="18" charset="-78"/>
              </a:rPr>
              <a:t>Jaw relation (</a:t>
            </a:r>
            <a:r>
              <a:rPr lang="en-US" sz="2800" b="1" dirty="0" err="1" smtClean="0">
                <a:solidFill>
                  <a:schemeClr val="bg2">
                    <a:lumMod val="50000"/>
                  </a:schemeClr>
                </a:solidFill>
                <a:latin typeface="Andalus" pitchFamily="18" charset="-78"/>
                <a:cs typeface="Andalus" pitchFamily="18" charset="-78"/>
              </a:rPr>
              <a:t>Maxillomandibular</a:t>
            </a:r>
            <a:r>
              <a:rPr lang="en-US" sz="2800" b="1" dirty="0" smtClean="0">
                <a:solidFill>
                  <a:schemeClr val="bg2">
                    <a:lumMod val="50000"/>
                  </a:schemeClr>
                </a:solidFill>
                <a:latin typeface="Andalus" pitchFamily="18" charset="-78"/>
                <a:cs typeface="Andalus" pitchFamily="18" charset="-78"/>
              </a:rPr>
              <a:t> relationship): </a:t>
            </a:r>
          </a:p>
          <a:p>
            <a:pPr>
              <a:buNone/>
            </a:pPr>
            <a:r>
              <a:rPr lang="en-US" sz="2400" dirty="0" smtClean="0">
                <a:latin typeface="Andalus" pitchFamily="18" charset="-78"/>
                <a:cs typeface="Andalus" pitchFamily="18" charset="-78"/>
              </a:rPr>
              <a:t>any one of the infinite spatial relationships of the mandible to the maxilla.</a:t>
            </a:r>
          </a:p>
          <a:p>
            <a:r>
              <a:rPr lang="en-US" sz="2800" b="1" dirty="0" smtClean="0">
                <a:solidFill>
                  <a:schemeClr val="bg2">
                    <a:lumMod val="50000"/>
                  </a:schemeClr>
                </a:solidFill>
                <a:latin typeface="Andalus" pitchFamily="18" charset="-78"/>
                <a:cs typeface="Andalus" pitchFamily="18" charset="-78"/>
              </a:rPr>
              <a:t>Jaw relation record: </a:t>
            </a:r>
          </a:p>
          <a:p>
            <a:pPr>
              <a:buNone/>
            </a:pPr>
            <a:r>
              <a:rPr lang="en-US" sz="2400" dirty="0" smtClean="0">
                <a:latin typeface="Andalus" pitchFamily="18" charset="-78"/>
                <a:cs typeface="Andalus" pitchFamily="18" charset="-78"/>
              </a:rPr>
              <a:t>It is a registration of any positional relationship of the mandible relative to the maxilla. These records may be made at any vertical, horizontal, or lateral orientation; it is also known </a:t>
            </a:r>
            <a:r>
              <a:rPr lang="en-US" sz="2400" dirty="0" err="1" smtClean="0">
                <a:latin typeface="Andalus" pitchFamily="18" charset="-78"/>
                <a:cs typeface="Andalus" pitchFamily="18" charset="-78"/>
              </a:rPr>
              <a:t>as:</a:t>
            </a:r>
            <a:r>
              <a:rPr lang="en-US" sz="2400" i="1" dirty="0" err="1" smtClean="0">
                <a:latin typeface="Andalus" pitchFamily="18" charset="-78"/>
                <a:cs typeface="Andalus" pitchFamily="18" charset="-78"/>
              </a:rPr>
              <a:t>Maxillomandibular</a:t>
            </a:r>
            <a:r>
              <a:rPr lang="en-US" sz="2400" i="1" dirty="0" smtClean="0">
                <a:latin typeface="Andalus" pitchFamily="18" charset="-78"/>
                <a:cs typeface="Andalus" pitchFamily="18" charset="-78"/>
              </a:rPr>
              <a:t> record, </a:t>
            </a:r>
            <a:r>
              <a:rPr lang="en-US" sz="2400" i="1" dirty="0" err="1" smtClean="0">
                <a:latin typeface="Andalus" pitchFamily="18" charset="-78"/>
                <a:cs typeface="Andalus" pitchFamily="18" charset="-78"/>
              </a:rPr>
              <a:t>maxillomandibular</a:t>
            </a:r>
            <a:r>
              <a:rPr lang="en-US" sz="2400" i="1" dirty="0" smtClean="0">
                <a:latin typeface="Andalus" pitchFamily="18" charset="-78"/>
                <a:cs typeface="Andalus" pitchFamily="18" charset="-78"/>
              </a:rPr>
              <a:t> registration.</a:t>
            </a:r>
            <a:endParaRPr lang="en-US" sz="2400" dirty="0">
              <a:latin typeface="Andalus" pitchFamily="18" charset="-78"/>
              <a:cs typeface="Andalus" pitchFamily="18" charset="-78"/>
            </a:endParaRPr>
          </a:p>
        </p:txBody>
      </p:sp>
      <p:pic>
        <p:nvPicPr>
          <p:cNvPr id="2" name="Picture 1"/>
          <p:cNvPicPr>
            <a:picLocks noChangeAspect="1"/>
          </p:cNvPicPr>
          <p:nvPr/>
        </p:nvPicPr>
        <p:blipFill>
          <a:blip r:embed="rId2"/>
          <a:stretch>
            <a:fillRect/>
          </a:stretch>
        </p:blipFill>
        <p:spPr>
          <a:xfrm>
            <a:off x="6629400" y="4333875"/>
            <a:ext cx="2143125" cy="2143125"/>
          </a:xfrm>
          <a:prstGeom prst="rect">
            <a:avLst/>
          </a:prstGeom>
        </p:spPr>
      </p:pic>
      <p:pic>
        <p:nvPicPr>
          <p:cNvPr id="5" name="Picture 4"/>
          <p:cNvPicPr>
            <a:picLocks noChangeAspect="1"/>
          </p:cNvPicPr>
          <p:nvPr/>
        </p:nvPicPr>
        <p:blipFill>
          <a:blip r:embed="rId3"/>
          <a:stretch>
            <a:fillRect/>
          </a:stretch>
        </p:blipFill>
        <p:spPr>
          <a:xfrm>
            <a:off x="3428618" y="4682137"/>
            <a:ext cx="2795588" cy="1871063"/>
          </a:xfrm>
          <a:prstGeom prst="rect">
            <a:avLst/>
          </a:prstGeom>
        </p:spPr>
      </p:pic>
      <p:pic>
        <p:nvPicPr>
          <p:cNvPr id="6" name="Picture 5"/>
          <p:cNvPicPr>
            <a:picLocks noChangeAspect="1"/>
          </p:cNvPicPr>
          <p:nvPr/>
        </p:nvPicPr>
        <p:blipFill>
          <a:blip r:embed="rId4"/>
          <a:stretch>
            <a:fillRect/>
          </a:stretch>
        </p:blipFill>
        <p:spPr>
          <a:xfrm>
            <a:off x="990600" y="4333875"/>
            <a:ext cx="2524125" cy="252412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65208" y="1219200"/>
            <a:ext cx="8978792"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498080" cy="1143000"/>
          </a:xfrm>
        </p:spPr>
        <p:txBody>
          <a:bodyPr>
            <a:normAutofit/>
          </a:bodyPr>
          <a:lstStyle/>
          <a:p>
            <a:r>
              <a:rPr lang="en-US" sz="3600" b="1" dirty="0" err="1" smtClean="0">
                <a:solidFill>
                  <a:schemeClr val="bg2">
                    <a:lumMod val="50000"/>
                  </a:schemeClr>
                </a:solidFill>
                <a:latin typeface="Andalus" pitchFamily="18" charset="-78"/>
                <a:cs typeface="Andalus" pitchFamily="18" charset="-78"/>
              </a:rPr>
              <a:t>Orintation</a:t>
            </a:r>
            <a:r>
              <a:rPr lang="en-US" sz="3600" b="1" dirty="0" smtClean="0">
                <a:solidFill>
                  <a:schemeClr val="bg2">
                    <a:lumMod val="50000"/>
                  </a:schemeClr>
                </a:solidFill>
                <a:latin typeface="Andalus" pitchFamily="18" charset="-78"/>
                <a:cs typeface="Andalus" pitchFamily="18" charset="-78"/>
              </a:rPr>
              <a:t> relation</a:t>
            </a:r>
            <a:endParaRPr lang="en-US" sz="3600" b="1" dirty="0">
              <a:solidFill>
                <a:schemeClr val="bg2">
                  <a:lumMod val="50000"/>
                </a:schemeClr>
              </a:solidFill>
              <a:latin typeface="Andalus" pitchFamily="18" charset="-78"/>
              <a:cs typeface="Andalus" pitchFamily="18" charset="-78"/>
            </a:endParaRPr>
          </a:p>
        </p:txBody>
      </p:sp>
      <p:sp>
        <p:nvSpPr>
          <p:cNvPr id="3" name="Content Placeholder 2"/>
          <p:cNvSpPr>
            <a:spLocks noGrp="1"/>
          </p:cNvSpPr>
          <p:nvPr>
            <p:ph idx="1"/>
          </p:nvPr>
        </p:nvSpPr>
        <p:spPr>
          <a:xfrm>
            <a:off x="1066800" y="1219200"/>
            <a:ext cx="7714488" cy="5410200"/>
          </a:xfrm>
        </p:spPr>
        <p:txBody>
          <a:bodyPr>
            <a:noAutofit/>
          </a:bodyPr>
          <a:lstStyle/>
          <a:p>
            <a:r>
              <a:rPr lang="en-US" sz="2400" dirty="0" smtClean="0">
                <a:latin typeface="Andalus" pitchFamily="18" charset="-78"/>
                <a:cs typeface="Andalus" pitchFamily="18" charset="-78"/>
              </a:rPr>
              <a:t>It is defined as the jaw relation when the mandible is kept in its most posterior position, it can rotate in the </a:t>
            </a:r>
            <a:r>
              <a:rPr lang="en-US" sz="2400" dirty="0" err="1" smtClean="0">
                <a:latin typeface="Andalus" pitchFamily="18" charset="-78"/>
                <a:cs typeface="Andalus" pitchFamily="18" charset="-78"/>
              </a:rPr>
              <a:t>sagittal</a:t>
            </a:r>
            <a:r>
              <a:rPr lang="en-US" sz="2400" dirty="0" smtClean="0">
                <a:latin typeface="Andalus" pitchFamily="18" charset="-78"/>
                <a:cs typeface="Andalus" pitchFamily="18" charset="-78"/>
              </a:rPr>
              <a:t> plane around an imaginary transverse axis passing through or near the </a:t>
            </a:r>
            <a:r>
              <a:rPr lang="en-US" sz="2400" dirty="0" err="1" smtClean="0">
                <a:latin typeface="Andalus" pitchFamily="18" charset="-78"/>
                <a:cs typeface="Andalus" pitchFamily="18" charset="-78"/>
              </a:rPr>
              <a:t>condyles</a:t>
            </a:r>
            <a:r>
              <a:rPr lang="en-US" sz="2400" dirty="0" smtClean="0">
                <a:latin typeface="Andalus" pitchFamily="18" charset="-78"/>
                <a:cs typeface="Andalus" pitchFamily="18" charset="-78"/>
              </a:rPr>
              <a:t>. </a:t>
            </a:r>
          </a:p>
          <a:p>
            <a:r>
              <a:rPr lang="en-US" sz="2400" b="1" dirty="0" smtClean="0">
                <a:latin typeface="Andalus" pitchFamily="18" charset="-78"/>
                <a:cs typeface="Andalus" pitchFamily="18" charset="-78"/>
              </a:rPr>
              <a:t>This record gives the position of the maxilla in relation to the base of the skull. </a:t>
            </a:r>
          </a:p>
          <a:p>
            <a:r>
              <a:rPr lang="en-US" sz="2400" dirty="0" smtClean="0">
                <a:latin typeface="Andalus" pitchFamily="18" charset="-78"/>
                <a:cs typeface="Andalus" pitchFamily="18" charset="-78"/>
              </a:rPr>
              <a:t>It is necessary to do orientation jaw relation </a:t>
            </a:r>
            <a:r>
              <a:rPr lang="en-US" sz="2400" b="1" i="1" dirty="0" smtClean="0">
                <a:latin typeface="Andalus" pitchFamily="18" charset="-78"/>
                <a:cs typeface="Andalus" pitchFamily="18" charset="-78"/>
              </a:rPr>
              <a:t>before carrying out other jaw </a:t>
            </a:r>
            <a:r>
              <a:rPr lang="en-US" sz="2400" dirty="0" smtClean="0">
                <a:latin typeface="Andalus" pitchFamily="18" charset="-78"/>
                <a:cs typeface="Andalus" pitchFamily="18" charset="-78"/>
              </a:rPr>
              <a:t>relation. </a:t>
            </a:r>
          </a:p>
          <a:p>
            <a:r>
              <a:rPr lang="en-US" sz="2400" dirty="0" smtClean="0">
                <a:latin typeface="Andalus" pitchFamily="18" charset="-78"/>
                <a:cs typeface="Andalus" pitchFamily="18" charset="-78"/>
              </a:rPr>
              <a:t>The casts on the articulator must relate to the hinge axis of the instrument.</a:t>
            </a:r>
          </a:p>
          <a:p>
            <a:r>
              <a:rPr lang="en-US" sz="2400" b="1" i="1" dirty="0" smtClean="0">
                <a:latin typeface="Andalus" pitchFamily="18" charset="-78"/>
                <a:cs typeface="Andalus" pitchFamily="18" charset="-78"/>
              </a:rPr>
              <a:t>This relation can be recorded by mean of the </a:t>
            </a:r>
            <a:r>
              <a:rPr lang="en-US" sz="2400" b="1" dirty="0" smtClean="0">
                <a:latin typeface="Andalus" pitchFamily="18" charset="-78"/>
                <a:cs typeface="Andalus" pitchFamily="18" charset="-78"/>
              </a:rPr>
              <a:t>face-bow.</a:t>
            </a:r>
            <a:endParaRPr lang="en-US" sz="2400"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b="25397"/>
          <a:stretch/>
        </p:blipFill>
        <p:spPr>
          <a:xfrm>
            <a:off x="1066800" y="1371600"/>
            <a:ext cx="7626485" cy="4267200"/>
          </a:xfrm>
          <a:prstGeom prst="rect">
            <a:avLst/>
          </a:prstGeom>
        </p:spPr>
      </p:pic>
    </p:spTree>
    <p:extLst>
      <p:ext uri="{BB962C8B-B14F-4D97-AF65-F5344CB8AC3E}">
        <p14:creationId xmlns:p14="http://schemas.microsoft.com/office/powerpoint/2010/main" val="3513717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2">
                    <a:lumMod val="50000"/>
                  </a:schemeClr>
                </a:solidFill>
                <a:latin typeface="Andalus" pitchFamily="18" charset="-78"/>
                <a:cs typeface="Andalus" pitchFamily="18" charset="-78"/>
              </a:rPr>
              <a:t>Face bow</a:t>
            </a:r>
            <a:endParaRPr lang="en-US" sz="4000" dirty="0">
              <a:solidFill>
                <a:schemeClr val="bg2">
                  <a:lumMod val="50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US" sz="2800" dirty="0" smtClean="0"/>
              <a:t>It is a caliper-like device used to record the relationship of the maxillary arch to the </a:t>
            </a:r>
            <a:r>
              <a:rPr lang="en-US" sz="2800" dirty="0" err="1" smtClean="0"/>
              <a:t>temporomandibular</a:t>
            </a:r>
            <a:r>
              <a:rPr lang="en-US" sz="2800" dirty="0" smtClean="0"/>
              <a:t> joints (base of the skull) or the opening axis of the jaws, and then transfer this relationship to the opening axis of the articulator.</a:t>
            </a:r>
            <a:endParaRPr lang="en-US" sz="2800" dirty="0"/>
          </a:p>
        </p:txBody>
      </p:sp>
      <p:pic>
        <p:nvPicPr>
          <p:cNvPr id="4" name="Picture 3"/>
          <p:cNvPicPr>
            <a:picLocks noChangeAspect="1"/>
          </p:cNvPicPr>
          <p:nvPr/>
        </p:nvPicPr>
        <p:blipFill rotWithShape="1">
          <a:blip r:embed="rId2"/>
          <a:srcRect b="14927"/>
          <a:stretch/>
        </p:blipFill>
        <p:spPr>
          <a:xfrm>
            <a:off x="4267200" y="4091412"/>
            <a:ext cx="4331492" cy="276658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ndalus" pitchFamily="18" charset="-78"/>
                <a:cs typeface="Andalus" pitchFamily="18" charset="-78"/>
              </a:rPr>
              <a:t>Parts of the face bow</a:t>
            </a:r>
            <a:endParaRPr lang="en-US" sz="4000" dirty="0">
              <a:latin typeface="Andalus" pitchFamily="18" charset="-78"/>
              <a:cs typeface="Andalus" pitchFamily="18" charset="-78"/>
            </a:endParaRPr>
          </a:p>
        </p:txBody>
      </p:sp>
      <p:sp>
        <p:nvSpPr>
          <p:cNvPr id="3" name="Content Placeholder 2"/>
          <p:cNvSpPr>
            <a:spLocks noGrp="1"/>
          </p:cNvSpPr>
          <p:nvPr>
            <p:ph idx="1"/>
          </p:nvPr>
        </p:nvSpPr>
        <p:spPr>
          <a:xfrm>
            <a:off x="990600" y="1219200"/>
            <a:ext cx="7943088" cy="5029200"/>
          </a:xfrm>
        </p:spPr>
        <p:txBody>
          <a:bodyPr>
            <a:normAutofit/>
          </a:bodyPr>
          <a:lstStyle/>
          <a:p>
            <a:pPr>
              <a:buNone/>
            </a:pPr>
            <a:r>
              <a:rPr lang="en-US" sz="2400" b="1" dirty="0" smtClean="0">
                <a:solidFill>
                  <a:schemeClr val="bg2">
                    <a:lumMod val="50000"/>
                  </a:schemeClr>
                </a:solidFill>
              </a:rPr>
              <a:t>The face-bow </a:t>
            </a:r>
            <a:r>
              <a:rPr lang="en-US" sz="2400" b="1" i="1" dirty="0" smtClean="0">
                <a:solidFill>
                  <a:schemeClr val="bg2">
                    <a:lumMod val="50000"/>
                  </a:schemeClr>
                </a:solidFill>
              </a:rPr>
              <a:t>basically contains three sections:</a:t>
            </a:r>
          </a:p>
          <a:p>
            <a:pPr>
              <a:buNone/>
            </a:pPr>
            <a:r>
              <a:rPr lang="en-US" sz="2400" b="1" dirty="0" smtClean="0"/>
              <a:t>1- U-frame: </a:t>
            </a:r>
            <a:r>
              <a:rPr lang="en-US" sz="2400" dirty="0" smtClean="0"/>
              <a:t>it represents the plane of the cranium. It is the main frame of the face-bow; all other components are attached to the frame. It should be large and wide enough to avoid contact with the sides of the face.</a:t>
            </a:r>
          </a:p>
          <a:p>
            <a:pPr>
              <a:buNone/>
            </a:pPr>
            <a:r>
              <a:rPr lang="en-US" sz="2400" b="1" dirty="0" smtClean="0"/>
              <a:t>2- Bite fork: </a:t>
            </a:r>
            <a:r>
              <a:rPr lang="en-US" sz="2400" dirty="0" smtClean="0"/>
              <a:t>it represents the plane of the maxilla. It is a U-shaped plate</a:t>
            </a:r>
            <a:r>
              <a:rPr lang="en-US" sz="2400" b="1" i="1" dirty="0" smtClean="0"/>
              <a:t>, </a:t>
            </a:r>
            <a:r>
              <a:rPr lang="en-US" sz="2400" dirty="0" smtClean="0"/>
              <a:t>which is attached to the occlusal rims.</a:t>
            </a:r>
          </a:p>
          <a:p>
            <a:pPr>
              <a:buNone/>
            </a:pPr>
            <a:r>
              <a:rPr lang="en-US" sz="2400" b="1" dirty="0" smtClean="0"/>
              <a:t>3- Locking device: </a:t>
            </a:r>
            <a:r>
              <a:rPr lang="en-US" sz="2400" dirty="0" smtClean="0"/>
              <a:t>it locks the first two sections without altering their plane.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066800"/>
            <a:ext cx="7790688" cy="5181600"/>
          </a:xfrm>
        </p:spPr>
        <p:txBody>
          <a:bodyPr>
            <a:normAutofit/>
          </a:bodyPr>
          <a:lstStyle/>
          <a:p>
            <a:r>
              <a:rPr lang="en-US" sz="2400" b="1" i="1" dirty="0" smtClean="0">
                <a:solidFill>
                  <a:schemeClr val="bg2">
                    <a:lumMod val="50000"/>
                  </a:schemeClr>
                </a:solidFill>
              </a:rPr>
              <a:t>Also the face-bow contains</a:t>
            </a:r>
          </a:p>
          <a:p>
            <a:r>
              <a:rPr lang="en-US" sz="2400" b="1" dirty="0" err="1" smtClean="0"/>
              <a:t>Condyle</a:t>
            </a:r>
            <a:r>
              <a:rPr lang="en-US" sz="2400" b="1" dirty="0" smtClean="0"/>
              <a:t> rods:  </a:t>
            </a:r>
            <a:r>
              <a:rPr lang="en-US" sz="2400" dirty="0" smtClean="0"/>
              <a:t>These are two small rods on either side of the free end of the frame that contacts the skin over the TMJ, over the hinge axis and transverse the hinge axis of TMJ by attaching to the </a:t>
            </a:r>
            <a:r>
              <a:rPr lang="en-US" sz="2400" dirty="0" err="1" smtClean="0"/>
              <a:t>condylar</a:t>
            </a:r>
            <a:r>
              <a:rPr lang="en-US" sz="2400" dirty="0" smtClean="0"/>
              <a:t> shaft in the articulator.</a:t>
            </a:r>
          </a:p>
          <a:p>
            <a:r>
              <a:rPr lang="en-US" sz="2400" b="1" dirty="0" smtClean="0"/>
              <a:t>Orbital pointer with clamp: </a:t>
            </a:r>
            <a:r>
              <a:rPr lang="en-US" sz="2400" dirty="0" smtClean="0"/>
              <a:t>It is designed to mark the anterior reference point (</a:t>
            </a:r>
            <a:r>
              <a:rPr lang="en-US" sz="2400" dirty="0" err="1" smtClean="0"/>
              <a:t>infraorbital</a:t>
            </a:r>
            <a:r>
              <a:rPr lang="en-US" sz="2400" dirty="0" smtClean="0"/>
              <a:t> notch) and can be locked in position with a clamp. It is present only in the arbitrary face- bow.</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2">
                    <a:lumMod val="50000"/>
                  </a:schemeClr>
                </a:solidFill>
              </a:rPr>
              <a:t>Types of the Face-Bow </a:t>
            </a:r>
            <a:endParaRPr lang="en-US" sz="4000" dirty="0">
              <a:solidFill>
                <a:schemeClr val="bg2">
                  <a:lumMod val="50000"/>
                </a:schemeClr>
              </a:solidFill>
            </a:endParaRPr>
          </a:p>
        </p:txBody>
      </p:sp>
      <p:sp>
        <p:nvSpPr>
          <p:cNvPr id="5" name="Content Placeholder 4"/>
          <p:cNvSpPr>
            <a:spLocks noGrp="1"/>
          </p:cNvSpPr>
          <p:nvPr>
            <p:ph idx="1"/>
          </p:nvPr>
        </p:nvSpPr>
        <p:spPr>
          <a:xfrm>
            <a:off x="1066800" y="1371600"/>
            <a:ext cx="7866888" cy="4876800"/>
          </a:xfrm>
        </p:spPr>
        <p:txBody>
          <a:bodyPr>
            <a:normAutofit/>
          </a:bodyPr>
          <a:lstStyle/>
          <a:p>
            <a:pPr marL="596646" indent="-514350">
              <a:buFont typeface="+mj-lt"/>
              <a:buAutoNum type="arabicPeriod"/>
            </a:pPr>
            <a:r>
              <a:rPr lang="en-US" b="1" dirty="0" smtClean="0">
                <a:solidFill>
                  <a:schemeClr val="bg2">
                    <a:lumMod val="50000"/>
                  </a:schemeClr>
                </a:solidFill>
                <a:latin typeface="Andalus" pitchFamily="18" charset="-78"/>
                <a:cs typeface="Andalus" pitchFamily="18" charset="-78"/>
              </a:rPr>
              <a:t>Arbitrary face-bow: </a:t>
            </a:r>
          </a:p>
          <a:p>
            <a:r>
              <a:rPr lang="en-US" sz="2400" dirty="0" smtClean="0">
                <a:latin typeface="Andalus" pitchFamily="18" charset="-78"/>
                <a:cs typeface="Andalus" pitchFamily="18" charset="-78"/>
              </a:rPr>
              <a:t>It is the </a:t>
            </a:r>
            <a:r>
              <a:rPr lang="en-US" sz="2400" b="1" dirty="0" smtClean="0">
                <a:latin typeface="Andalus" pitchFamily="18" charset="-78"/>
                <a:cs typeface="Andalus" pitchFamily="18" charset="-78"/>
              </a:rPr>
              <a:t>most commonly </a:t>
            </a:r>
            <a:r>
              <a:rPr lang="en-US" sz="2400" dirty="0" smtClean="0">
                <a:latin typeface="Andalus" pitchFamily="18" charset="-78"/>
                <a:cs typeface="Andalus" pitchFamily="18" charset="-78"/>
              </a:rPr>
              <a:t>used face-bow in complete denture construction. </a:t>
            </a:r>
          </a:p>
          <a:p>
            <a:r>
              <a:rPr lang="en-US" sz="2400" dirty="0" smtClean="0">
                <a:latin typeface="Andalus" pitchFamily="18" charset="-78"/>
                <a:cs typeface="Andalus" pitchFamily="18" charset="-78"/>
              </a:rPr>
              <a:t>The </a:t>
            </a:r>
            <a:r>
              <a:rPr lang="en-US" sz="2400" b="1" dirty="0" smtClean="0">
                <a:latin typeface="Andalus" pitchFamily="18" charset="-78"/>
                <a:cs typeface="Andalus" pitchFamily="18" charset="-78"/>
              </a:rPr>
              <a:t>hinge axis is approximately located</a:t>
            </a:r>
            <a:r>
              <a:rPr lang="en-US" sz="2400" dirty="0" smtClean="0">
                <a:latin typeface="Andalus" pitchFamily="18" charset="-78"/>
                <a:cs typeface="Andalus" pitchFamily="18" charset="-78"/>
              </a:rPr>
              <a:t>, it orients the maxilla to an arbitrary hinge axis and transverse it to the articulator and </a:t>
            </a:r>
            <a:r>
              <a:rPr lang="en-US" sz="2400" b="1" dirty="0" smtClean="0">
                <a:latin typeface="Andalus" pitchFamily="18" charset="-78"/>
                <a:cs typeface="Andalus" pitchFamily="18" charset="-78"/>
              </a:rPr>
              <a:t>it does not exactly match the articulator axis to the actual hinge axis. </a:t>
            </a:r>
          </a:p>
          <a:p>
            <a:r>
              <a:rPr lang="en-US" sz="2400" dirty="0" smtClean="0">
                <a:latin typeface="Andalus" pitchFamily="18" charset="-78"/>
                <a:cs typeface="Andalus" pitchFamily="18" charset="-78"/>
              </a:rPr>
              <a:t>It is simplistic, less accurate, requires less complicated equipment and time. </a:t>
            </a:r>
          </a:p>
          <a:p>
            <a:r>
              <a:rPr lang="en-US" sz="2400" b="1" dirty="0" smtClean="0">
                <a:latin typeface="Andalus" pitchFamily="18" charset="-78"/>
                <a:cs typeface="Andalus" pitchFamily="18" charset="-78"/>
              </a:rPr>
              <a:t>It is used with </a:t>
            </a:r>
            <a:r>
              <a:rPr lang="en-US" sz="2400" b="1" dirty="0" err="1" smtClean="0">
                <a:latin typeface="Andalus" pitchFamily="18" charset="-78"/>
                <a:cs typeface="Andalus" pitchFamily="18" charset="-78"/>
              </a:rPr>
              <a:t>semiadjustable</a:t>
            </a:r>
            <a:r>
              <a:rPr lang="en-US" sz="2400" b="1" dirty="0" smtClean="0">
                <a:latin typeface="Andalus" pitchFamily="18" charset="-78"/>
                <a:cs typeface="Andalus" pitchFamily="18" charset="-78"/>
              </a:rPr>
              <a:t> articulators.</a:t>
            </a:r>
            <a:endParaRPr lang="en-US" sz="2400"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1"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The </a:t>
            </a:r>
            <a:r>
              <a:rPr lang="en-US" sz="3200" b="1" dirty="0" err="1" smtClean="0">
                <a:solidFill>
                  <a:schemeClr val="bg2">
                    <a:lumMod val="50000"/>
                  </a:schemeClr>
                </a:solidFill>
              </a:rPr>
              <a:t>hing</a:t>
            </a:r>
            <a:r>
              <a:rPr lang="en-US" sz="3200" b="1" dirty="0" smtClean="0">
                <a:solidFill>
                  <a:schemeClr val="bg2">
                    <a:lumMod val="50000"/>
                  </a:schemeClr>
                </a:solidFill>
              </a:rPr>
              <a:t> axis of Arbitrary Face Bow can be designed: </a:t>
            </a:r>
            <a:endParaRPr lang="en-US" sz="3200" b="1" dirty="0">
              <a:solidFill>
                <a:schemeClr val="bg2">
                  <a:lumMod val="50000"/>
                </a:schemeClr>
              </a:solidFill>
            </a:endParaRPr>
          </a:p>
        </p:txBody>
      </p:sp>
      <p:sp>
        <p:nvSpPr>
          <p:cNvPr id="3" name="Content Placeholder 2"/>
          <p:cNvSpPr>
            <a:spLocks noGrp="1"/>
          </p:cNvSpPr>
          <p:nvPr>
            <p:ph idx="1"/>
          </p:nvPr>
        </p:nvSpPr>
        <p:spPr>
          <a:xfrm>
            <a:off x="1066800" y="1447800"/>
            <a:ext cx="7498080" cy="4800600"/>
          </a:xfrm>
        </p:spPr>
        <p:txBody>
          <a:bodyPr>
            <a:normAutofit/>
          </a:bodyPr>
          <a:lstStyle/>
          <a:p>
            <a:r>
              <a:rPr lang="en-US" sz="2400" b="1" dirty="0" smtClean="0">
                <a:solidFill>
                  <a:schemeClr val="bg2">
                    <a:lumMod val="50000"/>
                  </a:schemeClr>
                </a:solidFill>
              </a:rPr>
              <a:t>EITHER</a:t>
            </a:r>
            <a:r>
              <a:rPr lang="en-US" sz="2400" dirty="0" smtClean="0"/>
              <a:t> arbitrarily, the </a:t>
            </a:r>
            <a:r>
              <a:rPr lang="en-US" sz="2400" dirty="0" err="1" smtClean="0"/>
              <a:t>condylar</a:t>
            </a:r>
            <a:r>
              <a:rPr lang="en-US" sz="2400" dirty="0" smtClean="0"/>
              <a:t> rods are positioned approximately</a:t>
            </a:r>
            <a:r>
              <a:rPr lang="en-US" sz="2400" b="1" i="1" dirty="0" smtClean="0"/>
              <a:t>13 mm anterior to the posterior margin of the tragus of ear along a line </a:t>
            </a:r>
            <a:r>
              <a:rPr lang="en-US" sz="2400" dirty="0" smtClean="0"/>
              <a:t>drawn from the outer </a:t>
            </a:r>
            <a:r>
              <a:rPr lang="en-US" sz="2400" dirty="0" err="1" smtClean="0"/>
              <a:t>canthus</a:t>
            </a:r>
            <a:r>
              <a:rPr lang="en-US" sz="2400" dirty="0" smtClean="0"/>
              <a:t> of the eye to the center of the tragus (</a:t>
            </a:r>
            <a:r>
              <a:rPr lang="en-US" sz="2400" b="1" i="1" dirty="0" err="1" smtClean="0"/>
              <a:t>cantho</a:t>
            </a:r>
            <a:r>
              <a:rPr lang="en-US" sz="2400" b="1" i="1" dirty="0" smtClean="0"/>
              <a:t>-tragus line) this point called (</a:t>
            </a:r>
            <a:r>
              <a:rPr lang="en-US" sz="2400" b="1" i="1" dirty="0" err="1" smtClean="0"/>
              <a:t>Beyron's</a:t>
            </a:r>
            <a:r>
              <a:rPr lang="en-US" sz="2400" b="1" i="1" dirty="0" smtClean="0"/>
              <a:t> point).</a:t>
            </a:r>
            <a:endParaRPr lang="en-US" sz="2400" dirty="0"/>
          </a:p>
        </p:txBody>
      </p:sp>
      <p:pic>
        <p:nvPicPr>
          <p:cNvPr id="4" name="Picture 3"/>
          <p:cNvPicPr>
            <a:picLocks noChangeAspect="1"/>
          </p:cNvPicPr>
          <p:nvPr/>
        </p:nvPicPr>
        <p:blipFill>
          <a:blip r:embed="rId2"/>
          <a:stretch>
            <a:fillRect/>
          </a:stretch>
        </p:blipFill>
        <p:spPr>
          <a:xfrm>
            <a:off x="5197158" y="3505200"/>
            <a:ext cx="3579282" cy="2334905"/>
          </a:xfrm>
          <a:prstGeom prst="rect">
            <a:avLst/>
          </a:prstGeom>
        </p:spPr>
      </p:pic>
      <p:pic>
        <p:nvPicPr>
          <p:cNvPr id="5" name="Picture 4"/>
          <p:cNvPicPr>
            <a:picLocks noChangeAspect="1"/>
          </p:cNvPicPr>
          <p:nvPr/>
        </p:nvPicPr>
        <p:blipFill>
          <a:blip r:embed="rId3"/>
          <a:stretch>
            <a:fillRect/>
          </a:stretch>
        </p:blipFill>
        <p:spPr>
          <a:xfrm>
            <a:off x="1662342" y="3848100"/>
            <a:ext cx="3545052" cy="276456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The </a:t>
            </a:r>
            <a:r>
              <a:rPr lang="en-US" sz="3200" b="1" dirty="0" err="1" smtClean="0">
                <a:solidFill>
                  <a:schemeClr val="bg2">
                    <a:lumMod val="50000"/>
                  </a:schemeClr>
                </a:solidFill>
              </a:rPr>
              <a:t>hing</a:t>
            </a:r>
            <a:r>
              <a:rPr lang="en-US" sz="3200" b="1" dirty="0" smtClean="0">
                <a:solidFill>
                  <a:schemeClr val="bg2">
                    <a:lumMod val="50000"/>
                  </a:schemeClr>
                </a:solidFill>
              </a:rPr>
              <a:t> axis of Arbitrary Face Bow can be designed: </a:t>
            </a:r>
            <a:endParaRPr lang="en-US" sz="3200" b="1" dirty="0">
              <a:solidFill>
                <a:schemeClr val="bg2">
                  <a:lumMod val="50000"/>
                </a:schemeClr>
              </a:solidFill>
            </a:endParaRPr>
          </a:p>
        </p:txBody>
      </p:sp>
      <p:sp>
        <p:nvSpPr>
          <p:cNvPr id="3" name="Content Placeholder 2"/>
          <p:cNvSpPr>
            <a:spLocks noGrp="1"/>
          </p:cNvSpPr>
          <p:nvPr>
            <p:ph idx="1"/>
          </p:nvPr>
        </p:nvSpPr>
        <p:spPr>
          <a:xfrm>
            <a:off x="1143000" y="1828800"/>
            <a:ext cx="7498080" cy="4800600"/>
          </a:xfrm>
        </p:spPr>
        <p:txBody>
          <a:bodyPr>
            <a:normAutofit/>
          </a:bodyPr>
          <a:lstStyle/>
          <a:p>
            <a:r>
              <a:rPr lang="en-US" sz="2400" b="1" dirty="0" smtClean="0">
                <a:solidFill>
                  <a:schemeClr val="bg2">
                    <a:lumMod val="50000"/>
                  </a:schemeClr>
                </a:solidFill>
              </a:rPr>
              <a:t>OR</a:t>
            </a:r>
            <a:r>
              <a:rPr lang="en-US" sz="2400" dirty="0" smtClean="0"/>
              <a:t> by the position of the earpieces in the external auditory </a:t>
            </a:r>
            <a:r>
              <a:rPr lang="en-US" sz="2400" dirty="0" err="1" smtClean="0"/>
              <a:t>meatus.The</a:t>
            </a:r>
            <a:r>
              <a:rPr lang="en-US" sz="2400" dirty="0" smtClean="0"/>
              <a:t> difference in the position of the earpiece position is accommodated by the design of the articulator and its earpiece receiver points (</a:t>
            </a:r>
            <a:r>
              <a:rPr lang="en-US" sz="2400" b="1" i="1" dirty="0" smtClean="0"/>
              <a:t>auditory pin).</a:t>
            </a:r>
            <a:endParaRPr lang="en-US" sz="2400" dirty="0"/>
          </a:p>
        </p:txBody>
      </p:sp>
      <p:pic>
        <p:nvPicPr>
          <p:cNvPr id="4" name="Picture 3"/>
          <p:cNvPicPr>
            <a:picLocks noChangeAspect="1"/>
          </p:cNvPicPr>
          <p:nvPr/>
        </p:nvPicPr>
        <p:blipFill>
          <a:blip r:embed="rId2"/>
          <a:stretch>
            <a:fillRect/>
          </a:stretch>
        </p:blipFill>
        <p:spPr>
          <a:xfrm>
            <a:off x="5486400" y="3657600"/>
            <a:ext cx="2819624" cy="281962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4"/>
          <p:cNvSpPr/>
          <p:nvPr/>
        </p:nvSpPr>
        <p:spPr>
          <a:xfrm>
            <a:off x="0" y="0"/>
            <a:ext cx="5105400" cy="923330"/>
          </a:xfrm>
          <a:prstGeom prst="rect">
            <a:avLst/>
          </a:prstGeom>
        </p:spPr>
        <p:txBody>
          <a:bodyPr wrap="square">
            <a:spAutoFit/>
          </a:bodyPr>
          <a:lstStyle/>
          <a:p>
            <a:r>
              <a:rPr lang="en-US" b="1" dirty="0" smtClean="0"/>
              <a:t>Figure : </a:t>
            </a:r>
            <a:r>
              <a:rPr lang="en-US" b="1" dirty="0"/>
              <a:t>Attachment of </a:t>
            </a:r>
            <a:r>
              <a:rPr lang="en-US" b="1" dirty="0" smtClean="0"/>
              <a:t>the arbitrary face bow </a:t>
            </a:r>
            <a:r>
              <a:rPr lang="en-US" b="1" dirty="0"/>
              <a:t>to the </a:t>
            </a:r>
            <a:r>
              <a:rPr lang="en-US" b="1" dirty="0" err="1" smtClean="0"/>
              <a:t>semiadjustable</a:t>
            </a:r>
            <a:r>
              <a:rPr lang="en-US" b="1" dirty="0" smtClean="0"/>
              <a:t> articulator </a:t>
            </a:r>
            <a:r>
              <a:rPr lang="en-US" b="1" dirty="0"/>
              <a:t>(A</a:t>
            </a:r>
            <a:r>
              <a:rPr lang="en-US" b="1" dirty="0" smtClean="0"/>
              <a:t>):</a:t>
            </a:r>
            <a:r>
              <a:rPr lang="en-US" b="1" dirty="0" err="1" smtClean="0"/>
              <a:t>condylar</a:t>
            </a:r>
            <a:r>
              <a:rPr lang="en-US" b="1" dirty="0" smtClean="0"/>
              <a:t> </a:t>
            </a:r>
            <a:r>
              <a:rPr lang="en-US" b="1" dirty="0"/>
              <a:t>rod. (B): earpiece.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1734" y="1371600"/>
            <a:ext cx="9155734"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498080" cy="1143000"/>
          </a:xfrm>
        </p:spPr>
        <p:txBody>
          <a:bodyPr>
            <a:normAutofit/>
          </a:bodyPr>
          <a:lstStyle/>
          <a:p>
            <a:r>
              <a:rPr lang="en-US" sz="3600" dirty="0" smtClean="0">
                <a:solidFill>
                  <a:schemeClr val="bg2">
                    <a:lumMod val="50000"/>
                  </a:schemeClr>
                </a:solidFill>
              </a:rPr>
              <a:t>Types of the Face-Bow </a:t>
            </a:r>
            <a:endParaRPr lang="en-US" sz="3600" dirty="0">
              <a:solidFill>
                <a:schemeClr val="bg2">
                  <a:lumMod val="50000"/>
                </a:schemeClr>
              </a:solidFill>
            </a:endParaRPr>
          </a:p>
        </p:txBody>
      </p:sp>
      <p:sp>
        <p:nvSpPr>
          <p:cNvPr id="5" name="Content Placeholder 4"/>
          <p:cNvSpPr>
            <a:spLocks noGrp="1"/>
          </p:cNvSpPr>
          <p:nvPr>
            <p:ph idx="1"/>
          </p:nvPr>
        </p:nvSpPr>
        <p:spPr>
          <a:xfrm>
            <a:off x="1066800" y="1143000"/>
            <a:ext cx="7866888" cy="5334000"/>
          </a:xfrm>
        </p:spPr>
        <p:txBody>
          <a:bodyPr>
            <a:normAutofit fontScale="85000" lnSpcReduction="20000"/>
          </a:bodyPr>
          <a:lstStyle/>
          <a:p>
            <a:pPr marL="82296" indent="0">
              <a:buNone/>
            </a:pPr>
            <a:r>
              <a:rPr lang="en-US" sz="4200" b="1" dirty="0" smtClean="0">
                <a:solidFill>
                  <a:schemeClr val="accent1">
                    <a:lumMod val="75000"/>
                  </a:schemeClr>
                </a:solidFill>
                <a:latin typeface="Andalus" pitchFamily="18" charset="-78"/>
                <a:cs typeface="Andalus" pitchFamily="18" charset="-78"/>
              </a:rPr>
              <a:t>2. </a:t>
            </a:r>
            <a:r>
              <a:rPr lang="en-US" sz="4200" b="1" dirty="0" smtClean="0">
                <a:solidFill>
                  <a:schemeClr val="bg2">
                    <a:lumMod val="50000"/>
                  </a:schemeClr>
                </a:solidFill>
                <a:latin typeface="Andalus" pitchFamily="18" charset="-78"/>
                <a:cs typeface="Andalus" pitchFamily="18" charset="-78"/>
              </a:rPr>
              <a:t>Kinematic face-bow: </a:t>
            </a:r>
          </a:p>
          <a:p>
            <a:r>
              <a:rPr lang="en-US" sz="2800" dirty="0" smtClean="0"/>
              <a:t>A face-bow attached to the mandible with caliper ends (</a:t>
            </a:r>
            <a:r>
              <a:rPr lang="en-US" sz="2800" dirty="0" err="1" smtClean="0"/>
              <a:t>condyle</a:t>
            </a:r>
            <a:r>
              <a:rPr lang="en-US" sz="2800" dirty="0" smtClean="0"/>
              <a:t> rods) that </a:t>
            </a:r>
            <a:r>
              <a:rPr lang="en-US" sz="2800" b="1" dirty="0" smtClean="0"/>
              <a:t>can be adjusted to permit the accurate location of the true axis of rotation </a:t>
            </a:r>
            <a:r>
              <a:rPr lang="en-US" sz="2800" dirty="0" smtClean="0"/>
              <a:t>of the mandible. </a:t>
            </a:r>
          </a:p>
          <a:p>
            <a:r>
              <a:rPr lang="en-US" sz="2800" dirty="0" smtClean="0"/>
              <a:t>It is generally used for the fabrication of </a:t>
            </a:r>
            <a:r>
              <a:rPr lang="en-US" sz="2800" b="1" dirty="0" smtClean="0"/>
              <a:t>fixed partial denture and full mouth rehabilitation. </a:t>
            </a:r>
          </a:p>
          <a:p>
            <a:r>
              <a:rPr lang="en-US" sz="2800" dirty="0" smtClean="0"/>
              <a:t>It is generally </a:t>
            </a:r>
            <a:r>
              <a:rPr lang="en-US" sz="2800" b="1" dirty="0" smtClean="0"/>
              <a:t>not used for complete denture fabrication </a:t>
            </a:r>
            <a:r>
              <a:rPr lang="en-US" sz="2800" dirty="0" smtClean="0"/>
              <a:t>because it requires a long and complex procedure to record the orientation jaw relation. </a:t>
            </a:r>
          </a:p>
          <a:p>
            <a:r>
              <a:rPr lang="en-US" sz="2800" b="1" dirty="0" smtClean="0"/>
              <a:t>It orients the maxilla to the actual hinge axis and transverse it to the articulator.</a:t>
            </a:r>
          </a:p>
          <a:p>
            <a:r>
              <a:rPr lang="en-US" sz="2800" dirty="0" smtClean="0"/>
              <a:t>It is most sophisticated, </a:t>
            </a:r>
            <a:r>
              <a:rPr lang="en-US" sz="2800" b="1" dirty="0" smtClean="0"/>
              <a:t>most accurate</a:t>
            </a:r>
            <a:r>
              <a:rPr lang="en-US" sz="2800" dirty="0" smtClean="0"/>
              <a:t>, required more elaborate equipment and time. </a:t>
            </a:r>
          </a:p>
          <a:p>
            <a:r>
              <a:rPr lang="en-US" sz="2800" dirty="0" smtClean="0"/>
              <a:t>It is used with </a:t>
            </a:r>
            <a:r>
              <a:rPr lang="en-US" sz="2800" b="1" dirty="0" smtClean="0"/>
              <a:t>fully-adjustable articulators.</a:t>
            </a:r>
            <a:endParaRPr lang="en-US" sz="2800"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1676400" y="1295400"/>
            <a:ext cx="6181725" cy="469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The  axis of kinematic Face Bow can be designed: </a:t>
            </a:r>
            <a:endParaRPr lang="en-US" sz="3200" b="1" dirty="0">
              <a:solidFill>
                <a:schemeClr val="bg2">
                  <a:lumMod val="50000"/>
                </a:schemeClr>
              </a:solidFill>
            </a:endParaRPr>
          </a:p>
        </p:txBody>
      </p:sp>
      <p:sp>
        <p:nvSpPr>
          <p:cNvPr id="5" name="Content Placeholder 4"/>
          <p:cNvSpPr>
            <a:spLocks noGrp="1"/>
          </p:cNvSpPr>
          <p:nvPr>
            <p:ph idx="1"/>
          </p:nvPr>
        </p:nvSpPr>
        <p:spPr>
          <a:xfrm>
            <a:off x="990600" y="1752600"/>
            <a:ext cx="7943088" cy="4800600"/>
          </a:xfrm>
        </p:spPr>
        <p:txBody>
          <a:bodyPr>
            <a:normAutofit/>
          </a:bodyPr>
          <a:lstStyle/>
          <a:p>
            <a:r>
              <a:rPr lang="en-US" sz="2400" dirty="0" smtClean="0"/>
              <a:t>The first step involves the fabrication of </a:t>
            </a:r>
            <a:r>
              <a:rPr lang="en-US" sz="2400" b="1" dirty="0" smtClean="0"/>
              <a:t>clutch (</a:t>
            </a:r>
            <a:r>
              <a:rPr lang="en-US" sz="2400" dirty="0" smtClean="0"/>
              <a:t>it is occlusal rim made of impression compound with a bite fork tightly attached to it). </a:t>
            </a:r>
          </a:p>
          <a:p>
            <a:r>
              <a:rPr lang="en-US" sz="2400" i="1" dirty="0" smtClean="0"/>
              <a:t>Once the </a:t>
            </a:r>
            <a:r>
              <a:rPr lang="en-US" sz="2400" dirty="0" smtClean="0"/>
              <a:t>clutch has been attached to the mandible and hinge bow attached to it, guide the patient in making only hinge opening and closing movement. </a:t>
            </a:r>
          </a:p>
          <a:p>
            <a:r>
              <a:rPr lang="en-US" sz="2400" dirty="0" smtClean="0"/>
              <a:t>Left and right </a:t>
            </a:r>
            <a:r>
              <a:rPr lang="en-US" sz="2400" b="1" dirty="0" smtClean="0"/>
              <a:t>styli</a:t>
            </a:r>
            <a:r>
              <a:rPr lang="en-US" sz="2400" dirty="0" smtClean="0"/>
              <a:t> are attached via a face-bow to a clutch.</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cstate="print"/>
          <a:srcRect/>
          <a:stretch>
            <a:fillRect/>
          </a:stretch>
        </p:blipFill>
        <p:spPr bwMode="auto">
          <a:xfrm>
            <a:off x="0" y="-19915"/>
            <a:ext cx="9144000" cy="6897831"/>
          </a:xfrm>
          <a:prstGeom prst="rect">
            <a:avLst/>
          </a:prstGeom>
          <a:noFill/>
          <a:ln w="9525">
            <a:noFill/>
            <a:miter lim="800000"/>
            <a:headEnd/>
            <a:tailEnd/>
          </a:ln>
        </p:spPr>
      </p:pic>
      <p:sp>
        <p:nvSpPr>
          <p:cNvPr id="5" name="5-Point Star 4"/>
          <p:cNvSpPr/>
          <p:nvPr/>
        </p:nvSpPr>
        <p:spPr>
          <a:xfrm>
            <a:off x="8382000" y="228600"/>
            <a:ext cx="533400" cy="609600"/>
          </a:xfrm>
          <a:prstGeom prst="star5">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solidFill>
                  <a:schemeClr val="bg2">
                    <a:lumMod val="50000"/>
                  </a:schemeClr>
                </a:solidFill>
                <a:latin typeface="Andalus" pitchFamily="18" charset="-78"/>
                <a:cs typeface="Andalus" pitchFamily="18" charset="-78"/>
              </a:rPr>
              <a:t>Importance of the </a:t>
            </a:r>
            <a:r>
              <a:rPr lang="en-US" sz="4000" dirty="0" err="1" smtClean="0">
                <a:solidFill>
                  <a:schemeClr val="bg2">
                    <a:lumMod val="50000"/>
                  </a:schemeClr>
                </a:solidFill>
                <a:latin typeface="Andalus" pitchFamily="18" charset="-78"/>
                <a:cs typeface="Andalus" pitchFamily="18" charset="-78"/>
              </a:rPr>
              <a:t>Facebow</a:t>
            </a:r>
            <a:endParaRPr lang="en-US" sz="4000" dirty="0">
              <a:solidFill>
                <a:schemeClr val="bg2">
                  <a:lumMod val="50000"/>
                </a:schemeClr>
              </a:solidFill>
              <a:latin typeface="Andalus" pitchFamily="18" charset="-78"/>
              <a:cs typeface="Andalus" pitchFamily="18" charset="-78"/>
            </a:endParaRPr>
          </a:p>
        </p:txBody>
      </p:sp>
      <p:sp>
        <p:nvSpPr>
          <p:cNvPr id="3" name="Content Placeholder 2"/>
          <p:cNvSpPr>
            <a:spLocks noGrp="1"/>
          </p:cNvSpPr>
          <p:nvPr>
            <p:ph idx="1"/>
          </p:nvPr>
        </p:nvSpPr>
        <p:spPr>
          <a:xfrm>
            <a:off x="1219200" y="1447800"/>
            <a:ext cx="7714488" cy="5105400"/>
          </a:xfrm>
        </p:spPr>
        <p:txBody>
          <a:bodyPr>
            <a:normAutofit/>
          </a:bodyPr>
          <a:lstStyle/>
          <a:p>
            <a:pPr marL="596646" indent="-514350">
              <a:buFont typeface="+mj-lt"/>
              <a:buAutoNum type="arabicPeriod"/>
            </a:pPr>
            <a:r>
              <a:rPr lang="en-US" sz="2400" dirty="0" smtClean="0">
                <a:latin typeface="Andalus" pitchFamily="18" charset="-78"/>
                <a:cs typeface="Andalus" pitchFamily="18" charset="-78"/>
              </a:rPr>
              <a:t>The mounting of maxillary cast without face-bow transfer can produce errors in the occlusion of the finished denture.</a:t>
            </a:r>
          </a:p>
          <a:p>
            <a:pPr marL="596646" indent="-514350">
              <a:buFont typeface="+mj-lt"/>
              <a:buAutoNum type="arabicPeriod"/>
            </a:pPr>
            <a:r>
              <a:rPr lang="en-US" sz="2400" dirty="0" smtClean="0">
                <a:latin typeface="Andalus" pitchFamily="18" charset="-78"/>
                <a:cs typeface="Andalus" pitchFamily="18" charset="-78"/>
              </a:rPr>
              <a:t>A face-bow transfer allows minor changes in the occlusal vertical dimension on the articulator without having to make new </a:t>
            </a:r>
            <a:r>
              <a:rPr lang="en-US" sz="2400" dirty="0" err="1" smtClean="0">
                <a:latin typeface="Andalus" pitchFamily="18" charset="-78"/>
                <a:cs typeface="Andalus" pitchFamily="18" charset="-78"/>
              </a:rPr>
              <a:t>maxillomandibular</a:t>
            </a:r>
            <a:r>
              <a:rPr lang="en-US" sz="2400" dirty="0" smtClean="0">
                <a:latin typeface="Andalus" pitchFamily="18" charset="-78"/>
                <a:cs typeface="Andalus" pitchFamily="18" charset="-78"/>
              </a:rPr>
              <a:t> records.</a:t>
            </a:r>
          </a:p>
          <a:p>
            <a:pPr marL="596646" indent="-514350">
              <a:buFont typeface="+mj-lt"/>
              <a:buAutoNum type="arabicPeriod"/>
            </a:pPr>
            <a:r>
              <a:rPr lang="en-US" sz="2400" dirty="0" smtClean="0">
                <a:latin typeface="Andalus" pitchFamily="18" charset="-78"/>
                <a:cs typeface="Andalus" pitchFamily="18" charset="-78"/>
              </a:rPr>
              <a:t>It is helpful in supporting maxillary cast while it is being mounted on the articulator.</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486400" y="3395262"/>
            <a:ext cx="2667000" cy="3081739"/>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sz="4400" b="1" dirty="0" smtClean="0">
                <a:solidFill>
                  <a:schemeClr val="bg2">
                    <a:lumMod val="50000"/>
                  </a:schemeClr>
                </a:solidFill>
                <a:latin typeface="Andalus" pitchFamily="18" charset="-78"/>
                <a:cs typeface="Andalus" pitchFamily="18" charset="-78"/>
              </a:rPr>
              <a:t>Articulator</a:t>
            </a:r>
            <a:endParaRPr lang="en-US" sz="4400" b="1" dirty="0">
              <a:solidFill>
                <a:schemeClr val="bg2">
                  <a:lumMod val="50000"/>
                </a:schemeClr>
              </a:solidFill>
              <a:latin typeface="Andalus" pitchFamily="18" charset="-78"/>
              <a:cs typeface="Andalus" pitchFamily="18" charset="-78"/>
            </a:endParaRPr>
          </a:p>
        </p:txBody>
      </p:sp>
      <p:sp>
        <p:nvSpPr>
          <p:cNvPr id="3" name="Content Placeholder 2"/>
          <p:cNvSpPr>
            <a:spLocks noGrp="1"/>
          </p:cNvSpPr>
          <p:nvPr>
            <p:ph idx="1"/>
          </p:nvPr>
        </p:nvSpPr>
        <p:spPr>
          <a:xfrm>
            <a:off x="990600" y="1295400"/>
            <a:ext cx="5486400" cy="4800600"/>
          </a:xfrm>
        </p:spPr>
        <p:txBody>
          <a:bodyPr>
            <a:normAutofit/>
          </a:bodyPr>
          <a:lstStyle/>
          <a:p>
            <a:r>
              <a:rPr lang="en-US" sz="2400" dirty="0" smtClean="0">
                <a:latin typeface="Andalus" pitchFamily="18" charset="-78"/>
                <a:cs typeface="Andalus" pitchFamily="18" charset="-78"/>
              </a:rPr>
              <a:t>It is a mechanical instrument that represents the </a:t>
            </a:r>
            <a:r>
              <a:rPr lang="en-US" sz="2400" dirty="0" err="1" smtClean="0">
                <a:latin typeface="Andalus" pitchFamily="18" charset="-78"/>
                <a:cs typeface="Andalus" pitchFamily="18" charset="-78"/>
              </a:rPr>
              <a:t>temporomandibular</a:t>
            </a:r>
            <a:r>
              <a:rPr lang="en-US" sz="2400" dirty="0" smtClean="0">
                <a:latin typeface="Andalus" pitchFamily="18" charset="-78"/>
                <a:cs typeface="Andalus" pitchFamily="18" charset="-78"/>
              </a:rPr>
              <a:t> joints and jaws, to which maxillary and mandibular casts may be attached to simulate some or all mandibular movements.</a:t>
            </a:r>
            <a:endParaRPr lang="en-US" sz="2400" dirty="0">
              <a:latin typeface="Andalus" pitchFamily="18" charset="-78"/>
              <a:cs typeface="Andalus" pitchFamily="18" charset="-78"/>
            </a:endParaRPr>
          </a:p>
        </p:txBody>
      </p:sp>
      <p:pic>
        <p:nvPicPr>
          <p:cNvPr id="4" name="Picture 3"/>
          <p:cNvPicPr>
            <a:picLocks noChangeAspect="1"/>
          </p:cNvPicPr>
          <p:nvPr/>
        </p:nvPicPr>
        <p:blipFill>
          <a:blip r:embed="rId3"/>
          <a:stretch>
            <a:fillRect/>
          </a:stretch>
        </p:blipFill>
        <p:spPr>
          <a:xfrm>
            <a:off x="2133599" y="3581401"/>
            <a:ext cx="2895600" cy="28956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Uses of Articulators</a:t>
            </a:r>
            <a:endParaRPr lang="en-US" sz="3200" b="1" dirty="0"/>
          </a:p>
        </p:txBody>
      </p:sp>
      <p:sp>
        <p:nvSpPr>
          <p:cNvPr id="3" name="Content Placeholder 2"/>
          <p:cNvSpPr>
            <a:spLocks noGrp="1"/>
          </p:cNvSpPr>
          <p:nvPr>
            <p:ph idx="1"/>
          </p:nvPr>
        </p:nvSpPr>
        <p:spPr>
          <a:xfrm>
            <a:off x="1066800" y="1447800"/>
            <a:ext cx="8077200" cy="4800600"/>
          </a:xfrm>
        </p:spPr>
        <p:txBody>
          <a:bodyPr>
            <a:noAutofit/>
          </a:bodyPr>
          <a:lstStyle/>
          <a:p>
            <a:r>
              <a:rPr lang="en-US" sz="2400" dirty="0" smtClean="0"/>
              <a:t>To diagnose the state of occlusion in both the natural and artificial dentitions.</a:t>
            </a:r>
          </a:p>
          <a:p>
            <a:r>
              <a:rPr lang="en-US" sz="2400" smtClean="0"/>
              <a:t>To </a:t>
            </a:r>
            <a:r>
              <a:rPr lang="en-US" sz="2400" smtClean="0"/>
              <a:t>plan </a:t>
            </a:r>
            <a:r>
              <a:rPr lang="en-US" sz="2400" dirty="0" smtClean="0"/>
              <a:t>dental procedures based on the relationship between opposing natural and artificial teeth.</a:t>
            </a:r>
          </a:p>
          <a:p>
            <a:r>
              <a:rPr lang="en-US" sz="2400" dirty="0" smtClean="0"/>
              <a:t>To aid in the fabrication of restorations and </a:t>
            </a:r>
            <a:r>
              <a:rPr lang="en-US" sz="2400" dirty="0" err="1" smtClean="0"/>
              <a:t>prosthodontic</a:t>
            </a:r>
            <a:r>
              <a:rPr lang="en-US" sz="2400" dirty="0" smtClean="0"/>
              <a:t> replacements.</a:t>
            </a:r>
          </a:p>
          <a:p>
            <a:r>
              <a:rPr lang="en-US" sz="2400" dirty="0" smtClean="0"/>
              <a:t>To maintain the jaw relation record during arrangement of artificial teeth.</a:t>
            </a:r>
          </a:p>
          <a:p>
            <a:r>
              <a:rPr lang="en-US" sz="2400" dirty="0" smtClean="0"/>
              <a:t>To correct and modify completed restorations (remounting the dentures after processing for correction of occlusal disharmony).</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Requirments</a:t>
            </a:r>
            <a:r>
              <a:rPr lang="en-US" sz="3200" b="1" dirty="0" smtClean="0"/>
              <a:t> of an articulator</a:t>
            </a:r>
            <a:endParaRPr lang="en-US" sz="3200" b="1" dirty="0"/>
          </a:p>
        </p:txBody>
      </p:sp>
      <p:sp>
        <p:nvSpPr>
          <p:cNvPr id="3" name="Content Placeholder 2"/>
          <p:cNvSpPr>
            <a:spLocks noGrp="1"/>
          </p:cNvSpPr>
          <p:nvPr>
            <p:ph idx="1"/>
          </p:nvPr>
        </p:nvSpPr>
        <p:spPr>
          <a:xfrm>
            <a:off x="990600" y="1371600"/>
            <a:ext cx="7943088" cy="4953000"/>
          </a:xfrm>
        </p:spPr>
        <p:txBody>
          <a:bodyPr>
            <a:noAutofit/>
          </a:bodyPr>
          <a:lstStyle/>
          <a:p>
            <a:r>
              <a:rPr lang="en-US" sz="2000" dirty="0" smtClean="0"/>
              <a:t>It should hold casts in the correct horizontal relationship.</a:t>
            </a:r>
          </a:p>
          <a:p>
            <a:r>
              <a:rPr lang="en-US" sz="2000" dirty="0" smtClean="0"/>
              <a:t>It should hold casts in the correct vertical relationship.</a:t>
            </a:r>
          </a:p>
          <a:p>
            <a:r>
              <a:rPr lang="en-US" sz="2000" dirty="0" smtClean="0"/>
              <a:t>The casts should be easily removable and re-attachable.</a:t>
            </a:r>
          </a:p>
          <a:p>
            <a:r>
              <a:rPr lang="en-US" sz="2000" dirty="0" smtClean="0"/>
              <a:t>It should provide a positive anterior vertical stop (incisal pin).</a:t>
            </a:r>
          </a:p>
          <a:p>
            <a:r>
              <a:rPr lang="en-US" sz="2000" dirty="0" smtClean="0"/>
              <a:t>It should accept face-bow transfer record.</a:t>
            </a:r>
          </a:p>
          <a:p>
            <a:r>
              <a:rPr lang="en-US" sz="2000" dirty="0" smtClean="0"/>
              <a:t>It should open and close in a hinge movement.</a:t>
            </a:r>
          </a:p>
          <a:p>
            <a:r>
              <a:rPr lang="en-US" sz="2000" dirty="0" smtClean="0"/>
              <a:t>It should be made of non-corrosive and rigid materials.</a:t>
            </a:r>
          </a:p>
          <a:p>
            <a:r>
              <a:rPr lang="en-US" sz="2000" dirty="0" smtClean="0"/>
              <a:t>It should not be bulky or heavy.</a:t>
            </a:r>
          </a:p>
          <a:p>
            <a:r>
              <a:rPr lang="en-US" sz="2000" dirty="0" smtClean="0"/>
              <a:t>There should be adequate space between the upper and lower members.</a:t>
            </a:r>
          </a:p>
          <a:p>
            <a:r>
              <a:rPr lang="en-US" sz="2000" dirty="0" smtClean="0"/>
              <a:t>The moving parts should move freely without any friction.</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81435" y="1447800"/>
            <a:ext cx="9049780" cy="3986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25632" y="3632318"/>
            <a:ext cx="3643313" cy="3219995"/>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sz="3200" b="1" dirty="0" smtClean="0">
                <a:solidFill>
                  <a:schemeClr val="bg2">
                    <a:lumMod val="50000"/>
                  </a:schemeClr>
                </a:solidFill>
              </a:rPr>
              <a:t>Simple hinge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295400"/>
            <a:ext cx="5715000" cy="4800600"/>
          </a:xfrm>
        </p:spPr>
        <p:txBody>
          <a:bodyPr>
            <a:normAutofit/>
          </a:bodyPr>
          <a:lstStyle/>
          <a:p>
            <a:r>
              <a:rPr lang="en-US" sz="2400" dirty="0" smtClean="0"/>
              <a:t>These are simple holding instruments capable of accepting a single static registration. </a:t>
            </a:r>
          </a:p>
          <a:p>
            <a:r>
              <a:rPr lang="en-US" sz="2400" dirty="0" smtClean="0"/>
              <a:t>Only vertical motion is possible. </a:t>
            </a:r>
          </a:p>
          <a:p>
            <a:r>
              <a:rPr lang="en-US" sz="2400" dirty="0" smtClean="0"/>
              <a:t>They orient the opposing casts to each other without reference to anatomical landmarks. </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bg2">
                    <a:lumMod val="50000"/>
                  </a:schemeClr>
                </a:solidFill>
              </a:rPr>
              <a:t>Simple hinge Articulator</a:t>
            </a:r>
            <a:endParaRPr lang="en-US" sz="3600" b="1" dirty="0">
              <a:solidFill>
                <a:schemeClr val="bg2">
                  <a:lumMod val="50000"/>
                </a:schemeClr>
              </a:solidFill>
            </a:endParaRPr>
          </a:p>
        </p:txBody>
      </p:sp>
      <p:sp>
        <p:nvSpPr>
          <p:cNvPr id="3" name="Content Placeholder 2"/>
          <p:cNvSpPr>
            <a:spLocks noGrp="1"/>
          </p:cNvSpPr>
          <p:nvPr>
            <p:ph idx="1"/>
          </p:nvPr>
        </p:nvSpPr>
        <p:spPr>
          <a:xfrm>
            <a:off x="1066800" y="1295400"/>
            <a:ext cx="7772400" cy="4800600"/>
          </a:xfrm>
        </p:spPr>
        <p:txBody>
          <a:bodyPr>
            <a:normAutofit/>
          </a:bodyPr>
          <a:lstStyle/>
          <a:p>
            <a:r>
              <a:rPr lang="en-US" sz="2400" b="1" dirty="0" smtClean="0">
                <a:solidFill>
                  <a:schemeClr val="bg2">
                    <a:lumMod val="50000"/>
                  </a:schemeClr>
                </a:solidFill>
                <a:latin typeface="Andalus" pitchFamily="18" charset="-78"/>
                <a:cs typeface="Andalus" pitchFamily="18" charset="-78"/>
              </a:rPr>
              <a:t>DESIGN</a:t>
            </a:r>
            <a:r>
              <a:rPr lang="en-US" sz="2400" dirty="0" smtClean="0">
                <a:latin typeface="Andalus" pitchFamily="18" charset="-78"/>
                <a:cs typeface="Andalus" pitchFamily="18" charset="-78"/>
              </a:rPr>
              <a:t>: It consists of upper and lower members held apart at certain distance by a screw which acts at the back. The screw can increase or decrease the distance between the two members, and permits only a hinge like movement.</a:t>
            </a:r>
          </a:p>
          <a:p>
            <a:pPr>
              <a:buNone/>
            </a:pPr>
            <a:r>
              <a:rPr lang="en-US" sz="2400" dirty="0" smtClean="0">
                <a:latin typeface="Andalus" pitchFamily="18" charset="-78"/>
                <a:cs typeface="Andalus" pitchFamily="18" charset="-78"/>
              </a:rPr>
              <a:t> </a:t>
            </a:r>
          </a:p>
          <a:p>
            <a:r>
              <a:rPr lang="en-US" sz="2400" b="1" dirty="0" smtClean="0">
                <a:solidFill>
                  <a:schemeClr val="bg2">
                    <a:lumMod val="50000"/>
                  </a:schemeClr>
                </a:solidFill>
                <a:latin typeface="Andalus" pitchFamily="18" charset="-78"/>
                <a:cs typeface="Andalus" pitchFamily="18" charset="-78"/>
              </a:rPr>
              <a:t>Possible movement</a:t>
            </a:r>
            <a:r>
              <a:rPr lang="en-US" sz="2400" dirty="0" smtClean="0">
                <a:latin typeface="Andalus" pitchFamily="18" charset="-78"/>
                <a:cs typeface="Andalus" pitchFamily="18" charset="-78"/>
              </a:rPr>
              <a:t>: This type of articulators gives only hinge opening and closing movement. </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bg2">
                    <a:lumMod val="50000"/>
                  </a:schemeClr>
                </a:solidFill>
              </a:rPr>
              <a:t>Simple hinge Articulator</a:t>
            </a:r>
            <a:endParaRPr lang="en-US" sz="3600" b="1" dirty="0">
              <a:solidFill>
                <a:schemeClr val="bg2">
                  <a:lumMod val="50000"/>
                </a:schemeClr>
              </a:solidFill>
            </a:endParaRPr>
          </a:p>
        </p:txBody>
      </p:sp>
      <p:sp>
        <p:nvSpPr>
          <p:cNvPr id="3" name="Content Placeholder 2"/>
          <p:cNvSpPr>
            <a:spLocks noGrp="1"/>
          </p:cNvSpPr>
          <p:nvPr>
            <p:ph idx="1"/>
          </p:nvPr>
        </p:nvSpPr>
        <p:spPr>
          <a:xfrm>
            <a:off x="1066800" y="1219200"/>
            <a:ext cx="7772400" cy="4800600"/>
          </a:xfrm>
        </p:spPr>
        <p:txBody>
          <a:bodyPr>
            <a:normAutofit/>
          </a:bodyPr>
          <a:lstStyle/>
          <a:p>
            <a:r>
              <a:rPr lang="en-US" sz="2400" b="1" dirty="0" smtClean="0">
                <a:solidFill>
                  <a:schemeClr val="bg2">
                    <a:lumMod val="50000"/>
                  </a:schemeClr>
                </a:solidFill>
                <a:latin typeface="Andalus" pitchFamily="18" charset="-78"/>
                <a:cs typeface="Andalus" pitchFamily="18" charset="-78"/>
              </a:rPr>
              <a:t>Records required for programming this type:</a:t>
            </a:r>
          </a:p>
          <a:p>
            <a:pPr>
              <a:buNone/>
            </a:pPr>
            <a:r>
              <a:rPr lang="en-US" sz="2400" dirty="0" smtClean="0">
                <a:latin typeface="Andalus" pitchFamily="18" charset="-78"/>
                <a:cs typeface="Andalus" pitchFamily="18" charset="-78"/>
              </a:rPr>
              <a:t>1- Vertical dimension of occlusion. </a:t>
            </a:r>
          </a:p>
          <a:p>
            <a:pPr>
              <a:buNone/>
            </a:pPr>
            <a:r>
              <a:rPr lang="en-US" sz="2400" dirty="0" smtClean="0">
                <a:latin typeface="Andalus" pitchFamily="18" charset="-78"/>
                <a:cs typeface="Andalus" pitchFamily="18" charset="-78"/>
              </a:rPr>
              <a:t>2- Centric relation records. </a:t>
            </a:r>
          </a:p>
          <a:p>
            <a:r>
              <a:rPr lang="en-US" sz="2400" b="1" dirty="0" smtClean="0">
                <a:solidFill>
                  <a:schemeClr val="bg2">
                    <a:lumMod val="50000"/>
                  </a:schemeClr>
                </a:solidFill>
                <a:latin typeface="Andalus" pitchFamily="18" charset="-78"/>
                <a:cs typeface="Andalus" pitchFamily="18" charset="-78"/>
              </a:rPr>
              <a:t>Disadvantages:</a:t>
            </a:r>
          </a:p>
          <a:p>
            <a:pPr>
              <a:buNone/>
            </a:pPr>
            <a:r>
              <a:rPr lang="en-US" sz="2400" dirty="0" smtClean="0">
                <a:latin typeface="Andalus" pitchFamily="18" charset="-78"/>
                <a:cs typeface="Andalus" pitchFamily="18" charset="-78"/>
              </a:rPr>
              <a:t>These articulators do not represent the </a:t>
            </a:r>
            <a:r>
              <a:rPr lang="en-US" sz="2400" dirty="0" err="1" smtClean="0">
                <a:latin typeface="Andalus" pitchFamily="18" charset="-78"/>
                <a:cs typeface="Andalus" pitchFamily="18" charset="-78"/>
              </a:rPr>
              <a:t>temporomandibular</a:t>
            </a:r>
            <a:r>
              <a:rPr lang="en-US" sz="2400" dirty="0" smtClean="0">
                <a:latin typeface="Andalus" pitchFamily="18" charset="-78"/>
                <a:cs typeface="Andalus" pitchFamily="18" charset="-78"/>
              </a:rPr>
              <a:t> joint and the dynamic mandibular movements. </a:t>
            </a:r>
          </a:p>
          <a:p>
            <a:endParaRPr lang="en-US" sz="2800" dirty="0" smtClean="0"/>
          </a:p>
          <a:p>
            <a:endParaRPr lang="en-US" sz="28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4882030" y="2976563"/>
            <a:ext cx="4261970" cy="3881437"/>
          </a:xfrm>
          <a:prstGeom prst="rect">
            <a:avLst/>
          </a:prstGeom>
          <a:noFill/>
          <a:ln w="9525">
            <a:noFill/>
            <a:miter lim="800000"/>
            <a:headEnd/>
            <a:tailEnd/>
          </a:ln>
        </p:spPr>
      </p:pic>
      <p:sp>
        <p:nvSpPr>
          <p:cNvPr id="2" name="Title 1"/>
          <p:cNvSpPr>
            <a:spLocks noGrp="1"/>
          </p:cNvSpPr>
          <p:nvPr>
            <p:ph type="title"/>
          </p:nvPr>
        </p:nvSpPr>
        <p:spPr/>
        <p:txBody>
          <a:bodyPr>
            <a:noAutofit/>
          </a:bodyPr>
          <a:lstStyle/>
          <a:p>
            <a:r>
              <a:rPr lang="en-US" sz="3200" b="1" dirty="0" smtClean="0">
                <a:solidFill>
                  <a:schemeClr val="bg2">
                    <a:lumMod val="50000"/>
                  </a:schemeClr>
                </a:solidFill>
              </a:rPr>
              <a:t>Mean value (fixed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6781800" cy="4800600"/>
          </a:xfrm>
        </p:spPr>
        <p:txBody>
          <a:bodyPr>
            <a:normAutofit/>
          </a:bodyPr>
          <a:lstStyle/>
          <a:p>
            <a:r>
              <a:rPr lang="en-US" sz="2400" dirty="0" smtClean="0"/>
              <a:t>These are an instrument that permits horizontal as well as vertical motion but does not orient the motion to the </a:t>
            </a:r>
            <a:r>
              <a:rPr lang="en-US" sz="2400" dirty="0" err="1" smtClean="0"/>
              <a:t>temporomandibular</a:t>
            </a:r>
            <a:r>
              <a:rPr lang="en-US" sz="2400" dirty="0" smtClean="0"/>
              <a:t> joints. </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8080" cy="1143000"/>
          </a:xfrm>
        </p:spPr>
        <p:txBody>
          <a:bodyPr>
            <a:noAutofit/>
          </a:bodyPr>
          <a:lstStyle/>
          <a:p>
            <a:r>
              <a:rPr lang="en-US" sz="3200" b="1" dirty="0" smtClean="0">
                <a:solidFill>
                  <a:schemeClr val="bg2">
                    <a:lumMod val="50000"/>
                  </a:schemeClr>
                </a:solidFill>
              </a:rPr>
              <a:t>Mean value (fixed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112293" y="1143000"/>
            <a:ext cx="7772400" cy="5029200"/>
          </a:xfrm>
        </p:spPr>
        <p:txBody>
          <a:bodyPr>
            <a:noAutofit/>
          </a:bodyPr>
          <a:lstStyle/>
          <a:p>
            <a:r>
              <a:rPr lang="en-US" sz="2400" b="1" dirty="0" smtClean="0">
                <a:solidFill>
                  <a:schemeClr val="bg2">
                    <a:lumMod val="50000"/>
                  </a:schemeClr>
                </a:solidFill>
                <a:latin typeface="+mj-lt"/>
                <a:cs typeface="Andalus" pitchFamily="18" charset="-78"/>
              </a:rPr>
              <a:t>DESIGN: </a:t>
            </a:r>
            <a:r>
              <a:rPr lang="en-US" sz="2400" dirty="0" smtClean="0">
                <a:latin typeface="+mj-lt"/>
                <a:cs typeface="Andalus" pitchFamily="18" charset="-78"/>
              </a:rPr>
              <a:t>The two members of this type of articulators are joined together by two joints that represent the </a:t>
            </a:r>
            <a:r>
              <a:rPr lang="en-US" sz="2400" dirty="0" err="1" smtClean="0">
                <a:latin typeface="+mj-lt"/>
                <a:cs typeface="Andalus" pitchFamily="18" charset="-78"/>
              </a:rPr>
              <a:t>temporomandibular</a:t>
            </a:r>
            <a:r>
              <a:rPr lang="en-US" sz="2400" dirty="0" smtClean="0">
                <a:latin typeface="+mj-lt"/>
                <a:cs typeface="Andalus" pitchFamily="18" charset="-78"/>
              </a:rPr>
              <a:t> joints. </a:t>
            </a:r>
          </a:p>
          <a:p>
            <a:r>
              <a:rPr lang="en-US" sz="2400" dirty="0" smtClean="0">
                <a:latin typeface="+mj-lt"/>
                <a:cs typeface="Andalus" pitchFamily="18" charset="-78"/>
              </a:rPr>
              <a:t>The horizontal </a:t>
            </a:r>
            <a:r>
              <a:rPr lang="en-US" sz="2400" dirty="0" err="1" smtClean="0">
                <a:latin typeface="+mj-lt"/>
                <a:cs typeface="Andalus" pitchFamily="18" charset="-78"/>
              </a:rPr>
              <a:t>condylar</a:t>
            </a:r>
            <a:r>
              <a:rPr lang="en-US" sz="2400" dirty="0" smtClean="0">
                <a:latin typeface="+mj-lt"/>
                <a:cs typeface="Andalus" pitchFamily="18" charset="-78"/>
              </a:rPr>
              <a:t> path is fixed at certain angle that ranges from </a:t>
            </a:r>
            <a:r>
              <a:rPr lang="en-US" sz="2400" i="1" dirty="0" smtClean="0">
                <a:latin typeface="+mj-lt"/>
                <a:cs typeface="Andalus" pitchFamily="18" charset="-78"/>
              </a:rPr>
              <a:t>30° which is the average (mean) of the most patients. </a:t>
            </a:r>
          </a:p>
          <a:p>
            <a:r>
              <a:rPr lang="en-US" sz="2400" i="1" dirty="0" smtClean="0">
                <a:latin typeface="+mj-lt"/>
                <a:cs typeface="Andalus" pitchFamily="18" charset="-78"/>
              </a:rPr>
              <a:t>The incisal guide table is also fixed at a certain angle from horizontal. </a:t>
            </a:r>
          </a:p>
          <a:p>
            <a:r>
              <a:rPr lang="en-US" sz="2400" i="1" dirty="0" smtClean="0">
                <a:latin typeface="+mj-lt"/>
                <a:cs typeface="Andalus" pitchFamily="18" charset="-78"/>
              </a:rPr>
              <a:t>The distance between the </a:t>
            </a:r>
            <a:r>
              <a:rPr lang="en-US" sz="2400" i="1" dirty="0" err="1" smtClean="0">
                <a:latin typeface="+mj-lt"/>
                <a:cs typeface="Andalus" pitchFamily="18" charset="-78"/>
              </a:rPr>
              <a:t>condylar</a:t>
            </a:r>
            <a:r>
              <a:rPr lang="en-US" sz="2400" i="1" dirty="0" smtClean="0">
                <a:latin typeface="+mj-lt"/>
                <a:cs typeface="Andalus" pitchFamily="18" charset="-78"/>
              </a:rPr>
              <a:t> and incisal guide is derived from the average (mean) distance of the population. </a:t>
            </a:r>
          </a:p>
          <a:p>
            <a:r>
              <a:rPr lang="en-US" sz="2400" i="1" dirty="0" smtClean="0">
                <a:latin typeface="+mj-lt"/>
                <a:cs typeface="Andalus" pitchFamily="18" charset="-78"/>
              </a:rPr>
              <a:t>In the most fixed </a:t>
            </a:r>
            <a:r>
              <a:rPr lang="en-US" sz="2400" i="1" dirty="0" err="1" smtClean="0">
                <a:latin typeface="+mj-lt"/>
                <a:cs typeface="Andalus" pitchFamily="18" charset="-78"/>
              </a:rPr>
              <a:t>condylar</a:t>
            </a:r>
            <a:r>
              <a:rPr lang="en-US" sz="2400" i="1" dirty="0" smtClean="0">
                <a:latin typeface="+mj-lt"/>
                <a:cs typeface="Andalus" pitchFamily="18" charset="-78"/>
              </a:rPr>
              <a:t> path articulators, the upper member is movable and the lower member is stationary. </a:t>
            </a:r>
            <a:endParaRPr lang="en-US" sz="2400" dirty="0">
              <a:latin typeface="+mj-lt"/>
              <a:cs typeface="Andalus" pitchFamily="18"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Mean value (fixed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6781800" cy="4800600"/>
          </a:xfrm>
        </p:spPr>
        <p:txBody>
          <a:bodyPr>
            <a:normAutofit/>
          </a:bodyPr>
          <a:lstStyle/>
          <a:p>
            <a:r>
              <a:rPr lang="en-US" sz="2800" b="1" dirty="0" smtClean="0">
                <a:solidFill>
                  <a:schemeClr val="bg2">
                    <a:lumMod val="50000"/>
                  </a:schemeClr>
                </a:solidFill>
              </a:rPr>
              <a:t>Possible movements: </a:t>
            </a:r>
          </a:p>
          <a:p>
            <a:pPr marL="596646" indent="-514350">
              <a:buFont typeface="+mj-lt"/>
              <a:buAutoNum type="arabicPeriod"/>
            </a:pPr>
            <a:r>
              <a:rPr lang="en-US" sz="2400" dirty="0" smtClean="0"/>
              <a:t>Opening and closing. </a:t>
            </a:r>
          </a:p>
          <a:p>
            <a:pPr marL="596646" indent="-514350">
              <a:buFont typeface="+mj-lt"/>
              <a:buAutoNum type="arabicPeriod"/>
            </a:pPr>
            <a:r>
              <a:rPr lang="en-US" sz="2400" dirty="0" smtClean="0"/>
              <a:t>Protrusive movement at a fixed condylar path angle. </a:t>
            </a:r>
          </a:p>
          <a:p>
            <a:r>
              <a:rPr lang="en-US" sz="2800" b="1" dirty="0" smtClean="0">
                <a:solidFill>
                  <a:schemeClr val="bg2">
                    <a:lumMod val="50000"/>
                  </a:schemeClr>
                </a:solidFill>
              </a:rPr>
              <a:t>Records required for programming this type:</a:t>
            </a:r>
          </a:p>
          <a:p>
            <a:pPr marL="596646" indent="-514350">
              <a:buFont typeface="+mj-lt"/>
              <a:buAutoNum type="arabicPeriod"/>
            </a:pPr>
            <a:r>
              <a:rPr lang="en-US" sz="2400" dirty="0" smtClean="0"/>
              <a:t>Vertical dimension of occlusion. </a:t>
            </a:r>
          </a:p>
          <a:p>
            <a:pPr marL="596646" indent="-514350">
              <a:buFont typeface="+mj-lt"/>
              <a:buAutoNum type="arabicPeriod"/>
            </a:pPr>
            <a:r>
              <a:rPr lang="en-US" sz="2400" dirty="0" smtClean="0"/>
              <a:t>Centric relation record. </a:t>
            </a:r>
          </a:p>
          <a:p>
            <a:pPr marL="596646" indent="-514350">
              <a:buFont typeface="+mj-lt"/>
              <a:buAutoNum type="arabicPeriod"/>
            </a:pPr>
            <a:r>
              <a:rPr lang="en-US" sz="2400" dirty="0" smtClean="0"/>
              <a:t>Face-bow record.</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Mean value (fixed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6781800" cy="4800600"/>
          </a:xfrm>
        </p:spPr>
        <p:txBody>
          <a:bodyPr>
            <a:normAutofit/>
          </a:bodyPr>
          <a:lstStyle/>
          <a:p>
            <a:r>
              <a:rPr lang="en-US" sz="2400" b="1" dirty="0" smtClean="0">
                <a:solidFill>
                  <a:schemeClr val="bg2">
                    <a:lumMod val="50000"/>
                  </a:schemeClr>
                </a:solidFill>
              </a:rPr>
              <a:t>Disadvantages:</a:t>
            </a:r>
          </a:p>
          <a:p>
            <a:pPr marL="596646" indent="-514350">
              <a:buFont typeface="+mj-lt"/>
              <a:buAutoNum type="arabicPeriod"/>
            </a:pPr>
            <a:r>
              <a:rPr lang="en-US" sz="2400" dirty="0" smtClean="0"/>
              <a:t>Most of these articulators do not accept face-bow record. </a:t>
            </a:r>
          </a:p>
          <a:p>
            <a:pPr marL="596646" indent="-514350">
              <a:buFont typeface="+mj-lt"/>
              <a:buAutoNum type="arabicPeriod"/>
            </a:pPr>
            <a:r>
              <a:rPr lang="en-US" sz="2400" dirty="0" smtClean="0"/>
              <a:t>The </a:t>
            </a:r>
            <a:r>
              <a:rPr lang="en-US" sz="2400" dirty="0" err="1" smtClean="0"/>
              <a:t>condylar</a:t>
            </a:r>
            <a:r>
              <a:rPr lang="en-US" sz="2400" dirty="0" smtClean="0"/>
              <a:t> path moves to a fixed angle and it is successful only in patients whose </a:t>
            </a:r>
            <a:r>
              <a:rPr lang="en-US" sz="2400" dirty="0" err="1" smtClean="0"/>
              <a:t>condylar</a:t>
            </a:r>
            <a:r>
              <a:rPr lang="en-US" sz="2400" dirty="0" smtClean="0"/>
              <a:t> angle approximates that of the articulator. </a:t>
            </a:r>
          </a:p>
          <a:p>
            <a:pPr marL="596646" indent="-514350">
              <a:buFont typeface="+mj-lt"/>
              <a:buAutoNum type="arabicPeriod"/>
            </a:pPr>
            <a:r>
              <a:rPr lang="en-US" sz="2400" dirty="0" smtClean="0"/>
              <a:t>No lateral movements. </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3810000" cy="4495800"/>
          </a:xfrm>
        </p:spPr>
        <p:txBody>
          <a:bodyPr>
            <a:normAutofit/>
          </a:bodyPr>
          <a:lstStyle/>
          <a:p>
            <a:r>
              <a:rPr lang="en-US" sz="2400" dirty="0" smtClean="0"/>
              <a:t>An articulator that allows adjustment to replicate average mandibular movements and it may be </a:t>
            </a:r>
            <a:r>
              <a:rPr lang="en-US" sz="2400" dirty="0" err="1" smtClean="0"/>
              <a:t>arcon</a:t>
            </a:r>
            <a:r>
              <a:rPr lang="en-US" sz="2400" dirty="0" smtClean="0"/>
              <a:t> or </a:t>
            </a:r>
            <a:r>
              <a:rPr lang="en-US" sz="2400" dirty="0" err="1" smtClean="0"/>
              <a:t>nonarcon</a:t>
            </a:r>
            <a:r>
              <a:rPr lang="en-US" sz="2400" dirty="0" smtClean="0"/>
              <a:t> instruments. </a:t>
            </a:r>
            <a:endParaRPr lang="en-US" sz="2400" dirty="0">
              <a:latin typeface="Andalus" pitchFamily="18" charset="-78"/>
              <a:cs typeface="Andalus" pitchFamily="18" charset="-78"/>
            </a:endParaRPr>
          </a:p>
        </p:txBody>
      </p:sp>
      <p:pic>
        <p:nvPicPr>
          <p:cNvPr id="6147" name="Picture 3"/>
          <p:cNvPicPr>
            <a:picLocks noChangeAspect="1" noChangeArrowheads="1"/>
          </p:cNvPicPr>
          <p:nvPr/>
        </p:nvPicPr>
        <p:blipFill>
          <a:blip r:embed="rId2" cstate="print"/>
          <a:srcRect l="51770" t="7821"/>
          <a:stretch>
            <a:fillRect/>
          </a:stretch>
        </p:blipFill>
        <p:spPr bwMode="auto">
          <a:xfrm>
            <a:off x="4991100" y="1862137"/>
            <a:ext cx="4152900" cy="499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7239000" cy="4495800"/>
          </a:xfrm>
        </p:spPr>
        <p:txBody>
          <a:bodyPr>
            <a:normAutofit/>
          </a:bodyPr>
          <a:lstStyle/>
          <a:p>
            <a:r>
              <a:rPr lang="en-US" sz="2400" dirty="0" smtClean="0"/>
              <a:t>In these articulators, the horizontal </a:t>
            </a:r>
            <a:r>
              <a:rPr lang="en-US" sz="2400" dirty="0" err="1" smtClean="0"/>
              <a:t>condylar</a:t>
            </a:r>
            <a:r>
              <a:rPr lang="en-US" sz="2400" dirty="0" smtClean="0"/>
              <a:t> path is adjusted by a protrusive record obtained from the patient, and the lateral </a:t>
            </a:r>
            <a:r>
              <a:rPr lang="en-US" sz="2400" dirty="0" err="1" smtClean="0"/>
              <a:t>condylar</a:t>
            </a:r>
            <a:r>
              <a:rPr lang="en-US" sz="2400" dirty="0" smtClean="0"/>
              <a:t> path inclination is adjusted according to the </a:t>
            </a:r>
            <a:r>
              <a:rPr lang="en-US" sz="2400" b="1" i="1" dirty="0" smtClean="0"/>
              <a:t>Hanau's formula when use Hanau type of semi-adjustable articulator. </a:t>
            </a:r>
            <a:endParaRPr lang="en-US" sz="2400" dirty="0">
              <a:latin typeface="Andalus" pitchFamily="18" charset="-78"/>
              <a:cs typeface="Andalus" pitchFamily="18" charset="-78"/>
            </a:endParaRPr>
          </a:p>
        </p:txBody>
      </p:sp>
      <p:pic>
        <p:nvPicPr>
          <p:cNvPr id="7171" name="Picture 3"/>
          <p:cNvPicPr>
            <a:picLocks noChangeAspect="1" noChangeArrowheads="1"/>
          </p:cNvPicPr>
          <p:nvPr/>
        </p:nvPicPr>
        <p:blipFill>
          <a:blip r:embed="rId2" cstate="print"/>
          <a:srcRect/>
          <a:stretch>
            <a:fillRect/>
          </a:stretch>
        </p:blipFill>
        <p:spPr bwMode="auto">
          <a:xfrm>
            <a:off x="2209800" y="4800600"/>
            <a:ext cx="5457825"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4648200" cy="4800600"/>
          </a:xfrm>
        </p:spPr>
        <p:txBody>
          <a:bodyPr>
            <a:normAutofit/>
          </a:bodyPr>
          <a:lstStyle/>
          <a:p>
            <a:r>
              <a:rPr lang="en-US" sz="2400" b="1" dirty="0" smtClean="0">
                <a:solidFill>
                  <a:schemeClr val="bg2">
                    <a:lumMod val="50000"/>
                  </a:schemeClr>
                </a:solidFill>
              </a:rPr>
              <a:t>They are classified as:</a:t>
            </a:r>
          </a:p>
          <a:p>
            <a:pPr marL="596646" indent="-514350">
              <a:buFont typeface="+mj-lt"/>
              <a:buAutoNum type="arabicPeriod"/>
            </a:pPr>
            <a:r>
              <a:rPr lang="en-US" sz="2400" dirty="0" err="1" smtClean="0"/>
              <a:t>Arcon</a:t>
            </a:r>
            <a:r>
              <a:rPr lang="en-US" sz="2400" dirty="0" smtClean="0"/>
              <a:t> semi-adjustable articulator. </a:t>
            </a:r>
          </a:p>
          <a:p>
            <a:pPr marL="596646" indent="-514350">
              <a:buFont typeface="+mj-lt"/>
              <a:buAutoNum type="arabicPeriod"/>
            </a:pPr>
            <a:r>
              <a:rPr lang="en-US" sz="2400" dirty="0" smtClean="0"/>
              <a:t>Non-</a:t>
            </a:r>
            <a:r>
              <a:rPr lang="en-US" sz="2400" dirty="0" err="1" smtClean="0"/>
              <a:t>arcon</a:t>
            </a:r>
            <a:r>
              <a:rPr lang="en-US" sz="2400" dirty="0" smtClean="0"/>
              <a:t> semi-adjustable articulator. </a:t>
            </a:r>
          </a:p>
          <a:p>
            <a:r>
              <a:rPr lang="en-US" sz="2400" dirty="0" smtClean="0"/>
              <a:t>The term </a:t>
            </a:r>
            <a:r>
              <a:rPr lang="en-US" sz="2400" i="1" dirty="0" err="1" smtClean="0"/>
              <a:t>arcon</a:t>
            </a:r>
            <a:r>
              <a:rPr lang="en-US" sz="2400" i="1" dirty="0" smtClean="0"/>
              <a:t> comes from (mandibular </a:t>
            </a:r>
            <a:r>
              <a:rPr lang="en-US" sz="2400" i="1" dirty="0" err="1" smtClean="0"/>
              <a:t>condyle</a:t>
            </a:r>
            <a:r>
              <a:rPr lang="en-US" sz="2400" i="1" dirty="0" smtClean="0"/>
              <a:t>). It is commonly used to indicate an articulator that has its </a:t>
            </a:r>
            <a:r>
              <a:rPr lang="en-US" sz="2400" i="1" dirty="0" err="1" smtClean="0"/>
              <a:t>condyles</a:t>
            </a:r>
            <a:r>
              <a:rPr lang="en-US" sz="2400" i="1" dirty="0" smtClean="0"/>
              <a:t> on the lower member and the </a:t>
            </a:r>
            <a:r>
              <a:rPr lang="en-US" sz="2400" i="1" dirty="0" err="1" smtClean="0"/>
              <a:t>condylar</a:t>
            </a:r>
            <a:r>
              <a:rPr lang="en-US" sz="2400" i="1" dirty="0" smtClean="0"/>
              <a:t> guide on the upper member. </a:t>
            </a:r>
            <a:endParaRPr lang="en-US" sz="2400" dirty="0">
              <a:latin typeface="Andalus" pitchFamily="18" charset="-78"/>
              <a:cs typeface="Andalus" pitchFamily="18" charset="-78"/>
            </a:endParaRPr>
          </a:p>
        </p:txBody>
      </p:sp>
      <p:pic>
        <p:nvPicPr>
          <p:cNvPr id="4" name="Picture 3"/>
          <p:cNvPicPr>
            <a:picLocks noChangeAspect="1"/>
          </p:cNvPicPr>
          <p:nvPr/>
        </p:nvPicPr>
        <p:blipFill>
          <a:blip r:embed="rId2"/>
          <a:stretch>
            <a:fillRect/>
          </a:stretch>
        </p:blipFill>
        <p:spPr>
          <a:xfrm>
            <a:off x="5939710" y="1597925"/>
            <a:ext cx="3009900" cy="431482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cstate="print"/>
          <a:srcRect/>
          <a:stretch>
            <a:fillRect/>
          </a:stretch>
        </p:blipFill>
        <p:spPr bwMode="auto">
          <a:xfrm>
            <a:off x="0" y="0"/>
            <a:ext cx="9379101"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7848600" cy="3886200"/>
          </a:xfrm>
        </p:spPr>
        <p:txBody>
          <a:bodyPr>
            <a:normAutofit lnSpcReduction="10000"/>
          </a:bodyPr>
          <a:lstStyle/>
          <a:p>
            <a:r>
              <a:rPr lang="en-US" sz="3000" b="1" dirty="0" smtClean="0">
                <a:solidFill>
                  <a:schemeClr val="bg2">
                    <a:lumMod val="50000"/>
                  </a:schemeClr>
                </a:solidFill>
              </a:rPr>
              <a:t>Possible movements:</a:t>
            </a:r>
          </a:p>
          <a:p>
            <a:pPr marL="596646" indent="-514350">
              <a:buFont typeface="+mj-lt"/>
              <a:buAutoNum type="arabicPeriod"/>
            </a:pPr>
            <a:r>
              <a:rPr lang="en-US" sz="2600" dirty="0" smtClean="0"/>
              <a:t>Opening and closing. </a:t>
            </a:r>
          </a:p>
          <a:p>
            <a:pPr marL="596646" indent="-514350">
              <a:buFont typeface="+mj-lt"/>
              <a:buAutoNum type="arabicPeriod"/>
            </a:pPr>
            <a:r>
              <a:rPr lang="en-US" sz="2600" dirty="0" smtClean="0"/>
              <a:t>Protrusive movement according to the horizontal </a:t>
            </a:r>
            <a:r>
              <a:rPr lang="en-US" sz="2600" dirty="0" err="1" smtClean="0"/>
              <a:t>condylar</a:t>
            </a:r>
            <a:r>
              <a:rPr lang="en-US" sz="2600" dirty="0" smtClean="0"/>
              <a:t> path angle determined from the patient.</a:t>
            </a:r>
          </a:p>
          <a:p>
            <a:pPr marL="596646" indent="-514350">
              <a:buFont typeface="+mj-lt"/>
              <a:buAutoNum type="arabicPeriod"/>
            </a:pPr>
            <a:r>
              <a:rPr lang="en-US" sz="2600" dirty="0" smtClean="0"/>
              <a:t>Lateral movement according to the lateral </a:t>
            </a:r>
            <a:r>
              <a:rPr lang="en-US" sz="2600" dirty="0" err="1" smtClean="0"/>
              <a:t>condylar</a:t>
            </a:r>
            <a:r>
              <a:rPr lang="en-US" sz="2600" dirty="0" smtClean="0"/>
              <a:t> path inclination determined from the Hanau's formula. </a:t>
            </a:r>
          </a:p>
          <a:p>
            <a:pPr marL="596646" indent="-514350">
              <a:buFont typeface="+mj-lt"/>
              <a:buAutoNum type="arabicPeriod"/>
            </a:pPr>
            <a:r>
              <a:rPr lang="en-US" sz="2600" dirty="0" smtClean="0"/>
              <a:t>Some types have </a:t>
            </a:r>
            <a:r>
              <a:rPr lang="en-US" sz="2600" b="1" i="1" dirty="0" smtClean="0"/>
              <a:t>Bennett movement (immediate side shift). </a:t>
            </a:r>
            <a:endParaRPr lang="en-US" sz="26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7848600" cy="3886200"/>
          </a:xfrm>
        </p:spPr>
        <p:txBody>
          <a:bodyPr>
            <a:normAutofit/>
          </a:bodyPr>
          <a:lstStyle/>
          <a:p>
            <a:r>
              <a:rPr lang="en-US" sz="2400" b="1" dirty="0" smtClean="0">
                <a:solidFill>
                  <a:schemeClr val="bg2">
                    <a:lumMod val="50000"/>
                  </a:schemeClr>
                </a:solidFill>
              </a:rPr>
              <a:t>Records required for programming this type:</a:t>
            </a:r>
          </a:p>
          <a:p>
            <a:pPr marL="596646" indent="-514350">
              <a:buFont typeface="+mj-lt"/>
              <a:buAutoNum type="arabicPeriod"/>
            </a:pPr>
            <a:r>
              <a:rPr lang="en-US" sz="2400" dirty="0" smtClean="0"/>
              <a:t>A maxillary face-bow record to mount the upper cast. </a:t>
            </a:r>
          </a:p>
          <a:p>
            <a:pPr marL="596646" indent="-514350">
              <a:buFont typeface="+mj-lt"/>
              <a:buAutoNum type="arabicPeriod"/>
            </a:pPr>
            <a:r>
              <a:rPr lang="en-US" sz="2400" dirty="0" smtClean="0"/>
              <a:t>Centric occluding relation record to mount the lower cast. </a:t>
            </a:r>
          </a:p>
          <a:p>
            <a:pPr marL="596646" indent="-514350">
              <a:buFont typeface="+mj-lt"/>
              <a:buAutoNum type="arabicPeriod"/>
            </a:pPr>
            <a:r>
              <a:rPr lang="en-US" sz="2400" dirty="0" smtClean="0"/>
              <a:t>Protrusive record to adjust the horizontal </a:t>
            </a:r>
            <a:r>
              <a:rPr lang="en-US" sz="2400" dirty="0" err="1" smtClean="0"/>
              <a:t>condylar</a:t>
            </a:r>
            <a:r>
              <a:rPr lang="en-US" sz="2400" dirty="0" smtClean="0"/>
              <a:t> path inclination of the articulator, and to find the lateral </a:t>
            </a:r>
            <a:r>
              <a:rPr lang="en-US" sz="2400" dirty="0" err="1" smtClean="0"/>
              <a:t>condylar</a:t>
            </a:r>
            <a:r>
              <a:rPr lang="en-US" sz="2400" dirty="0" smtClean="0"/>
              <a:t> path inclination from </a:t>
            </a:r>
            <a:r>
              <a:rPr lang="en-US" sz="2400" b="1" i="1" dirty="0" smtClean="0"/>
              <a:t>Hanau's formula. </a:t>
            </a:r>
            <a:endParaRPr lang="en-US" sz="2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Semi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7848600" cy="3886200"/>
          </a:xfrm>
        </p:spPr>
        <p:txBody>
          <a:bodyPr>
            <a:noAutofit/>
          </a:bodyPr>
          <a:lstStyle/>
          <a:p>
            <a:r>
              <a:rPr lang="en-US" sz="2400" b="1" dirty="0" smtClean="0">
                <a:solidFill>
                  <a:schemeClr val="bg2">
                    <a:lumMod val="50000"/>
                  </a:schemeClr>
                </a:solidFill>
                <a:cs typeface="Andalus" pitchFamily="18" charset="-78"/>
              </a:rPr>
              <a:t>Disadvantages: </a:t>
            </a:r>
          </a:p>
          <a:p>
            <a:pPr marL="596646" indent="-514350">
              <a:buFont typeface="+mj-lt"/>
              <a:buAutoNum type="arabicPeriod"/>
            </a:pPr>
            <a:r>
              <a:rPr lang="en-US" sz="2400" dirty="0" smtClean="0"/>
              <a:t>The lateral </a:t>
            </a:r>
            <a:r>
              <a:rPr lang="en-US" sz="2400" dirty="0" err="1" smtClean="0"/>
              <a:t>condylar</a:t>
            </a:r>
            <a:r>
              <a:rPr lang="en-US" sz="2400" dirty="0" smtClean="0"/>
              <a:t> path angle is determined from a formula, not from the patient directly. </a:t>
            </a:r>
          </a:p>
          <a:p>
            <a:pPr marL="596646" indent="-514350">
              <a:buFont typeface="+mj-lt"/>
              <a:buAutoNum type="arabicPeriod"/>
            </a:pPr>
            <a:r>
              <a:rPr lang="en-US" sz="2400" dirty="0" smtClean="0"/>
              <a:t>The </a:t>
            </a:r>
            <a:r>
              <a:rPr lang="en-US" sz="2400" dirty="0" err="1" smtClean="0"/>
              <a:t>condyles</a:t>
            </a:r>
            <a:r>
              <a:rPr lang="en-US" sz="2400" dirty="0" smtClean="0"/>
              <a:t> travel on a flat path cannot be used to reproduced eccentric movements exactly. </a:t>
            </a:r>
          </a:p>
          <a:p>
            <a:pPr marL="596646" indent="-514350">
              <a:buFont typeface="+mj-lt"/>
              <a:buAutoNum type="arabicPeriod"/>
            </a:pPr>
            <a:r>
              <a:rPr lang="en-US" sz="2400" dirty="0" smtClean="0"/>
              <a:t>Most of these articulators have no </a:t>
            </a:r>
            <a:r>
              <a:rPr lang="en-US" sz="2400" b="1" i="1" dirty="0" smtClean="0"/>
              <a:t>Bennett movement </a:t>
            </a:r>
            <a:endParaRPr lang="en-US" sz="2400" b="1" dirty="0">
              <a:solidFill>
                <a:schemeClr val="bg2">
                  <a:lumMod val="50000"/>
                </a:schemeClr>
              </a:solidFill>
              <a:cs typeface="Andalus" pitchFamily="18"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5150529" y="2168172"/>
            <a:ext cx="3733800" cy="3699228"/>
          </a:xfrm>
          <a:prstGeom prst="rect">
            <a:avLst/>
          </a:prstGeom>
          <a:noFill/>
          <a:ln w="9525">
            <a:noFill/>
            <a:miter lim="800000"/>
            <a:headEnd/>
            <a:tailEnd/>
          </a:ln>
        </p:spPr>
      </p:pic>
      <p:sp>
        <p:nvSpPr>
          <p:cNvPr id="2" name="Title 1"/>
          <p:cNvSpPr>
            <a:spLocks noGrp="1"/>
          </p:cNvSpPr>
          <p:nvPr>
            <p:ph type="title"/>
          </p:nvPr>
        </p:nvSpPr>
        <p:spPr/>
        <p:txBody>
          <a:bodyPr>
            <a:noAutofit/>
          </a:bodyPr>
          <a:lstStyle/>
          <a:p>
            <a:r>
              <a:rPr lang="en-US" sz="3200" b="1" dirty="0" smtClean="0">
                <a:solidFill>
                  <a:schemeClr val="bg2">
                    <a:lumMod val="50000"/>
                  </a:schemeClr>
                </a:solidFill>
              </a:rPr>
              <a:t>Fully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4343400" cy="5029200"/>
          </a:xfrm>
        </p:spPr>
        <p:txBody>
          <a:bodyPr>
            <a:normAutofit lnSpcReduction="10000"/>
          </a:bodyPr>
          <a:lstStyle/>
          <a:p>
            <a:r>
              <a:rPr lang="en-US" sz="2400" dirty="0" smtClean="0"/>
              <a:t>An articulator that will accept three dimensional dynamic registrations; these instruments allow for orientation of the casts to the </a:t>
            </a:r>
            <a:r>
              <a:rPr lang="en-US" sz="2400" dirty="0" err="1" smtClean="0"/>
              <a:t>temporomandibular</a:t>
            </a:r>
            <a:r>
              <a:rPr lang="en-US" sz="2400" dirty="0" smtClean="0"/>
              <a:t> joints and simulation of mandibular movements. </a:t>
            </a:r>
          </a:p>
          <a:p>
            <a:r>
              <a:rPr lang="en-US" sz="2400" dirty="0" smtClean="0"/>
              <a:t>They differ from the semi-adjustable articulators in that the lateral </a:t>
            </a:r>
            <a:r>
              <a:rPr lang="en-US" sz="2400" dirty="0" err="1" smtClean="0"/>
              <a:t>condylar</a:t>
            </a:r>
            <a:r>
              <a:rPr lang="en-US" sz="2400" dirty="0" smtClean="0"/>
              <a:t> path inclination is adjusted according to records taken from the patient. </a:t>
            </a:r>
            <a:endParaRPr lang="en-US" sz="2400" b="1" dirty="0">
              <a:solidFill>
                <a:schemeClr val="bg2">
                  <a:lumMod val="50000"/>
                </a:schemeClr>
              </a:solidFill>
              <a:cs typeface="Andalus" pitchFamily="18" charset="-7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bg2">
                    <a:lumMod val="50000"/>
                  </a:schemeClr>
                </a:solidFill>
              </a:rPr>
              <a:t>Fully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600200"/>
            <a:ext cx="7696200" cy="5029200"/>
          </a:xfrm>
        </p:spPr>
        <p:txBody>
          <a:bodyPr>
            <a:normAutofit/>
          </a:bodyPr>
          <a:lstStyle/>
          <a:p>
            <a:r>
              <a:rPr lang="en-US" sz="2400" b="1" dirty="0" smtClean="0">
                <a:solidFill>
                  <a:schemeClr val="bg2">
                    <a:lumMod val="50000"/>
                  </a:schemeClr>
                </a:solidFill>
              </a:rPr>
              <a:t>Possible movements:</a:t>
            </a:r>
          </a:p>
          <a:p>
            <a:pPr marL="596646" indent="-514350">
              <a:buFont typeface="+mj-lt"/>
              <a:buAutoNum type="arabicPeriod"/>
            </a:pPr>
            <a:r>
              <a:rPr lang="en-US" sz="2400" dirty="0" smtClean="0"/>
              <a:t>Opening and closing. </a:t>
            </a:r>
          </a:p>
          <a:p>
            <a:pPr marL="596646" indent="-514350">
              <a:buFont typeface="+mj-lt"/>
              <a:buAutoNum type="arabicPeriod"/>
            </a:pPr>
            <a:r>
              <a:rPr lang="en-US" sz="2400" dirty="0" smtClean="0"/>
              <a:t>Protrusive movement according to the horizontal </a:t>
            </a:r>
            <a:r>
              <a:rPr lang="en-US" sz="2400" dirty="0" err="1" smtClean="0"/>
              <a:t>condylar</a:t>
            </a:r>
            <a:r>
              <a:rPr lang="en-US" sz="2400" dirty="0" smtClean="0"/>
              <a:t> path angle determined from the patient. </a:t>
            </a:r>
          </a:p>
          <a:p>
            <a:pPr marL="596646" indent="-514350">
              <a:buFont typeface="+mj-lt"/>
              <a:buAutoNum type="arabicPeriod"/>
            </a:pPr>
            <a:r>
              <a:rPr lang="en-US" sz="2400" dirty="0" smtClean="0"/>
              <a:t>Lateral movement according to the lateral </a:t>
            </a:r>
            <a:r>
              <a:rPr lang="en-US" sz="2400" dirty="0" err="1" smtClean="0"/>
              <a:t>condylar</a:t>
            </a:r>
            <a:r>
              <a:rPr lang="en-US" sz="2400" dirty="0" smtClean="0"/>
              <a:t> path inclination determined from the patient. </a:t>
            </a:r>
          </a:p>
          <a:p>
            <a:pPr marL="596646" indent="-514350">
              <a:buFont typeface="+mj-lt"/>
              <a:buAutoNum type="arabicPeriod"/>
            </a:pPr>
            <a:r>
              <a:rPr lang="en-US" sz="2400" dirty="0" smtClean="0"/>
              <a:t>Bennett movement.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498080" cy="1143000"/>
          </a:xfrm>
        </p:spPr>
        <p:txBody>
          <a:bodyPr>
            <a:noAutofit/>
          </a:bodyPr>
          <a:lstStyle/>
          <a:p>
            <a:r>
              <a:rPr lang="en-US" sz="3200" b="1" dirty="0" smtClean="0">
                <a:solidFill>
                  <a:schemeClr val="bg2">
                    <a:lumMod val="50000"/>
                  </a:schemeClr>
                </a:solidFill>
              </a:rPr>
              <a:t>Fully adjustable </a:t>
            </a:r>
            <a:r>
              <a:rPr lang="en-US" sz="3200" b="1" dirty="0" err="1" smtClean="0">
                <a:solidFill>
                  <a:schemeClr val="bg2">
                    <a:lumMod val="50000"/>
                  </a:schemeClr>
                </a:solidFill>
              </a:rPr>
              <a:t>condyler</a:t>
            </a:r>
            <a:r>
              <a:rPr lang="en-US" sz="3200" b="1" dirty="0" smtClean="0">
                <a:solidFill>
                  <a:schemeClr val="bg2">
                    <a:lumMod val="50000"/>
                  </a:schemeClr>
                </a:solidFill>
              </a:rPr>
              <a:t> path articulator.</a:t>
            </a:r>
            <a:endParaRPr lang="en-US" sz="3200" b="1" dirty="0">
              <a:solidFill>
                <a:schemeClr val="bg2">
                  <a:lumMod val="50000"/>
                </a:schemeClr>
              </a:solidFill>
            </a:endParaRPr>
          </a:p>
        </p:txBody>
      </p:sp>
      <p:sp>
        <p:nvSpPr>
          <p:cNvPr id="3" name="Content Placeholder 2"/>
          <p:cNvSpPr>
            <a:spLocks noGrp="1"/>
          </p:cNvSpPr>
          <p:nvPr>
            <p:ph idx="1"/>
          </p:nvPr>
        </p:nvSpPr>
        <p:spPr>
          <a:xfrm>
            <a:off x="1066800" y="1524000"/>
            <a:ext cx="7696200" cy="5029200"/>
          </a:xfrm>
        </p:spPr>
        <p:txBody>
          <a:bodyPr>
            <a:normAutofit fontScale="77500" lnSpcReduction="20000"/>
          </a:bodyPr>
          <a:lstStyle/>
          <a:p>
            <a:r>
              <a:rPr lang="en-US" sz="3600" b="1" dirty="0" smtClean="0">
                <a:solidFill>
                  <a:schemeClr val="bg2">
                    <a:lumMod val="50000"/>
                  </a:schemeClr>
                </a:solidFill>
              </a:rPr>
              <a:t>Records required to program this type:</a:t>
            </a:r>
          </a:p>
          <a:p>
            <a:pPr marL="596646" indent="-514350">
              <a:buFont typeface="+mj-lt"/>
              <a:buAutoNum type="arabicPeriod"/>
            </a:pPr>
            <a:r>
              <a:rPr lang="en-US" dirty="0" smtClean="0"/>
              <a:t>A maxillary face-bow record to mount the upper cast. </a:t>
            </a:r>
          </a:p>
          <a:p>
            <a:pPr marL="596646" indent="-514350">
              <a:buFont typeface="+mj-lt"/>
              <a:buAutoNum type="arabicPeriod"/>
            </a:pPr>
            <a:r>
              <a:rPr lang="en-US" dirty="0" smtClean="0"/>
              <a:t>Centric occluding relation record to mount the lower cast. </a:t>
            </a:r>
          </a:p>
          <a:p>
            <a:pPr marL="596646" indent="-514350">
              <a:buFont typeface="+mj-lt"/>
              <a:buAutoNum type="arabicPeriod"/>
            </a:pPr>
            <a:r>
              <a:rPr lang="en-US" dirty="0" smtClean="0"/>
              <a:t>Protrusive record to adjust the horizontal </a:t>
            </a:r>
            <a:r>
              <a:rPr lang="en-US" dirty="0" err="1" smtClean="0"/>
              <a:t>condylar</a:t>
            </a:r>
            <a:r>
              <a:rPr lang="en-US" dirty="0" smtClean="0"/>
              <a:t> path inclination of the articulator. </a:t>
            </a:r>
          </a:p>
          <a:p>
            <a:pPr marL="596646" indent="-514350">
              <a:buFont typeface="+mj-lt"/>
              <a:buAutoNum type="arabicPeriod"/>
            </a:pPr>
            <a:r>
              <a:rPr lang="en-US" dirty="0" smtClean="0"/>
              <a:t>Right lateral record to adjust the left </a:t>
            </a:r>
            <a:r>
              <a:rPr lang="en-US" dirty="0" err="1" smtClean="0"/>
              <a:t>condylar</a:t>
            </a:r>
            <a:r>
              <a:rPr lang="en-US" dirty="0" smtClean="0"/>
              <a:t> path inclination. </a:t>
            </a:r>
          </a:p>
          <a:p>
            <a:pPr marL="596646" indent="-514350">
              <a:buFont typeface="+mj-lt"/>
              <a:buAutoNum type="arabicPeriod"/>
            </a:pPr>
            <a:r>
              <a:rPr lang="en-US" dirty="0" smtClean="0"/>
              <a:t>Left lateral record to adjust the right </a:t>
            </a:r>
            <a:r>
              <a:rPr lang="en-US" dirty="0" err="1" smtClean="0"/>
              <a:t>condylar</a:t>
            </a:r>
            <a:r>
              <a:rPr lang="en-US" dirty="0" smtClean="0"/>
              <a:t> path inclination. </a:t>
            </a:r>
          </a:p>
          <a:p>
            <a:pPr marL="596646" indent="-514350"/>
            <a:r>
              <a:rPr lang="en-US" sz="3600" b="1" dirty="0" smtClean="0">
                <a:solidFill>
                  <a:schemeClr val="bg2">
                    <a:lumMod val="50000"/>
                  </a:schemeClr>
                </a:solidFill>
              </a:rPr>
              <a:t>Disadvantages: </a:t>
            </a:r>
          </a:p>
          <a:p>
            <a:pPr marL="596646" indent="-514350">
              <a:buFont typeface="+mj-lt"/>
              <a:buAutoNum type="arabicPeriod"/>
            </a:pPr>
            <a:r>
              <a:rPr lang="en-US" dirty="0" smtClean="0"/>
              <a:t>Multiple records are required with the possibility of errors.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ÙØªÙØ¬Ø© Ø¨Ø­Ø« Ø§ÙØµÙØ± Ø¹Ù âªflowers brown thank youâ¬â"/>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307</TotalTime>
  <Words>1914</Words>
  <Application>Microsoft Office PowerPoint</Application>
  <PresentationFormat>On-screen Show (4:3)</PresentationFormat>
  <Paragraphs>147</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Andalus</vt:lpstr>
      <vt:lpstr>Gill Sans MT</vt:lpstr>
      <vt:lpstr>Verdana</vt:lpstr>
      <vt:lpstr>Wingdings 2</vt:lpstr>
      <vt:lpstr>Solstice</vt:lpstr>
      <vt:lpstr>Face bow and Articulators </vt:lpstr>
      <vt:lpstr>PowerPoint Presentation</vt:lpstr>
      <vt:lpstr>PowerPoint Presentation</vt:lpstr>
      <vt:lpstr>Orintation relation</vt:lpstr>
      <vt:lpstr>PowerPoint Presentation</vt:lpstr>
      <vt:lpstr>Face bow</vt:lpstr>
      <vt:lpstr>Parts of the face bow</vt:lpstr>
      <vt:lpstr>PowerPoint Presentation</vt:lpstr>
      <vt:lpstr>PowerPoint Presentation</vt:lpstr>
      <vt:lpstr>Types of the Face-Bow </vt:lpstr>
      <vt:lpstr>PowerPoint Presentation</vt:lpstr>
      <vt:lpstr>The hing axis of Arbitrary Face Bow can be designed: </vt:lpstr>
      <vt:lpstr>The hing axis of Arbitrary Face Bow can be designed: </vt:lpstr>
      <vt:lpstr>PowerPoint Presentation</vt:lpstr>
      <vt:lpstr>PowerPoint Presentation</vt:lpstr>
      <vt:lpstr>Types of the Face-Bow </vt:lpstr>
      <vt:lpstr>PowerPoint Presentation</vt:lpstr>
      <vt:lpstr>The  axis of kinematic Face Bow can be designed: </vt:lpstr>
      <vt:lpstr>PowerPoint Presentation</vt:lpstr>
      <vt:lpstr>Importance of the Facebow</vt:lpstr>
      <vt:lpstr>Articulator</vt:lpstr>
      <vt:lpstr>Uses of Articulators</vt:lpstr>
      <vt:lpstr>Requirments of an articulator</vt:lpstr>
      <vt:lpstr>PowerPoint Presentation</vt:lpstr>
      <vt:lpstr>Simple hinge Articulator</vt:lpstr>
      <vt:lpstr>Simple hinge Articulator</vt:lpstr>
      <vt:lpstr>Simple hinge Articulator</vt:lpstr>
      <vt:lpstr>Mean value (fixed condyler path articulator)</vt:lpstr>
      <vt:lpstr>Mean value (fixed condyler path articulator)</vt:lpstr>
      <vt:lpstr>Mean value (fixed condyler path articulator)</vt:lpstr>
      <vt:lpstr>Mean value (fixed condyler path articulator)</vt:lpstr>
      <vt:lpstr>Semi adjustable condyler path articulator.</vt:lpstr>
      <vt:lpstr>Semi adjustable condyler path articulator.</vt:lpstr>
      <vt:lpstr>Semi adjustable condyler path articulator.</vt:lpstr>
      <vt:lpstr>PowerPoint Presentation</vt:lpstr>
      <vt:lpstr>Semi adjustable condyler path articulator.</vt:lpstr>
      <vt:lpstr>Semi adjustable condyler path articulator.</vt:lpstr>
      <vt:lpstr>Semi adjustable condyler path articulator.</vt:lpstr>
      <vt:lpstr>Fully adjustable condyler path articulator.</vt:lpstr>
      <vt:lpstr>Fully adjustable condyler path articulator.</vt:lpstr>
      <vt:lpstr>Fully adjustable condyler path articulator.</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 bow and Articulators</dc:title>
  <dc:creator>Maher Fattouh</dc:creator>
  <cp:lastModifiedBy>Mohammed Alsmael</cp:lastModifiedBy>
  <cp:revision>75</cp:revision>
  <dcterms:created xsi:type="dcterms:W3CDTF">2019-02-21T13:19:14Z</dcterms:created>
  <dcterms:modified xsi:type="dcterms:W3CDTF">2022-12-04T09:24:48Z</dcterms:modified>
</cp:coreProperties>
</file>