
<file path=[Content_Types].xml><?xml version="1.0" encoding="utf-8"?>
<Types xmlns="http://schemas.openxmlformats.org/package/2006/content-types">
  <Default Extension="png" ContentType="image/png"/>
  <Default Extension="jfif" ContentType="image/jpeg"/>
  <Default Extension="emf" ContentType="image/x-emf"/>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067" r:id="rId1"/>
  </p:sldMasterIdLst>
  <p:sldIdLst>
    <p:sldId id="352" r:id="rId2"/>
    <p:sldId id="256" r:id="rId3"/>
    <p:sldId id="340" r:id="rId4"/>
    <p:sldId id="339" r:id="rId5"/>
    <p:sldId id="303" r:id="rId6"/>
    <p:sldId id="353" r:id="rId7"/>
    <p:sldId id="341" r:id="rId8"/>
    <p:sldId id="342" r:id="rId9"/>
    <p:sldId id="343" r:id="rId10"/>
    <p:sldId id="344" r:id="rId11"/>
    <p:sldId id="345" r:id="rId12"/>
    <p:sldId id="270" r:id="rId13"/>
    <p:sldId id="271" r:id="rId14"/>
    <p:sldId id="346" r:id="rId15"/>
    <p:sldId id="347" r:id="rId16"/>
    <p:sldId id="348" r:id="rId17"/>
    <p:sldId id="349" r:id="rId18"/>
    <p:sldId id="350" r:id="rId19"/>
    <p:sldId id="351" r:id="rId20"/>
  </p:sldIdLst>
  <p:sldSz cx="12192000" cy="6858000"/>
  <p:notesSz cx="6858000" cy="9144000"/>
  <p:defaultTextStyle>
    <a:defPPr lvl="0">
      <a:defRPr lang="en-US"/>
    </a:defPPr>
    <a:lvl1pPr marL="0" lvl="0" algn="l" defTabSz="457200" rtl="0" eaLnBrk="1" latinLnBrk="0" hangingPunct="1">
      <a:defRPr sz="1800" kern="1200">
        <a:solidFill>
          <a:schemeClr val="tx1"/>
        </a:solidFill>
        <a:latin typeface="+mn-lt"/>
        <a:ea typeface="+mn-ea"/>
        <a:cs typeface="+mn-cs"/>
      </a:defRPr>
    </a:lvl1pPr>
    <a:lvl2pPr marL="457200" lvl="1" algn="l" defTabSz="457200" rtl="0" eaLnBrk="1" latinLnBrk="0" hangingPunct="1">
      <a:defRPr sz="1800" kern="1200">
        <a:solidFill>
          <a:schemeClr val="tx1"/>
        </a:solidFill>
        <a:latin typeface="+mn-lt"/>
        <a:ea typeface="+mn-ea"/>
        <a:cs typeface="+mn-cs"/>
      </a:defRPr>
    </a:lvl2pPr>
    <a:lvl3pPr marL="914400" lvl="2" algn="l" defTabSz="457200" rtl="0" eaLnBrk="1" latinLnBrk="0" hangingPunct="1">
      <a:defRPr sz="1800" kern="1200">
        <a:solidFill>
          <a:schemeClr val="tx1"/>
        </a:solidFill>
        <a:latin typeface="+mn-lt"/>
        <a:ea typeface="+mn-ea"/>
        <a:cs typeface="+mn-cs"/>
      </a:defRPr>
    </a:lvl3pPr>
    <a:lvl4pPr marL="1371600" lvl="3" algn="l" defTabSz="457200" rtl="0" eaLnBrk="1" latinLnBrk="0" hangingPunct="1">
      <a:defRPr sz="1800" kern="1200">
        <a:solidFill>
          <a:schemeClr val="tx1"/>
        </a:solidFill>
        <a:latin typeface="+mn-lt"/>
        <a:ea typeface="+mn-ea"/>
        <a:cs typeface="+mn-cs"/>
      </a:defRPr>
    </a:lvl4pPr>
    <a:lvl5pPr marL="1828800" lvl="4" algn="l" defTabSz="457200" rtl="0" eaLnBrk="1" latinLnBrk="0" hangingPunct="1">
      <a:defRPr sz="1800" kern="1200">
        <a:solidFill>
          <a:schemeClr val="tx1"/>
        </a:solidFill>
        <a:latin typeface="+mn-lt"/>
        <a:ea typeface="+mn-ea"/>
        <a:cs typeface="+mn-cs"/>
      </a:defRPr>
    </a:lvl5pPr>
    <a:lvl6pPr marL="2286000" lvl="5" algn="l" defTabSz="457200" rtl="0" eaLnBrk="1" latinLnBrk="0" hangingPunct="1">
      <a:defRPr sz="1800" kern="1200">
        <a:solidFill>
          <a:schemeClr val="tx1"/>
        </a:solidFill>
        <a:latin typeface="+mn-lt"/>
        <a:ea typeface="+mn-ea"/>
        <a:cs typeface="+mn-cs"/>
      </a:defRPr>
    </a:lvl6pPr>
    <a:lvl7pPr marL="2743200" lvl="6" algn="l" defTabSz="457200" rtl="0" eaLnBrk="1" latinLnBrk="0" hangingPunct="1">
      <a:defRPr sz="1800" kern="1200">
        <a:solidFill>
          <a:schemeClr val="tx1"/>
        </a:solidFill>
        <a:latin typeface="+mn-lt"/>
        <a:ea typeface="+mn-ea"/>
        <a:cs typeface="+mn-cs"/>
      </a:defRPr>
    </a:lvl7pPr>
    <a:lvl8pPr marL="3200400" lvl="7" algn="l" defTabSz="457200" rtl="0" eaLnBrk="1" latinLnBrk="0" hangingPunct="1">
      <a:defRPr sz="1800" kern="1200">
        <a:solidFill>
          <a:schemeClr val="tx1"/>
        </a:solidFill>
        <a:latin typeface="+mn-lt"/>
        <a:ea typeface="+mn-ea"/>
        <a:cs typeface="+mn-cs"/>
      </a:defRPr>
    </a:lvl8pPr>
    <a:lvl9pPr marL="3657600" lvl="8"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مقطع افتراضي" id="{02A8DBAD-0368-47A6-95B3-FB1EF2CE1D37}">
          <p14:sldIdLst>
            <p14:sldId id="352"/>
            <p14:sldId id="256"/>
            <p14:sldId id="340"/>
            <p14:sldId id="339"/>
            <p14:sldId id="303"/>
            <p14:sldId id="353"/>
            <p14:sldId id="341"/>
            <p14:sldId id="342"/>
            <p14:sldId id="343"/>
            <p14:sldId id="344"/>
            <p14:sldId id="345"/>
            <p14:sldId id="270"/>
            <p14:sldId id="271"/>
            <p14:sldId id="346"/>
            <p14:sldId id="347"/>
            <p14:sldId id="348"/>
            <p14:sldId id="349"/>
            <p14:sldId id="350"/>
            <p14:sldId id="351"/>
          </p14:sldIdLst>
        </p14:section>
        <p14:section name="مقطع بدون عنوان" id="{E7EA42D1-1696-4B15-B932-408BFF366CD0}">
          <p14:sldIdLst/>
        </p14:section>
      </p14:sectionLst>
    </p:ext>
    <p:ext uri="{EFAFB233-063F-42B5-8137-9DF3F51BA10A}">
      <p15:sld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PCC" initials=""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94660"/>
  </p:normalViewPr>
  <p:slideViewPr>
    <p:cSldViewPr snapToGrid="0">
      <p:cViewPr>
        <p:scale>
          <a:sx n="70" d="100"/>
          <a:sy n="70" d="100"/>
        </p:scale>
        <p:origin x="-1032" y="-370"/>
      </p:cViewPr>
      <p:guideLst>
        <p:guide orient="horz" pos="2160"/>
        <p:guide pos="3840"/>
      </p:guideLst>
    </p:cSldViewPr>
  </p:slideViewPr>
  <p:notesTextViewPr>
    <p:cViewPr>
      <p:scale>
        <a:sx n="1" d="1"/>
        <a:sy n="1" d="1"/>
      </p:scale>
      <p:origin x="0" y="0"/>
    </p:cViewPr>
  </p:notesTextViewPr>
  <p:sorterViewPr>
    <p:cViewPr>
      <p:scale>
        <a:sx n="100" d="100"/>
        <a:sy n="100" d="100"/>
      </p:scale>
      <p:origin x="0" y="-965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12192000" cy="4572000"/>
          </a:xfrm>
          <a:prstGeom prst="rect">
            <a:avLst/>
          </a:prstGeom>
        </p:spPr>
      </p:pic>
      <p:sp>
        <p:nvSpPr>
          <p:cNvPr id="4" name="Date Placeholder 3"/>
          <p:cNvSpPr>
            <a:spLocks noGrp="1"/>
          </p:cNvSpPr>
          <p:nvPr>
            <p:ph type="dt" sz="half" idx="10"/>
          </p:nvPr>
        </p:nvSpPr>
        <p:spPr/>
        <p:txBody>
          <a:bodyPr/>
          <a:lstStyle/>
          <a:p>
            <a:fld id="{50E0383A-E887-47AC-91F7-E34C8D4D3DCE}" type="datetimeFigureOut">
              <a:rPr lang="en-US" smtClean="0"/>
              <a:t>10/15/2023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358D0-E674-406B-971E-9EB0CB6A0EB1}" type="slidenum">
              <a:rPr lang="en-US" smtClean="0"/>
              <a:t>‹#›</a:t>
            </a:fld>
            <a:endParaRPr lang="en-US"/>
          </a:p>
        </p:txBody>
      </p:sp>
      <p:sp>
        <p:nvSpPr>
          <p:cNvPr id="3" name="Subtitle 2"/>
          <p:cNvSpPr>
            <a:spLocks noGrp="1"/>
          </p:cNvSpPr>
          <p:nvPr>
            <p:ph type="subTitle" idx="1"/>
          </p:nvPr>
        </p:nvSpPr>
        <p:spPr>
          <a:xfrm>
            <a:off x="1625600" y="3886200"/>
            <a:ext cx="85344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2" name="Title 1"/>
          <p:cNvSpPr>
            <a:spLocks noGrp="1"/>
          </p:cNvSpPr>
          <p:nvPr>
            <p:ph type="ctrTitle"/>
          </p:nvPr>
        </p:nvSpPr>
        <p:spPr>
          <a:xfrm>
            <a:off x="914400" y="2007889"/>
            <a:ext cx="10363200" cy="1470025"/>
          </a:xfrm>
        </p:spPr>
        <p:txBody>
          <a:bodyPr/>
          <a:lstStyle>
            <a:lvl1pPr algn="ctr">
              <a:defRPr sz="3200"/>
            </a:lvl1pPr>
          </a:lstStyle>
          <a:p>
            <a:r>
              <a:rPr lang="ar-SA" smtClean="0"/>
              <a:t>انقر لتحرير نمط العنوان الرئيسي</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p>
            <a:r>
              <a:rPr lang="ar-SA" smtClean="0"/>
              <a:t>انقر لتحرير نمط العنوان الرئيسي</a:t>
            </a:r>
            <a:endParaRPr lang="en-US" dirty="0"/>
          </a:p>
        </p:txBody>
      </p:sp>
      <p:sp>
        <p:nvSpPr>
          <p:cNvPr id="4" name="Date Placeholder 3"/>
          <p:cNvSpPr>
            <a:spLocks noGrp="1"/>
          </p:cNvSpPr>
          <p:nvPr>
            <p:ph type="dt" sz="half" idx="10"/>
          </p:nvPr>
        </p:nvSpPr>
        <p:spPr/>
        <p:txBody>
          <a:bodyPr/>
          <a:lstStyle/>
          <a:p>
            <a:fld id="{50E0383A-E887-47AC-91F7-E34C8D4D3DCE}" type="datetimeFigureOut">
              <a:rPr lang="en-US" smtClean="0"/>
              <a:t>10/15/2023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358D0-E674-406B-971E-9EB0CB6A0EB1}" type="slidenum">
              <a:rPr lang="en-US" smtClean="0"/>
              <a:t>‹#›</a:t>
            </a:fld>
            <a:endParaRPr lang="en-US"/>
          </a:p>
        </p:txBody>
      </p:sp>
      <p:sp>
        <p:nvSpPr>
          <p:cNvPr id="8" name="Content Placeholder 7"/>
          <p:cNvSpPr>
            <a:spLocks noGrp="1"/>
          </p:cNvSpPr>
          <p:nvPr>
            <p:ph sz="quarter" idx="13"/>
          </p:nvPr>
        </p:nvSpPr>
        <p:spPr>
          <a:xfrm>
            <a:off x="812800" y="1600200"/>
            <a:ext cx="10566400" cy="41148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812801" y="4962526"/>
            <a:ext cx="10513484" cy="1362075"/>
          </a:xfrm>
        </p:spPr>
        <p:txBody>
          <a:bodyPr anchor="t"/>
          <a:lstStyle>
            <a:lvl1pPr algn="l">
              <a:defRPr sz="3200" b="0" i="0" cap="all" baseline="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12801" y="3462339"/>
            <a:ext cx="10513484"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50E0383A-E887-47AC-91F7-E34C8D4D3DCE}" type="datetimeFigureOut">
              <a:rPr lang="en-US" smtClean="0"/>
              <a:t>10/15/2023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358D0-E674-406B-971E-9EB0CB6A0EB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812800" y="1600200"/>
            <a:ext cx="49784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13" name="Content Placeholder 12"/>
          <p:cNvSpPr>
            <a:spLocks noGrp="1"/>
          </p:cNvSpPr>
          <p:nvPr>
            <p:ph sz="quarter" idx="14"/>
          </p:nvPr>
        </p:nvSpPr>
        <p:spPr>
          <a:xfrm>
            <a:off x="6400800" y="1600200"/>
            <a:ext cx="49784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2" name="Title 1"/>
          <p:cNvSpPr>
            <a:spLocks noGrp="1"/>
          </p:cNvSpPr>
          <p:nvPr>
            <p:ph type="title"/>
          </p:nvPr>
        </p:nvSpPr>
        <p:spPr>
          <a:xfrm>
            <a:off x="812800" y="274638"/>
            <a:ext cx="10566400" cy="1143000"/>
          </a:xfrm>
        </p:spPr>
        <p:txBody>
          <a:bodyPr/>
          <a:lstStyle/>
          <a:p>
            <a:r>
              <a:rPr lang="ar-SA" smtClean="0"/>
              <a:t>انقر لتحرير نمط العنوان الرئيسي</a:t>
            </a:r>
            <a:endParaRPr lang="en-US" dirty="0"/>
          </a:p>
        </p:txBody>
      </p:sp>
      <p:sp>
        <p:nvSpPr>
          <p:cNvPr id="5" name="Date Placeholder 4"/>
          <p:cNvSpPr>
            <a:spLocks noGrp="1"/>
          </p:cNvSpPr>
          <p:nvPr>
            <p:ph type="dt" sz="half" idx="10"/>
          </p:nvPr>
        </p:nvSpPr>
        <p:spPr/>
        <p:txBody>
          <a:bodyPr/>
          <a:lstStyle/>
          <a:p>
            <a:fld id="{50E0383A-E887-47AC-91F7-E34C8D4D3DCE}" type="datetimeFigureOut">
              <a:rPr lang="en-US" smtClean="0"/>
              <a:t>10/15/2023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A358D0-E674-406B-971E-9EB0CB6A0EB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6400800" y="2209800"/>
            <a:ext cx="49784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11" name="Content Placeholder 10"/>
          <p:cNvSpPr>
            <a:spLocks noGrp="1"/>
          </p:cNvSpPr>
          <p:nvPr>
            <p:ph sz="quarter" idx="13"/>
          </p:nvPr>
        </p:nvSpPr>
        <p:spPr>
          <a:xfrm>
            <a:off x="812800" y="2209800"/>
            <a:ext cx="49784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2" name="Title 1"/>
          <p:cNvSpPr>
            <a:spLocks noGrp="1"/>
          </p:cNvSpPr>
          <p:nvPr>
            <p:ph type="title"/>
          </p:nvPr>
        </p:nvSpPr>
        <p:spPr>
          <a:xfrm>
            <a:off x="812800" y="274638"/>
            <a:ext cx="10566400" cy="1143000"/>
          </a:xfrm>
        </p:spPr>
        <p:txBody>
          <a:bodyPr/>
          <a:lstStyle>
            <a:lvl1pPr>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12800" y="1600200"/>
            <a:ext cx="49784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5" name="Text Placeholder 4"/>
          <p:cNvSpPr>
            <a:spLocks noGrp="1"/>
          </p:cNvSpPr>
          <p:nvPr>
            <p:ph type="body" sz="quarter" idx="3"/>
          </p:nvPr>
        </p:nvSpPr>
        <p:spPr>
          <a:xfrm>
            <a:off x="6400800" y="1600200"/>
            <a:ext cx="49784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7" name="Date Placeholder 6"/>
          <p:cNvSpPr>
            <a:spLocks noGrp="1"/>
          </p:cNvSpPr>
          <p:nvPr>
            <p:ph type="dt" sz="half" idx="10"/>
          </p:nvPr>
        </p:nvSpPr>
        <p:spPr/>
        <p:txBody>
          <a:bodyPr/>
          <a:lstStyle/>
          <a:p>
            <a:fld id="{50E0383A-E887-47AC-91F7-E34C8D4D3DCE}" type="datetimeFigureOut">
              <a:rPr lang="en-US" smtClean="0"/>
              <a:t>10/15/2023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A358D0-E674-406B-971E-9EB0CB6A0EB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50E0383A-E887-47AC-91F7-E34C8D4D3DCE}" type="datetimeFigureOut">
              <a:rPr lang="en-US" smtClean="0"/>
              <a:t>10/15/2023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A358D0-E674-406B-971E-9EB0CB6A0EB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E0383A-E887-47AC-91F7-E34C8D4D3DCE}" type="datetimeFigureOut">
              <a:rPr lang="en-US" smtClean="0"/>
              <a:t>10/15/2023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A358D0-E674-406B-971E-9EB0CB6A0EB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5283200" y="1447800"/>
            <a:ext cx="6197600" cy="4267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2" name="Title 1"/>
          <p:cNvSpPr>
            <a:spLocks noGrp="1"/>
          </p:cNvSpPr>
          <p:nvPr>
            <p:ph type="title"/>
          </p:nvPr>
        </p:nvSpPr>
        <p:spPr>
          <a:xfrm>
            <a:off x="816864" y="1447800"/>
            <a:ext cx="3962400" cy="1097280"/>
          </a:xfrm>
        </p:spPr>
        <p:txBody>
          <a:bodyPr anchor="b"/>
          <a:lstStyle>
            <a:lvl1pPr algn="l">
              <a:defRPr sz="1800" b="0" i="0" cap="none" baseline="0">
                <a:solidFill>
                  <a:schemeClr val="tx2"/>
                </a:solidFill>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816864" y="2547892"/>
            <a:ext cx="39624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50E0383A-E887-47AC-91F7-E34C8D4D3DCE}" type="datetimeFigureOut">
              <a:rPr lang="en-US" smtClean="0"/>
              <a:t>10/15/2023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A358D0-E674-406B-971E-9EB0CB6A0EB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12192000" cy="6858000"/>
          </a:xfrm>
          <a:prstGeom prst="rect">
            <a:avLst/>
          </a:prstGeom>
        </p:spPr>
      </p:pic>
      <p:sp>
        <p:nvSpPr>
          <p:cNvPr id="2" name="Title 1"/>
          <p:cNvSpPr>
            <a:spLocks noGrp="1"/>
          </p:cNvSpPr>
          <p:nvPr>
            <p:ph type="title"/>
          </p:nvPr>
        </p:nvSpPr>
        <p:spPr>
          <a:xfrm>
            <a:off x="812800" y="1447800"/>
            <a:ext cx="3962400" cy="1097280"/>
          </a:xfrm>
        </p:spPr>
        <p:txBody>
          <a:bodyPr anchor="b"/>
          <a:lstStyle>
            <a:lvl1pPr algn="l">
              <a:defRPr sz="1800" b="0" i="0" cap="none" baseline="0">
                <a:solidFill>
                  <a:schemeClr val="tx2"/>
                </a:solidFill>
              </a:defRPr>
            </a:lvl1pPr>
          </a:lstStyle>
          <a:p>
            <a:r>
              <a:rPr lang="ar-SA" smtClean="0"/>
              <a:t>انقر لتحرير نمط العنوان الرئيسي</a:t>
            </a:r>
            <a:endParaRPr lang="en-US" dirty="0"/>
          </a:p>
        </p:txBody>
      </p:sp>
      <p:sp>
        <p:nvSpPr>
          <p:cNvPr id="3" name="Picture Placeholder 2"/>
          <p:cNvSpPr>
            <a:spLocks noGrp="1"/>
          </p:cNvSpPr>
          <p:nvPr>
            <p:ph type="pic" idx="1"/>
          </p:nvPr>
        </p:nvSpPr>
        <p:spPr>
          <a:xfrm>
            <a:off x="6209792" y="1447800"/>
            <a:ext cx="4559808"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812800" y="2547891"/>
            <a:ext cx="39624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50E0383A-E887-47AC-91F7-E34C8D4D3DCE}" type="datetimeFigureOut">
              <a:rPr lang="en-US" smtClean="0"/>
              <a:t>10/15/2023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A358D0-E674-406B-971E-9EB0CB6A0EB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50E0383A-E887-47AC-91F7-E34C8D4D3DCE}" type="datetimeFigureOut">
              <a:rPr lang="en-US" smtClean="0"/>
              <a:t>10/15/2023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358D0-E674-406B-971E-9EB0CB6A0EB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50E0383A-E887-47AC-91F7-E34C8D4D3DCE}" type="datetimeFigureOut">
              <a:rPr lang="en-US" smtClean="0"/>
              <a:t>10/15/2023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358D0-E674-406B-971E-9EB0CB6A0EB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12192000" cy="6858000"/>
          </a:xfrm>
          <a:prstGeom prst="rect">
            <a:avLst/>
          </a:prstGeom>
        </p:spPr>
      </p:pic>
      <p:sp>
        <p:nvSpPr>
          <p:cNvPr id="2" name="Title Placeholder 1"/>
          <p:cNvSpPr>
            <a:spLocks noGrp="1"/>
          </p:cNvSpPr>
          <p:nvPr>
            <p:ph type="title"/>
          </p:nvPr>
        </p:nvSpPr>
        <p:spPr>
          <a:xfrm>
            <a:off x="812800" y="274638"/>
            <a:ext cx="10566400" cy="1143000"/>
          </a:xfrm>
          <a:prstGeom prst="rect">
            <a:avLst/>
          </a:prstGeom>
        </p:spPr>
        <p:txBody>
          <a:bodyPr vert="horz" lIns="91440" tIns="45720" rIns="91440" bIns="45720" rtlCol="0" anchor="b" anchorCtr="0">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12800" y="1600201"/>
            <a:ext cx="105664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4" name="Date Placeholder 3"/>
          <p:cNvSpPr>
            <a:spLocks noGrp="1"/>
          </p:cNvSpPr>
          <p:nvPr>
            <p:ph type="dt" sz="half" idx="2"/>
          </p:nvPr>
        </p:nvSpPr>
        <p:spPr>
          <a:xfrm>
            <a:off x="7620000" y="6356351"/>
            <a:ext cx="2032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50E0383A-E887-47AC-91F7-E34C8D4D3DCE}" type="datetimeFigureOut">
              <a:rPr lang="en-US" smtClean="0"/>
              <a:t>10/15/2023</a:t>
            </a:fld>
            <a:endParaRPr lang="en-US"/>
          </a:p>
        </p:txBody>
      </p:sp>
      <p:sp>
        <p:nvSpPr>
          <p:cNvPr id="5" name="Footer Placeholder 4"/>
          <p:cNvSpPr>
            <a:spLocks noGrp="1"/>
          </p:cNvSpPr>
          <p:nvPr>
            <p:ph type="ftr" sz="quarter" idx="3"/>
          </p:nvPr>
        </p:nvSpPr>
        <p:spPr>
          <a:xfrm>
            <a:off x="812800" y="6356351"/>
            <a:ext cx="38608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10058400" y="6356351"/>
            <a:ext cx="1320800" cy="365125"/>
          </a:xfrm>
          <a:prstGeom prst="rect">
            <a:avLst/>
          </a:prstGeom>
        </p:spPr>
        <p:txBody>
          <a:bodyPr vert="horz" lIns="91440" tIns="45720" rIns="91440" bIns="45720" rtlCol="0" anchor="ctr"/>
          <a:lstStyle>
            <a:lvl1pPr algn="r">
              <a:defRPr sz="1100" baseline="0">
                <a:solidFill>
                  <a:schemeClr val="tx1"/>
                </a:solidFill>
              </a:defRPr>
            </a:lvl1pPr>
          </a:lstStyle>
          <a:p>
            <a:fld id="{F2A358D0-E674-406B-971E-9EB0CB6A0EB1}"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 id="2147484073" r:id="rId6"/>
    <p:sldLayoutId id="2147484074" r:id="rId7"/>
    <p:sldLayoutId id="2147484075" r:id="rId8"/>
    <p:sldLayoutId id="2147484076" r:id="rId9"/>
    <p:sldLayoutId id="2147484077" r:id="rId10"/>
    <p:sldLayoutId id="2147484078"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f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fif"/><Relationship Id="rId2" Type="http://schemas.openxmlformats.org/officeDocument/2006/relationships/image" Target="../media/image14.jf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fif"/><Relationship Id="rId2" Type="http://schemas.openxmlformats.org/officeDocument/2006/relationships/image" Target="../media/image16.jf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jfif"/><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fif"/><Relationship Id="rId2" Type="http://schemas.openxmlformats.org/officeDocument/2006/relationships/image" Target="../media/image21.jfif"/><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f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828800" y="3886200"/>
            <a:ext cx="8534400" cy="2279650"/>
          </a:xfrm>
        </p:spPr>
        <p:txBody>
          <a:bodyPr>
            <a:noAutofit/>
          </a:bodyPr>
          <a:lstStyle/>
          <a:p>
            <a:pPr marL="73152" eaLnBrk="1" fontAlgn="auto" hangingPunct="1">
              <a:spcAft>
                <a:spcPts val="0"/>
              </a:spcAft>
              <a:buClr>
                <a:prstClr val="white">
                  <a:shade val="95000"/>
                </a:prstClr>
              </a:buClr>
              <a:buSzPct val="65000"/>
              <a:buFont typeface="Wingdings 2"/>
              <a:buNone/>
              <a:defRPr/>
            </a:pPr>
            <a:r>
              <a:rPr lang="en-US" altLang="ar-IQ" sz="2400" b="1" dirty="0">
                <a:solidFill>
                  <a:srgbClr val="FF0000"/>
                </a:solidFill>
                <a:latin typeface="Book Antiqua"/>
                <a:cs typeface="Times New Roman"/>
              </a:rPr>
              <a:t>Dr. </a:t>
            </a:r>
            <a:r>
              <a:rPr lang="en-US" altLang="ar-IQ" sz="2400" b="1" dirty="0" err="1">
                <a:solidFill>
                  <a:srgbClr val="FF0000"/>
                </a:solidFill>
                <a:latin typeface="Book Antiqua"/>
                <a:cs typeface="Times New Roman"/>
              </a:rPr>
              <a:t>Mukhalled</a:t>
            </a:r>
            <a:r>
              <a:rPr lang="en-US" altLang="ar-IQ" sz="2400" b="1" dirty="0">
                <a:solidFill>
                  <a:srgbClr val="FF0000"/>
                </a:solidFill>
                <a:latin typeface="Book Antiqua"/>
                <a:cs typeface="Times New Roman"/>
              </a:rPr>
              <a:t> </a:t>
            </a:r>
            <a:r>
              <a:rPr lang="en-US" altLang="ar-IQ" sz="2400" b="1" dirty="0" err="1">
                <a:solidFill>
                  <a:srgbClr val="FF0000"/>
                </a:solidFill>
                <a:latin typeface="Book Antiqua"/>
                <a:cs typeface="Times New Roman"/>
              </a:rPr>
              <a:t>alasady</a:t>
            </a:r>
            <a:endParaRPr lang="en-US" altLang="ar-IQ" sz="2400" b="1" dirty="0">
              <a:solidFill>
                <a:srgbClr val="FF0000"/>
              </a:solidFill>
              <a:latin typeface="Book Antiqua"/>
              <a:cs typeface="Times New Roman"/>
            </a:endParaRPr>
          </a:p>
          <a:p>
            <a:pPr marL="73152" eaLnBrk="1" fontAlgn="auto" hangingPunct="1">
              <a:spcAft>
                <a:spcPts val="0"/>
              </a:spcAft>
              <a:buClr>
                <a:prstClr val="white">
                  <a:shade val="95000"/>
                </a:prstClr>
              </a:buClr>
              <a:buSzPct val="65000"/>
              <a:buFont typeface="Wingdings 2"/>
              <a:buNone/>
              <a:defRPr/>
            </a:pPr>
            <a:r>
              <a:rPr lang="en-US" altLang="ar-IQ" sz="2400" b="1" dirty="0">
                <a:solidFill>
                  <a:srgbClr val="FF0000"/>
                </a:solidFill>
                <a:latin typeface="Book Antiqua"/>
                <a:cs typeface="Times New Roman"/>
              </a:rPr>
              <a:t>Oral &amp; Maxillofacial </a:t>
            </a:r>
            <a:r>
              <a:rPr lang="en-US" altLang="ar-IQ" sz="2400" b="1" dirty="0" smtClean="0">
                <a:solidFill>
                  <a:srgbClr val="FF0000"/>
                </a:solidFill>
                <a:latin typeface="Book Antiqua"/>
                <a:cs typeface="Times New Roman"/>
              </a:rPr>
              <a:t>surgeon</a:t>
            </a:r>
          </a:p>
          <a:p>
            <a:pPr marL="73152" eaLnBrk="1" fontAlgn="auto" hangingPunct="1">
              <a:spcAft>
                <a:spcPts val="0"/>
              </a:spcAft>
              <a:buClr>
                <a:prstClr val="white">
                  <a:shade val="95000"/>
                </a:prstClr>
              </a:buClr>
              <a:buSzPct val="65000"/>
              <a:buFont typeface="Wingdings 2"/>
              <a:buNone/>
              <a:defRPr/>
            </a:pPr>
            <a:r>
              <a:rPr lang="en-US" altLang="ar-IQ" sz="2400" b="1" dirty="0" smtClean="0">
                <a:solidFill>
                  <a:srgbClr val="FF0000"/>
                </a:solidFill>
                <a:latin typeface="Book Antiqua"/>
                <a:cs typeface="Times New Roman"/>
              </a:rPr>
              <a:t>B.D.S</a:t>
            </a:r>
            <a:r>
              <a:rPr lang="en-US" altLang="ar-IQ" sz="2400" b="1" dirty="0">
                <a:solidFill>
                  <a:srgbClr val="FF0000"/>
                </a:solidFill>
                <a:latin typeface="Book Antiqua"/>
                <a:cs typeface="Times New Roman"/>
              </a:rPr>
              <a:t>. – C.A.B.M.F.S</a:t>
            </a:r>
          </a:p>
          <a:p>
            <a:pPr marL="73152" eaLnBrk="1" fontAlgn="auto" hangingPunct="1">
              <a:spcAft>
                <a:spcPts val="0"/>
              </a:spcAft>
              <a:buClr>
                <a:prstClr val="white">
                  <a:shade val="95000"/>
                </a:prstClr>
              </a:buClr>
              <a:buSzPct val="65000"/>
              <a:buFont typeface="Wingdings 2"/>
              <a:buNone/>
              <a:defRPr/>
            </a:pPr>
            <a:r>
              <a:rPr lang="en-US" altLang="ar-IQ" sz="2400" b="1" dirty="0" smtClean="0">
                <a:solidFill>
                  <a:srgbClr val="00B0F0"/>
                </a:solidFill>
                <a:latin typeface="Book Antiqua"/>
                <a:cs typeface="Times New Roman"/>
              </a:rPr>
              <a:t>College of dentistry\University</a:t>
            </a:r>
          </a:p>
          <a:p>
            <a:pPr marL="73152" eaLnBrk="1" fontAlgn="auto" hangingPunct="1">
              <a:spcAft>
                <a:spcPts val="0"/>
              </a:spcAft>
              <a:buClr>
                <a:prstClr val="white">
                  <a:shade val="95000"/>
                </a:prstClr>
              </a:buClr>
              <a:buSzPct val="65000"/>
              <a:buFont typeface="Wingdings 2"/>
              <a:buNone/>
              <a:defRPr/>
            </a:pPr>
            <a:r>
              <a:rPr lang="en-US" altLang="ar-IQ" sz="2400" b="1" dirty="0" smtClean="0">
                <a:solidFill>
                  <a:srgbClr val="00B0F0"/>
                </a:solidFill>
                <a:latin typeface="Book Antiqua"/>
                <a:cs typeface="Times New Roman"/>
              </a:rPr>
              <a:t> </a:t>
            </a:r>
            <a:r>
              <a:rPr lang="en-US" altLang="ar-IQ" sz="2400" b="1" dirty="0" err="1" smtClean="0">
                <a:solidFill>
                  <a:srgbClr val="00B0F0"/>
                </a:solidFill>
                <a:latin typeface="Book Antiqua"/>
                <a:cs typeface="Times New Roman"/>
              </a:rPr>
              <a:t>ofAl</a:t>
            </a:r>
            <a:r>
              <a:rPr lang="en-US" altLang="ar-IQ" sz="2400" b="1" dirty="0" smtClean="0">
                <a:solidFill>
                  <a:srgbClr val="00B0F0"/>
                </a:solidFill>
                <a:latin typeface="Book Antiqua"/>
                <a:cs typeface="Times New Roman"/>
              </a:rPr>
              <a:t>- </a:t>
            </a:r>
            <a:r>
              <a:rPr lang="en-US" altLang="ar-IQ" sz="2400" b="1" dirty="0" err="1" smtClean="0">
                <a:solidFill>
                  <a:srgbClr val="00B0F0"/>
                </a:solidFill>
                <a:latin typeface="Book Antiqua"/>
                <a:cs typeface="Times New Roman"/>
              </a:rPr>
              <a:t>Muthanna</a:t>
            </a:r>
            <a:endParaRPr lang="en-US" altLang="ar-IQ" sz="2400" b="1" dirty="0">
              <a:solidFill>
                <a:srgbClr val="00B0F0"/>
              </a:solidFill>
              <a:latin typeface="Book Antiqua"/>
              <a:cs typeface="Times New Roman"/>
            </a:endParaRPr>
          </a:p>
          <a:p>
            <a:pPr eaLnBrk="1" fontAlgn="auto" hangingPunct="1">
              <a:spcAft>
                <a:spcPts val="0"/>
              </a:spcAft>
              <a:buFont typeface="Wingdings 2"/>
              <a:buNone/>
              <a:defRPr/>
            </a:pPr>
            <a:endParaRPr lang="ar-SA" sz="2400" dirty="0">
              <a:cs typeface="+mn-cs"/>
            </a:endParaRPr>
          </a:p>
        </p:txBody>
      </p:sp>
      <p:sp>
        <p:nvSpPr>
          <p:cNvPr id="2" name="عنوان 1"/>
          <p:cNvSpPr>
            <a:spLocks noGrp="1"/>
          </p:cNvSpPr>
          <p:nvPr>
            <p:ph type="ctrTitle"/>
          </p:nvPr>
        </p:nvSpPr>
        <p:spPr>
          <a:xfrm>
            <a:off x="911424" y="620691"/>
            <a:ext cx="10363200" cy="2427309"/>
          </a:xfrm>
          <a:extLst/>
        </p:spPr>
        <p:txBody>
          <a:bodyPr>
            <a:normAutofit/>
          </a:bodyPr>
          <a:lstStyle/>
          <a:p>
            <a:pPr eaLnBrk="1" fontAlgn="auto" hangingPunct="1">
              <a:spcAft>
                <a:spcPts val="0"/>
              </a:spcAft>
              <a:defRPr/>
            </a:pPr>
            <a:r>
              <a:rPr lang="en-US" sz="3600" dirty="0">
                <a:solidFill>
                  <a:srgbClr val="00B050"/>
                </a:solidFill>
                <a:cs typeface="+mj-cs"/>
              </a:rPr>
              <a:t>Art and Science of </a:t>
            </a:r>
            <a:r>
              <a:rPr lang="en-US" sz="3600" dirty="0" err="1">
                <a:solidFill>
                  <a:srgbClr val="00B050"/>
                </a:solidFill>
                <a:cs typeface="+mj-cs"/>
              </a:rPr>
              <a:t>Behaviour</a:t>
            </a:r>
            <a:r>
              <a:rPr lang="en-US" sz="3600" dirty="0">
                <a:solidFill>
                  <a:srgbClr val="00B050"/>
                </a:solidFill>
                <a:cs typeface="+mj-cs"/>
              </a:rPr>
              <a:t> Management</a:t>
            </a:r>
            <a:br>
              <a:rPr lang="en-US" sz="3600" dirty="0">
                <a:solidFill>
                  <a:srgbClr val="00B050"/>
                </a:solidFill>
                <a:cs typeface="+mj-cs"/>
              </a:rPr>
            </a:br>
            <a:r>
              <a:rPr sz="4000" dirty="0" err="1" smtClean="0">
                <a:solidFill>
                  <a:srgbClr val="FF0000"/>
                </a:solidFill>
                <a:cs typeface="+mj-cs"/>
              </a:rPr>
              <a:t>Pedodontic</a:t>
            </a:r>
            <a:r>
              <a:rPr sz="4000" dirty="0" smtClean="0">
                <a:solidFill>
                  <a:srgbClr val="FF0000"/>
                </a:solidFill>
                <a:cs typeface="+mj-cs"/>
              </a:rPr>
              <a:t> Dentistry \ 5</a:t>
            </a:r>
            <a:r>
              <a:rPr sz="4000" baseline="30000" dirty="0" smtClean="0">
                <a:solidFill>
                  <a:srgbClr val="FF0000"/>
                </a:solidFill>
                <a:cs typeface="+mj-cs"/>
              </a:rPr>
              <a:t>th</a:t>
            </a:r>
            <a:r>
              <a:rPr sz="4000" dirty="0" smtClean="0">
                <a:solidFill>
                  <a:srgbClr val="FF0000"/>
                </a:solidFill>
                <a:cs typeface="+mj-cs"/>
              </a:rPr>
              <a:t>-grade</a:t>
            </a:r>
            <a:r>
              <a:rPr dirty="0" smtClean="0">
                <a:solidFill>
                  <a:prstClr val="black"/>
                </a:solidFill>
                <a:cs typeface="+mj-cs"/>
              </a:rPr>
              <a:t/>
            </a:r>
            <a:br>
              <a:rPr dirty="0" smtClean="0">
                <a:solidFill>
                  <a:prstClr val="black"/>
                </a:solidFill>
                <a:cs typeface="+mj-cs"/>
              </a:rPr>
            </a:br>
            <a:r>
              <a:rPr dirty="0" smtClean="0">
                <a:solidFill>
                  <a:srgbClr val="C00000"/>
                </a:solidFill>
                <a:cs typeface="+mj-cs"/>
              </a:rPr>
              <a:t>Lec.3</a:t>
            </a:r>
            <a:endParaRPr lang="ar-SA" dirty="0">
              <a:solidFill>
                <a:srgbClr val="C00000"/>
              </a:solidFill>
              <a:cs typeface="+mj-cs"/>
            </a:endParaRPr>
          </a:p>
        </p:txBody>
      </p:sp>
    </p:spTree>
    <p:extLst>
      <p:ext uri="{BB962C8B-B14F-4D97-AF65-F5344CB8AC3E}">
        <p14:creationId xmlns:p14="http://schemas.microsoft.com/office/powerpoint/2010/main" val="14273862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966652" y="509452"/>
            <a:ext cx="10763793" cy="1754326"/>
          </a:xfrm>
          <a:prstGeom prst="rect">
            <a:avLst/>
          </a:prstGeom>
          <a:noFill/>
        </p:spPr>
        <p:txBody>
          <a:bodyPr wrap="square" rtlCol="0">
            <a:spAutoFit/>
          </a:bodyPr>
          <a:lstStyle/>
          <a:p>
            <a:pPr lvl="0" algn="ctr">
              <a:defRPr/>
            </a:pPr>
            <a:r>
              <a:rPr lang="en-US" sz="5400" b="1" dirty="0">
                <a:solidFill>
                  <a:schemeClr val="accent1">
                    <a:lumMod val="75000"/>
                  </a:schemeClr>
                </a:solidFill>
                <a:latin typeface="Algerian" panose="04020705040A02060702" pitchFamily="82" charset="0"/>
              </a:rPr>
              <a:t>Art and Science of </a:t>
            </a:r>
            <a:r>
              <a:rPr lang="en-US" sz="5400" b="1" dirty="0" err="1">
                <a:solidFill>
                  <a:schemeClr val="accent1">
                    <a:lumMod val="75000"/>
                  </a:schemeClr>
                </a:solidFill>
                <a:latin typeface="Algerian" panose="04020705040A02060702" pitchFamily="82" charset="0"/>
              </a:rPr>
              <a:t>Behaviour</a:t>
            </a:r>
            <a:r>
              <a:rPr lang="en-US" sz="5400" b="1" dirty="0">
                <a:solidFill>
                  <a:schemeClr val="accent1">
                    <a:lumMod val="75000"/>
                  </a:schemeClr>
                </a:solidFill>
                <a:latin typeface="Algerian" panose="04020705040A02060702" pitchFamily="82" charset="0"/>
              </a:rPr>
              <a:t> Management</a:t>
            </a:r>
          </a:p>
        </p:txBody>
      </p:sp>
      <p:pic>
        <p:nvPicPr>
          <p:cNvPr id="4" name="صورة 3"/>
          <p:cNvPicPr>
            <a:picLocks noChangeAspect="1"/>
          </p:cNvPicPr>
          <p:nvPr/>
        </p:nvPicPr>
        <p:blipFill>
          <a:blip r:embed="rId2"/>
          <a:stretch>
            <a:fillRect/>
          </a:stretch>
        </p:blipFill>
        <p:spPr>
          <a:xfrm>
            <a:off x="4556342" y="2263778"/>
            <a:ext cx="3810835" cy="3696610"/>
          </a:xfrm>
          <a:prstGeom prst="rect">
            <a:avLst/>
          </a:prstGeom>
        </p:spPr>
      </p:pic>
    </p:spTree>
    <p:extLst>
      <p:ext uri="{BB962C8B-B14F-4D97-AF65-F5344CB8AC3E}">
        <p14:creationId xmlns:p14="http://schemas.microsoft.com/office/powerpoint/2010/main" val="2935425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78873" y="401782"/>
            <a:ext cx="10827327" cy="1655619"/>
          </a:xfrm>
        </p:spPr>
        <p:txBody>
          <a:bodyPr>
            <a:normAutofit/>
          </a:bodyPr>
          <a:lstStyle/>
          <a:p>
            <a:pPr algn="ctr">
              <a:lnSpc>
                <a:spcPct val="107000"/>
              </a:lnSpc>
              <a:spcAft>
                <a:spcPts val="800"/>
              </a:spcAft>
            </a:pPr>
            <a:r>
              <a:rPr lang="en-US" b="1" cap="none" dirty="0">
                <a:ln w="22225">
                  <a:solidFill>
                    <a:schemeClr val="accent2"/>
                  </a:solidFill>
                  <a:prstDash val="solid"/>
                </a:ln>
                <a:solidFill>
                  <a:schemeClr val="accent2">
                    <a:lumMod val="40000"/>
                    <a:lumOff val="60000"/>
                  </a:schemeClr>
                </a:solidFill>
                <a:latin typeface="Times New Roman" panose="02020603050405020304" pitchFamily="18" charset="0"/>
                <a:ea typeface="Calibri" panose="020F0502020204030204" pitchFamily="34" charset="0"/>
                <a:cs typeface="Arial" panose="020B0604020202020204" pitchFamily="34" charset="0"/>
              </a:rPr>
              <a:t>Management of Children Behaviors </a:t>
            </a:r>
            <a:r>
              <a:rPr lang="en-US" sz="2000" dirty="0">
                <a:latin typeface="Calibri" panose="020F0502020204030204" pitchFamily="34" charset="0"/>
                <a:ea typeface="Calibri" panose="020F0502020204030204" pitchFamily="34" charset="0"/>
                <a:cs typeface="Arial" panose="020B0604020202020204" pitchFamily="34" charset="0"/>
              </a:rPr>
              <a:t/>
            </a:r>
            <a:br>
              <a:rPr lang="en-US" sz="2000" dirty="0">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عنصر نائب للمحتوى 2"/>
          <p:cNvSpPr>
            <a:spLocks noGrp="1"/>
          </p:cNvSpPr>
          <p:nvPr>
            <p:ph sz="quarter" idx="13"/>
          </p:nvPr>
        </p:nvSpPr>
        <p:spPr>
          <a:xfrm>
            <a:off x="263236" y="1496291"/>
            <a:ext cx="11242964" cy="4722395"/>
          </a:xfrm>
        </p:spPr>
        <p:txBody>
          <a:bodyPr/>
          <a:lstStyle/>
          <a:p>
            <a:pPr algn="just">
              <a:lnSpc>
                <a:spcPct val="107000"/>
              </a:lnSpc>
              <a:spcAft>
                <a:spcPts val="800"/>
              </a:spcAft>
              <a:buFont typeface="Wingdings" panose="05000000000000000000" pitchFamily="2" charset="2"/>
              <a:buChar char="v"/>
            </a:pPr>
            <a:r>
              <a:rPr lang="en-US" sz="2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Arial" panose="020B0604020202020204" pitchFamily="34" charset="0"/>
              </a:rPr>
              <a:t>Behavior:</a:t>
            </a:r>
            <a:r>
              <a:rPr lang="en-US" sz="2400" dirty="0">
                <a:latin typeface="Times New Roman" panose="02020603050405020304" pitchFamily="18" charset="0"/>
                <a:ea typeface="Calibri" panose="020F0502020204030204" pitchFamily="34" charset="0"/>
                <a:cs typeface="Arial" panose="020B0604020202020204" pitchFamily="34" charset="0"/>
              </a:rPr>
              <a:t> It is an observable act, which can be described in similar ways by more than one person. </a:t>
            </a:r>
            <a:endParaRPr lang="en-US" sz="2400" dirty="0" smtClean="0">
              <a:latin typeface="Times New Roman" panose="02020603050405020304" pitchFamily="18" charset="0"/>
              <a:ea typeface="Calibri" panose="020F0502020204030204" pitchFamily="34" charset="0"/>
              <a:cs typeface="Arial" panose="020B0604020202020204" pitchFamily="34" charset="0"/>
            </a:endParaRPr>
          </a:p>
          <a:p>
            <a:pPr marL="0" indent="0" algn="just">
              <a:lnSpc>
                <a:spcPct val="107000"/>
              </a:lnSpc>
              <a:spcAft>
                <a:spcPts val="800"/>
              </a:spcAft>
              <a:buNone/>
            </a:pP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0">
              <a:buNone/>
            </a:pPr>
            <a:r>
              <a:rPr lang="en-US" sz="2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Segoe UI Symbol" panose="020B0502040204020203" pitchFamily="34" charset="0"/>
                <a:ea typeface="Calibri" panose="020F0502020204030204" pitchFamily="34" charset="0"/>
                <a:cs typeface="Segoe UI Symbol" panose="020B0502040204020203" pitchFamily="34" charset="0"/>
              </a:rPr>
              <a:t>❖</a:t>
            </a:r>
            <a:r>
              <a:rPr lang="en-US" sz="2400" dirty="0">
                <a:latin typeface="Times New Roman" panose="02020603050405020304" pitchFamily="18" charset="0"/>
                <a:ea typeface="Calibri" panose="020F0502020204030204" pitchFamily="34" charset="0"/>
              </a:rPr>
              <a:t> </a:t>
            </a:r>
            <a:r>
              <a:rPr lang="en-US" sz="2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rPr>
              <a:t>Child dental management</a:t>
            </a:r>
            <a:r>
              <a:rPr lang="en-US" sz="2400" dirty="0">
                <a:latin typeface="Times New Roman" panose="02020603050405020304" pitchFamily="18" charset="0"/>
                <a:ea typeface="Calibri" panose="020F0502020204030204" pitchFamily="34" charset="0"/>
              </a:rPr>
              <a:t>: </a:t>
            </a:r>
            <a:r>
              <a:rPr lang="en-US" sz="2400" dirty="0" smtClean="0">
                <a:latin typeface="Times New Roman" panose="02020603050405020304" pitchFamily="18" charset="0"/>
                <a:ea typeface="Calibri" panose="020F0502020204030204" pitchFamily="34" charset="0"/>
              </a:rPr>
              <a:t>can </a:t>
            </a:r>
            <a:r>
              <a:rPr lang="en-US" sz="2400" dirty="0">
                <a:latin typeface="Times New Roman" panose="02020603050405020304" pitchFamily="18" charset="0"/>
                <a:ea typeface="Calibri" panose="020F0502020204030204" pitchFamily="34" charset="0"/>
              </a:rPr>
              <a:t>be defined as the means by which a course of treatment for a young patient can be completed in the shortest possible period, while at the same time ensuring that he will return for the next course willingly</a:t>
            </a:r>
            <a:endParaRPr lang="en-US" dirty="0"/>
          </a:p>
        </p:txBody>
      </p:sp>
    </p:spTree>
    <p:extLst>
      <p:ext uri="{BB962C8B-B14F-4D97-AF65-F5344CB8AC3E}">
        <p14:creationId xmlns:p14="http://schemas.microsoft.com/office/powerpoint/2010/main" val="21902587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6364" y="324638"/>
            <a:ext cx="10280072" cy="627736"/>
          </a:xfrm>
          <a:prstGeom prst="rect">
            <a:avLst/>
          </a:prstGeom>
        </p:spPr>
        <p:txBody>
          <a:bodyPr vert="horz" wrap="square" lIns="0" tIns="12065" rIns="0" bIns="0" rtlCol="0" anchor="ctr">
            <a:spAutoFit/>
          </a:bodyPr>
          <a:lstStyle/>
          <a:p>
            <a:pPr marL="12700">
              <a:lnSpc>
                <a:spcPct val="100000"/>
              </a:lnSpc>
              <a:spcBef>
                <a:spcPts val="95"/>
              </a:spcBef>
            </a:pPr>
            <a:r>
              <a:rPr b="1" spc="-70" dirty="0" smtClean="0">
                <a:solidFill>
                  <a:srgbClr val="CC00CC"/>
                </a:solidFill>
                <a:latin typeface="Times New Roman"/>
                <a:cs typeface="Times New Roman"/>
              </a:rPr>
              <a:t>The</a:t>
            </a:r>
            <a:r>
              <a:rPr lang="en-US" b="1" spc="-70" dirty="0" smtClean="0">
                <a:solidFill>
                  <a:srgbClr val="CC00CC"/>
                </a:solidFill>
                <a:latin typeface="Times New Roman"/>
                <a:cs typeface="Times New Roman"/>
              </a:rPr>
              <a:t> </a:t>
            </a:r>
            <a:r>
              <a:rPr b="1" spc="-70" dirty="0" smtClean="0">
                <a:solidFill>
                  <a:srgbClr val="CC00CC"/>
                </a:solidFill>
                <a:latin typeface="Times New Roman"/>
                <a:cs typeface="Times New Roman"/>
              </a:rPr>
              <a:t> </a:t>
            </a:r>
            <a:r>
              <a:rPr b="1" spc="-80" dirty="0">
                <a:solidFill>
                  <a:srgbClr val="CC00CC"/>
                </a:solidFill>
                <a:latin typeface="Times New Roman"/>
                <a:cs typeface="Times New Roman"/>
              </a:rPr>
              <a:t>First </a:t>
            </a:r>
            <a:r>
              <a:rPr lang="en-US" b="1" spc="-80" dirty="0" smtClean="0">
                <a:solidFill>
                  <a:srgbClr val="CC00CC"/>
                </a:solidFill>
                <a:latin typeface="Times New Roman"/>
                <a:cs typeface="Times New Roman"/>
              </a:rPr>
              <a:t>  </a:t>
            </a:r>
            <a:r>
              <a:rPr b="1" spc="-85" dirty="0" smtClean="0">
                <a:solidFill>
                  <a:srgbClr val="CC00CC"/>
                </a:solidFill>
                <a:latin typeface="Times New Roman"/>
                <a:cs typeface="Times New Roman"/>
              </a:rPr>
              <a:t>dental</a:t>
            </a:r>
            <a:r>
              <a:rPr b="1" spc="-550" dirty="0" smtClean="0">
                <a:solidFill>
                  <a:srgbClr val="CC00CC"/>
                </a:solidFill>
                <a:latin typeface="Times New Roman"/>
                <a:cs typeface="Times New Roman"/>
              </a:rPr>
              <a:t> </a:t>
            </a:r>
            <a:r>
              <a:rPr lang="en-US" b="1" spc="-550" dirty="0" smtClean="0">
                <a:solidFill>
                  <a:srgbClr val="CC00CC"/>
                </a:solidFill>
                <a:latin typeface="Times New Roman"/>
                <a:cs typeface="Times New Roman"/>
              </a:rPr>
              <a:t>     </a:t>
            </a:r>
            <a:r>
              <a:rPr b="1" spc="-80" dirty="0" smtClean="0">
                <a:solidFill>
                  <a:srgbClr val="CC00CC"/>
                </a:solidFill>
                <a:latin typeface="Times New Roman"/>
                <a:cs typeface="Times New Roman"/>
              </a:rPr>
              <a:t>visit</a:t>
            </a:r>
            <a:endParaRPr dirty="0">
              <a:latin typeface="Times New Roman"/>
              <a:cs typeface="Times New Roman"/>
            </a:endParaRPr>
          </a:p>
        </p:txBody>
      </p:sp>
      <p:sp>
        <p:nvSpPr>
          <p:cNvPr id="3" name="object 3"/>
          <p:cNvSpPr txBox="1"/>
          <p:nvPr/>
        </p:nvSpPr>
        <p:spPr>
          <a:xfrm>
            <a:off x="2280920" y="1830984"/>
            <a:ext cx="7847965" cy="1059180"/>
          </a:xfrm>
          <a:prstGeom prst="rect">
            <a:avLst/>
          </a:prstGeom>
        </p:spPr>
        <p:txBody>
          <a:bodyPr vert="horz" wrap="square" lIns="0" tIns="102235" rIns="0" bIns="0" rtlCol="0">
            <a:spAutoFit/>
          </a:bodyPr>
          <a:lstStyle/>
          <a:p>
            <a:pPr marL="355600" indent="-343535">
              <a:spcBef>
                <a:spcPts val="805"/>
              </a:spcBef>
              <a:buClr>
                <a:srgbClr val="D5EBFF"/>
              </a:buClr>
              <a:buSzPct val="94642"/>
              <a:buFont typeface="Wingdings"/>
              <a:buChar char=""/>
              <a:tabLst>
                <a:tab pos="355600" algn="l"/>
                <a:tab pos="356235" algn="l"/>
              </a:tabLst>
            </a:pPr>
            <a:r>
              <a:rPr sz="2800" b="1" dirty="0">
                <a:solidFill>
                  <a:srgbClr val="FFFFFF"/>
                </a:solidFill>
                <a:latin typeface="Times New Roman"/>
                <a:cs typeface="Times New Roman"/>
              </a:rPr>
              <a:t>Should </a:t>
            </a:r>
            <a:r>
              <a:rPr sz="2800" b="1" spc="-5" dirty="0">
                <a:solidFill>
                  <a:srgbClr val="FFFFFF"/>
                </a:solidFill>
                <a:latin typeface="Times New Roman"/>
                <a:cs typeface="Times New Roman"/>
              </a:rPr>
              <a:t>be kept </a:t>
            </a:r>
            <a:r>
              <a:rPr sz="2800" b="1" dirty="0">
                <a:solidFill>
                  <a:srgbClr val="FFFFFF"/>
                </a:solidFill>
                <a:latin typeface="Times New Roman"/>
                <a:cs typeface="Times New Roman"/>
              </a:rPr>
              <a:t>as pleasant </a:t>
            </a:r>
            <a:r>
              <a:rPr sz="2800" b="1" spc="-5" dirty="0">
                <a:solidFill>
                  <a:srgbClr val="FFFFFF"/>
                </a:solidFill>
                <a:latin typeface="Times New Roman"/>
                <a:cs typeface="Times New Roman"/>
              </a:rPr>
              <a:t>and simple as</a:t>
            </a:r>
            <a:r>
              <a:rPr sz="2800" b="1" spc="25" dirty="0">
                <a:solidFill>
                  <a:srgbClr val="FFFFFF"/>
                </a:solidFill>
                <a:latin typeface="Times New Roman"/>
                <a:cs typeface="Times New Roman"/>
              </a:rPr>
              <a:t> </a:t>
            </a:r>
            <a:r>
              <a:rPr sz="2800" b="1" dirty="0">
                <a:solidFill>
                  <a:srgbClr val="FFFFFF"/>
                </a:solidFill>
                <a:latin typeface="Times New Roman"/>
                <a:cs typeface="Times New Roman"/>
              </a:rPr>
              <a:t>possible</a:t>
            </a:r>
            <a:endParaRPr sz="2800">
              <a:latin typeface="Times New Roman"/>
              <a:cs typeface="Times New Roman"/>
            </a:endParaRPr>
          </a:p>
          <a:p>
            <a:pPr marL="355600" indent="-343535">
              <a:spcBef>
                <a:spcPts val="710"/>
              </a:spcBef>
              <a:buClr>
                <a:srgbClr val="D5EBFF"/>
              </a:buClr>
              <a:buSzPct val="94642"/>
              <a:buFont typeface="Wingdings"/>
              <a:buChar char=""/>
              <a:tabLst>
                <a:tab pos="355600" algn="l"/>
                <a:tab pos="356235" algn="l"/>
              </a:tabLst>
            </a:pPr>
            <a:r>
              <a:rPr sz="2800" b="1" spc="-5" dirty="0">
                <a:solidFill>
                  <a:srgbClr val="FFFFFF"/>
                </a:solidFill>
                <a:latin typeface="Times New Roman"/>
                <a:cs typeface="Times New Roman"/>
              </a:rPr>
              <a:t>An </a:t>
            </a:r>
            <a:r>
              <a:rPr sz="2800" b="1" dirty="0">
                <a:solidFill>
                  <a:srgbClr val="FFFFFF"/>
                </a:solidFill>
                <a:latin typeface="Times New Roman"/>
                <a:cs typeface="Times New Roman"/>
              </a:rPr>
              <a:t>examination and fluoride</a:t>
            </a:r>
            <a:r>
              <a:rPr sz="2800" b="1" spc="-10" dirty="0">
                <a:solidFill>
                  <a:srgbClr val="FFFFFF"/>
                </a:solidFill>
                <a:latin typeface="Times New Roman"/>
                <a:cs typeface="Times New Roman"/>
              </a:rPr>
              <a:t> treatment</a:t>
            </a:r>
            <a:endParaRPr sz="2800">
              <a:latin typeface="Times New Roman"/>
              <a:cs typeface="Times New Roman"/>
            </a:endParaRPr>
          </a:p>
        </p:txBody>
      </p:sp>
      <p:sp>
        <p:nvSpPr>
          <p:cNvPr id="4" name="object 4"/>
          <p:cNvSpPr/>
          <p:nvPr/>
        </p:nvSpPr>
        <p:spPr>
          <a:xfrm>
            <a:off x="3900423" y="3860800"/>
            <a:ext cx="4442968" cy="2768600"/>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5122743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grpSp>
        <p:nvGrpSpPr>
          <p:cNvPr id="2" name="object 2"/>
          <p:cNvGrpSpPr/>
          <p:nvPr/>
        </p:nvGrpSpPr>
        <p:grpSpPr>
          <a:xfrm>
            <a:off x="392754" y="3175"/>
            <a:ext cx="8543427" cy="6854825"/>
            <a:chOff x="0" y="10"/>
            <a:chExt cx="6055360" cy="6854825"/>
          </a:xfrm>
        </p:grpSpPr>
        <p:sp>
          <p:nvSpPr>
            <p:cNvPr id="3" name="object 3"/>
            <p:cNvSpPr/>
            <p:nvPr/>
          </p:nvSpPr>
          <p:spPr>
            <a:xfrm>
              <a:off x="89915" y="67056"/>
              <a:ext cx="5711952" cy="661416"/>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4110228" y="2034540"/>
              <a:ext cx="1258824" cy="582167"/>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520952" y="3895344"/>
              <a:ext cx="1856232" cy="611124"/>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4501896" y="3895344"/>
              <a:ext cx="1552955" cy="611124"/>
            </a:xfrm>
            <a:prstGeom prst="rect">
              <a:avLst/>
            </a:prstGeom>
            <a:blipFill>
              <a:blip r:embed="rId5" cstate="print"/>
              <a:stretch>
                <a:fillRect/>
              </a:stretch>
            </a:blipFill>
          </p:spPr>
          <p:txBody>
            <a:bodyPr wrap="square" lIns="0" tIns="0" rIns="0" bIns="0" rtlCol="0"/>
            <a:lstStyle/>
            <a:p>
              <a:endParaRPr/>
            </a:p>
          </p:txBody>
        </p:sp>
      </p:grpSp>
      <p:grpSp>
        <p:nvGrpSpPr>
          <p:cNvPr id="10" name="object 10"/>
          <p:cNvGrpSpPr/>
          <p:nvPr/>
        </p:nvGrpSpPr>
        <p:grpSpPr>
          <a:xfrm>
            <a:off x="3270143" y="762000"/>
            <a:ext cx="6407640" cy="5943600"/>
            <a:chOff x="2100326" y="762000"/>
            <a:chExt cx="6053455" cy="5943600"/>
          </a:xfrm>
        </p:grpSpPr>
        <p:sp>
          <p:nvSpPr>
            <p:cNvPr id="11" name="object 11"/>
            <p:cNvSpPr/>
            <p:nvPr/>
          </p:nvSpPr>
          <p:spPr>
            <a:xfrm>
              <a:off x="3505200" y="762000"/>
              <a:ext cx="2409825" cy="1371600"/>
            </a:xfrm>
            <a:prstGeom prst="rect">
              <a:avLst/>
            </a:prstGeom>
            <a:blipFill>
              <a:blip r:embed="rId6" cstate="print"/>
              <a:stretch>
                <a:fillRect/>
              </a:stretch>
            </a:blipFill>
          </p:spPr>
          <p:txBody>
            <a:bodyPr wrap="square" lIns="0" tIns="0" rIns="0" bIns="0" rtlCol="0"/>
            <a:lstStyle/>
            <a:p>
              <a:endParaRPr/>
            </a:p>
          </p:txBody>
        </p:sp>
        <p:sp>
          <p:nvSpPr>
            <p:cNvPr id="12" name="object 12"/>
            <p:cNvSpPr/>
            <p:nvPr/>
          </p:nvSpPr>
          <p:spPr>
            <a:xfrm>
              <a:off x="2100326" y="4419600"/>
              <a:ext cx="1206500" cy="2286000"/>
            </a:xfrm>
            <a:prstGeom prst="rect">
              <a:avLst/>
            </a:prstGeom>
            <a:blipFill>
              <a:blip r:embed="rId7" cstate="print"/>
              <a:stretch>
                <a:fillRect/>
              </a:stretch>
            </a:blipFill>
          </p:spPr>
          <p:txBody>
            <a:bodyPr wrap="square" lIns="0" tIns="0" rIns="0" bIns="0" rtlCol="0"/>
            <a:lstStyle/>
            <a:p>
              <a:endParaRPr/>
            </a:p>
          </p:txBody>
        </p:sp>
        <p:sp>
          <p:nvSpPr>
            <p:cNvPr id="13" name="object 13"/>
            <p:cNvSpPr/>
            <p:nvPr/>
          </p:nvSpPr>
          <p:spPr>
            <a:xfrm>
              <a:off x="5938773" y="4776723"/>
              <a:ext cx="2214626" cy="1624076"/>
            </a:xfrm>
            <a:prstGeom prst="rect">
              <a:avLst/>
            </a:prstGeom>
            <a:blipFill>
              <a:blip r:embed="rId8" cstate="print"/>
              <a:stretch>
                <a:fillRect/>
              </a:stretch>
            </a:blipFill>
          </p:spPr>
          <p:txBody>
            <a:bodyPr wrap="square" lIns="0" tIns="0" rIns="0" bIns="0" rtlCol="0"/>
            <a:lstStyle/>
            <a:p>
              <a:endParaRPr/>
            </a:p>
          </p:txBody>
        </p:sp>
        <p:sp>
          <p:nvSpPr>
            <p:cNvPr id="14" name="object 14"/>
            <p:cNvSpPr/>
            <p:nvPr/>
          </p:nvSpPr>
          <p:spPr>
            <a:xfrm>
              <a:off x="3200400" y="2590799"/>
              <a:ext cx="3128645" cy="1409700"/>
            </a:xfrm>
            <a:custGeom>
              <a:avLst/>
              <a:gdLst/>
              <a:ahLst/>
              <a:cxnLst/>
              <a:rect l="l" t="t" r="r" b="b"/>
              <a:pathLst>
                <a:path w="3128645" h="1409700">
                  <a:moveTo>
                    <a:pt x="1299718" y="80772"/>
                  </a:moveTo>
                  <a:lnTo>
                    <a:pt x="1291082" y="71628"/>
                  </a:lnTo>
                  <a:lnTo>
                    <a:pt x="51168" y="1238554"/>
                  </a:lnTo>
                  <a:lnTo>
                    <a:pt x="29337" y="1215390"/>
                  </a:lnTo>
                  <a:lnTo>
                    <a:pt x="0" y="1295400"/>
                  </a:lnTo>
                  <a:lnTo>
                    <a:pt x="81661" y="1270889"/>
                  </a:lnTo>
                  <a:lnTo>
                    <a:pt x="68122" y="1256538"/>
                  </a:lnTo>
                  <a:lnTo>
                    <a:pt x="59855" y="1247775"/>
                  </a:lnTo>
                  <a:lnTo>
                    <a:pt x="1299718" y="80772"/>
                  </a:lnTo>
                  <a:close/>
                </a:path>
                <a:path w="3128645" h="1409700">
                  <a:moveTo>
                    <a:pt x="2743200" y="1365250"/>
                  </a:moveTo>
                  <a:lnTo>
                    <a:pt x="152400" y="1365250"/>
                  </a:lnTo>
                  <a:lnTo>
                    <a:pt x="152400" y="1333500"/>
                  </a:lnTo>
                  <a:lnTo>
                    <a:pt x="76200" y="1371600"/>
                  </a:lnTo>
                  <a:lnTo>
                    <a:pt x="152400" y="1409700"/>
                  </a:lnTo>
                  <a:lnTo>
                    <a:pt x="152400" y="1377950"/>
                  </a:lnTo>
                  <a:lnTo>
                    <a:pt x="2743200" y="1377950"/>
                  </a:lnTo>
                  <a:lnTo>
                    <a:pt x="2743200" y="1365250"/>
                  </a:lnTo>
                  <a:close/>
                </a:path>
                <a:path w="3128645" h="1409700">
                  <a:moveTo>
                    <a:pt x="2819400" y="1295400"/>
                  </a:moveTo>
                  <a:lnTo>
                    <a:pt x="2806700" y="1289050"/>
                  </a:lnTo>
                  <a:lnTo>
                    <a:pt x="2743200" y="1257300"/>
                  </a:lnTo>
                  <a:lnTo>
                    <a:pt x="2743200" y="1289050"/>
                  </a:lnTo>
                  <a:lnTo>
                    <a:pt x="152400" y="1289050"/>
                  </a:lnTo>
                  <a:lnTo>
                    <a:pt x="152400" y="1301750"/>
                  </a:lnTo>
                  <a:lnTo>
                    <a:pt x="2743200" y="1301750"/>
                  </a:lnTo>
                  <a:lnTo>
                    <a:pt x="2743200" y="1333500"/>
                  </a:lnTo>
                  <a:lnTo>
                    <a:pt x="2806700" y="1301750"/>
                  </a:lnTo>
                  <a:lnTo>
                    <a:pt x="2819400" y="1295400"/>
                  </a:lnTo>
                  <a:close/>
                </a:path>
                <a:path w="3128645" h="1409700">
                  <a:moveTo>
                    <a:pt x="3048000" y="1295400"/>
                  </a:moveTo>
                  <a:lnTo>
                    <a:pt x="3032417" y="1259332"/>
                  </a:lnTo>
                  <a:lnTo>
                    <a:pt x="3014218" y="1217168"/>
                  </a:lnTo>
                  <a:lnTo>
                    <a:pt x="2993783" y="1241463"/>
                  </a:lnTo>
                  <a:lnTo>
                    <a:pt x="1604264" y="71374"/>
                  </a:lnTo>
                  <a:lnTo>
                    <a:pt x="1596136" y="81026"/>
                  </a:lnTo>
                  <a:lnTo>
                    <a:pt x="2985605" y="1251191"/>
                  </a:lnTo>
                  <a:lnTo>
                    <a:pt x="2965196" y="1275461"/>
                  </a:lnTo>
                  <a:lnTo>
                    <a:pt x="3048000" y="1295400"/>
                  </a:lnTo>
                  <a:close/>
                </a:path>
                <a:path w="3128645" h="1409700">
                  <a:moveTo>
                    <a:pt x="3128137" y="1138047"/>
                  </a:moveTo>
                  <a:lnTo>
                    <a:pt x="1740077" y="42291"/>
                  </a:lnTo>
                  <a:lnTo>
                    <a:pt x="1746288" y="34417"/>
                  </a:lnTo>
                  <a:lnTo>
                    <a:pt x="1759839" y="17272"/>
                  </a:lnTo>
                  <a:lnTo>
                    <a:pt x="1676400" y="0"/>
                  </a:lnTo>
                  <a:lnTo>
                    <a:pt x="1712595" y="77089"/>
                  </a:lnTo>
                  <a:lnTo>
                    <a:pt x="1732241" y="52222"/>
                  </a:lnTo>
                  <a:lnTo>
                    <a:pt x="3120263" y="1147953"/>
                  </a:lnTo>
                  <a:lnTo>
                    <a:pt x="3128137" y="1138047"/>
                  </a:lnTo>
                  <a:close/>
                </a:path>
              </a:pathLst>
            </a:custGeom>
            <a:solidFill>
              <a:srgbClr val="FFFFFF"/>
            </a:solidFill>
          </p:spPr>
          <p:txBody>
            <a:bodyPr wrap="square" lIns="0" tIns="0" rIns="0" bIns="0" rtlCol="0"/>
            <a:lstStyle/>
            <a:p>
              <a:endParaRPr/>
            </a:p>
          </p:txBody>
        </p:sp>
      </p:grpSp>
      <p:sp>
        <p:nvSpPr>
          <p:cNvPr id="16" name="object 16"/>
          <p:cNvSpPr/>
          <p:nvPr/>
        </p:nvSpPr>
        <p:spPr>
          <a:xfrm>
            <a:off x="4719955" y="2590801"/>
            <a:ext cx="1147445" cy="1147445"/>
          </a:xfrm>
          <a:custGeom>
            <a:avLst/>
            <a:gdLst/>
            <a:ahLst/>
            <a:cxnLst/>
            <a:rect l="l" t="t" r="r" b="b"/>
            <a:pathLst>
              <a:path w="1147445" h="1147445">
                <a:moveTo>
                  <a:pt x="1089089" y="49340"/>
                </a:moveTo>
                <a:lnTo>
                  <a:pt x="0" y="1138555"/>
                </a:lnTo>
                <a:lnTo>
                  <a:pt x="8889" y="1147445"/>
                </a:lnTo>
                <a:lnTo>
                  <a:pt x="1098104" y="58355"/>
                </a:lnTo>
                <a:lnTo>
                  <a:pt x="1089089" y="49340"/>
                </a:lnTo>
                <a:close/>
              </a:path>
              <a:path w="1147445" h="1147445">
                <a:moveTo>
                  <a:pt x="1133983" y="40386"/>
                </a:moveTo>
                <a:lnTo>
                  <a:pt x="1098042" y="40386"/>
                </a:lnTo>
                <a:lnTo>
                  <a:pt x="1107058" y="49402"/>
                </a:lnTo>
                <a:lnTo>
                  <a:pt x="1098104" y="58355"/>
                </a:lnTo>
                <a:lnTo>
                  <a:pt x="1120520" y="80772"/>
                </a:lnTo>
                <a:lnTo>
                  <a:pt x="1133983" y="40386"/>
                </a:lnTo>
                <a:close/>
              </a:path>
              <a:path w="1147445" h="1147445">
                <a:moveTo>
                  <a:pt x="1098042" y="40386"/>
                </a:moveTo>
                <a:lnTo>
                  <a:pt x="1089089" y="49340"/>
                </a:lnTo>
                <a:lnTo>
                  <a:pt x="1098104" y="58355"/>
                </a:lnTo>
                <a:lnTo>
                  <a:pt x="1107058" y="49402"/>
                </a:lnTo>
                <a:lnTo>
                  <a:pt x="1098042" y="40386"/>
                </a:lnTo>
                <a:close/>
              </a:path>
              <a:path w="1147445" h="1147445">
                <a:moveTo>
                  <a:pt x="1147445" y="0"/>
                </a:moveTo>
                <a:lnTo>
                  <a:pt x="1066672" y="26924"/>
                </a:lnTo>
                <a:lnTo>
                  <a:pt x="1089089" y="49340"/>
                </a:lnTo>
                <a:lnTo>
                  <a:pt x="1098042" y="40386"/>
                </a:lnTo>
                <a:lnTo>
                  <a:pt x="1133983" y="40386"/>
                </a:lnTo>
                <a:lnTo>
                  <a:pt x="1147445" y="0"/>
                </a:lnTo>
                <a:close/>
              </a:path>
            </a:pathLst>
          </a:custGeom>
          <a:solidFill>
            <a:srgbClr val="FFFFFF"/>
          </a:solidFill>
        </p:spPr>
        <p:txBody>
          <a:bodyPr wrap="square" lIns="0" tIns="0" rIns="0" bIns="0" rtlCol="0"/>
          <a:lstStyle/>
          <a:p>
            <a:endParaRPr/>
          </a:p>
        </p:txBody>
      </p:sp>
      <p:sp>
        <p:nvSpPr>
          <p:cNvPr id="17" name="object 17"/>
          <p:cNvSpPr txBox="1"/>
          <p:nvPr/>
        </p:nvSpPr>
        <p:spPr>
          <a:xfrm>
            <a:off x="123986" y="1640969"/>
            <a:ext cx="4633229" cy="2044149"/>
          </a:xfrm>
          <a:prstGeom prst="rect">
            <a:avLst/>
          </a:prstGeom>
        </p:spPr>
        <p:txBody>
          <a:bodyPr vert="horz" wrap="square" lIns="0" tIns="12700" rIns="0" bIns="0" rtlCol="0">
            <a:spAutoFit/>
          </a:bodyPr>
          <a:lstStyle/>
          <a:p>
            <a:pPr marL="12700" marR="5080">
              <a:lnSpc>
                <a:spcPct val="110000"/>
              </a:lnSpc>
              <a:spcBef>
                <a:spcPts val="100"/>
              </a:spcBef>
            </a:pPr>
            <a:r>
              <a:rPr sz="2400" dirty="0">
                <a:solidFill>
                  <a:srgbClr val="D5EBFF"/>
                </a:solidFill>
                <a:latin typeface="Times New Roman"/>
                <a:cs typeface="Times New Roman"/>
              </a:rPr>
              <a:t>The </a:t>
            </a:r>
            <a:r>
              <a:rPr sz="2400" spc="-5" dirty="0">
                <a:solidFill>
                  <a:srgbClr val="D5EBFF"/>
                </a:solidFill>
                <a:latin typeface="Times New Roman"/>
                <a:cs typeface="Times New Roman"/>
              </a:rPr>
              <a:t>major difference  </a:t>
            </a:r>
            <a:r>
              <a:rPr sz="2400" dirty="0">
                <a:solidFill>
                  <a:srgbClr val="D5EBFF"/>
                </a:solidFill>
                <a:latin typeface="Times New Roman"/>
                <a:cs typeface="Times New Roman"/>
              </a:rPr>
              <a:t>in treating adults &amp;  children is </a:t>
            </a:r>
            <a:r>
              <a:rPr sz="2400" spc="-5" dirty="0">
                <a:solidFill>
                  <a:srgbClr val="D5EBFF"/>
                </a:solidFill>
                <a:latin typeface="Times New Roman"/>
                <a:cs typeface="Times New Roman"/>
              </a:rPr>
              <a:t>in </a:t>
            </a:r>
            <a:r>
              <a:rPr sz="2400" dirty="0">
                <a:solidFill>
                  <a:srgbClr val="D5EBFF"/>
                </a:solidFill>
                <a:latin typeface="Times New Roman"/>
                <a:cs typeface="Times New Roman"/>
              </a:rPr>
              <a:t>adults</a:t>
            </a:r>
            <a:r>
              <a:rPr sz="2400" spc="-150" dirty="0">
                <a:solidFill>
                  <a:srgbClr val="D5EBFF"/>
                </a:solidFill>
                <a:latin typeface="Times New Roman"/>
                <a:cs typeface="Times New Roman"/>
              </a:rPr>
              <a:t> </a:t>
            </a:r>
            <a:r>
              <a:rPr sz="2400" spc="-5" dirty="0">
                <a:solidFill>
                  <a:srgbClr val="D5EBFF"/>
                </a:solidFill>
                <a:latin typeface="Times New Roman"/>
                <a:cs typeface="Times New Roman"/>
              </a:rPr>
              <a:t>its  </a:t>
            </a:r>
            <a:r>
              <a:rPr sz="2400" dirty="0">
                <a:solidFill>
                  <a:srgbClr val="D5EBFF"/>
                </a:solidFill>
                <a:latin typeface="Times New Roman"/>
                <a:cs typeface="Times New Roman"/>
              </a:rPr>
              <a:t>1 to 1</a:t>
            </a:r>
            <a:r>
              <a:rPr sz="2400" spc="-65" dirty="0">
                <a:solidFill>
                  <a:srgbClr val="D5EBFF"/>
                </a:solidFill>
                <a:latin typeface="Times New Roman"/>
                <a:cs typeface="Times New Roman"/>
              </a:rPr>
              <a:t> </a:t>
            </a:r>
            <a:r>
              <a:rPr sz="2400" dirty="0">
                <a:solidFill>
                  <a:srgbClr val="D5EBFF"/>
                </a:solidFill>
                <a:latin typeface="Times New Roman"/>
                <a:cs typeface="Times New Roman"/>
              </a:rPr>
              <a:t>relationship.</a:t>
            </a:r>
            <a:endParaRPr sz="2400" dirty="0">
              <a:latin typeface="Times New Roman"/>
              <a:cs typeface="Times New Roman"/>
            </a:endParaRPr>
          </a:p>
          <a:p>
            <a:pPr marL="12700" marR="187325">
              <a:lnSpc>
                <a:spcPct val="110000"/>
              </a:lnSpc>
            </a:pPr>
            <a:r>
              <a:rPr sz="2400" dirty="0">
                <a:solidFill>
                  <a:srgbClr val="D5EBFF"/>
                </a:solidFill>
                <a:latin typeface="Times New Roman"/>
                <a:cs typeface="Times New Roman"/>
              </a:rPr>
              <a:t>However treating a  child is a</a:t>
            </a:r>
            <a:r>
              <a:rPr sz="2400" spc="-114" dirty="0">
                <a:solidFill>
                  <a:srgbClr val="D5EBFF"/>
                </a:solidFill>
                <a:latin typeface="Times New Roman"/>
                <a:cs typeface="Times New Roman"/>
              </a:rPr>
              <a:t> </a:t>
            </a:r>
            <a:r>
              <a:rPr sz="2400" dirty="0">
                <a:solidFill>
                  <a:srgbClr val="D5EBFF"/>
                </a:solidFill>
                <a:latin typeface="Times New Roman"/>
                <a:cs typeface="Times New Roman"/>
              </a:rPr>
              <a:t>pedodontic  </a:t>
            </a:r>
            <a:r>
              <a:rPr sz="2400" spc="-5" dirty="0">
                <a:solidFill>
                  <a:srgbClr val="D5EBFF"/>
                </a:solidFill>
                <a:latin typeface="Times New Roman"/>
                <a:cs typeface="Times New Roman"/>
              </a:rPr>
              <a:t>treatment</a:t>
            </a:r>
            <a:r>
              <a:rPr sz="2400" spc="-40" dirty="0">
                <a:solidFill>
                  <a:srgbClr val="D5EBFF"/>
                </a:solidFill>
                <a:latin typeface="Times New Roman"/>
                <a:cs typeface="Times New Roman"/>
              </a:rPr>
              <a:t> </a:t>
            </a:r>
            <a:r>
              <a:rPr sz="2400" dirty="0">
                <a:solidFill>
                  <a:srgbClr val="D5EBFF"/>
                </a:solidFill>
                <a:latin typeface="Times New Roman"/>
                <a:cs typeface="Times New Roman"/>
              </a:rPr>
              <a:t>triangle.</a:t>
            </a:r>
            <a:endParaRPr sz="2400" dirty="0">
              <a:latin typeface="Times New Roman"/>
              <a:cs typeface="Times New Roman"/>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3"/>
          </p:nvPr>
        </p:nvSpPr>
        <p:spPr/>
        <p:txBody>
          <a:bodyPr/>
          <a:lstStyle/>
          <a:p>
            <a:pPr marL="285750" lvl="0" indent="-285750" defTabSz="457200">
              <a:spcBef>
                <a:spcPts val="0"/>
              </a:spcBef>
              <a:spcAft>
                <a:spcPts val="0"/>
              </a:spcAft>
              <a:buClrTx/>
              <a:buFont typeface="Wingdings" panose="05000000000000000000" pitchFamily="2" charset="2"/>
              <a:buChar char="v"/>
            </a:pPr>
            <a:r>
              <a:rPr lang="en-US" sz="2800" spc="0" dirty="0">
                <a:solidFill>
                  <a:srgbClr val="FFFFFF"/>
                </a:solidFill>
                <a:latin typeface="Times New Roman" panose="02020603050405020304" pitchFamily="18" charset="0"/>
                <a:ea typeface="Calibri" panose="020F0502020204030204" pitchFamily="34" charset="0"/>
              </a:rPr>
              <a:t>Treating a child, however, usually relies on a one-to-two relationship among the dentist, the patient, and parents or caregivers. </a:t>
            </a:r>
          </a:p>
          <a:p>
            <a:pPr marL="285750" lvl="0" indent="-285750" defTabSz="457200">
              <a:spcBef>
                <a:spcPts val="0"/>
              </a:spcBef>
              <a:spcAft>
                <a:spcPts val="0"/>
              </a:spcAft>
              <a:buClrTx/>
              <a:buFont typeface="Wingdings" panose="05000000000000000000" pitchFamily="2" charset="2"/>
              <a:buChar char="v"/>
            </a:pPr>
            <a:r>
              <a:rPr lang="en-US" sz="2800" spc="0" dirty="0">
                <a:solidFill>
                  <a:srgbClr val="FFFFFF"/>
                </a:solidFill>
                <a:latin typeface="Times New Roman" panose="02020603050405020304" pitchFamily="18" charset="0"/>
                <a:ea typeface="Calibri" panose="020F0502020204030204" pitchFamily="34" charset="0"/>
              </a:rPr>
              <a:t>This relationship, known </a:t>
            </a:r>
            <a:r>
              <a:rPr lang="en-US" sz="2800" spc="0" dirty="0" smtClean="0">
                <a:solidFill>
                  <a:srgbClr val="FFFFFF"/>
                </a:solidFill>
                <a:latin typeface="Times New Roman" panose="02020603050405020304" pitchFamily="18" charset="0"/>
                <a:ea typeface="Calibri" panose="020F0502020204030204" pitchFamily="34" charset="0"/>
              </a:rPr>
              <a:t>as the </a:t>
            </a:r>
            <a:r>
              <a:rPr lang="en-US" sz="2800" spc="0" dirty="0">
                <a:solidFill>
                  <a:srgbClr val="FFFFFF"/>
                </a:solidFill>
                <a:latin typeface="Times New Roman" panose="02020603050405020304" pitchFamily="18" charset="0"/>
                <a:ea typeface="Calibri" panose="020F0502020204030204" pitchFamily="34" charset="0"/>
              </a:rPr>
              <a:t>pediatric dentistry</a:t>
            </a:r>
          </a:p>
          <a:p>
            <a:pPr marL="0" lvl="0" indent="0" defTabSz="457200">
              <a:spcBef>
                <a:spcPts val="0"/>
              </a:spcBef>
              <a:spcAft>
                <a:spcPts val="0"/>
              </a:spcAft>
              <a:buClrTx/>
              <a:buNone/>
            </a:pPr>
            <a:r>
              <a:rPr lang="en-US" sz="2800" spc="0" dirty="0">
                <a:solidFill>
                  <a:srgbClr val="FFFFFF"/>
                </a:solidFill>
                <a:latin typeface="Times New Roman" panose="02020603050405020304" pitchFamily="18" charset="0"/>
                <a:ea typeface="Calibri" panose="020F0502020204030204" pitchFamily="34" charset="0"/>
              </a:rPr>
              <a:t> treatment </a:t>
            </a:r>
            <a:r>
              <a:rPr lang="en-US" sz="2800" spc="0" dirty="0" smtClean="0">
                <a:solidFill>
                  <a:srgbClr val="FFFFFF"/>
                </a:solidFill>
                <a:latin typeface="Times New Roman" panose="02020603050405020304" pitchFamily="18" charset="0"/>
                <a:ea typeface="Calibri" panose="020F0502020204030204" pitchFamily="34" charset="0"/>
              </a:rPr>
              <a:t>triangle.</a:t>
            </a:r>
            <a:endParaRPr lang="en-US" sz="2800" spc="0" dirty="0">
              <a:solidFill>
                <a:srgbClr val="FFFFFF"/>
              </a:solidFill>
              <a:latin typeface="Times New Roman" panose="02020603050405020304" pitchFamily="18" charset="0"/>
            </a:endParaRPr>
          </a:p>
          <a:p>
            <a:pPr marL="285750" lvl="0" indent="-285750" defTabSz="457200">
              <a:spcBef>
                <a:spcPts val="0"/>
              </a:spcBef>
              <a:spcAft>
                <a:spcPts val="0"/>
              </a:spcAft>
              <a:buClrTx/>
              <a:buFont typeface="Wingdings" panose="05000000000000000000" pitchFamily="2" charset="2"/>
              <a:buChar char="v"/>
            </a:pPr>
            <a:r>
              <a:rPr lang="en-US" sz="2800" spc="0" dirty="0">
                <a:solidFill>
                  <a:srgbClr val="FFFFFF"/>
                </a:solidFill>
                <a:latin typeface="Times New Roman" panose="02020603050405020304" pitchFamily="18" charset="0"/>
                <a:ea typeface="Calibri" panose="020F0502020204030204" pitchFamily="34" charset="0"/>
              </a:rPr>
              <a:t>The arrows placed on the lines of communication remind us that communication is reciprocal</a:t>
            </a:r>
            <a:endParaRPr lang="en-US" sz="2800" spc="0" dirty="0">
              <a:solidFill>
                <a:srgbClr val="FFFFFF"/>
              </a:solidFill>
            </a:endParaRPr>
          </a:p>
          <a:p>
            <a:endParaRPr lang="en-US" dirty="0"/>
          </a:p>
        </p:txBody>
      </p:sp>
    </p:spTree>
    <p:extLst>
      <p:ext uri="{BB962C8B-B14F-4D97-AF65-F5344CB8AC3E}">
        <p14:creationId xmlns:p14="http://schemas.microsoft.com/office/powerpoint/2010/main" val="26831403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Grp="1"/>
          </p:cNvPicPr>
          <p:nvPr>
            <p:ph sz="quarter" idx="13"/>
          </p:nvPr>
        </p:nvPicPr>
        <p:blipFill>
          <a:blip r:embed="rId2">
            <a:extLst>
              <a:ext uri="{28A0092B-C50C-407E-A947-70E740481C1C}">
                <a14:useLocalDpi xmlns:a14="http://schemas.microsoft.com/office/drawing/2010/main" val="0"/>
              </a:ext>
            </a:extLst>
          </a:blip>
          <a:stretch>
            <a:fillRect/>
          </a:stretch>
        </p:blipFill>
        <p:spPr bwMode="auto">
          <a:xfrm>
            <a:off x="2819401" y="566057"/>
            <a:ext cx="6749142" cy="5061857"/>
          </a:xfrm>
          <a:prstGeom prst="rect">
            <a:avLst/>
          </a:prstGeom>
          <a:noFill/>
        </p:spPr>
      </p:pic>
    </p:spTree>
    <p:extLst>
      <p:ext uri="{BB962C8B-B14F-4D97-AF65-F5344CB8AC3E}">
        <p14:creationId xmlns:p14="http://schemas.microsoft.com/office/powerpoint/2010/main" val="3272751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764373"/>
            <a:ext cx="10820400" cy="1293028"/>
          </a:xfrm>
        </p:spPr>
        <p:txBody>
          <a:bodyPr>
            <a:normAutofit/>
          </a:bodyPr>
          <a:lstStyle/>
          <a:p>
            <a:pPr algn="l">
              <a:lnSpc>
                <a:spcPct val="107000"/>
              </a:lnSpc>
              <a:spcAft>
                <a:spcPts val="800"/>
              </a:spcAft>
            </a:pPr>
            <a:r>
              <a:rPr lang="en-US" cap="none"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Calibri" panose="020F0502020204030204" pitchFamily="34" charset="0"/>
                <a:cs typeface="Arial" panose="020B0604020202020204" pitchFamily="34" charset="0"/>
              </a:rPr>
              <a:t>The goals of behavior management are: </a:t>
            </a:r>
            <a:r>
              <a:rPr lang="en-US" sz="3200" dirty="0">
                <a:latin typeface="Calibri" panose="020F0502020204030204" pitchFamily="34" charset="0"/>
                <a:ea typeface="Calibri" panose="020F0502020204030204" pitchFamily="34" charset="0"/>
                <a:cs typeface="Arial" panose="020B0604020202020204" pitchFamily="34" charset="0"/>
              </a:rPr>
              <a:t/>
            </a:r>
            <a:br>
              <a:rPr lang="en-US" sz="3200" dirty="0">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عنصر نائب للمحتوى 2"/>
          <p:cNvSpPr>
            <a:spLocks noGrp="1"/>
          </p:cNvSpPr>
          <p:nvPr>
            <p:ph sz="quarter" idx="13"/>
          </p:nvPr>
        </p:nvSpPr>
        <p:spPr/>
        <p:txBody>
          <a:bodyPr/>
          <a:lstStyle/>
          <a:p>
            <a:pPr algn="just">
              <a:lnSpc>
                <a:spcPct val="107000"/>
              </a:lnSpc>
              <a:spcAft>
                <a:spcPts val="800"/>
              </a:spcAft>
            </a:pPr>
            <a:r>
              <a:rPr lang="en-US" sz="2400" dirty="0">
                <a:latin typeface="Times New Roman" panose="02020603050405020304" pitchFamily="18" charset="0"/>
                <a:ea typeface="Calibri" panose="020F0502020204030204" pitchFamily="34" charset="0"/>
                <a:cs typeface="Arial" panose="020B0604020202020204" pitchFamily="34" charset="0"/>
              </a:rPr>
              <a:t>To establish communication with the child and the parents.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0" algn="just">
              <a:lnSpc>
                <a:spcPct val="107000"/>
              </a:lnSpc>
              <a:spcAft>
                <a:spcPts val="800"/>
              </a:spcAft>
              <a:buNone/>
            </a:pPr>
            <a:r>
              <a:rPr lang="en-US" sz="2400" dirty="0">
                <a:latin typeface="Times New Roman" panose="02020603050405020304" pitchFamily="18" charset="0"/>
                <a:ea typeface="Calibri" panose="020F0502020204030204" pitchFamily="34" charset="0"/>
                <a:cs typeface="Arial" panose="020B0604020202020204" pitchFamily="34" charset="0"/>
              </a:rPr>
              <a:t>• Alleviate fear and anxiety to provide a relaxing and comfortable environment for the dental team to work in, while treating the child.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0" algn="just">
              <a:lnSpc>
                <a:spcPct val="107000"/>
              </a:lnSpc>
              <a:spcAft>
                <a:spcPts val="800"/>
              </a:spcAft>
              <a:buNone/>
            </a:pPr>
            <a:r>
              <a:rPr lang="en-US" sz="2400" dirty="0">
                <a:latin typeface="Times New Roman" panose="02020603050405020304" pitchFamily="18" charset="0"/>
                <a:ea typeface="Calibri" panose="020F0502020204030204" pitchFamily="34" charset="0"/>
                <a:cs typeface="Arial" panose="020B0604020202020204" pitchFamily="34" charset="0"/>
              </a:rPr>
              <a:t>• Deliver quality dental care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0" algn="just">
              <a:lnSpc>
                <a:spcPct val="107000"/>
              </a:lnSpc>
              <a:spcAft>
                <a:spcPts val="800"/>
              </a:spcAft>
              <a:buNone/>
            </a:pPr>
            <a:r>
              <a:rPr lang="en-US" sz="2400" dirty="0">
                <a:latin typeface="Times New Roman" panose="02020603050405020304" pitchFamily="18" charset="0"/>
                <a:ea typeface="Calibri" panose="020F0502020204030204" pitchFamily="34" charset="0"/>
                <a:cs typeface="Arial" panose="020B0604020202020204" pitchFamily="34" charset="0"/>
              </a:rPr>
              <a:t>• Build a trusting relationship between dentist, parent and child. </a:t>
            </a:r>
            <a:endParaRPr lang="en-US" sz="18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160180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b="1" cap="none" dirty="0">
                <a:ln w="22225">
                  <a:solidFill>
                    <a:schemeClr val="accent2"/>
                  </a:solidFill>
                  <a:prstDash val="solid"/>
                </a:ln>
                <a:solidFill>
                  <a:schemeClr val="accent2">
                    <a:lumMod val="40000"/>
                    <a:lumOff val="60000"/>
                  </a:schemeClr>
                </a:solidFill>
                <a:latin typeface="Times New Roman" panose="02020603050405020304" pitchFamily="18" charset="0"/>
                <a:ea typeface="Calibri" panose="020F0502020204030204" pitchFamily="34" charset="0"/>
              </a:rPr>
              <a:t>Child development</a:t>
            </a:r>
            <a:endParaRPr lang="en-US" b="1" cap="none" dirty="0">
              <a:ln w="22225">
                <a:solidFill>
                  <a:schemeClr val="accent2"/>
                </a:solidFill>
                <a:prstDash val="solid"/>
              </a:ln>
              <a:solidFill>
                <a:schemeClr val="accent2">
                  <a:lumMod val="40000"/>
                  <a:lumOff val="60000"/>
                </a:schemeClr>
              </a:solidFill>
            </a:endParaRPr>
          </a:p>
        </p:txBody>
      </p:sp>
      <p:sp>
        <p:nvSpPr>
          <p:cNvPr id="3" name="عنصر نائب للمحتوى 2"/>
          <p:cNvSpPr>
            <a:spLocks noGrp="1"/>
          </p:cNvSpPr>
          <p:nvPr>
            <p:ph sz="quarter" idx="13"/>
          </p:nvPr>
        </p:nvSpPr>
        <p:spPr>
          <a:xfrm>
            <a:off x="346364" y="2057402"/>
            <a:ext cx="8354291" cy="4161284"/>
          </a:xfrm>
        </p:spPr>
        <p:txBody>
          <a:bodyPr/>
          <a:lstStyle/>
          <a:p>
            <a:pPr algn="just">
              <a:lnSpc>
                <a:spcPct val="107000"/>
              </a:lnSpc>
              <a:spcAft>
                <a:spcPts val="800"/>
              </a:spcAft>
            </a:pPr>
            <a:r>
              <a:rPr lang="en-US" sz="2800" b="1" dirty="0" smtClean="0">
                <a:solidFill>
                  <a:schemeClr val="accent1">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 </a:t>
            </a:r>
            <a:r>
              <a:rPr lang="en-US" sz="2800" b="1" dirty="0">
                <a:solidFill>
                  <a:schemeClr val="accent1">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Physical development</a:t>
            </a:r>
            <a:r>
              <a:rPr lang="en-US" sz="2800" dirty="0">
                <a:solidFill>
                  <a:schemeClr val="accent1">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          </a:t>
            </a:r>
            <a:endParaRPr lang="en-US" sz="2800" dirty="0">
              <a:solidFill>
                <a:schemeClr val="accent1">
                  <a:lumMod val="60000"/>
                  <a:lumOff val="40000"/>
                </a:schemeClr>
              </a:solidFill>
              <a:latin typeface="Calibri" panose="020F0502020204030204" pitchFamily="34" charset="0"/>
              <a:ea typeface="Calibri" panose="020F0502020204030204" pitchFamily="34" charset="0"/>
              <a:cs typeface="Arial" panose="020B0604020202020204" pitchFamily="34" charset="0"/>
            </a:endParaRPr>
          </a:p>
          <a:p>
            <a:pPr marL="0" indent="0">
              <a:buNone/>
            </a:pPr>
            <a:r>
              <a:rPr lang="en-US" sz="2400" dirty="0">
                <a:latin typeface="Times New Roman" panose="02020603050405020304" pitchFamily="18" charset="0"/>
                <a:ea typeface="Calibri" panose="020F0502020204030204" pitchFamily="34" charset="0"/>
              </a:rPr>
              <a:t>Physical development is a term used to describe the child’s total physical growth and efficiency from the moment of conception until adulthood together</a:t>
            </a:r>
            <a:r>
              <a:rPr lang="en-US" sz="2400" dirty="0" smtClean="0">
                <a:latin typeface="Times New Roman" panose="02020603050405020304" pitchFamily="18" charset="0"/>
                <a:ea typeface="Calibri" panose="020F0502020204030204" pitchFamily="34" charset="0"/>
              </a:rPr>
              <a:t>.</a:t>
            </a:r>
          </a:p>
          <a:p>
            <a:pPr marL="0" indent="0">
              <a:buNone/>
            </a:pPr>
            <a:r>
              <a:rPr lang="en-US" sz="2400" dirty="0" smtClean="0">
                <a:latin typeface="Times New Roman" panose="02020603050405020304" pitchFamily="18" charset="0"/>
                <a:ea typeface="Calibri" panose="020F0502020204030204" pitchFamily="34" charset="0"/>
              </a:rPr>
              <a:t> </a:t>
            </a:r>
            <a:r>
              <a:rPr lang="en-US" sz="2400" dirty="0">
                <a:latin typeface="Times New Roman" panose="02020603050405020304" pitchFamily="18" charset="0"/>
                <a:ea typeface="Calibri" panose="020F0502020204030204" pitchFamily="34" charset="0"/>
              </a:rPr>
              <a:t>The broad area of physical development involves changes that occur in children’s size, strength, motor coordination, functioning of body systems</a:t>
            </a:r>
            <a:endParaRPr lang="en-US"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7819" y="2526721"/>
            <a:ext cx="3684181" cy="3042805"/>
          </a:xfrm>
          <a:prstGeom prst="rect">
            <a:avLst/>
          </a:prstGeom>
        </p:spPr>
      </p:pic>
    </p:spTree>
    <p:extLst>
      <p:ext uri="{BB962C8B-B14F-4D97-AF65-F5344CB8AC3E}">
        <p14:creationId xmlns:p14="http://schemas.microsoft.com/office/powerpoint/2010/main" val="34986843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290944" y="1399309"/>
            <a:ext cx="8326583" cy="4819377"/>
          </a:xfrm>
        </p:spPr>
        <p:txBody>
          <a:bodyPr>
            <a:normAutofit fontScale="92500"/>
          </a:bodyPr>
          <a:lstStyle/>
          <a:p>
            <a:pPr algn="just">
              <a:lnSpc>
                <a:spcPct val="107000"/>
              </a:lnSpc>
              <a:spcAft>
                <a:spcPts val="800"/>
              </a:spcAft>
              <a:buFont typeface="Wingdings" panose="05000000000000000000" pitchFamily="2" charset="2"/>
              <a:buChar char="v"/>
            </a:pPr>
            <a:r>
              <a:rPr lang="en-US" sz="3000" b="1" dirty="0" smtClean="0">
                <a:solidFill>
                  <a:schemeClr val="accent1">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Social </a:t>
            </a:r>
            <a:r>
              <a:rPr lang="en-US" sz="3000" b="1" dirty="0">
                <a:solidFill>
                  <a:schemeClr val="accent1">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development </a:t>
            </a:r>
            <a:r>
              <a:rPr lang="en-US" sz="3000" b="1" dirty="0" smtClean="0">
                <a:solidFill>
                  <a:schemeClr val="accent1">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a:t>
            </a:r>
            <a:endParaRPr lang="en-US" sz="3000" b="1" dirty="0" smtClean="0">
              <a:latin typeface="Times New Roman" panose="02020603050405020304" pitchFamily="18" charset="0"/>
              <a:ea typeface="Calibri" panose="020F0502020204030204" pitchFamily="34" charset="0"/>
              <a:cs typeface="Arial" panose="020B0604020202020204" pitchFamily="34" charset="0"/>
            </a:endParaRPr>
          </a:p>
          <a:p>
            <a:pPr marL="0" indent="0" algn="just">
              <a:lnSpc>
                <a:spcPct val="107000"/>
              </a:lnSpc>
              <a:spcAft>
                <a:spcPts val="800"/>
              </a:spcAft>
              <a:buNone/>
            </a:pPr>
            <a:r>
              <a:rPr lang="en-US" sz="2400" dirty="0" smtClean="0">
                <a:latin typeface="Times New Roman" panose="02020603050405020304" pitchFamily="18" charset="0"/>
                <a:ea typeface="Calibri" panose="020F0502020204030204" pitchFamily="34" charset="0"/>
              </a:rPr>
              <a:t> </a:t>
            </a:r>
            <a:r>
              <a:rPr lang="en-US" sz="2400" dirty="0">
                <a:latin typeface="Times New Roman" panose="02020603050405020304" pitchFamily="18" charset="0"/>
                <a:ea typeface="Calibri" panose="020F0502020204030204" pitchFamily="34" charset="0"/>
              </a:rPr>
              <a:t>It include both interpersonal relationships and independent functioning skills. </a:t>
            </a:r>
            <a:endParaRPr lang="en-US" sz="2400" dirty="0" smtClean="0">
              <a:latin typeface="Times New Roman" panose="02020603050405020304" pitchFamily="18" charset="0"/>
              <a:ea typeface="Calibri" panose="020F0502020204030204" pitchFamily="34" charset="0"/>
            </a:endParaRPr>
          </a:p>
          <a:p>
            <a:pPr marL="0" indent="0" algn="just">
              <a:lnSpc>
                <a:spcPct val="107000"/>
              </a:lnSpc>
              <a:spcAft>
                <a:spcPts val="800"/>
              </a:spcAft>
              <a:buNone/>
            </a:pPr>
            <a:r>
              <a:rPr lang="en-US" sz="2400" dirty="0">
                <a:latin typeface="Times New Roman" panose="02020603050405020304" pitchFamily="18" charset="0"/>
                <a:ea typeface="Calibri" panose="020F0502020204030204" pitchFamily="34" charset="0"/>
              </a:rPr>
              <a:t>T</a:t>
            </a:r>
            <a:r>
              <a:rPr lang="en-US" sz="2400" dirty="0" smtClean="0">
                <a:latin typeface="Times New Roman" panose="02020603050405020304" pitchFamily="18" charset="0"/>
                <a:ea typeface="Calibri" panose="020F0502020204030204" pitchFamily="34" charset="0"/>
              </a:rPr>
              <a:t>he </a:t>
            </a:r>
            <a:r>
              <a:rPr lang="en-US" sz="2400" dirty="0">
                <a:latin typeface="Times New Roman" panose="02020603050405020304" pitchFamily="18" charset="0"/>
                <a:ea typeface="Calibri" panose="020F0502020204030204" pitchFamily="34" charset="0"/>
              </a:rPr>
              <a:t>change from functional dependency to functional autonomy is a normal process in social development </a:t>
            </a:r>
            <a:r>
              <a:rPr lang="en-US" sz="2400" b="1" dirty="0" smtClean="0">
                <a:solidFill>
                  <a:schemeClr val="accent1">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   </a:t>
            </a:r>
          </a:p>
          <a:p>
            <a:pPr>
              <a:lnSpc>
                <a:spcPct val="107000"/>
              </a:lnSpc>
              <a:spcAft>
                <a:spcPts val="800"/>
              </a:spcAft>
              <a:buFont typeface="Wingdings" panose="05000000000000000000" pitchFamily="2" charset="2"/>
              <a:buChar char="v"/>
            </a:pPr>
            <a:r>
              <a:rPr lang="en-US" sz="2400" b="1" dirty="0" smtClean="0">
                <a:solidFill>
                  <a:schemeClr val="accent1">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 </a:t>
            </a:r>
            <a:r>
              <a:rPr lang="en-US" sz="3000" b="1" dirty="0" smtClean="0">
                <a:solidFill>
                  <a:schemeClr val="accent1">
                    <a:lumMod val="60000"/>
                    <a:lumOff val="40000"/>
                  </a:schemeClr>
                </a:solidFill>
                <a:latin typeface="Times New Roman" panose="02020603050405020304" pitchFamily="18" charset="0"/>
                <a:ea typeface="Calibri" panose="020F0502020204030204" pitchFamily="34" charset="0"/>
              </a:rPr>
              <a:t>Intellectual </a:t>
            </a:r>
            <a:r>
              <a:rPr lang="en-US" sz="3000" b="1" dirty="0">
                <a:solidFill>
                  <a:schemeClr val="accent1">
                    <a:lumMod val="60000"/>
                    <a:lumOff val="40000"/>
                  </a:schemeClr>
                </a:solidFill>
                <a:latin typeface="Times New Roman" panose="02020603050405020304" pitchFamily="18" charset="0"/>
                <a:ea typeface="Calibri" panose="020F0502020204030204" pitchFamily="34" charset="0"/>
              </a:rPr>
              <a:t>development (mental development) </a:t>
            </a:r>
            <a:r>
              <a:rPr lang="en-US" sz="3000" b="1" dirty="0" smtClean="0">
                <a:solidFill>
                  <a:schemeClr val="accent1">
                    <a:lumMod val="60000"/>
                    <a:lumOff val="40000"/>
                  </a:schemeClr>
                </a:solidFill>
                <a:latin typeface="Times New Roman" panose="02020603050405020304" pitchFamily="18" charset="0"/>
                <a:ea typeface="Calibri" panose="020F0502020204030204" pitchFamily="34" charset="0"/>
              </a:rPr>
              <a:t>:</a:t>
            </a:r>
          </a:p>
          <a:p>
            <a:pPr marL="0" indent="0">
              <a:lnSpc>
                <a:spcPct val="107000"/>
              </a:lnSpc>
              <a:spcAft>
                <a:spcPts val="800"/>
              </a:spcAft>
              <a:buNone/>
            </a:pPr>
            <a:r>
              <a:rPr lang="en-US" sz="2400" b="1" dirty="0" smtClean="0">
                <a:solidFill>
                  <a:schemeClr val="accent1">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  </a:t>
            </a:r>
            <a:r>
              <a:rPr lang="en-US" sz="2400" dirty="0">
                <a:latin typeface="Times New Roman" panose="02020603050405020304" pitchFamily="18" charset="0"/>
                <a:ea typeface="Calibri" panose="020F0502020204030204" pitchFamily="34" charset="0"/>
              </a:rPr>
              <a:t>It is a method that employed quantified mental abilities in relation to chronologic age. It led to the concept of the intelligence quotient (IQ</a:t>
            </a:r>
            <a:r>
              <a:rPr lang="en-US" sz="2400" dirty="0" smtClean="0">
                <a:latin typeface="Times New Roman" panose="02020603050405020304" pitchFamily="18" charset="0"/>
                <a:ea typeface="Calibri" panose="020F0502020204030204" pitchFamily="34" charset="0"/>
              </a:rPr>
              <a:t>).</a:t>
            </a:r>
          </a:p>
          <a:p>
            <a:pPr marL="0" indent="0">
              <a:lnSpc>
                <a:spcPct val="107000"/>
              </a:lnSpc>
              <a:spcAft>
                <a:spcPts val="800"/>
              </a:spcAft>
              <a:buNone/>
            </a:pPr>
            <a:r>
              <a:rPr lang="en-US" sz="240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IQ= (mental age/ chronological age) × 100</a:t>
            </a:r>
            <a:endParaRPr lang="en-US" sz="2400" b="1" dirty="0">
              <a:solidFill>
                <a:schemeClr val="accent1">
                  <a:lumMod val="60000"/>
                  <a:lumOff val="4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3782" y="2041673"/>
            <a:ext cx="3145416" cy="1767324"/>
          </a:xfrm>
          <a:prstGeom prst="rect">
            <a:avLst/>
          </a:prstGeo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3164" y="4148137"/>
            <a:ext cx="2352026" cy="2537139"/>
          </a:xfrm>
          <a:prstGeom prst="rect">
            <a:avLst/>
          </a:prstGeom>
        </p:spPr>
      </p:pic>
    </p:spTree>
    <p:extLst>
      <p:ext uri="{BB962C8B-B14F-4D97-AF65-F5344CB8AC3E}">
        <p14:creationId xmlns:p14="http://schemas.microsoft.com/office/powerpoint/2010/main" val="39236616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sz="quarter" idx="13"/>
          </p:nvPr>
        </p:nvSpPr>
        <p:spPr>
          <a:xfrm>
            <a:off x="318654" y="2118410"/>
            <a:ext cx="11270673" cy="4403293"/>
          </a:xfrm>
        </p:spPr>
        <p:txBody>
          <a:bodyPr>
            <a:normAutofit fontScale="92500" lnSpcReduction="10000"/>
          </a:bodyPr>
          <a:lstStyle/>
          <a:p>
            <a:pPr algn="just">
              <a:lnSpc>
                <a:spcPct val="107000"/>
              </a:lnSpc>
              <a:spcAft>
                <a:spcPts val="800"/>
              </a:spcAft>
            </a:pPr>
            <a:r>
              <a:rPr lang="en-US" sz="2400" b="1" dirty="0">
                <a:ln w="0"/>
                <a:gradFill>
                  <a:gsLst>
                    <a:gs pos="0">
                      <a:schemeClr val="accent5">
                        <a:lumMod val="50000"/>
                      </a:schemeClr>
                    </a:gs>
                    <a:gs pos="50000">
                      <a:schemeClr val="accent5"/>
                    </a:gs>
                    <a:gs pos="100000">
                      <a:schemeClr val="accent5">
                        <a:lumMod val="60000"/>
                        <a:lumOff val="40000"/>
                      </a:schemeClr>
                    </a:gs>
                  </a:gsLst>
                  <a:lin ang="5400000"/>
                </a:gradFill>
                <a:effectLst>
                  <a:outerShdw blurRad="38100" dist="38100" dir="2700000" algn="tl">
                    <a:srgbClr val="000000">
                      <a:alpha val="43137"/>
                    </a:srgbClr>
                  </a:outerShdw>
                  <a:reflection blurRad="6350" stA="53000" endA="300" endPos="35500" dir="5400000" sy="-90000" algn="bl" rotWithShape="0"/>
                </a:effectLst>
                <a:latin typeface="Times New Roman" panose="02020603050405020304" pitchFamily="18" charset="0"/>
                <a:ea typeface="Calibri" panose="020F0502020204030204" pitchFamily="34" charset="0"/>
                <a:cs typeface="Arial" panose="020B0604020202020204" pitchFamily="34" charset="0"/>
              </a:rPr>
              <a:t>-Fear (Apprehension based on history</a:t>
            </a:r>
            <a:r>
              <a:rPr lang="en-US" sz="2400" b="1" dirty="0" smtClean="0">
                <a:ln w="0"/>
                <a:gradFill>
                  <a:gsLst>
                    <a:gs pos="0">
                      <a:schemeClr val="accent5">
                        <a:lumMod val="50000"/>
                      </a:schemeClr>
                    </a:gs>
                    <a:gs pos="50000">
                      <a:schemeClr val="accent5"/>
                    </a:gs>
                    <a:gs pos="100000">
                      <a:schemeClr val="accent5">
                        <a:lumMod val="60000"/>
                        <a:lumOff val="40000"/>
                      </a:schemeClr>
                    </a:gs>
                  </a:gsLst>
                  <a:lin ang="5400000"/>
                </a:gradFill>
                <a:effectLst>
                  <a:outerShdw blurRad="38100" dist="38100" dir="2700000" algn="tl">
                    <a:srgbClr val="000000">
                      <a:alpha val="43137"/>
                    </a:srgbClr>
                  </a:outerShdw>
                  <a:reflection blurRad="6350" stA="53000" endA="300" endPos="35500" dir="5400000" sy="-90000" algn="bl" rotWithShape="0"/>
                </a:effectLst>
                <a:latin typeface="Times New Roman" panose="02020603050405020304" pitchFamily="18" charset="0"/>
                <a:ea typeface="Calibri" panose="020F0502020204030204" pitchFamily="34" charset="0"/>
                <a:cs typeface="Arial" panose="020B0604020202020204" pitchFamily="34" charset="0"/>
              </a:rPr>
              <a:t>):</a:t>
            </a:r>
          </a:p>
          <a:p>
            <a:pPr algn="just">
              <a:lnSpc>
                <a:spcPct val="107000"/>
              </a:lnSpc>
              <a:spcAft>
                <a:spcPts val="800"/>
              </a:spcAft>
            </a:pPr>
            <a:r>
              <a:rPr lang="en-US" sz="2400" dirty="0" smtClean="0">
                <a:latin typeface="Times New Roman" panose="02020603050405020304" pitchFamily="18" charset="0"/>
                <a:ea typeface="Calibri" panose="020F0502020204030204" pitchFamily="34" charset="0"/>
                <a:cs typeface="Arial" panose="020B0604020202020204" pitchFamily="34" charset="0"/>
              </a:rPr>
              <a:t> </a:t>
            </a:r>
            <a:r>
              <a:rPr lang="en-US" sz="2400" dirty="0">
                <a:latin typeface="Times New Roman" panose="02020603050405020304" pitchFamily="18" charset="0"/>
                <a:ea typeface="Calibri" panose="020F0502020204030204" pitchFamily="34" charset="0"/>
                <a:cs typeface="Arial" panose="020B0604020202020204" pitchFamily="34" charset="0"/>
              </a:rPr>
              <a:t>It is a primal emotion which stems from a recognized source developed to protect the individual from harm </a:t>
            </a:r>
            <a:r>
              <a:rPr lang="en-US" sz="2400" dirty="0" smtClean="0">
                <a:latin typeface="Times New Roman" panose="02020603050405020304" pitchFamily="18" charset="0"/>
                <a:ea typeface="Calibri" panose="020F0502020204030204" pitchFamily="34" charset="0"/>
                <a:cs typeface="Arial" panose="020B0604020202020204" pitchFamily="34" charset="0"/>
              </a:rPr>
              <a:t>e.g</a:t>
            </a:r>
            <a:r>
              <a:rPr lang="en-US" sz="2400" dirty="0">
                <a:latin typeface="Times New Roman" panose="02020603050405020304" pitchFamily="18" charset="0"/>
                <a:ea typeface="Calibri" panose="020F0502020204030204" pitchFamily="34" charset="0"/>
                <a:cs typeface="Arial" panose="020B0604020202020204" pitchFamily="34" charset="0"/>
              </a:rPr>
              <a:t>. fear of </a:t>
            </a:r>
            <a:r>
              <a:rPr lang="en-US" sz="2400" dirty="0" smtClean="0">
                <a:latin typeface="Times New Roman" panose="02020603050405020304" pitchFamily="18" charset="0"/>
                <a:ea typeface="Calibri" panose="020F0502020204030204" pitchFamily="34" charset="0"/>
                <a:cs typeface="Arial" panose="020B0604020202020204" pitchFamily="34" charset="0"/>
              </a:rPr>
              <a:t>needle ,fight/flight.            </a:t>
            </a:r>
            <a:endParaRPr lang="en-US" sz="1800" dirty="0">
              <a:latin typeface="Calibri" panose="020F0502020204030204" pitchFamily="34" charset="0"/>
              <a:ea typeface="Calibri" panose="020F0502020204030204" pitchFamily="34" charset="0"/>
              <a:cs typeface="Arial" panose="020B0604020202020204" pitchFamily="34" charset="0"/>
            </a:endParaRPr>
          </a:p>
          <a:p>
            <a:r>
              <a:rPr lang="en-US" sz="2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ea typeface="Calibri" panose="020F0502020204030204" pitchFamily="34" charset="0"/>
              </a:rPr>
              <a:t>-</a:t>
            </a:r>
            <a:r>
              <a:rPr lang="en-US" sz="2400" b="1" dirty="0">
                <a:ln w="0"/>
                <a:gradFill>
                  <a:gsLst>
                    <a:gs pos="0">
                      <a:schemeClr val="accent5">
                        <a:lumMod val="50000"/>
                      </a:schemeClr>
                    </a:gs>
                    <a:gs pos="50000">
                      <a:schemeClr val="accent5"/>
                    </a:gs>
                    <a:gs pos="100000">
                      <a:schemeClr val="accent5">
                        <a:lumMod val="60000"/>
                        <a:lumOff val="40000"/>
                      </a:schemeClr>
                    </a:gs>
                  </a:gsLst>
                  <a:lin ang="5400000"/>
                </a:gradFill>
                <a:effectLst>
                  <a:outerShdw blurRad="38100" dist="38100" dir="2700000" algn="tl">
                    <a:srgbClr val="000000">
                      <a:alpha val="43137"/>
                    </a:srgbClr>
                  </a:outerShdw>
                  <a:reflection blurRad="6350" stA="53000" endA="300" endPos="35500" dir="5400000" sy="-90000" algn="bl" rotWithShape="0"/>
                </a:effectLst>
                <a:latin typeface="Times New Roman" panose="02020603050405020304" pitchFamily="18" charset="0"/>
                <a:ea typeface="Calibri" panose="020F0502020204030204" pitchFamily="34" charset="0"/>
              </a:rPr>
              <a:t>Anxiety (Fear of the unknown</a:t>
            </a:r>
            <a:r>
              <a:rPr lang="en-US" sz="2400" b="1" dirty="0" smtClean="0">
                <a:ln w="0"/>
                <a:gradFill>
                  <a:gsLst>
                    <a:gs pos="0">
                      <a:schemeClr val="accent5">
                        <a:lumMod val="50000"/>
                      </a:schemeClr>
                    </a:gs>
                    <a:gs pos="50000">
                      <a:schemeClr val="accent5"/>
                    </a:gs>
                    <a:gs pos="100000">
                      <a:schemeClr val="accent5">
                        <a:lumMod val="60000"/>
                        <a:lumOff val="40000"/>
                      </a:schemeClr>
                    </a:gs>
                  </a:gsLst>
                  <a:lin ang="5400000"/>
                </a:gradFill>
                <a:effectLst>
                  <a:outerShdw blurRad="38100" dist="38100" dir="2700000" algn="tl">
                    <a:srgbClr val="000000">
                      <a:alpha val="43137"/>
                    </a:srgbClr>
                  </a:outerShdw>
                  <a:reflection blurRad="6350" stA="53000" endA="300" endPos="35500" dir="5400000" sy="-90000" algn="bl" rotWithShape="0"/>
                </a:effectLst>
                <a:latin typeface="Times New Roman" panose="02020603050405020304" pitchFamily="18" charset="0"/>
                <a:ea typeface="Calibri" panose="020F0502020204030204" pitchFamily="34" charset="0"/>
              </a:rPr>
              <a:t>):</a:t>
            </a:r>
          </a:p>
          <a:p>
            <a:r>
              <a:rPr lang="en-US" sz="2400" dirty="0" smtClean="0">
                <a:latin typeface="Times New Roman" panose="02020603050405020304" pitchFamily="18" charset="0"/>
                <a:ea typeface="Calibri" panose="020F0502020204030204" pitchFamily="34" charset="0"/>
              </a:rPr>
              <a:t> </a:t>
            </a:r>
            <a:r>
              <a:rPr lang="en-US" sz="2400" dirty="0">
                <a:latin typeface="Times New Roman" panose="02020603050405020304" pitchFamily="18" charset="0"/>
                <a:ea typeface="Calibri" panose="020F0502020204030204" pitchFamily="34" charset="0"/>
              </a:rPr>
              <a:t>It is one of the primary emotions acquired soon after birth. It is a personality trait and is apprehension, tension or uneasiness that stems from anticipation of danger, the source of which is largely unknown or </a:t>
            </a:r>
            <a:r>
              <a:rPr lang="en-US" sz="2400" dirty="0" smtClean="0">
                <a:latin typeface="Times New Roman" panose="02020603050405020304" pitchFamily="18" charset="0"/>
                <a:ea typeface="Calibri" panose="020F0502020204030204" pitchFamily="34" charset="0"/>
              </a:rPr>
              <a:t>unrecognized </a:t>
            </a:r>
            <a:r>
              <a:rPr lang="en-US" sz="2400" dirty="0">
                <a:latin typeface="Times New Roman" panose="02020603050405020304" pitchFamily="18" charset="0"/>
                <a:ea typeface="Calibri" panose="020F0502020204030204" pitchFamily="34" charset="0"/>
              </a:rPr>
              <a:t>e.g. Events which are not pain provoking can be perceived as painful. </a:t>
            </a:r>
            <a:endParaRPr lang="en-US" sz="2400" dirty="0" smtClean="0">
              <a:latin typeface="Times New Roman" panose="02020603050405020304" pitchFamily="18" charset="0"/>
              <a:ea typeface="Calibri" panose="020F0502020204030204" pitchFamily="34" charset="0"/>
            </a:endParaRPr>
          </a:p>
          <a:p>
            <a:r>
              <a:rPr lang="en-US" sz="24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ea typeface="Calibri" panose="020F0502020204030204" pitchFamily="34" charset="0"/>
              </a:rPr>
              <a:t>Phobia </a:t>
            </a:r>
            <a:r>
              <a:rPr lang="en-US" sz="24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ea typeface="Calibri" panose="020F0502020204030204" pitchFamily="34" charset="0"/>
              </a:rPr>
              <a:t>(Pathological fear</a:t>
            </a:r>
            <a:r>
              <a:rPr lang="en-US" sz="24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ea typeface="Calibri" panose="020F0502020204030204" pitchFamily="34" charset="0"/>
              </a:rPr>
              <a:t>):</a:t>
            </a:r>
          </a:p>
          <a:p>
            <a:r>
              <a:rPr lang="en-US" sz="2400" dirty="0" smtClean="0">
                <a:latin typeface="Times New Roman" panose="02020603050405020304" pitchFamily="18" charset="0"/>
                <a:ea typeface="Calibri" panose="020F0502020204030204" pitchFamily="34" charset="0"/>
              </a:rPr>
              <a:t> </a:t>
            </a:r>
            <a:r>
              <a:rPr lang="en-US" sz="2400" dirty="0">
                <a:latin typeface="Times New Roman" panose="02020603050405020304" pitchFamily="18" charset="0"/>
                <a:ea typeface="Calibri" panose="020F0502020204030204" pitchFamily="34" charset="0"/>
              </a:rPr>
              <a:t>It is persistent, excessive, unreasonable fear of a specific object, activity or situation, attached to a certain stimulus</a:t>
            </a:r>
            <a:endParaRPr lang="en-US" dirty="0"/>
          </a:p>
        </p:txBody>
      </p:sp>
      <p:sp>
        <p:nvSpPr>
          <p:cNvPr id="5" name="شكل بيضاوي 4"/>
          <p:cNvSpPr/>
          <p:nvPr/>
        </p:nvSpPr>
        <p:spPr>
          <a:xfrm>
            <a:off x="3965862" y="841646"/>
            <a:ext cx="4520049" cy="1276764"/>
          </a:xfrm>
          <a:prstGeom prst="ellipse">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t>Fear,Anxiety,Phobia</a:t>
            </a:r>
            <a:endParaRPr lang="en-US" sz="2400" b="1" dirty="0"/>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5911" y="451571"/>
            <a:ext cx="3103416" cy="2065182"/>
          </a:xfrm>
          <a:prstGeom prst="rect">
            <a:avLst/>
          </a:prstGeo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146" y="71870"/>
            <a:ext cx="2930668" cy="1950226"/>
          </a:xfrm>
          <a:prstGeom prst="rect">
            <a:avLst/>
          </a:prstGeom>
        </p:spPr>
      </p:pic>
    </p:spTree>
    <p:extLst>
      <p:ext uri="{BB962C8B-B14F-4D97-AF65-F5344CB8AC3E}">
        <p14:creationId xmlns:p14="http://schemas.microsoft.com/office/powerpoint/2010/main" val="30553148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627017" y="587829"/>
            <a:ext cx="11247119" cy="600164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B0F0"/>
                </a:solidFill>
                <a:effectLst/>
                <a:uLnTx/>
                <a:uFillTx/>
                <a:latin typeface="Californian FB" panose="0207040306080B030204" pitchFamily="18" charset="0"/>
              </a:rPr>
              <a:t>Fear:</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fornian FB" panose="0207040306080B0302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fornian FB" panose="0207040306080B030204" pitchFamily="18" charset="0"/>
              </a:rPr>
              <a:t>Is a primitive  response developing to protect the individual from harm</a:t>
            </a:r>
            <a:r>
              <a:rPr kumimoji="0" lang="en-US" sz="2800" b="0" i="0" u="none" strike="noStrike" kern="1200" cap="none" spc="0" normalizeH="0" noProof="0" dirty="0">
                <a:ln>
                  <a:noFill/>
                </a:ln>
                <a:solidFill>
                  <a:prstClr val="white"/>
                </a:solidFill>
                <a:effectLst/>
                <a:uLnTx/>
                <a:uFillTx/>
                <a:latin typeface="Californian FB" panose="0207040306080B030204" pitchFamily="18" charset="0"/>
              </a:rPr>
              <a:t> </a:t>
            </a:r>
            <a:r>
              <a:rPr kumimoji="0" lang="en-US" sz="2800" b="0" i="0" u="none" strike="noStrike" kern="1200" cap="none" spc="0" normalizeH="0" baseline="0" noProof="0" dirty="0">
                <a:ln>
                  <a:noFill/>
                </a:ln>
                <a:solidFill>
                  <a:prstClr val="white"/>
                </a:solidFill>
                <a:effectLst/>
                <a:uLnTx/>
                <a:uFillTx/>
                <a:latin typeface="Californian FB" panose="0207040306080B030204" pitchFamily="18" charset="0"/>
              </a:rPr>
              <a:t>and self destruction , _fear not inherited but it is a primary emotion</a:t>
            </a:r>
            <a:r>
              <a:rPr lang="en-US" sz="2800" dirty="0">
                <a:solidFill>
                  <a:prstClr val="white"/>
                </a:solidFill>
                <a:latin typeface="Californian FB" panose="0207040306080B030204" pitchFamily="18" charset="0"/>
              </a:rPr>
              <a:t> </a:t>
            </a:r>
            <a:r>
              <a:rPr kumimoji="0" lang="en-US" sz="2800" b="0" i="0" u="none" strike="noStrike" kern="1200" cap="none" spc="0" normalizeH="0" baseline="0" noProof="0" dirty="0">
                <a:ln>
                  <a:noFill/>
                </a:ln>
                <a:solidFill>
                  <a:prstClr val="white"/>
                </a:solidFill>
                <a:effectLst/>
                <a:uLnTx/>
                <a:uFillTx/>
                <a:latin typeface="Californian FB" panose="0207040306080B030204" pitchFamily="18" charset="0"/>
              </a:rPr>
              <a:t>acquired soon after birth.</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fornian FB" panose="0207040306080B0302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Californian FB" panose="0207040306080B030204" pitchFamily="18" charset="0"/>
              </a:rPr>
              <a:t>Types of fear:</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fornian FB" panose="0207040306080B030204" pitchFamily="18" charset="0"/>
            </a:endParaRPr>
          </a:p>
          <a:p>
            <a:pPr marL="342900" marR="0" lvl="0" indent="-342900" algn="just" defTabSz="457200" rtl="0" eaLnBrk="1" fontAlgn="auto" latinLnBrk="0" hangingPunct="1">
              <a:lnSpc>
                <a:spcPct val="100000"/>
              </a:lnSpc>
              <a:spcBef>
                <a:spcPts val="0"/>
              </a:spcBef>
              <a:spcAft>
                <a:spcPts val="0"/>
              </a:spcAft>
              <a:buClrTx/>
              <a:buSzTx/>
              <a:buFont typeface="+mj-lt"/>
              <a:buAutoNum type="alphaLcParenR"/>
              <a:tabLst/>
              <a:defRPr/>
            </a:pPr>
            <a:r>
              <a:rPr kumimoji="0" lang="en-US" sz="3200" b="1" i="0" u="none" strike="noStrike" kern="1200" cap="none" spc="0" normalizeH="0" baseline="0" noProof="0" dirty="0">
                <a:ln>
                  <a:noFill/>
                </a:ln>
                <a:solidFill>
                  <a:srgbClr val="FFC000"/>
                </a:solidFill>
                <a:effectLst/>
                <a:uLnTx/>
                <a:uFillTx/>
                <a:latin typeface="Californian FB" panose="0207040306080B030204" pitchFamily="18" charset="0"/>
              </a:rPr>
              <a:t>Objective fear:</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fornian FB" panose="0207040306080B030204" pitchFamily="18" charset="0"/>
              </a:rPr>
              <a:t>Fear produced by direct physical stimulate of sense organ  and are</a:t>
            </a:r>
            <a:r>
              <a:rPr kumimoji="0" lang="en-US" sz="2800" b="0" i="0" u="none" strike="noStrike" kern="1200" cap="none" spc="0" normalizeH="0" noProof="0" dirty="0">
                <a:ln>
                  <a:noFill/>
                </a:ln>
                <a:solidFill>
                  <a:prstClr val="white"/>
                </a:solidFill>
                <a:effectLst/>
                <a:uLnTx/>
                <a:uFillTx/>
                <a:latin typeface="Californian FB" panose="0207040306080B030204" pitchFamily="18" charset="0"/>
              </a:rPr>
              <a:t> </a:t>
            </a:r>
            <a:r>
              <a:rPr kumimoji="0" lang="en-US" sz="2800" b="0" i="0" u="none" strike="noStrike" kern="1200" cap="none" spc="0" normalizeH="0" baseline="0" noProof="0" dirty="0">
                <a:ln>
                  <a:noFill/>
                </a:ln>
                <a:solidFill>
                  <a:prstClr val="white"/>
                </a:solidFill>
                <a:effectLst/>
                <a:uLnTx/>
                <a:uFillTx/>
                <a:latin typeface="Californian FB" panose="0207040306080B030204" pitchFamily="18" charset="0"/>
              </a:rPr>
              <a:t>generally not of parental origin like response to stimuli that are felt , seen , heard smelled or tasted and are of unpleasant nature like </a:t>
            </a:r>
            <a:r>
              <a:rPr kumimoji="0" lang="en-US" sz="2800" b="0" i="0" u="none" strike="noStrike" kern="1200" cap="none" spc="0" normalizeH="0" baseline="0" noProof="0" dirty="0">
                <a:ln>
                  <a:noFill/>
                </a:ln>
                <a:solidFill>
                  <a:srgbClr val="FF0000"/>
                </a:solidFill>
                <a:effectLst/>
                <a:uLnTx/>
                <a:uFillTx/>
                <a:latin typeface="Californian FB" panose="0207040306080B030204" pitchFamily="18" charset="0"/>
              </a:rPr>
              <a:t>child with bad</a:t>
            </a:r>
            <a:r>
              <a:rPr kumimoji="0" lang="en-US" sz="2800" b="0" i="0" u="none" strike="noStrike" kern="1200" cap="none" spc="0" normalizeH="0" noProof="0" dirty="0">
                <a:ln>
                  <a:noFill/>
                </a:ln>
                <a:solidFill>
                  <a:srgbClr val="FF0000"/>
                </a:solidFill>
                <a:effectLst/>
                <a:uLnTx/>
                <a:uFillTx/>
                <a:latin typeface="Californian FB" panose="0207040306080B030204" pitchFamily="18" charset="0"/>
              </a:rPr>
              <a:t> </a:t>
            </a:r>
            <a:r>
              <a:rPr kumimoji="0" lang="en-US" sz="2800" b="0" i="0" u="none" strike="noStrike" kern="1200" cap="none" spc="0" normalizeH="0" baseline="0" noProof="0" dirty="0">
                <a:ln>
                  <a:noFill/>
                </a:ln>
                <a:solidFill>
                  <a:srgbClr val="FF0000"/>
                </a:solidFill>
                <a:effectLst/>
                <a:uLnTx/>
                <a:uFillTx/>
                <a:latin typeface="Californian FB" panose="0207040306080B030204" pitchFamily="18" charset="0"/>
              </a:rPr>
              <a:t>dental history.</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fornian FB" panose="0207040306080B030204" pitchFamily="18" charset="0"/>
            </a:endParaRPr>
          </a:p>
        </p:txBody>
      </p:sp>
      <p:pic>
        <p:nvPicPr>
          <p:cNvPr id="3" name="صورة 2"/>
          <p:cNvPicPr>
            <a:picLocks noChangeAspect="1"/>
          </p:cNvPicPr>
          <p:nvPr/>
        </p:nvPicPr>
        <p:blipFill>
          <a:blip r:embed="rId2"/>
          <a:stretch>
            <a:fillRect/>
          </a:stretch>
        </p:blipFill>
        <p:spPr>
          <a:xfrm>
            <a:off x="6250576" y="2710358"/>
            <a:ext cx="1550225" cy="1756584"/>
          </a:xfrm>
          <a:prstGeom prst="rect">
            <a:avLst/>
          </a:prstGeom>
        </p:spPr>
      </p:pic>
    </p:spTree>
    <p:extLst>
      <p:ext uri="{BB962C8B-B14F-4D97-AF65-F5344CB8AC3E}">
        <p14:creationId xmlns:p14="http://schemas.microsoft.com/office/powerpoint/2010/main" val="387340301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30629" y="509453"/>
            <a:ext cx="7570982" cy="4893647"/>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C000"/>
              </a:solidFill>
              <a:effectLst/>
              <a:uLnTx/>
              <a:uFillTx/>
              <a:latin typeface="Californian FB" panose="0207040306080B030204" pitchFamily="18" charset="0"/>
            </a:endParaRPr>
          </a:p>
          <a:p>
            <a:pPr marL="342900" marR="0" lvl="0" indent="-342900" algn="just" defTabSz="457200" rtl="0" eaLnBrk="1" fontAlgn="auto" latinLnBrk="0" hangingPunct="1">
              <a:lnSpc>
                <a:spcPct val="100000"/>
              </a:lnSpc>
              <a:spcBef>
                <a:spcPts val="0"/>
              </a:spcBef>
              <a:spcAft>
                <a:spcPts val="0"/>
              </a:spcAft>
              <a:buClrTx/>
              <a:buSzTx/>
              <a:buFont typeface="+mj-lt"/>
              <a:buAutoNum type="alphaLcParenR" startAt="2"/>
              <a:tabLst/>
              <a:defRPr/>
            </a:pPr>
            <a:r>
              <a:rPr kumimoji="0" lang="en-US" sz="3600" b="1" i="0" u="none" strike="noStrike" kern="1200" cap="none" spc="0" normalizeH="0" baseline="0" noProof="0" dirty="0">
                <a:ln>
                  <a:noFill/>
                </a:ln>
                <a:solidFill>
                  <a:srgbClr val="FFC000"/>
                </a:solidFill>
                <a:effectLst/>
                <a:uLnTx/>
                <a:uFillTx/>
                <a:latin typeface="Californian FB" panose="0207040306080B030204" pitchFamily="18" charset="0"/>
              </a:rPr>
              <a:t>Subjective fear:</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fornian FB" panose="0207040306080B0302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fornian FB" panose="0207040306080B030204" pitchFamily="18" charset="0"/>
              </a:rPr>
              <a:t>Fear based on feelings and </a:t>
            </a:r>
            <a:r>
              <a:rPr kumimoji="0" lang="en-US" sz="3200" b="0" i="0" u="none" strike="noStrike" kern="1200" cap="none" spc="0" normalizeH="0" baseline="0" noProof="0" dirty="0" smtClean="0">
                <a:ln>
                  <a:noFill/>
                </a:ln>
                <a:solidFill>
                  <a:prstClr val="white"/>
                </a:solidFill>
                <a:effectLst/>
                <a:uLnTx/>
                <a:uFillTx/>
                <a:latin typeface="Californian FB" panose="0207040306080B030204" pitchFamily="18" charset="0"/>
              </a:rPr>
              <a:t>attitudes </a:t>
            </a:r>
            <a:r>
              <a:rPr kumimoji="0" lang="en-US" sz="3200" b="0" i="0" u="none" strike="noStrike" kern="1200" cap="none" spc="0" normalizeH="0" baseline="0" noProof="0" dirty="0">
                <a:ln>
                  <a:noFill/>
                </a:ln>
                <a:solidFill>
                  <a:prstClr val="white"/>
                </a:solidFill>
                <a:effectLst/>
                <a:uLnTx/>
                <a:uFillTx/>
                <a:latin typeface="Californian FB" panose="0207040306080B030204" pitchFamily="18" charset="0"/>
              </a:rPr>
              <a:t>that have been suggested to the</a:t>
            </a:r>
            <a:r>
              <a:rPr kumimoji="0" lang="en-US" sz="3200" b="0" i="0" u="none" strike="noStrike" kern="1200" cap="none" spc="0" normalizeH="0" noProof="0" dirty="0">
                <a:ln>
                  <a:noFill/>
                </a:ln>
                <a:solidFill>
                  <a:prstClr val="white"/>
                </a:solidFill>
                <a:effectLst/>
                <a:uLnTx/>
                <a:uFillTx/>
                <a:latin typeface="Californian FB" panose="0207040306080B030204" pitchFamily="18" charset="0"/>
              </a:rPr>
              <a:t> </a:t>
            </a:r>
            <a:r>
              <a:rPr kumimoji="0" lang="en-US" sz="3200" b="0" i="0" u="none" strike="noStrike" kern="1200" cap="none" spc="0" normalizeH="0" baseline="0" noProof="0" dirty="0">
                <a:ln>
                  <a:noFill/>
                </a:ln>
                <a:solidFill>
                  <a:prstClr val="white"/>
                </a:solidFill>
                <a:effectLst/>
                <a:uLnTx/>
                <a:uFillTx/>
                <a:latin typeface="Californian FB" panose="0207040306080B030204" pitchFamily="18" charset="0"/>
              </a:rPr>
              <a:t>child by others without having the experience personally like </a:t>
            </a:r>
            <a:r>
              <a:rPr kumimoji="0" lang="en-US" sz="3200" b="0" i="0" u="none" strike="noStrike" kern="1200" cap="none" spc="0" normalizeH="0" baseline="0" noProof="0" dirty="0">
                <a:ln>
                  <a:noFill/>
                </a:ln>
                <a:solidFill>
                  <a:srgbClr val="FF0000"/>
                </a:solidFill>
                <a:effectLst/>
                <a:uLnTx/>
                <a:uFillTx/>
                <a:latin typeface="Californian FB" panose="0207040306080B030204" pitchFamily="18" charset="0"/>
              </a:rPr>
              <a:t>young child</a:t>
            </a:r>
            <a:r>
              <a:rPr kumimoji="0" lang="en-US" sz="3200" b="0" i="0" u="none" strike="noStrike" kern="1200" cap="none" spc="0" normalizeH="0" noProof="0" dirty="0">
                <a:ln>
                  <a:noFill/>
                </a:ln>
                <a:solidFill>
                  <a:srgbClr val="FF0000"/>
                </a:solidFill>
                <a:effectLst/>
                <a:uLnTx/>
                <a:uFillTx/>
                <a:latin typeface="Californian FB" panose="0207040306080B030204" pitchFamily="18" charset="0"/>
              </a:rPr>
              <a:t> </a:t>
            </a:r>
            <a:r>
              <a:rPr kumimoji="0" lang="en-US" sz="3200" b="0" i="0" u="none" strike="noStrike" kern="1200" cap="none" spc="0" normalizeH="0" baseline="0" noProof="0" dirty="0">
                <a:ln>
                  <a:noFill/>
                </a:ln>
                <a:solidFill>
                  <a:srgbClr val="FF0000"/>
                </a:solidFill>
                <a:effectLst/>
                <a:uLnTx/>
                <a:uFillTx/>
                <a:latin typeface="Californian FB" panose="0207040306080B030204" pitchFamily="18" charset="0"/>
              </a:rPr>
              <a:t>without previous experience with </a:t>
            </a:r>
            <a:r>
              <a:rPr kumimoji="0" lang="en-US" sz="3200" b="0" i="0" u="none" strike="noStrike" kern="1200" cap="none" spc="0" normalizeH="0" baseline="0" noProof="0" dirty="0" smtClean="0">
                <a:ln>
                  <a:noFill/>
                </a:ln>
                <a:solidFill>
                  <a:srgbClr val="FF0000"/>
                </a:solidFill>
                <a:effectLst/>
                <a:uLnTx/>
                <a:uFillTx/>
                <a:latin typeface="Californian FB" panose="0207040306080B030204" pitchFamily="18" charset="0"/>
              </a:rPr>
              <a:t>dentist </a:t>
            </a:r>
            <a:r>
              <a:rPr kumimoji="0" lang="en-US" sz="3200" b="0" i="0" u="none" strike="noStrike" kern="1200" cap="none" spc="0" normalizeH="0" baseline="0" noProof="0" dirty="0">
                <a:ln>
                  <a:noFill/>
                </a:ln>
                <a:solidFill>
                  <a:srgbClr val="FF0000"/>
                </a:solidFill>
                <a:effectLst/>
                <a:uLnTx/>
                <a:uFillTx/>
                <a:latin typeface="Californian FB" panose="0207040306080B030204" pitchFamily="18" charset="0"/>
              </a:rPr>
              <a:t>hear from others</a:t>
            </a:r>
            <a:r>
              <a:rPr kumimoji="0" lang="en-US" sz="3200" b="0" i="0" u="none" strike="noStrike" kern="1200" cap="none" spc="0" normalizeH="0" noProof="0" dirty="0">
                <a:ln>
                  <a:noFill/>
                </a:ln>
                <a:solidFill>
                  <a:srgbClr val="FF0000"/>
                </a:solidFill>
                <a:effectLst/>
                <a:uLnTx/>
                <a:uFillTx/>
                <a:latin typeface="Californian FB" panose="0207040306080B030204" pitchFamily="18" charset="0"/>
              </a:rPr>
              <a:t> </a:t>
            </a:r>
            <a:r>
              <a:rPr kumimoji="0" lang="en-US" sz="3200" b="0" i="0" u="none" strike="noStrike" kern="1200" cap="none" spc="0" normalizeH="0" baseline="0" noProof="0" dirty="0">
                <a:ln>
                  <a:noFill/>
                </a:ln>
                <a:solidFill>
                  <a:srgbClr val="FF0000"/>
                </a:solidFill>
                <a:effectLst/>
                <a:uLnTx/>
                <a:uFillTx/>
                <a:latin typeface="Californian FB" panose="0207040306080B030204" pitchFamily="18" charset="0"/>
              </a:rPr>
              <a:t>about dental treatment which develop fears.</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0000"/>
              </a:solidFill>
              <a:effectLst/>
              <a:uLnTx/>
              <a:uFillTx/>
              <a:latin typeface="Californian FB" panose="0207040306080B030204" pitchFamily="18" charset="0"/>
            </a:endParaRPr>
          </a:p>
        </p:txBody>
      </p:sp>
      <p:pic>
        <p:nvPicPr>
          <p:cNvPr id="3" name="صورة 2"/>
          <p:cNvPicPr>
            <a:picLocks noChangeAspect="1"/>
          </p:cNvPicPr>
          <p:nvPr/>
        </p:nvPicPr>
        <p:blipFill>
          <a:blip r:embed="rId2"/>
          <a:stretch>
            <a:fillRect/>
          </a:stretch>
        </p:blipFill>
        <p:spPr>
          <a:xfrm>
            <a:off x="8714510" y="2952062"/>
            <a:ext cx="2673926" cy="3905938"/>
          </a:xfrm>
          <a:prstGeom prst="rect">
            <a:avLst/>
          </a:prstGeom>
        </p:spPr>
      </p:pic>
      <p:pic>
        <p:nvPicPr>
          <p:cNvPr id="4" name="صورة 3"/>
          <p:cNvPicPr>
            <a:picLocks noChangeAspect="1"/>
          </p:cNvPicPr>
          <p:nvPr/>
        </p:nvPicPr>
        <p:blipFill rotWithShape="1">
          <a:blip r:embed="rId3">
            <a:extLst>
              <a:ext uri="{28A0092B-C50C-407E-A947-70E740481C1C}">
                <a14:useLocalDpi xmlns:a14="http://schemas.microsoft.com/office/drawing/2010/main" val="0"/>
              </a:ext>
            </a:extLst>
          </a:blip>
          <a:srcRect l="59884" t="65053" r="18" b="2388"/>
          <a:stretch/>
        </p:blipFill>
        <p:spPr>
          <a:xfrm>
            <a:off x="8160327" y="845127"/>
            <a:ext cx="3380510" cy="2055970"/>
          </a:xfrm>
          <a:prstGeom prst="rect">
            <a:avLst/>
          </a:prstGeom>
        </p:spPr>
      </p:pic>
    </p:spTree>
    <p:extLst>
      <p:ext uri="{BB962C8B-B14F-4D97-AF65-F5344CB8AC3E}">
        <p14:creationId xmlns:p14="http://schemas.microsoft.com/office/powerpoint/2010/main" val="123774595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152401" y="581891"/>
            <a:ext cx="11236035" cy="5888182"/>
          </a:xfrm>
        </p:spPr>
        <p:txBody>
          <a:bodyPr>
            <a:normAutofit fontScale="62500" lnSpcReduction="20000"/>
          </a:bodyPr>
          <a:lstStyle/>
          <a:p>
            <a:pPr marL="0" indent="0" algn="just">
              <a:lnSpc>
                <a:spcPct val="107000"/>
              </a:lnSpc>
              <a:spcAft>
                <a:spcPts val="800"/>
              </a:spcAft>
              <a:buNone/>
            </a:pPr>
            <a:r>
              <a:rPr lang="en-US" sz="46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ea typeface="Calibri" panose="020F0502020204030204" pitchFamily="34" charset="0"/>
                <a:cs typeface="Arial" panose="020B0604020202020204" pitchFamily="34" charset="0"/>
              </a:rPr>
              <a:t>Value of fear: </a:t>
            </a:r>
            <a:endParaRPr lang="en-US" sz="46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ea typeface="Calibri" panose="020F0502020204030204" pitchFamily="34" charset="0"/>
              <a:cs typeface="Arial" panose="020B0604020202020204" pitchFamily="34" charset="0"/>
            </a:endParaRPr>
          </a:p>
          <a:p>
            <a:pPr marL="0" indent="0" algn="just">
              <a:lnSpc>
                <a:spcPct val="107000"/>
              </a:lnSpc>
              <a:spcAft>
                <a:spcPts val="800"/>
              </a:spcAft>
              <a:buNone/>
            </a:pPr>
            <a:r>
              <a:rPr lang="en-US" sz="3800" dirty="0" smtClean="0">
                <a:latin typeface="Times New Roman" panose="02020603050405020304" pitchFamily="18" charset="0"/>
                <a:ea typeface="Calibri" panose="020F0502020204030204" pitchFamily="34" charset="0"/>
                <a:cs typeface="Arial" panose="020B0604020202020204" pitchFamily="34" charset="0"/>
              </a:rPr>
              <a:t>Fear </a:t>
            </a:r>
            <a:r>
              <a:rPr lang="en-US" sz="3800" dirty="0">
                <a:latin typeface="Times New Roman" panose="02020603050405020304" pitchFamily="18" charset="0"/>
                <a:ea typeface="Calibri" panose="020F0502020204030204" pitchFamily="34" charset="0"/>
                <a:cs typeface="Arial" panose="020B0604020202020204" pitchFamily="34" charset="0"/>
              </a:rPr>
              <a:t>lowers the threshold of pain so that every pain produced during dental treatment becomes magnified.   </a:t>
            </a:r>
            <a:endParaRPr lang="en-US" sz="3800" dirty="0">
              <a:latin typeface="Calibri" panose="020F0502020204030204" pitchFamily="34" charset="0"/>
              <a:ea typeface="Calibri" panose="020F0502020204030204" pitchFamily="34" charset="0"/>
              <a:cs typeface="Arial" panose="020B0604020202020204" pitchFamily="34" charset="0"/>
            </a:endParaRPr>
          </a:p>
          <a:p>
            <a:pPr marL="0" indent="0" algn="just">
              <a:lnSpc>
                <a:spcPct val="107000"/>
              </a:lnSpc>
              <a:spcAft>
                <a:spcPts val="800"/>
              </a:spcAft>
              <a:buNone/>
            </a:pPr>
            <a:r>
              <a:rPr lang="en-US" sz="46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ea typeface="Calibri" panose="020F0502020204030204" pitchFamily="34" charset="0"/>
                <a:cs typeface="Arial" panose="020B0604020202020204" pitchFamily="34" charset="0"/>
              </a:rPr>
              <a:t>The child’s fears change with age:     </a:t>
            </a:r>
            <a:endParaRPr lang="en-US" sz="46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US" sz="3400" b="1" dirty="0">
                <a:solidFill>
                  <a:schemeClr val="accent2">
                    <a:lumMod val="75000"/>
                  </a:schemeClr>
                </a:solidFill>
                <a:latin typeface="Times New Roman" panose="02020603050405020304" pitchFamily="18" charset="0"/>
                <a:ea typeface="Calibri" panose="020F0502020204030204" pitchFamily="34" charset="0"/>
                <a:cs typeface="Arial" panose="020B0604020202020204" pitchFamily="34" charset="0"/>
              </a:rPr>
              <a:t>Two Years Old </a:t>
            </a:r>
            <a:r>
              <a:rPr lang="en-US" sz="3400" dirty="0">
                <a:latin typeface="Times New Roman" panose="02020603050405020304" pitchFamily="18" charset="0"/>
                <a:ea typeface="Calibri" panose="020F0502020204030204" pitchFamily="34" charset="0"/>
                <a:cs typeface="Arial" panose="020B0604020202020204" pitchFamily="34" charset="0"/>
              </a:rPr>
              <a:t>They are in </a:t>
            </a:r>
            <a:r>
              <a:rPr lang="en-US" sz="3400" dirty="0" err="1">
                <a:latin typeface="Times New Roman" panose="02020603050405020304" pitchFamily="18" charset="0"/>
                <a:ea typeface="Calibri" panose="020F0502020204030204" pitchFamily="34" charset="0"/>
                <a:cs typeface="Arial" panose="020B0604020202020204" pitchFamily="34" charset="0"/>
              </a:rPr>
              <a:t>precooperative</a:t>
            </a:r>
            <a:r>
              <a:rPr lang="en-US" sz="3400" dirty="0">
                <a:latin typeface="Times New Roman" panose="02020603050405020304" pitchFamily="18" charset="0"/>
                <a:ea typeface="Calibri" panose="020F0502020204030204" pitchFamily="34" charset="0"/>
                <a:cs typeface="Arial" panose="020B0604020202020204" pitchFamily="34" charset="0"/>
              </a:rPr>
              <a:t> stage of lacking cooperative ability. </a:t>
            </a:r>
            <a:endParaRPr lang="en-US" sz="34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US" sz="3400" b="1" dirty="0">
                <a:solidFill>
                  <a:schemeClr val="accent2">
                    <a:lumMod val="75000"/>
                  </a:schemeClr>
                </a:solidFill>
                <a:latin typeface="Times New Roman" panose="02020603050405020304" pitchFamily="18" charset="0"/>
                <a:ea typeface="Calibri" panose="020F0502020204030204" pitchFamily="34" charset="0"/>
                <a:cs typeface="Arial" panose="020B0604020202020204" pitchFamily="34" charset="0"/>
              </a:rPr>
              <a:t>Three Years Old </a:t>
            </a:r>
            <a:r>
              <a:rPr lang="en-US" sz="3400" dirty="0">
                <a:latin typeface="Times New Roman" panose="02020603050405020304" pitchFamily="18" charset="0"/>
                <a:ea typeface="Calibri" panose="020F0502020204030204" pitchFamily="34" charset="0"/>
                <a:cs typeface="Arial" panose="020B0604020202020204" pitchFamily="34" charset="0"/>
              </a:rPr>
              <a:t>Communication is easier. Child has great desire to talk and often enjoy telling stories. </a:t>
            </a:r>
            <a:endParaRPr lang="en-US" sz="34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US" sz="3400" b="1" dirty="0">
                <a:solidFill>
                  <a:schemeClr val="accent2">
                    <a:lumMod val="75000"/>
                  </a:schemeClr>
                </a:solidFill>
                <a:latin typeface="Times New Roman" panose="02020603050405020304" pitchFamily="18" charset="0"/>
                <a:ea typeface="Calibri" panose="020F0502020204030204" pitchFamily="34" charset="0"/>
                <a:cs typeface="Arial" panose="020B0604020202020204" pitchFamily="34" charset="0"/>
              </a:rPr>
              <a:t>Four Years Old </a:t>
            </a:r>
            <a:r>
              <a:rPr lang="en-US" sz="3400" dirty="0">
                <a:latin typeface="Times New Roman" panose="02020603050405020304" pitchFamily="18" charset="0"/>
                <a:ea typeface="Calibri" panose="020F0502020204030204" pitchFamily="34" charset="0"/>
                <a:cs typeface="Arial" panose="020B0604020202020204" pitchFamily="34" charset="0"/>
              </a:rPr>
              <a:t>They are usually listeners to explanations with interest and normally responsive </a:t>
            </a:r>
            <a:r>
              <a:rPr lang="en-US" sz="3400" dirty="0" smtClean="0">
                <a:latin typeface="Times New Roman" panose="02020603050405020304" pitchFamily="18" charset="0"/>
                <a:ea typeface="Calibri" panose="020F0502020204030204" pitchFamily="34" charset="0"/>
                <a:cs typeface="Arial" panose="020B0604020202020204" pitchFamily="34" charset="0"/>
              </a:rPr>
              <a:t>to </a:t>
            </a:r>
            <a:r>
              <a:rPr lang="en-US" sz="3400" dirty="0">
                <a:latin typeface="Times New Roman" panose="02020603050405020304" pitchFamily="18" charset="0"/>
                <a:ea typeface="Calibri" panose="020F0502020204030204" pitchFamily="34" charset="0"/>
                <a:cs typeface="Arial" panose="020B0604020202020204" pitchFamily="34" charset="0"/>
              </a:rPr>
              <a:t>verbal directions. </a:t>
            </a:r>
            <a:endParaRPr lang="en-US" sz="34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US" sz="3400" b="1" dirty="0">
                <a:solidFill>
                  <a:schemeClr val="accent2">
                    <a:lumMod val="75000"/>
                  </a:schemeClr>
                </a:solidFill>
                <a:latin typeface="Times New Roman" panose="02020603050405020304" pitchFamily="18" charset="0"/>
                <a:ea typeface="Calibri" panose="020F0502020204030204" pitchFamily="34" charset="0"/>
                <a:cs typeface="Arial" panose="020B0604020202020204" pitchFamily="34" charset="0"/>
              </a:rPr>
              <a:t> Fears of 4-8 years </a:t>
            </a:r>
            <a:r>
              <a:rPr lang="en-US" sz="3400" b="1" dirty="0">
                <a:latin typeface="Times New Roman" panose="02020603050405020304" pitchFamily="18" charset="0"/>
                <a:ea typeface="Calibri" panose="020F0502020204030204" pitchFamily="34" charset="0"/>
                <a:cs typeface="Arial" panose="020B0604020202020204" pitchFamily="34" charset="0"/>
              </a:rPr>
              <a:t>old</a:t>
            </a:r>
            <a:r>
              <a:rPr lang="en-US" sz="3400" dirty="0">
                <a:latin typeface="Times New Roman" panose="02020603050405020304" pitchFamily="18" charset="0"/>
                <a:ea typeface="Calibri" panose="020F0502020204030204" pitchFamily="34" charset="0"/>
                <a:cs typeface="Arial" panose="020B0604020202020204" pitchFamily="34" charset="0"/>
              </a:rPr>
              <a:t> Children are related to prior situations and experiences. They begin to anticipate situations and react with fear</a:t>
            </a:r>
            <a:endParaRPr lang="en-US" sz="34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US" sz="3400" b="1" dirty="0">
                <a:solidFill>
                  <a:schemeClr val="accent2">
                    <a:lumMod val="75000"/>
                  </a:schemeClr>
                </a:solidFill>
                <a:latin typeface="Times New Roman" panose="02020603050405020304" pitchFamily="18" charset="0"/>
                <a:ea typeface="Calibri" panose="020F0502020204030204" pitchFamily="34" charset="0"/>
                <a:cs typeface="Arial" panose="020B0604020202020204" pitchFamily="34" charset="0"/>
              </a:rPr>
              <a:t>Fears of 9 years of age </a:t>
            </a:r>
            <a:r>
              <a:rPr lang="en-US" sz="3400" dirty="0">
                <a:latin typeface="Times New Roman" panose="02020603050405020304" pitchFamily="18" charset="0"/>
                <a:ea typeface="Calibri" panose="020F0502020204030204" pitchFamily="34" charset="0"/>
                <a:cs typeface="Arial" panose="020B0604020202020204" pitchFamily="34" charset="0"/>
              </a:rPr>
              <a:t>Fear is usually associated with personal failures and social peer situations. Child can usually resolve fears of dental procedures if dentist explains and reasons will. </a:t>
            </a:r>
            <a:endParaRPr lang="en-US" sz="3400"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2533430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46364" y="764373"/>
            <a:ext cx="11159836" cy="1293028"/>
          </a:xfrm>
        </p:spPr>
        <p:txBody>
          <a:bodyPr>
            <a:normAutofit/>
          </a:bodyPr>
          <a:lstStyle/>
          <a:p>
            <a:pPr>
              <a:lnSpc>
                <a:spcPct val="107000"/>
              </a:lnSpc>
              <a:spcAft>
                <a:spcPts val="800"/>
              </a:spcAft>
            </a:pPr>
            <a:r>
              <a:rPr lang="en-US" b="1" cap="none" dirty="0">
                <a:ln w="0"/>
                <a:solidFill>
                  <a:schemeClr val="accent1"/>
                </a:solidFill>
                <a:latin typeface="Times New Roman" panose="02020603050405020304" pitchFamily="18" charset="0"/>
                <a:ea typeface="Calibri" panose="020F0502020204030204" pitchFamily="34" charset="0"/>
                <a:cs typeface="Arial" panose="020B0604020202020204" pitchFamily="34" charset="0"/>
              </a:rPr>
              <a:t>Variables Influencing Children’s Dental Behaviors </a:t>
            </a:r>
            <a:r>
              <a:rPr lang="en-US" sz="3600" b="1" cap="none" dirty="0">
                <a:ln w="0"/>
                <a:solidFill>
                  <a:schemeClr val="accent1"/>
                </a:solidFill>
                <a:latin typeface="Times New Roman" panose="02020603050405020304" pitchFamily="18" charset="0"/>
                <a:ea typeface="Calibri" panose="020F0502020204030204" pitchFamily="34" charset="0"/>
                <a:cs typeface="Arial" panose="020B0604020202020204" pitchFamily="34" charset="0"/>
              </a:rPr>
              <a:t>                 </a:t>
            </a:r>
            <a:endParaRPr lang="en-US" sz="2800" b="1" cap="none" dirty="0">
              <a:ln w="0"/>
              <a:solidFill>
                <a:schemeClr val="accent1"/>
              </a:solidFill>
              <a:latin typeface="Calibri" panose="020F0502020204030204" pitchFamily="34" charset="0"/>
              <a:ea typeface="Calibri" panose="020F0502020204030204" pitchFamily="34" charset="0"/>
              <a:cs typeface="Arial" panose="020B0604020202020204" pitchFamily="34" charset="0"/>
            </a:endParaRPr>
          </a:p>
        </p:txBody>
      </p:sp>
      <p:sp>
        <p:nvSpPr>
          <p:cNvPr id="3" name="عنصر نائب للمحتوى 2"/>
          <p:cNvSpPr>
            <a:spLocks noGrp="1"/>
          </p:cNvSpPr>
          <p:nvPr>
            <p:ph sz="quarter" idx="13"/>
          </p:nvPr>
        </p:nvSpPr>
        <p:spPr>
          <a:xfrm>
            <a:off x="110837" y="1842655"/>
            <a:ext cx="8963891" cy="5209309"/>
          </a:xfrm>
        </p:spPr>
        <p:txBody>
          <a:bodyPr>
            <a:normAutofit fontScale="55000" lnSpcReduction="20000"/>
          </a:bodyPr>
          <a:lstStyle/>
          <a:p>
            <a:pPr marL="0" indent="0" algn="ctr">
              <a:lnSpc>
                <a:spcPct val="107000"/>
              </a:lnSpc>
              <a:spcAft>
                <a:spcPts val="800"/>
              </a:spcAft>
              <a:buNone/>
            </a:pPr>
            <a:r>
              <a:rPr lang="en-US" sz="5800" b="1" u="sng" dirty="0">
                <a:solidFill>
                  <a:srgbClr val="FFC000"/>
                </a:solidFill>
                <a:latin typeface="Times New Roman" panose="02020603050405020304" pitchFamily="18" charset="0"/>
                <a:ea typeface="Calibri" panose="020F0502020204030204" pitchFamily="34" charset="0"/>
                <a:cs typeface="Arial" panose="020B0604020202020204" pitchFamily="34" charset="0"/>
              </a:rPr>
              <a:t>1. Major variables  </a:t>
            </a:r>
            <a:endParaRPr lang="en-US" sz="5800" b="1" u="sng" dirty="0" smtClean="0">
              <a:solidFill>
                <a:srgbClr val="FFC000"/>
              </a:solidFill>
              <a:latin typeface="Times New Roman" panose="02020603050405020304" pitchFamily="18" charset="0"/>
              <a:ea typeface="Calibri" panose="020F0502020204030204" pitchFamily="34" charset="0"/>
              <a:cs typeface="Arial" panose="020B0604020202020204" pitchFamily="34" charset="0"/>
            </a:endParaRPr>
          </a:p>
          <a:p>
            <a:pPr marL="514350" indent="-514350" algn="just">
              <a:lnSpc>
                <a:spcPct val="107000"/>
              </a:lnSpc>
              <a:spcAft>
                <a:spcPts val="800"/>
              </a:spcAft>
              <a:buAutoNum type="arabicParenBoth"/>
            </a:pPr>
            <a:r>
              <a:rPr lang="en-US" sz="3600" b="1" dirty="0" smtClean="0">
                <a:solidFill>
                  <a:schemeClr val="accent3">
                    <a:lumMod val="60000"/>
                    <a:lumOff val="40000"/>
                  </a:schemeClr>
                </a:solidFill>
                <a:latin typeface="Times New Roman" panose="02020603050405020304" pitchFamily="18" charset="0"/>
                <a:ea typeface="Calibri" panose="020F0502020204030204" pitchFamily="34" charset="0"/>
              </a:rPr>
              <a:t>Parental </a:t>
            </a:r>
            <a:r>
              <a:rPr lang="en-US" sz="3600" b="1" dirty="0">
                <a:solidFill>
                  <a:schemeClr val="accent3">
                    <a:lumMod val="60000"/>
                    <a:lumOff val="40000"/>
                  </a:schemeClr>
                </a:solidFill>
                <a:latin typeface="Times New Roman" panose="02020603050405020304" pitchFamily="18" charset="0"/>
                <a:ea typeface="Calibri" panose="020F0502020204030204" pitchFamily="34" charset="0"/>
              </a:rPr>
              <a:t>anxiety</a:t>
            </a:r>
            <a:r>
              <a:rPr lang="en-US" sz="3600" dirty="0">
                <a:latin typeface="Times New Roman" panose="02020603050405020304" pitchFamily="18" charset="0"/>
                <a:ea typeface="Calibri" panose="020F0502020204030204" pitchFamily="34" charset="0"/>
              </a:rPr>
              <a:t>: Children when they are very young, they learn everything from their parents, that is what we called </a:t>
            </a:r>
            <a:r>
              <a:rPr lang="en-US" sz="3600" dirty="0">
                <a:solidFill>
                  <a:srgbClr val="FF0000"/>
                </a:solidFill>
                <a:latin typeface="Times New Roman" panose="02020603050405020304" pitchFamily="18" charset="0"/>
                <a:ea typeface="Calibri" panose="020F0502020204030204" pitchFamily="34" charset="0"/>
              </a:rPr>
              <a:t>(primary socialization)</a:t>
            </a:r>
            <a:r>
              <a:rPr lang="en-US" sz="3600" dirty="0">
                <a:latin typeface="Times New Roman" panose="02020603050405020304" pitchFamily="18" charset="0"/>
                <a:ea typeface="Calibri" panose="020F0502020204030204" pitchFamily="34" charset="0"/>
              </a:rPr>
              <a:t>, it lasts for life long, but its effect is reduced when the children go to the school and we call it here </a:t>
            </a:r>
            <a:r>
              <a:rPr lang="en-US" sz="3600" dirty="0">
                <a:solidFill>
                  <a:srgbClr val="FF0000"/>
                </a:solidFill>
                <a:latin typeface="Times New Roman" panose="02020603050405020304" pitchFamily="18" charset="0"/>
                <a:ea typeface="Calibri" panose="020F0502020204030204" pitchFamily="34" charset="0"/>
              </a:rPr>
              <a:t>(secondary socialization</a:t>
            </a:r>
            <a:r>
              <a:rPr lang="en-US" sz="3600" dirty="0" smtClean="0">
                <a:solidFill>
                  <a:srgbClr val="FF0000"/>
                </a:solidFill>
                <a:latin typeface="Times New Roman" panose="02020603050405020304" pitchFamily="18" charset="0"/>
                <a:ea typeface="Calibri" panose="020F0502020204030204" pitchFamily="34" charset="0"/>
              </a:rPr>
              <a:t>)</a:t>
            </a:r>
          </a:p>
          <a:p>
            <a:pPr marL="0" indent="0" algn="just">
              <a:lnSpc>
                <a:spcPct val="107000"/>
              </a:lnSpc>
              <a:spcAft>
                <a:spcPts val="800"/>
              </a:spcAft>
              <a:buNone/>
            </a:pPr>
            <a:r>
              <a:rPr lang="en-US" sz="3600" dirty="0">
                <a:latin typeface="Times New Roman" panose="02020603050405020304" pitchFamily="18" charset="0"/>
                <a:ea typeface="Calibri" panose="020F0502020204030204" pitchFamily="34" charset="0"/>
              </a:rPr>
              <a:t> </a:t>
            </a:r>
            <a:r>
              <a:rPr lang="en-US" sz="3600" b="1" dirty="0">
                <a:solidFill>
                  <a:schemeClr val="accent3">
                    <a:lumMod val="60000"/>
                    <a:lumOff val="40000"/>
                  </a:schemeClr>
                </a:solidFill>
                <a:latin typeface="Times New Roman" panose="02020603050405020304" pitchFamily="18" charset="0"/>
                <a:ea typeface="Calibri" panose="020F0502020204030204" pitchFamily="34" charset="0"/>
              </a:rPr>
              <a:t>(2) Past medical history</a:t>
            </a:r>
            <a:r>
              <a:rPr lang="en-US" sz="3600" dirty="0">
                <a:latin typeface="Times New Roman" panose="02020603050405020304" pitchFamily="18" charset="0"/>
                <a:ea typeface="Calibri" panose="020F0502020204030204" pitchFamily="34" charset="0"/>
              </a:rPr>
              <a:t>: A child who have had a negative experience associated with medical treatments (a lot of surgeries and a lot of appointments) will be anxious of dental treatment even though they didn't try it, or maybe a negative experience from previous bad dental </a:t>
            </a:r>
            <a:r>
              <a:rPr lang="en-US" sz="3600" dirty="0" smtClean="0">
                <a:latin typeface="Times New Roman" panose="02020603050405020304" pitchFamily="18" charset="0"/>
                <a:ea typeface="Calibri" panose="020F0502020204030204" pitchFamily="34" charset="0"/>
              </a:rPr>
              <a:t>visit</a:t>
            </a:r>
          </a:p>
          <a:p>
            <a:pPr marL="0" indent="0" algn="just">
              <a:lnSpc>
                <a:spcPct val="107000"/>
              </a:lnSpc>
              <a:spcAft>
                <a:spcPts val="800"/>
              </a:spcAft>
              <a:buNone/>
            </a:pPr>
            <a:endParaRPr lang="en-US" sz="3600" dirty="0" smtClean="0">
              <a:latin typeface="Times New Roman" panose="02020603050405020304" pitchFamily="18" charset="0"/>
              <a:ea typeface="Calibri" panose="020F0502020204030204" pitchFamily="34" charset="0"/>
            </a:endParaRPr>
          </a:p>
          <a:p>
            <a:pPr marL="0" lvl="0" indent="0" algn="just" defTabSz="457200">
              <a:lnSpc>
                <a:spcPct val="100000"/>
              </a:lnSpc>
              <a:spcBef>
                <a:spcPts val="0"/>
              </a:spcBef>
              <a:buNone/>
              <a:defRPr/>
            </a:pPr>
            <a:r>
              <a:rPr lang="en-US" sz="3600" b="1" dirty="0" smtClean="0">
                <a:solidFill>
                  <a:schemeClr val="accent3">
                    <a:lumMod val="60000"/>
                    <a:lumOff val="40000"/>
                  </a:schemeClr>
                </a:solidFill>
                <a:latin typeface="Californian FB" panose="0207040306080B030204" pitchFamily="18" charset="0"/>
              </a:rPr>
              <a:t>(</a:t>
            </a:r>
            <a:r>
              <a:rPr lang="en-US" sz="3600" b="1" dirty="0" smtClean="0">
                <a:solidFill>
                  <a:schemeClr val="accent3">
                    <a:lumMod val="60000"/>
                    <a:lumOff val="40000"/>
                  </a:schemeClr>
                </a:solidFill>
                <a:latin typeface="Times New Roman" panose="02020603050405020304" pitchFamily="18" charset="0"/>
                <a:cs typeface="Times New Roman" panose="02020603050405020304" pitchFamily="18" charset="0"/>
              </a:rPr>
              <a:t>3) </a:t>
            </a:r>
            <a:r>
              <a:rPr lang="en-US" sz="3600" b="1" dirty="0">
                <a:solidFill>
                  <a:schemeClr val="accent3">
                    <a:lumMod val="60000"/>
                    <a:lumOff val="40000"/>
                  </a:schemeClr>
                </a:solidFill>
                <a:latin typeface="Times New Roman" panose="02020603050405020304" pitchFamily="18" charset="0"/>
                <a:cs typeface="Times New Roman" panose="02020603050405020304" pitchFamily="18" charset="0"/>
              </a:rPr>
              <a:t>Awareness of a dental problem</a:t>
            </a:r>
            <a:r>
              <a:rPr lang="en-US" sz="3600" b="1" dirty="0" smtClean="0">
                <a:solidFill>
                  <a:schemeClr val="accent3">
                    <a:lumMod val="60000"/>
                    <a:lumOff val="40000"/>
                  </a:schemeClr>
                </a:solidFill>
                <a:latin typeface="Times New Roman" panose="02020603050405020304" pitchFamily="18" charset="0"/>
                <a:cs typeface="Times New Roman" panose="02020603050405020304" pitchFamily="18" charset="0"/>
              </a:rPr>
              <a:t>:</a:t>
            </a:r>
            <a:r>
              <a:rPr lang="en-US" sz="3600" dirty="0" smtClean="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Children who know they have a dental problem are more likely to exhibit negative behavior at the first dental appointment</a:t>
            </a:r>
            <a:endParaRPr lang="en-US" sz="36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en-US" sz="3600" b="1" u="sng" dirty="0" smtClean="0">
                <a:latin typeface="Times New Roman" panose="02020603050405020304" pitchFamily="18" charset="0"/>
                <a:ea typeface="Calibri" panose="020F0502020204030204" pitchFamily="34" charset="0"/>
                <a:cs typeface="Arial" panose="020B0604020202020204" pitchFamily="34" charset="0"/>
              </a:rPr>
              <a:t>   </a:t>
            </a:r>
            <a:endParaRPr lang="en-US" sz="3600"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مستطيل 3"/>
          <p:cNvSpPr/>
          <p:nvPr/>
        </p:nvSpPr>
        <p:spPr>
          <a:xfrm rot="10800000" flipV="1">
            <a:off x="2147455" y="1842655"/>
            <a:ext cx="5805053" cy="5403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8564" y="5090792"/>
            <a:ext cx="2431905" cy="1618322"/>
          </a:xfrm>
          <a:prstGeom prst="rect">
            <a:avLst/>
          </a:prstGeom>
        </p:spPr>
      </p:pic>
      <p:pic>
        <p:nvPicPr>
          <p:cNvPr id="6" name="صورة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1988" y="3782863"/>
            <a:ext cx="2517783" cy="1200789"/>
          </a:xfrm>
          <a:prstGeom prst="rect">
            <a:avLst/>
          </a:prstGeom>
        </p:spPr>
      </p:pic>
      <p:pic>
        <p:nvPicPr>
          <p:cNvPr id="7" name="صورة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10255" y="1779669"/>
            <a:ext cx="2381250" cy="1924050"/>
          </a:xfrm>
          <a:prstGeom prst="rect">
            <a:avLst/>
          </a:prstGeom>
        </p:spPr>
      </p:pic>
    </p:spTree>
    <p:extLst>
      <p:ext uri="{BB962C8B-B14F-4D97-AF65-F5344CB8AC3E}">
        <p14:creationId xmlns:p14="http://schemas.microsoft.com/office/powerpoint/2010/main" val="8545144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74073" y="764373"/>
            <a:ext cx="11132127" cy="1293028"/>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algn="ctr">
              <a:lnSpc>
                <a:spcPct val="107000"/>
              </a:lnSpc>
              <a:spcAft>
                <a:spcPts val="800"/>
              </a:spcAft>
            </a:pPr>
            <a:r>
              <a:rPr lang="en-US" sz="3200" b="1" u="sng" cap="none" dirty="0">
                <a:ln/>
                <a:solidFill>
                  <a:srgbClr val="FFC000"/>
                </a:solidFill>
                <a:latin typeface="Times New Roman" panose="02020603050405020304" pitchFamily="18" charset="0"/>
                <a:ea typeface="Calibri" panose="020F0502020204030204" pitchFamily="34" charset="0"/>
                <a:cs typeface="Arial" panose="020B0604020202020204" pitchFamily="34" charset="0"/>
              </a:rPr>
              <a:t>2.  Minor variables  </a:t>
            </a:r>
            <a:r>
              <a:rPr lang="en-US" sz="3200" b="1" cap="none" dirty="0">
                <a:ln/>
                <a:solidFill>
                  <a:srgbClr val="FFC000"/>
                </a:solidFill>
                <a:latin typeface="Calibri" panose="020F0502020204030204" pitchFamily="34" charset="0"/>
                <a:ea typeface="Calibri" panose="020F0502020204030204" pitchFamily="34" charset="0"/>
                <a:cs typeface="Arial" panose="020B0604020202020204" pitchFamily="34" charset="0"/>
              </a:rPr>
              <a:t/>
            </a:r>
            <a:br>
              <a:rPr lang="en-US" sz="3200" b="1" cap="none" dirty="0">
                <a:ln/>
                <a:solidFill>
                  <a:srgbClr val="FFC000"/>
                </a:solidFill>
                <a:latin typeface="Calibri" panose="020F0502020204030204" pitchFamily="34" charset="0"/>
                <a:ea typeface="Calibri" panose="020F0502020204030204" pitchFamily="34" charset="0"/>
                <a:cs typeface="Arial" panose="020B0604020202020204" pitchFamily="34" charset="0"/>
              </a:rPr>
            </a:br>
            <a:endParaRPr lang="en-US" b="1" cap="none" dirty="0">
              <a:ln/>
              <a:solidFill>
                <a:srgbClr val="FFC000"/>
              </a:solidFill>
            </a:endParaRPr>
          </a:p>
        </p:txBody>
      </p:sp>
      <p:sp>
        <p:nvSpPr>
          <p:cNvPr id="3" name="عنصر نائب للمحتوى 2"/>
          <p:cNvSpPr>
            <a:spLocks noGrp="1"/>
          </p:cNvSpPr>
          <p:nvPr>
            <p:ph sz="quarter" idx="13"/>
          </p:nvPr>
        </p:nvSpPr>
        <p:spPr>
          <a:xfrm>
            <a:off x="249382" y="1634836"/>
            <a:ext cx="11256818" cy="4583849"/>
          </a:xfrm>
        </p:spPr>
        <p:txBody>
          <a:bodyPr>
            <a:normAutofit fontScale="85000" lnSpcReduction="20000"/>
          </a:bodyPr>
          <a:lstStyle/>
          <a:p>
            <a:pPr marL="0" indent="0" algn="just">
              <a:lnSpc>
                <a:spcPct val="107000"/>
              </a:lnSpc>
              <a:spcAft>
                <a:spcPts val="800"/>
              </a:spcAft>
              <a:buNone/>
            </a:pPr>
            <a:endParaRPr lang="en-US" sz="18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US" sz="3100" b="1" dirty="0">
                <a:solidFill>
                  <a:schemeClr val="accent3">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(1) Socio-economic status of the family </a:t>
            </a:r>
            <a:r>
              <a:rPr lang="en-US" sz="2600" dirty="0">
                <a:latin typeface="Times New Roman" panose="02020603050405020304" pitchFamily="18" charset="0"/>
                <a:ea typeface="Calibri" panose="020F0502020204030204" pitchFamily="34" charset="0"/>
                <a:cs typeface="Arial" panose="020B0604020202020204" pitchFamily="34" charset="0"/>
              </a:rPr>
              <a:t>directly affects child's attitude toward the values of the dental health process. </a:t>
            </a:r>
            <a:endParaRPr lang="en-US" sz="2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US" sz="2800" b="1" dirty="0">
                <a:solidFill>
                  <a:schemeClr val="accent3">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(2)  Position of the child in the family </a:t>
            </a:r>
            <a:r>
              <a:rPr lang="en-US" sz="2600" dirty="0">
                <a:latin typeface="Times New Roman" panose="02020603050405020304" pitchFamily="18" charset="0"/>
                <a:ea typeface="Calibri" panose="020F0502020204030204" pitchFamily="34" charset="0"/>
                <a:cs typeface="Arial" panose="020B0604020202020204" pitchFamily="34" charset="0"/>
              </a:rPr>
              <a:t>(rank of the child):  The older child may become more anxious than children born later while middle child is usually more outgoing and suggestible because he use his older sibling and parent as behavior pattern to follow. </a:t>
            </a:r>
            <a:endParaRPr lang="en-US" sz="2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US" sz="2800" dirty="0">
                <a:solidFill>
                  <a:schemeClr val="accent3">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a:t>
            </a:r>
            <a:r>
              <a:rPr lang="en-US" sz="2800" b="1" dirty="0">
                <a:solidFill>
                  <a:schemeClr val="accent3">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3) Child gender</a:t>
            </a:r>
            <a:r>
              <a:rPr lang="en-US" sz="2600" b="1" dirty="0">
                <a:latin typeface="Times New Roman" panose="02020603050405020304" pitchFamily="18" charset="0"/>
                <a:ea typeface="Calibri" panose="020F0502020204030204" pitchFamily="34" charset="0"/>
                <a:cs typeface="Arial" panose="020B0604020202020204" pitchFamily="34" charset="0"/>
              </a:rPr>
              <a:t>:</a:t>
            </a:r>
            <a:r>
              <a:rPr lang="en-US" sz="2600" dirty="0">
                <a:latin typeface="Times New Roman" panose="02020603050405020304" pitchFamily="18" charset="0"/>
                <a:ea typeface="Calibri" panose="020F0502020204030204" pitchFamily="34" charset="0"/>
                <a:cs typeface="Arial" panose="020B0604020202020204" pitchFamily="34" charset="0"/>
              </a:rPr>
              <a:t> for example boys are expected to be brave stronger than girls (boy act as a man and does not cry). Girls exhibited more dental anxiety and dental behavior management problems than did boys.  </a:t>
            </a:r>
            <a:endParaRPr lang="en-US" sz="2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US" sz="3100" b="1" dirty="0">
                <a:solidFill>
                  <a:schemeClr val="accent3">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(4)  Child age: </a:t>
            </a:r>
            <a:r>
              <a:rPr lang="en-US" sz="2600" dirty="0">
                <a:latin typeface="Times New Roman" panose="02020603050405020304" pitchFamily="18" charset="0"/>
                <a:ea typeface="Calibri" panose="020F0502020204030204" pitchFamily="34" charset="0"/>
                <a:cs typeface="Arial" panose="020B0604020202020204" pitchFamily="34" charset="0"/>
              </a:rPr>
              <a:t>There different types of fear at different ages, like in 2-4 years fear of imaginary creatures and small animals then 4-6 years start social and school fear. Fear related to injury, death and so on is shown in those 6 years to adolescent. </a:t>
            </a:r>
            <a:endParaRPr lang="en-US" sz="2600" dirty="0">
              <a:latin typeface="Calibri" panose="020F0502020204030204" pitchFamily="34" charset="0"/>
              <a:ea typeface="Calibri" panose="020F0502020204030204" pitchFamily="34" charset="0"/>
              <a:cs typeface="Arial" panose="020B0604020202020204" pitchFamily="34" charset="0"/>
            </a:endParaRPr>
          </a:p>
          <a:p>
            <a:endParaRPr lang="en-US" sz="2600" dirty="0"/>
          </a:p>
        </p:txBody>
      </p:sp>
      <p:sp>
        <p:nvSpPr>
          <p:cNvPr id="4" name="مستطيل 3"/>
          <p:cNvSpPr/>
          <p:nvPr/>
        </p:nvSpPr>
        <p:spPr>
          <a:xfrm>
            <a:off x="3754582" y="764373"/>
            <a:ext cx="4364182" cy="8704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02701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570409"/>
            <a:ext cx="11700164" cy="1293028"/>
          </a:xfrm>
        </p:spPr>
        <p:txBody>
          <a:bodyPr>
            <a:normAutofit fontScale="90000"/>
          </a:bodyPr>
          <a:lstStyle/>
          <a:p>
            <a:pPr>
              <a:lnSpc>
                <a:spcPct val="107000"/>
              </a:lnSpc>
              <a:spcAft>
                <a:spcPts val="800"/>
              </a:spcAft>
            </a:pPr>
            <a:r>
              <a:rPr lang="en-US" sz="3100" b="1" cap="none" dirty="0">
                <a:ln w="22225">
                  <a:solidFill>
                    <a:schemeClr val="accent2"/>
                  </a:solidFill>
                  <a:prstDash val="solid"/>
                </a:ln>
                <a:solidFill>
                  <a:schemeClr val="accent2">
                    <a:lumMod val="40000"/>
                    <a:lumOff val="60000"/>
                  </a:schemeClr>
                </a:solidFill>
                <a:latin typeface="Times New Roman" panose="02020603050405020304" pitchFamily="18" charset="0"/>
                <a:ea typeface="Calibri" panose="020F0502020204030204" pitchFamily="34" charset="0"/>
                <a:cs typeface="Arial" panose="020B0604020202020204" pitchFamily="34" charset="0"/>
              </a:rPr>
              <a:t>Some factors that might contribute to the child’s behavior (related to the dentist): </a:t>
            </a:r>
            <a:r>
              <a:rPr lang="en-US" sz="3200" b="1" cap="none"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Arial" panose="020B0604020202020204" pitchFamily="34" charset="0"/>
              </a:rPr>
              <a:t/>
            </a:r>
            <a:br>
              <a:rPr lang="en-US" sz="3200" b="1" cap="none"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Arial" panose="020B0604020202020204" pitchFamily="34" charset="0"/>
              </a:rPr>
            </a:br>
            <a:endParaRPr lang="en-US" b="1" cap="none" dirty="0">
              <a:ln w="22225">
                <a:solidFill>
                  <a:schemeClr val="accent2"/>
                </a:solidFill>
                <a:prstDash val="solid"/>
              </a:ln>
              <a:solidFill>
                <a:schemeClr val="accent2">
                  <a:lumMod val="40000"/>
                  <a:lumOff val="60000"/>
                </a:schemeClr>
              </a:solidFill>
            </a:endParaRPr>
          </a:p>
        </p:txBody>
      </p:sp>
      <p:sp>
        <p:nvSpPr>
          <p:cNvPr id="3" name="عنصر نائب للمحتوى 2"/>
          <p:cNvSpPr>
            <a:spLocks noGrp="1"/>
          </p:cNvSpPr>
          <p:nvPr>
            <p:ph sz="quarter" idx="13"/>
          </p:nvPr>
        </p:nvSpPr>
        <p:spPr>
          <a:xfrm>
            <a:off x="415636" y="1863438"/>
            <a:ext cx="11090564" cy="4355248"/>
          </a:xfrm>
        </p:spPr>
        <p:txBody>
          <a:bodyPr>
            <a:normAutofit/>
          </a:bodyPr>
          <a:lstStyle/>
          <a:p>
            <a:pPr algn="just">
              <a:lnSpc>
                <a:spcPct val="107000"/>
              </a:lnSpc>
              <a:spcAft>
                <a:spcPts val="800"/>
              </a:spcAft>
            </a:pPr>
            <a:r>
              <a:rPr lang="en-US" sz="2400" b="1" dirty="0">
                <a:solidFill>
                  <a:schemeClr val="accent3">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1. </a:t>
            </a:r>
            <a:r>
              <a:rPr lang="en-US" sz="2400" b="1" dirty="0" smtClean="0">
                <a:solidFill>
                  <a:schemeClr val="accent3">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Scheduling: </a:t>
            </a:r>
            <a:r>
              <a:rPr lang="en-US" sz="2400" dirty="0" smtClean="0">
                <a:latin typeface="Times New Roman" panose="02020603050405020304" pitchFamily="18" charset="0"/>
                <a:ea typeface="Calibri" panose="020F0502020204030204" pitchFamily="34" charset="0"/>
                <a:cs typeface="Arial" panose="020B0604020202020204" pitchFamily="34" charset="0"/>
              </a:rPr>
              <a:t>Most </a:t>
            </a:r>
            <a:r>
              <a:rPr lang="en-US" sz="2400" dirty="0">
                <a:latin typeface="Times New Roman" panose="02020603050405020304" pitchFamily="18" charset="0"/>
                <a:ea typeface="Calibri" panose="020F0502020204030204" pitchFamily="34" charset="0"/>
                <a:cs typeface="Arial" panose="020B0604020202020204" pitchFamily="34" charset="0"/>
              </a:rPr>
              <a:t>children are fresher in the morning, </a:t>
            </a:r>
            <a:r>
              <a:rPr lang="en-US" sz="2400" dirty="0" smtClean="0">
                <a:latin typeface="Times New Roman" panose="02020603050405020304" pitchFamily="18" charset="0"/>
                <a:ea typeface="Calibri" panose="020F0502020204030204" pitchFamily="34" charset="0"/>
                <a:cs typeface="Arial" panose="020B0604020202020204" pitchFamily="34" charset="0"/>
              </a:rPr>
              <a:t>and </a:t>
            </a:r>
            <a:r>
              <a:rPr lang="en-US" sz="2400" dirty="0">
                <a:latin typeface="Times New Roman" panose="02020603050405020304" pitchFamily="18" charset="0"/>
                <a:ea typeface="Calibri" panose="020F0502020204030204" pitchFamily="34" charset="0"/>
                <a:cs typeface="Arial" panose="020B0604020202020204" pitchFamily="34" charset="0"/>
              </a:rPr>
              <a:t>we prefer same age group to be there at the same period, </a:t>
            </a:r>
            <a:r>
              <a:rPr lang="en-US" sz="2400" dirty="0" smtClean="0">
                <a:latin typeface="Times New Roman" panose="02020603050405020304" pitchFamily="18" charset="0"/>
                <a:ea typeface="Calibri" panose="020F0502020204030204" pitchFamily="34" charset="0"/>
                <a:cs typeface="Arial" panose="020B0604020202020204" pitchFamily="34" charset="0"/>
              </a:rPr>
              <a:t>another </a:t>
            </a:r>
            <a:r>
              <a:rPr lang="en-US" sz="2400" dirty="0">
                <a:latin typeface="Times New Roman" panose="02020603050405020304" pitchFamily="18" charset="0"/>
                <a:ea typeface="Calibri" panose="020F0502020204030204" pitchFamily="34" charset="0"/>
                <a:cs typeface="Arial" panose="020B0604020202020204" pitchFamily="34" charset="0"/>
              </a:rPr>
              <a:t>thing is how much will they wait? </a:t>
            </a:r>
            <a:endParaRPr lang="en-US" sz="2400" dirty="0" smtClean="0">
              <a:latin typeface="Times New Roman" panose="02020603050405020304" pitchFamily="18" charset="0"/>
              <a:ea typeface="Calibri" panose="020F0502020204030204" pitchFamily="34" charset="0"/>
              <a:cs typeface="Arial" panose="020B0604020202020204" pitchFamily="34" charset="0"/>
            </a:endParaRPr>
          </a:p>
          <a:p>
            <a:pPr algn="just">
              <a:lnSpc>
                <a:spcPct val="107000"/>
              </a:lnSpc>
              <a:spcAft>
                <a:spcPts val="800"/>
              </a:spcAft>
            </a:pPr>
            <a:r>
              <a:rPr lang="en-US" sz="2400" b="1" dirty="0" smtClean="0">
                <a:solidFill>
                  <a:schemeClr val="accent3">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2</a:t>
            </a:r>
            <a:r>
              <a:rPr lang="en-US" sz="2400" b="1" dirty="0">
                <a:solidFill>
                  <a:schemeClr val="accent3">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 Appointment length: </a:t>
            </a:r>
            <a:r>
              <a:rPr lang="en-US" sz="2400" dirty="0">
                <a:latin typeface="Times New Roman" panose="02020603050405020304" pitchFamily="18" charset="0"/>
                <a:ea typeface="Calibri" panose="020F0502020204030204" pitchFamily="34" charset="0"/>
                <a:cs typeface="Arial" panose="020B0604020202020204" pitchFamily="34" charset="0"/>
              </a:rPr>
              <a:t>new researches suggested to treat each (Quadrant) in each appointment (ex: to treat The 6+E+D at one appointment) creating less numbers of appointments, usually the patient loses his concentration if the appointment is more than 30-45 minutes). </a:t>
            </a:r>
            <a:endParaRPr lang="en-US" sz="2400" dirty="0" smtClean="0">
              <a:latin typeface="Times New Roman" panose="02020603050405020304" pitchFamily="18" charset="0"/>
              <a:ea typeface="Calibri" panose="020F0502020204030204" pitchFamily="34" charset="0"/>
              <a:cs typeface="Arial" panose="020B0604020202020204" pitchFamily="34" charset="0"/>
            </a:endParaRPr>
          </a:p>
          <a:p>
            <a:pPr algn="just">
              <a:lnSpc>
                <a:spcPct val="107000"/>
              </a:lnSpc>
              <a:spcAft>
                <a:spcPts val="800"/>
              </a:spcAft>
            </a:pPr>
            <a:r>
              <a:rPr lang="en-US" sz="2400" b="1" dirty="0" smtClean="0">
                <a:solidFill>
                  <a:schemeClr val="accent3">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3</a:t>
            </a:r>
            <a:r>
              <a:rPr lang="en-US" sz="2400" b="1" dirty="0">
                <a:solidFill>
                  <a:schemeClr val="accent3">
                    <a:lumMod val="60000"/>
                    <a:lumOff val="40000"/>
                  </a:schemeClr>
                </a:solidFill>
                <a:latin typeface="Times New Roman" panose="02020603050405020304" pitchFamily="18" charset="0"/>
                <a:ea typeface="Calibri" panose="020F0502020204030204" pitchFamily="34" charset="0"/>
                <a:cs typeface="Arial" panose="020B0604020202020204" pitchFamily="34" charset="0"/>
              </a:rPr>
              <a:t>. Dental Attire</a:t>
            </a:r>
            <a:r>
              <a:rPr lang="en-US" sz="2400" dirty="0">
                <a:latin typeface="Times New Roman" panose="02020603050405020304" pitchFamily="18" charset="0"/>
                <a:ea typeface="Calibri" panose="020F0502020204030204" pitchFamily="34" charset="0"/>
                <a:cs typeface="Arial" panose="020B0604020202020204" pitchFamily="34" charset="0"/>
              </a:rPr>
              <a:t>: Some Pediatrics have a negative experience toward the white coat and the </a:t>
            </a:r>
            <a:r>
              <a:rPr lang="en-US" sz="2400" dirty="0" smtClean="0">
                <a:latin typeface="Times New Roman" panose="02020603050405020304" pitchFamily="18" charset="0"/>
                <a:ea typeface="Calibri" panose="020F0502020204030204" pitchFamily="34" charset="0"/>
                <a:cs typeface="Arial" panose="020B0604020202020204" pitchFamily="34" charset="0"/>
              </a:rPr>
              <a:t>mask. </a:t>
            </a:r>
            <a:endParaRPr lang="en-US" dirty="0"/>
          </a:p>
        </p:txBody>
      </p:sp>
    </p:spTree>
    <p:extLst>
      <p:ext uri="{BB962C8B-B14F-4D97-AF65-F5344CB8AC3E}">
        <p14:creationId xmlns:p14="http://schemas.microsoft.com/office/powerpoint/2010/main" val="25285344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40327" y="653537"/>
            <a:ext cx="10688782" cy="1293028"/>
          </a:xfrm>
        </p:spPr>
        <p:txBody>
          <a:bodyPr>
            <a:normAutofit fontScale="90000"/>
          </a:bodyPr>
          <a:lstStyle/>
          <a:p>
            <a:pPr algn="l">
              <a:lnSpc>
                <a:spcPct val="107000"/>
              </a:lnSpc>
              <a:spcAft>
                <a:spcPts val="800"/>
              </a:spcAft>
            </a:pPr>
            <a:r>
              <a:rPr lang="en-US" sz="3100" b="1" cap="none" dirty="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pitchFamily="18" charset="0"/>
                <a:ea typeface="Calibri" panose="020F0502020204030204" pitchFamily="34" charset="0"/>
                <a:cs typeface="Arial" panose="020B0604020202020204" pitchFamily="34" charset="0"/>
              </a:rPr>
              <a:t>Some general consideration of pediatric patients’ management</a:t>
            </a:r>
            <a:r>
              <a:rPr lang="en-US" b="1" cap="none" dirty="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pitchFamily="18" charset="0"/>
                <a:ea typeface="Calibri" panose="020F0502020204030204" pitchFamily="34" charset="0"/>
                <a:cs typeface="Arial" panose="020B0604020202020204" pitchFamily="34" charset="0"/>
              </a:rPr>
              <a:t>:  </a:t>
            </a:r>
            <a:r>
              <a:rPr lang="en-US" sz="3200" b="1" cap="none" dirty="0">
                <a:ln w="6600">
                  <a:solidFill>
                    <a:schemeClr val="accent2"/>
                  </a:solidFill>
                  <a:prstDash val="solid"/>
                </a:ln>
                <a:solidFill>
                  <a:srgbClr val="FFFFFF"/>
                </a:solidFill>
                <a:effectLst>
                  <a:outerShdw dist="38100" dir="2700000" algn="tl" rotWithShape="0">
                    <a:schemeClr val="accent2"/>
                  </a:outerShdw>
                </a:effectLst>
                <a:latin typeface="Calibri" panose="020F0502020204030204" pitchFamily="34" charset="0"/>
                <a:ea typeface="Calibri" panose="020F0502020204030204" pitchFamily="34" charset="0"/>
                <a:cs typeface="Arial" panose="020B0604020202020204" pitchFamily="34" charset="0"/>
              </a:rPr>
              <a:t/>
            </a:r>
            <a:br>
              <a:rPr lang="en-US" sz="3200" b="1" cap="none" dirty="0">
                <a:ln w="6600">
                  <a:solidFill>
                    <a:schemeClr val="accent2"/>
                  </a:solidFill>
                  <a:prstDash val="solid"/>
                </a:ln>
                <a:solidFill>
                  <a:srgbClr val="FFFFFF"/>
                </a:solidFill>
                <a:effectLst>
                  <a:outerShdw dist="38100" dir="2700000" algn="tl" rotWithShape="0">
                    <a:schemeClr val="accent2"/>
                  </a:outerShdw>
                </a:effectLst>
                <a:latin typeface="Calibri" panose="020F0502020204030204" pitchFamily="34" charset="0"/>
                <a:ea typeface="Calibri" panose="020F0502020204030204" pitchFamily="34" charset="0"/>
                <a:cs typeface="Arial" panose="020B0604020202020204" pitchFamily="34" charset="0"/>
              </a:rPr>
            </a:br>
            <a:endParaRPr lang="en-US" b="1" cap="none"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عنصر نائب للمحتوى 2"/>
          <p:cNvSpPr>
            <a:spLocks noGrp="1"/>
          </p:cNvSpPr>
          <p:nvPr>
            <p:ph sz="quarter" idx="13"/>
          </p:nvPr>
        </p:nvSpPr>
        <p:spPr>
          <a:xfrm>
            <a:off x="401782" y="1565564"/>
            <a:ext cx="11374582" cy="5070763"/>
          </a:xfrm>
        </p:spPr>
        <p:txBody>
          <a:bodyPr>
            <a:normAutofit lnSpcReduction="10000"/>
          </a:bodyPr>
          <a:lstStyle/>
          <a:p>
            <a:pPr>
              <a:lnSpc>
                <a:spcPct val="107000"/>
              </a:lnSpc>
              <a:spcAft>
                <a:spcPts val="800"/>
              </a:spcAft>
            </a:pPr>
            <a:r>
              <a:rPr lang="en-US" sz="2400" dirty="0">
                <a:latin typeface="Times New Roman" panose="02020603050405020304" pitchFamily="18" charset="0"/>
                <a:ea typeface="Calibri" panose="020F0502020204030204" pitchFamily="34" charset="0"/>
                <a:cs typeface="Arial" panose="020B0604020202020204" pitchFamily="34" charset="0"/>
              </a:rPr>
              <a:t>1. Always call the patient by his (first/ nick) name.  </a:t>
            </a:r>
            <a:endParaRPr lang="en-US" sz="18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2400" dirty="0">
                <a:latin typeface="Times New Roman" panose="02020603050405020304" pitchFamily="18" charset="0"/>
                <a:ea typeface="Calibri" panose="020F0502020204030204" pitchFamily="34" charset="0"/>
                <a:cs typeface="Arial" panose="020B0604020202020204" pitchFamily="34" charset="0"/>
              </a:rPr>
              <a:t>2. Direct the conversation toward the child whenever possible.  </a:t>
            </a:r>
            <a:endParaRPr lang="en-US" sz="18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2400" dirty="0">
                <a:latin typeface="Times New Roman" panose="02020603050405020304" pitchFamily="18" charset="0"/>
                <a:ea typeface="Calibri" panose="020F0502020204030204" pitchFamily="34" charset="0"/>
                <a:cs typeface="Arial" panose="020B0604020202020204" pitchFamily="34" charset="0"/>
              </a:rPr>
              <a:t>3. Talk at the child’s level (physically and mentally).  </a:t>
            </a:r>
            <a:endParaRPr lang="en-US" sz="18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2400" dirty="0">
                <a:latin typeface="Times New Roman" panose="02020603050405020304" pitchFamily="18" charset="0"/>
                <a:ea typeface="Calibri" panose="020F0502020204030204" pitchFamily="34" charset="0"/>
                <a:cs typeface="Arial" panose="020B0604020202020204" pitchFamily="34" charset="0"/>
              </a:rPr>
              <a:t>4. Avoid quick and sudden movements while performing the procedure.  </a:t>
            </a:r>
            <a:endParaRPr lang="en-US" sz="18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2400" dirty="0">
                <a:latin typeface="Times New Roman" panose="02020603050405020304" pitchFamily="18" charset="0"/>
                <a:ea typeface="Calibri" panose="020F0502020204030204" pitchFamily="34" charset="0"/>
                <a:cs typeface="Arial" panose="020B0604020202020204" pitchFamily="34" charset="0"/>
              </a:rPr>
              <a:t>5. Avoid fear promoting words.  </a:t>
            </a:r>
            <a:endParaRPr lang="en-US" sz="18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2400" dirty="0">
                <a:latin typeface="Times New Roman" panose="02020603050405020304" pitchFamily="18" charset="0"/>
                <a:ea typeface="Calibri" panose="020F0502020204030204" pitchFamily="34" charset="0"/>
                <a:cs typeface="Arial" panose="020B0604020202020204" pitchFamily="34" charset="0"/>
              </a:rPr>
              <a:t>6. Communicate with the patient, but once the treatment starts you need to use short commands.  </a:t>
            </a:r>
            <a:endParaRPr lang="en-US" sz="18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2400" dirty="0">
                <a:latin typeface="Times New Roman" panose="02020603050405020304" pitchFamily="18" charset="0"/>
                <a:ea typeface="Calibri" panose="020F0502020204030204" pitchFamily="34" charset="0"/>
                <a:cs typeface="Arial" panose="020B0604020202020204" pitchFamily="34" charset="0"/>
              </a:rPr>
              <a:t>7. Admire and praise the good behavior, because children like to please adults.  </a:t>
            </a:r>
            <a:endParaRPr lang="en-US" sz="18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2400" dirty="0">
                <a:latin typeface="Times New Roman" panose="02020603050405020304" pitchFamily="18" charset="0"/>
                <a:ea typeface="Calibri" panose="020F0502020204030204" pitchFamily="34" charset="0"/>
                <a:cs typeface="Arial" panose="020B0604020202020204" pitchFamily="34" charset="0"/>
              </a:rPr>
              <a:t>8. Keep self-control all the time, it's not acceptable to lose it, especially while dealing with the pediatric or handicapped patients.  </a:t>
            </a:r>
            <a:endParaRPr lang="en-US" sz="1800"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4302470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88474" y="764373"/>
            <a:ext cx="6068290" cy="1293028"/>
          </a:xfrm>
        </p:spPr>
        <p:txBody>
          <a:bodyPr>
            <a:noAutofit/>
          </a:bodyPr>
          <a:lstStyle/>
          <a:p>
            <a:pPr lvl="0" defTabSz="457200">
              <a:lnSpc>
                <a:spcPct val="100000"/>
              </a:lnSpc>
              <a:spcBef>
                <a:spcPts val="0"/>
              </a:spcBef>
            </a:pPr>
            <a:r>
              <a:rPr lang="en-US" sz="7200" cap="none" dirty="0">
                <a:solidFill>
                  <a:prstClr val="white"/>
                </a:solidFill>
                <a:latin typeface="Algerian" panose="04020705040A02060702" pitchFamily="82" charset="0"/>
                <a:ea typeface="+mn-ea"/>
                <a:cs typeface="+mn-cs"/>
              </a:rPr>
              <a:t>THANKS</a:t>
            </a:r>
            <a:br>
              <a:rPr lang="en-US" sz="7200" cap="none" dirty="0">
                <a:solidFill>
                  <a:prstClr val="white"/>
                </a:solidFill>
                <a:latin typeface="Algerian" panose="04020705040A02060702" pitchFamily="82" charset="0"/>
                <a:ea typeface="+mn-ea"/>
                <a:cs typeface="+mn-cs"/>
              </a:rPr>
            </a:br>
            <a:endParaRPr lang="en-US" sz="7200" dirty="0"/>
          </a:p>
        </p:txBody>
      </p:sp>
      <p:pic>
        <p:nvPicPr>
          <p:cNvPr id="4" name="عنصر نائب للمحتوى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493818" y="1557929"/>
            <a:ext cx="5702878" cy="3554259"/>
          </a:xfrm>
        </p:spPr>
      </p:pic>
    </p:spTree>
    <p:extLst>
      <p:ext uri="{BB962C8B-B14F-4D97-AF65-F5344CB8AC3E}">
        <p14:creationId xmlns:p14="http://schemas.microsoft.com/office/powerpoint/2010/main" val="3261632037"/>
      </p:ext>
    </p:extLst>
  </p:cSld>
  <p:clrMapOvr>
    <a:masterClrMapping/>
  </p:clrMapOvr>
  <p:timing>
    <p:tnLst>
      <p:par>
        <p:cTn id="1" dur="indefinite" restart="never" nodeType="tmRoot"/>
      </p:par>
    </p:tnLst>
  </p:timing>
</p:sld>
</file>

<file path=ppt/theme/theme1.xml><?xml version="1.0" encoding="utf-8"?>
<a:theme xmlns:a="http://schemas.openxmlformats.org/drawingml/2006/main" name="أفق">
  <a:themeElements>
    <a:clrScheme name="أفق">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أفق">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أفق">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565</TotalTime>
  <Words>1328</Words>
  <Application>Microsoft Office PowerPoint</Application>
  <PresentationFormat>مخصص</PresentationFormat>
  <Paragraphs>89</Paragraphs>
  <Slides>19</Slides>
  <Notes>0</Notes>
  <HiddenSlides>0</HiddenSlides>
  <MMClips>0</MMClips>
  <ScaleCrop>false</ScaleCrop>
  <HeadingPairs>
    <vt:vector size="4" baseType="variant">
      <vt:variant>
        <vt:lpstr>نسق</vt:lpstr>
      </vt:variant>
      <vt:variant>
        <vt:i4>1</vt:i4>
      </vt:variant>
      <vt:variant>
        <vt:lpstr>عناوين الشرائح</vt:lpstr>
      </vt:variant>
      <vt:variant>
        <vt:i4>19</vt:i4>
      </vt:variant>
    </vt:vector>
  </HeadingPairs>
  <TitlesOfParts>
    <vt:vector size="20" baseType="lpstr">
      <vt:lpstr>أفق</vt:lpstr>
      <vt:lpstr>Art and Science of Behaviour Management Pedodontic Dentistry \ 5th-grade Lec.3</vt:lpstr>
      <vt:lpstr>عرض تقديمي في PowerPoint</vt:lpstr>
      <vt:lpstr>Management of Children Behaviors  </vt:lpstr>
      <vt:lpstr>The  First   dental      visit</vt:lpstr>
      <vt:lpstr>عرض تقديمي في PowerPoint</vt:lpstr>
      <vt:lpstr>عرض تقديمي في PowerPoint</vt:lpstr>
      <vt:lpstr>عرض تقديمي في PowerPoint</vt:lpstr>
      <vt:lpstr>The goals of behavior management are:  </vt:lpstr>
      <vt:lpstr>Child development</vt:lpstr>
      <vt:lpstr>عرض تقديمي في PowerPoint</vt:lpstr>
      <vt:lpstr>عرض تقديمي في PowerPoint</vt:lpstr>
      <vt:lpstr>عرض تقديمي في PowerPoint</vt:lpstr>
      <vt:lpstr>عرض تقديمي في PowerPoint</vt:lpstr>
      <vt:lpstr>عرض تقديمي في PowerPoint</vt:lpstr>
      <vt:lpstr>Variables Influencing Children’s Dental Behaviors                  </vt:lpstr>
      <vt:lpstr>2.  Minor variables   </vt:lpstr>
      <vt:lpstr>Some factors that might contribute to the child’s behavior (related to the dentist):  </vt:lpstr>
      <vt:lpstr>Some general consideration of pediatric patients’ management:   </vt:lpstr>
      <vt:lpstr>THANKS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cp:lastModifiedBy>DR.Ahmed Saker 2O11</cp:lastModifiedBy>
  <cp:revision>68</cp:revision>
  <dcterms:modified xsi:type="dcterms:W3CDTF">2023-10-15T20:29:50Z</dcterms:modified>
</cp:coreProperties>
</file>