
<file path=[Content_Types].xml><?xml version="1.0" encoding="utf-8"?>
<Types xmlns="http://schemas.openxmlformats.org/package/2006/content-types">
  <Default Extension="png" ContentType="image/png"/>
  <Default Extension="jfif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875" r:id="rId2"/>
  </p:sldMasterIdLst>
  <p:sldIdLst>
    <p:sldId id="348" r:id="rId3"/>
    <p:sldId id="256" r:id="rId4"/>
    <p:sldId id="336" r:id="rId5"/>
    <p:sldId id="272" r:id="rId6"/>
    <p:sldId id="337" r:id="rId7"/>
    <p:sldId id="264" r:id="rId8"/>
    <p:sldId id="265" r:id="rId9"/>
    <p:sldId id="266" r:id="rId10"/>
    <p:sldId id="338" r:id="rId11"/>
    <p:sldId id="267" r:id="rId12"/>
    <p:sldId id="268" r:id="rId13"/>
    <p:sldId id="339" r:id="rId14"/>
    <p:sldId id="269" r:id="rId15"/>
    <p:sldId id="340" r:id="rId16"/>
    <p:sldId id="276" r:id="rId17"/>
    <p:sldId id="341" r:id="rId18"/>
    <p:sldId id="342" r:id="rId19"/>
    <p:sldId id="343" r:id="rId20"/>
    <p:sldId id="344" r:id="rId21"/>
    <p:sldId id="345" r:id="rId22"/>
    <p:sldId id="347" r:id="rId23"/>
    <p:sldId id="301" r:id="rId24"/>
  </p:sldIdLst>
  <p:sldSz cx="12192000" cy="6858000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PCC" initials="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94660"/>
  </p:normalViewPr>
  <p:slideViewPr>
    <p:cSldViewPr snapToGrid="0">
      <p:cViewPr>
        <p:scale>
          <a:sx n="90" d="100"/>
          <a:sy n="90" d="100"/>
        </p:scale>
        <p:origin x="-264" y="-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6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723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828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57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04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93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67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6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3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69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531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066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9426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40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92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022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096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981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10/23/2023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0356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10/23/2023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566400" cy="41148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0515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10/23/2023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3411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10/23/2023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9604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10/23/2023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4030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10/23/2023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443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10/23/2023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1441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10/23/2023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2823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09792" y="1447800"/>
            <a:ext cx="4559808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10/23/2023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3971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10/23/2023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207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10/23/2023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860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0383A-E887-47AC-91F7-E34C8D4D3DC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404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10/23/2023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1331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f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f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fi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fif"/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2279650"/>
          </a:xfrm>
        </p:spPr>
        <p:txBody>
          <a:bodyPr>
            <a:noAutofit/>
          </a:bodyPr>
          <a:lstStyle/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>
                <a:solidFill>
                  <a:srgbClr val="FF0000"/>
                </a:solidFill>
                <a:latin typeface="Book Antiqua"/>
                <a:cs typeface="Times New Roman"/>
              </a:rPr>
              <a:t>Dr. </a:t>
            </a:r>
            <a:r>
              <a:rPr lang="en-US" altLang="ar-IQ" sz="2400" b="1" dirty="0" err="1">
                <a:solidFill>
                  <a:srgbClr val="FF0000"/>
                </a:solidFill>
                <a:latin typeface="Book Antiqua"/>
                <a:cs typeface="Times New Roman"/>
              </a:rPr>
              <a:t>Mukhalled</a:t>
            </a:r>
            <a:r>
              <a:rPr lang="en-US" altLang="ar-IQ" sz="2400" b="1" dirty="0">
                <a:solidFill>
                  <a:srgbClr val="FF0000"/>
                </a:solidFill>
                <a:latin typeface="Book Antiqua"/>
                <a:cs typeface="Times New Roman"/>
              </a:rPr>
              <a:t> </a:t>
            </a:r>
            <a:r>
              <a:rPr lang="en-US" altLang="ar-IQ" sz="2400" b="1" dirty="0" err="1">
                <a:solidFill>
                  <a:srgbClr val="FF0000"/>
                </a:solidFill>
                <a:latin typeface="Book Antiqua"/>
                <a:cs typeface="Times New Roman"/>
              </a:rPr>
              <a:t>alasady</a:t>
            </a:r>
            <a:endParaRPr lang="en-US" altLang="ar-IQ" sz="2400" b="1" dirty="0">
              <a:solidFill>
                <a:srgbClr val="FF0000"/>
              </a:solidFill>
              <a:latin typeface="Book Antiqua"/>
              <a:cs typeface="Times New Roman"/>
            </a:endParaRPr>
          </a:p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>
                <a:solidFill>
                  <a:srgbClr val="FF0000"/>
                </a:solidFill>
                <a:latin typeface="Book Antiqua"/>
                <a:cs typeface="Times New Roman"/>
              </a:rPr>
              <a:t>Oral &amp; Maxillofacial </a:t>
            </a:r>
            <a:r>
              <a:rPr lang="en-US" altLang="ar-IQ" sz="2400" b="1" dirty="0" smtClean="0">
                <a:solidFill>
                  <a:srgbClr val="FF0000"/>
                </a:solidFill>
                <a:latin typeface="Book Antiqua"/>
                <a:cs typeface="Times New Roman"/>
              </a:rPr>
              <a:t>surgeon</a:t>
            </a:r>
          </a:p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 smtClean="0">
                <a:solidFill>
                  <a:srgbClr val="FF0000"/>
                </a:solidFill>
                <a:latin typeface="Book Antiqua"/>
                <a:cs typeface="Times New Roman"/>
              </a:rPr>
              <a:t>B.D.S</a:t>
            </a:r>
            <a:r>
              <a:rPr lang="en-US" altLang="ar-IQ" sz="2400" b="1" dirty="0">
                <a:solidFill>
                  <a:srgbClr val="FF0000"/>
                </a:solidFill>
                <a:latin typeface="Book Antiqua"/>
                <a:cs typeface="Times New Roman"/>
              </a:rPr>
              <a:t>. – C.A.B.M.F.S</a:t>
            </a:r>
          </a:p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 smtClean="0">
                <a:solidFill>
                  <a:srgbClr val="00B0F0"/>
                </a:solidFill>
                <a:latin typeface="Book Antiqua"/>
                <a:cs typeface="Times New Roman"/>
              </a:rPr>
              <a:t>College of dentistry\University</a:t>
            </a:r>
          </a:p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 smtClean="0">
                <a:solidFill>
                  <a:srgbClr val="00B0F0"/>
                </a:solidFill>
                <a:latin typeface="Book Antiqua"/>
                <a:cs typeface="Times New Roman"/>
              </a:rPr>
              <a:t> </a:t>
            </a:r>
            <a:r>
              <a:rPr lang="en-US" altLang="ar-IQ" sz="2400" b="1" dirty="0" err="1" smtClean="0">
                <a:solidFill>
                  <a:srgbClr val="00B0F0"/>
                </a:solidFill>
                <a:latin typeface="Book Antiqua"/>
                <a:cs typeface="Times New Roman"/>
              </a:rPr>
              <a:t>ofAl</a:t>
            </a:r>
            <a:r>
              <a:rPr lang="en-US" altLang="ar-IQ" sz="2400" b="1" dirty="0" smtClean="0">
                <a:solidFill>
                  <a:srgbClr val="00B0F0"/>
                </a:solidFill>
                <a:latin typeface="Book Antiqua"/>
                <a:cs typeface="Times New Roman"/>
              </a:rPr>
              <a:t>- </a:t>
            </a:r>
            <a:r>
              <a:rPr lang="en-US" altLang="ar-IQ" sz="2400" b="1" dirty="0" err="1" smtClean="0">
                <a:solidFill>
                  <a:srgbClr val="00B0F0"/>
                </a:solidFill>
                <a:latin typeface="Book Antiqua"/>
                <a:cs typeface="Times New Roman"/>
              </a:rPr>
              <a:t>Muthanna</a:t>
            </a:r>
            <a:endParaRPr lang="en-US" altLang="ar-IQ" sz="2400" b="1" dirty="0">
              <a:solidFill>
                <a:srgbClr val="00B0F0"/>
              </a:solidFill>
              <a:latin typeface="Book Antiqua"/>
              <a:cs typeface="Times New Roman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ar-SA" sz="2400" dirty="0"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1424" y="620691"/>
            <a:ext cx="10363200" cy="2427309"/>
          </a:xfrm>
          <a:extLst/>
        </p:spPr>
        <p:txBody>
          <a:bodyPr>
            <a:normAutofit/>
          </a:bodyPr>
          <a:lstStyle/>
          <a:p>
            <a:pPr>
              <a:defRPr/>
            </a:pPr>
            <a:r>
              <a:rPr lang="en-US" sz="3600">
                <a:solidFill>
                  <a:srgbClr val="00B050"/>
                </a:solidFill>
              </a:rPr>
              <a:t>Classification of Children’s Behavior </a:t>
            </a:r>
            <a:br>
              <a:rPr lang="en-US" sz="3600">
                <a:solidFill>
                  <a:srgbClr val="00B050"/>
                </a:solidFill>
              </a:rPr>
            </a:br>
            <a:r>
              <a:rPr lang="en-US" sz="3600" dirty="0">
                <a:solidFill>
                  <a:srgbClr val="00B050"/>
                </a:solidFill>
                <a:cs typeface="+mj-cs"/>
              </a:rPr>
              <a:t/>
            </a:r>
            <a:br>
              <a:rPr lang="en-US" sz="3600" dirty="0">
                <a:solidFill>
                  <a:srgbClr val="00B050"/>
                </a:solidFill>
                <a:cs typeface="+mj-cs"/>
              </a:rPr>
            </a:br>
            <a:r>
              <a:rPr sz="4000" dirty="0" err="1" smtClean="0">
                <a:solidFill>
                  <a:srgbClr val="FF0000"/>
                </a:solidFill>
                <a:cs typeface="+mj-cs"/>
              </a:rPr>
              <a:t>Pedodontic</a:t>
            </a:r>
            <a:r>
              <a:rPr sz="4000" dirty="0" smtClean="0">
                <a:solidFill>
                  <a:srgbClr val="FF0000"/>
                </a:solidFill>
                <a:cs typeface="+mj-cs"/>
              </a:rPr>
              <a:t> Dentistry \ 5</a:t>
            </a:r>
            <a:r>
              <a:rPr sz="4000" baseline="30000" dirty="0" smtClean="0">
                <a:solidFill>
                  <a:srgbClr val="FF0000"/>
                </a:solidFill>
                <a:cs typeface="+mj-cs"/>
              </a:rPr>
              <a:t>th</a:t>
            </a:r>
            <a:r>
              <a:rPr sz="4000" dirty="0" smtClean="0">
                <a:solidFill>
                  <a:srgbClr val="FF0000"/>
                </a:solidFill>
                <a:cs typeface="+mj-cs"/>
              </a:rPr>
              <a:t>-grade</a:t>
            </a:r>
            <a:r>
              <a:rPr dirty="0" smtClean="0">
                <a:solidFill>
                  <a:prstClr val="black"/>
                </a:solidFill>
                <a:cs typeface="+mj-cs"/>
              </a:rPr>
              <a:t/>
            </a:r>
            <a:br>
              <a:rPr dirty="0" smtClean="0">
                <a:solidFill>
                  <a:prstClr val="black"/>
                </a:solidFill>
                <a:cs typeface="+mj-cs"/>
              </a:rPr>
            </a:br>
            <a:r>
              <a:rPr dirty="0" smtClean="0">
                <a:solidFill>
                  <a:srgbClr val="C00000"/>
                </a:solidFill>
                <a:cs typeface="+mj-cs"/>
              </a:rPr>
              <a:t>Lec.</a:t>
            </a:r>
            <a:r>
              <a:rPr lang="en-US" dirty="0" smtClean="0">
                <a:solidFill>
                  <a:srgbClr val="C00000"/>
                </a:solidFill>
                <a:cs typeface="+mj-cs"/>
              </a:rPr>
              <a:t>4</a:t>
            </a:r>
            <a:endParaRPr lang="ar-SA" dirty="0">
              <a:solidFill>
                <a:srgbClr val="C0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1801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966652" y="509452"/>
            <a:ext cx="107637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Classification of Children’s Behavior 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419" y="1629208"/>
            <a:ext cx="4787178" cy="318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2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US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I) according to age </a:t>
            </a:r>
            <a:endParaRPr lang="en-US" sz="2800" b="1" cap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Pre-cooperative stage-less than 2 years           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36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36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Cooperative </a:t>
            </a: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stage-above 2 years </a:t>
            </a:r>
            <a:endParaRPr lang="en-US" sz="36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3600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825" y="1573789"/>
            <a:ext cx="2619375" cy="1743075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025" y="3871479"/>
            <a:ext cx="289560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8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13509" y="431074"/>
            <a:ext cx="11495314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fornian FB" panose="0207040306080B030204" pitchFamily="18" charset="0"/>
              </a:rPr>
              <a:t>Factors influencing child behavior: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fornian FB" panose="0207040306080B030204" pitchFamily="18" charset="0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fornian FB" panose="0207040306080B030204" pitchFamily="18" charset="0"/>
              </a:rPr>
              <a:t>At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fornian FB" panose="0207040306080B030204" pitchFamily="18" charset="0"/>
              </a:rPr>
              <a:t>2 years (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fornian FB" panose="0207040306080B030204" pitchFamily="18" charset="0"/>
              </a:rPr>
              <a:t>precooperative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fornian FB" panose="0207040306080B030204" pitchFamily="18" charset="0"/>
              </a:rPr>
              <a:t> stage) the children vary greatly in their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fornian FB" panose="0207040306080B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fornian FB" panose="0207040306080B030204" pitchFamily="18" charset="0"/>
              </a:rPr>
              <a:t>ability to communicate.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At 3 years the child can communicate more easily than 2 years old,</a:t>
            </a: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but they need their parents to remain with them in clinic to feel more security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At 4 years the child usual listens with response and interest to dentist explanation and verbal direction.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Californian FB" panose="0207040306080B030204" pitchFamily="18" charset="0"/>
              </a:rPr>
              <a:t>At 5 years the child has no fear of new experience if he is properly prepared by the parents.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At 6 years (school age) the child need proper introduction of dental treatment so he will respond in satisfactory manner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0410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>
            <a:normAutofit/>
          </a:bodyPr>
          <a:lstStyle/>
          <a:p>
            <a:pPr algn="l"/>
            <a:r>
              <a:rPr lang="en-US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II) According to Clinical classification of behavior patterns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3600" dirty="0">
                <a:solidFill>
                  <a:schemeClr val="accent3">
                    <a:lumMod val="75000"/>
                  </a:schemeClr>
                </a:solidFill>
              </a:rPr>
              <a:t>Wright’s clinical classification places children in one of three categories:           </a:t>
            </a:r>
          </a:p>
          <a:p>
            <a:pPr algn="just"/>
            <a:r>
              <a:rPr lang="en-US" dirty="0" smtClean="0"/>
              <a:t> </a:t>
            </a:r>
            <a:r>
              <a:rPr lang="en-US" sz="3200" dirty="0"/>
              <a:t>Cooperative</a:t>
            </a:r>
            <a:r>
              <a:rPr lang="en-US" dirty="0"/>
              <a:t> </a:t>
            </a:r>
          </a:p>
          <a:p>
            <a:pPr algn="just"/>
            <a:r>
              <a:rPr lang="en-US" sz="3200" dirty="0" smtClean="0"/>
              <a:t> </a:t>
            </a:r>
            <a:r>
              <a:rPr lang="en-US" sz="3200" dirty="0"/>
              <a:t>Lacking cooperative ability </a:t>
            </a:r>
          </a:p>
          <a:p>
            <a:pPr algn="just"/>
            <a:r>
              <a:rPr lang="en-US" dirty="0" smtClean="0"/>
              <a:t> </a:t>
            </a:r>
            <a:r>
              <a:rPr lang="en-US" sz="3200" dirty="0"/>
              <a:t>Potentially cooperative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10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35576" y="591515"/>
            <a:ext cx="111687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fornian FB" panose="0207040306080B030204" pitchFamily="18" charset="0"/>
              </a:rPr>
              <a:t>Child's behavior in the dental office:</a:t>
            </a:r>
          </a:p>
          <a:p>
            <a:pPr lvl="0" algn="ctr">
              <a:defRPr/>
            </a:pP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latin typeface="Californian FB" panose="0207040306080B030204" pitchFamily="18" charset="0"/>
              </a:rPr>
              <a:t>:</a:t>
            </a:r>
            <a:endParaRPr lang="en-US" sz="2800" dirty="0">
              <a:solidFill>
                <a:schemeClr val="accent3">
                  <a:lumMod val="75000"/>
                </a:schemeClr>
              </a:solidFill>
              <a:latin typeface="Californian FB" panose="0207040306080B030204" pitchFamily="18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332509" y="2022764"/>
            <a:ext cx="11371809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  <a:defRPr/>
            </a:pPr>
            <a:r>
              <a:rPr lang="en-US" sz="4000" b="1" dirty="0">
                <a:solidFill>
                  <a:srgbClr val="FF0000"/>
                </a:solidFill>
                <a:latin typeface="Californian FB" panose="0207040306080B030204" pitchFamily="18" charset="0"/>
              </a:rPr>
              <a:t>Cooperative child: </a:t>
            </a:r>
          </a:p>
          <a:p>
            <a:pPr marL="457200" lvl="0" indent="-457200" algn="just">
              <a:buFont typeface="Wingdings" panose="05000000000000000000" pitchFamily="2" charset="2"/>
              <a:buChar char="q"/>
              <a:defRPr/>
            </a:pPr>
            <a:r>
              <a:rPr lang="en-US" sz="3200" dirty="0">
                <a:solidFill>
                  <a:prstClr val="white"/>
                </a:solidFill>
                <a:latin typeface="Californian FB" panose="0207040306080B030204" pitchFamily="18" charset="0"/>
              </a:rPr>
              <a:t>Cooperative children are relaxed with little apprehension </a:t>
            </a:r>
            <a:endParaRPr lang="ar-SY" sz="3200" dirty="0" smtClean="0">
              <a:solidFill>
                <a:prstClr val="white"/>
              </a:solidFill>
              <a:latin typeface="Californian FB" panose="0207040306080B030204" pitchFamily="18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q"/>
              <a:defRPr/>
            </a:pPr>
            <a:r>
              <a:rPr lang="en-US" sz="32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Can be</a:t>
            </a:r>
            <a:r>
              <a:rPr lang="ar-SY" sz="32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 </a:t>
            </a:r>
            <a:r>
              <a:rPr lang="en-US" sz="32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treated </a:t>
            </a:r>
            <a:r>
              <a:rPr lang="en-US" sz="3200" dirty="0">
                <a:solidFill>
                  <a:prstClr val="white"/>
                </a:solidFill>
                <a:latin typeface="Californian FB" panose="0207040306080B030204" pitchFamily="18" charset="0"/>
              </a:rPr>
              <a:t>by straight forward behavior </a:t>
            </a:r>
            <a:r>
              <a:rPr lang="en-US" sz="32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shaping</a:t>
            </a:r>
            <a:r>
              <a:rPr lang="ar-SY" sz="32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 </a:t>
            </a:r>
            <a:r>
              <a:rPr lang="en-US" sz="32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approach</a:t>
            </a:r>
          </a:p>
          <a:p>
            <a:pPr marL="457200" lvl="0" indent="-457200" algn="just">
              <a:buFont typeface="Wingdings" panose="05000000000000000000" pitchFamily="2" charset="2"/>
              <a:buChar char="q"/>
              <a:defRPr/>
            </a:pPr>
            <a:r>
              <a:rPr lang="en-US" sz="3200" dirty="0">
                <a:solidFill>
                  <a:prstClr val="white"/>
                </a:solidFill>
                <a:latin typeface="Californian FB" panose="0207040306080B030204" pitchFamily="18" charset="0"/>
              </a:rPr>
              <a:t>They have minimal apprehension and may even be enthusiastic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236" y="4438898"/>
            <a:ext cx="3152341" cy="209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60031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78823" y="659229"/>
            <a:ext cx="779852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fornian FB" panose="0207040306080B030204" pitchFamily="18" charset="0"/>
              </a:rPr>
              <a:t>Lacking in cooperative ability: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fornian FB" panose="0207040306080B0302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fornian FB" panose="0207040306080B030204" pitchFamily="18" charset="0"/>
              </a:rPr>
              <a:t>This category includes 2 types of children: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fornian FB" panose="0207040306080B030204" pitchFamily="18" charset="0"/>
            </a:endParaRPr>
          </a:p>
          <a:p>
            <a:pPr marL="400050" marR="0" lvl="0" indent="-4000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Very young children who are uncooperative because of their age.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fornian FB" panose="0207040306080B030204" pitchFamily="18" charset="0"/>
            </a:endParaRPr>
          </a:p>
          <a:p>
            <a:pPr marL="400050" marR="0" lvl="0" indent="-4000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fornian FB" panose="0207040306080B030204" pitchFamily="18" charset="0"/>
              </a:rPr>
              <a:t>Children with specific handicapping conditions and these need special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fornian FB" panose="0207040306080B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fornian FB" panose="0207040306080B030204" pitchFamily="18" charset="0"/>
              </a:rPr>
              <a:t>behavior management technique but changing in their behavior cannot be expected.</a:t>
            </a: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108" y="218886"/>
            <a:ext cx="3531326" cy="3188089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00" y="3590929"/>
            <a:ext cx="2268323" cy="305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7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30778" y="685893"/>
            <a:ext cx="8525295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fornian FB" panose="0207040306080B030204" pitchFamily="18" charset="0"/>
              </a:rPr>
              <a:t>Potentially cooperative: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fornian FB" panose="0207040306080B0302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fornian FB" panose="0207040306080B030204" pitchFamily="18" charset="0"/>
              </a:rPr>
              <a:t>This called behavior problem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fornian FB" panose="0207040306080B030204" pitchFamily="18" charset="0"/>
              </a:rPr>
              <a:t>because clinically that child’s behavior can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fornian FB" panose="0207040306080B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fornian FB" panose="0207040306080B030204" pitchFamily="18" charset="0"/>
              </a:rPr>
              <a:t>be modified and become cooperative, this behavior include the following: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fornian FB" panose="0207040306080B030204" pitchFamily="18" charset="0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fornian FB" panose="0207040306080B030204" pitchFamily="18" charset="0"/>
              </a:rPr>
              <a:t>Uncontrolled behavior :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fornian FB" panose="0207040306080B030204" pitchFamily="18" charset="0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400" noProof="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his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behavior seen in young are between 3-6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years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,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 </a:t>
            </a:r>
            <a:r>
              <a:rPr lang="en-US" sz="2400" noProof="0" dirty="0">
                <a:solidFill>
                  <a:prstClr val="white"/>
                </a:solidFill>
                <a:latin typeface="Californian FB" panose="0207040306080B030204" pitchFamily="18" charset="0"/>
              </a:rPr>
              <a:t>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reaction can start in the reception room or even before entering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 </a:t>
            </a:r>
            <a:endParaRPr kumimoji="0" lang="en-US" sz="2400" b="0" i="0" u="none" strike="noStrike" kern="1200" cap="none" spc="0" normalizeH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fornian FB" panose="0207040306080B030204" pitchFamily="18" charset="0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400" noProof="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In 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clinic also patient characterized by tears, loud crying, and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flailing of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the hands and legs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.</a:t>
            </a:r>
          </a:p>
          <a:p>
            <a:pPr marL="342900" lvl="0" indent="-342900" algn="just">
              <a:buFont typeface="Wingdings" panose="05000000000000000000" pitchFamily="2" charset="2"/>
              <a:buChar char="q"/>
              <a:defRPr/>
            </a:pPr>
            <a:r>
              <a:rPr lang="en-US" sz="2400" dirty="0">
                <a:solidFill>
                  <a:prstClr val="white"/>
                </a:solidFill>
                <a:latin typeface="Californian FB" panose="0207040306080B030204" pitchFamily="18" charset="0"/>
              </a:rPr>
              <a:t>This behavior is also called as ‘incorrigible</a:t>
            </a:r>
            <a:r>
              <a:rPr lang="en-US" sz="24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’</a:t>
            </a:r>
          </a:p>
          <a:p>
            <a:pPr marL="342900" lvl="0" indent="-342900" algn="just">
              <a:buFont typeface="Wingdings" panose="05000000000000000000" pitchFamily="2" charset="2"/>
              <a:buChar char="q"/>
              <a:defRPr/>
            </a:pPr>
            <a:endParaRPr lang="en-US" sz="2400" dirty="0" smtClean="0">
              <a:solidFill>
                <a:prstClr val="white"/>
              </a:solidFill>
              <a:latin typeface="Californian FB" panose="0207040306080B0302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q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fornian FB" panose="0207040306080B030204" pitchFamily="18" charset="0"/>
            </a:endParaRPr>
          </a:p>
        </p:txBody>
      </p:sp>
      <p:pic>
        <p:nvPicPr>
          <p:cNvPr id="3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616" y="3984026"/>
            <a:ext cx="2838797" cy="2680010"/>
          </a:xfrm>
          <a:prstGeom prst="rect">
            <a:avLst/>
          </a:prstGeom>
          <a:noFill/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107" y="217796"/>
            <a:ext cx="2493817" cy="364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3839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133700"/>
          </a:xfrm>
        </p:spPr>
        <p:txBody>
          <a:bodyPr/>
          <a:lstStyle/>
          <a:p>
            <a:pPr algn="l"/>
            <a:r>
              <a:rPr lang="en-US" sz="3200" cap="none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B- Defiant </a:t>
            </a:r>
            <a:r>
              <a:rPr lang="en-US" sz="3200" cap="none" dirty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behavior (challenging one</a:t>
            </a:r>
            <a:r>
              <a:rPr lang="en-US" cap="none" dirty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90946" y="2008909"/>
            <a:ext cx="8936182" cy="4308763"/>
          </a:xfrm>
        </p:spPr>
        <p:txBody>
          <a:bodyPr/>
          <a:lstStyle/>
          <a:p>
            <a:pPr algn="just"/>
            <a:r>
              <a:rPr lang="en-US" dirty="0"/>
              <a:t>Can be found in all ages, more typical in the elementary school group.  </a:t>
            </a:r>
          </a:p>
          <a:p>
            <a:pPr algn="just"/>
            <a:r>
              <a:rPr lang="en-US" dirty="0" smtClean="0"/>
              <a:t>Distinguished </a:t>
            </a:r>
            <a:r>
              <a:rPr lang="en-US" dirty="0"/>
              <a:t>by “I don’t want to” or “I don’t have to” or “I won’t”. </a:t>
            </a:r>
          </a:p>
          <a:p>
            <a:pPr algn="just"/>
            <a:r>
              <a:rPr lang="en-US" dirty="0" smtClean="0"/>
              <a:t>They </a:t>
            </a:r>
            <a:r>
              <a:rPr lang="en-US" dirty="0"/>
              <a:t>protest when they are brought to the dental clinic against their will, as they do at home. </a:t>
            </a:r>
          </a:p>
          <a:p>
            <a:pPr algn="just"/>
            <a:r>
              <a:rPr lang="en-US" dirty="0" smtClean="0"/>
              <a:t>Once </a:t>
            </a:r>
            <a:r>
              <a:rPr lang="en-US" dirty="0"/>
              <a:t>won over, these children frequently become highly cooperative</a:t>
            </a:r>
          </a:p>
          <a:p>
            <a:endParaRPr lang="en-US" dirty="0"/>
          </a:p>
        </p:txBody>
      </p:sp>
      <p:pic>
        <p:nvPicPr>
          <p:cNvPr id="4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128" y="2008909"/>
            <a:ext cx="2576946" cy="26877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864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63237" y="1427018"/>
            <a:ext cx="913014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lphaUcPeriod" startAt="3"/>
              <a:defRPr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Californian FB" panose="0207040306080B030204" pitchFamily="18" charset="0"/>
              </a:rPr>
              <a:t>Timid behavior </a:t>
            </a:r>
            <a:r>
              <a:rPr lang="en-US" sz="3200" dirty="0">
                <a:solidFill>
                  <a:prstClr val="white"/>
                </a:solidFill>
                <a:latin typeface="Californian FB" panose="0207040306080B030204" pitchFamily="18" charset="0"/>
              </a:rPr>
              <a:t>: </a:t>
            </a:r>
            <a:endParaRPr lang="en-US" sz="3200" dirty="0" smtClean="0">
              <a:solidFill>
                <a:prstClr val="white"/>
              </a:solidFill>
              <a:latin typeface="Californian FB" panose="0207040306080B030204" pitchFamily="18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q"/>
              <a:defRPr/>
            </a:pPr>
            <a:r>
              <a:rPr lang="en-US" sz="28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Those </a:t>
            </a: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children range between positive negative behavior and if managed incorrectly they become uncontrolled behavior, </a:t>
            </a:r>
            <a:endParaRPr lang="en-US" sz="2800" dirty="0" smtClean="0">
              <a:solidFill>
                <a:prstClr val="white"/>
              </a:solidFill>
              <a:latin typeface="Californian FB" panose="0207040306080B030204" pitchFamily="18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q"/>
              <a:defRPr/>
            </a:pPr>
            <a:r>
              <a:rPr lang="en-US" sz="28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Those </a:t>
            </a: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children hesitate in their behavior and see shield themselves behind  their parent </a:t>
            </a:r>
            <a:endParaRPr lang="en-US" sz="2800" dirty="0" smtClean="0">
              <a:solidFill>
                <a:prstClr val="white"/>
              </a:solidFill>
              <a:latin typeface="Californian FB" panose="0207040306080B030204" pitchFamily="18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q"/>
              <a:defRPr/>
            </a:pPr>
            <a:r>
              <a:rPr lang="en-US" sz="28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Cry </a:t>
            </a: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without </a:t>
            </a:r>
            <a:r>
              <a:rPr lang="en-US" sz="28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tears</a:t>
            </a: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.</a:t>
            </a:r>
            <a:endParaRPr lang="en-US" sz="2800" dirty="0" smtClean="0">
              <a:solidFill>
                <a:prstClr val="white"/>
              </a:solidFill>
              <a:latin typeface="Californian FB" panose="0207040306080B030204" pitchFamily="18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q"/>
              <a:defRPr/>
            </a:pP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T</a:t>
            </a:r>
            <a:r>
              <a:rPr lang="en-US" sz="28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hose </a:t>
            </a: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children need to gain confidence in themselves and need understanding from dentist </a:t>
            </a:r>
            <a:r>
              <a:rPr lang="en-US" sz="28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because </a:t>
            </a: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t</a:t>
            </a:r>
            <a:r>
              <a:rPr lang="en-US" sz="28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hey </a:t>
            </a: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are  </a:t>
            </a:r>
            <a:r>
              <a:rPr lang="en-US" sz="28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anxious.</a:t>
            </a:r>
            <a:endParaRPr lang="en-US" sz="2800" dirty="0">
              <a:solidFill>
                <a:prstClr val="white"/>
              </a:solidFill>
              <a:latin typeface="Californian FB" panose="0207040306080B030204" pitchFamily="18" charset="0"/>
            </a:endParaRPr>
          </a:p>
        </p:txBody>
      </p:sp>
      <p:pic>
        <p:nvPicPr>
          <p:cNvPr id="3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764" y="1780756"/>
            <a:ext cx="2341418" cy="36567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01819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611189" y="718457"/>
            <a:ext cx="743276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fornian FB" panose="0207040306080B030204" pitchFamily="18" charset="0"/>
              </a:rPr>
              <a:t>Tense - cooperative behavior: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fornian FB" panose="0207040306080B030204" pitchFamily="18" charset="0"/>
            </a:endParaRP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those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children in border line positive negative  they accept treatment as it is provided with very tense reaction ,</a:t>
            </a: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 </a:t>
            </a:r>
            <a:endParaRPr lang="en-US" sz="2800" dirty="0" smtClean="0">
              <a:solidFill>
                <a:prstClr val="white"/>
              </a:solidFill>
              <a:latin typeface="Californian FB" panose="0207040306080B030204" pitchFamily="18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q"/>
              <a:defRPr/>
            </a:pPr>
            <a:r>
              <a:rPr lang="en-US" sz="28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&gt; </a:t>
            </a: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7 years, </a:t>
            </a:r>
            <a:r>
              <a:rPr lang="en-US" sz="28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very </a:t>
            </a: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anxious, we call them </a:t>
            </a:r>
            <a:r>
              <a:rPr lang="en-US" sz="2800" dirty="0">
                <a:solidFill>
                  <a:srgbClr val="FF0000"/>
                </a:solidFill>
                <a:latin typeface="Californian FB" panose="0207040306080B030204" pitchFamily="18" charset="0"/>
              </a:rPr>
              <a:t>white knuckles</a:t>
            </a: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, they hold something with their hand(s) in a constant position, </a:t>
            </a:r>
            <a:r>
              <a:rPr lang="en-US" sz="2800" dirty="0" smtClean="0">
                <a:solidFill>
                  <a:prstClr val="white"/>
                </a:solidFill>
                <a:latin typeface="Californian FB" panose="0207040306080B030204" pitchFamily="18" charset="0"/>
              </a:rPr>
              <a:t>their </a:t>
            </a: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knuckles become white. </a:t>
            </a:r>
            <a:endParaRPr lang="en-US" sz="2800" dirty="0" smtClean="0">
              <a:solidFill>
                <a:prstClr val="white"/>
              </a:solidFill>
              <a:latin typeface="Californian FB" panose="0207040306080B030204" pitchFamily="18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q"/>
              <a:defRPr/>
            </a:pPr>
            <a:r>
              <a:rPr lang="en-US" sz="2800" dirty="0">
                <a:solidFill>
                  <a:prstClr val="white"/>
                </a:solidFill>
                <a:latin typeface="Californian FB" panose="0207040306080B030204" pitchFamily="18" charset="0"/>
              </a:rPr>
              <a:t>Tremor may be heard, when they speak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fornian FB" panose="0207040306080B0302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fornian FB" panose="0207040306080B030204" pitchFamily="18" charset="0"/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7770"/>
            <a:ext cx="4611189" cy="347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9710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68036" y="901532"/>
            <a:ext cx="10591800" cy="1293028"/>
          </a:xfrm>
        </p:spPr>
        <p:txBody>
          <a:bodyPr>
            <a:normAutofit/>
          </a:bodyPr>
          <a:lstStyle/>
          <a:p>
            <a:pPr algn="l"/>
            <a:r>
              <a:rPr lang="en-US" sz="3200" cap="none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E-Whining </a:t>
            </a:r>
            <a:r>
              <a:rPr lang="en-US" sz="3200" cap="none" dirty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behavior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n-US" sz="2800" dirty="0"/>
              <a:t>No pain, no </a:t>
            </a:r>
            <a:r>
              <a:rPr lang="en-US" sz="2800" dirty="0" smtClean="0"/>
              <a:t>tears, </a:t>
            </a:r>
            <a:r>
              <a:rPr lang="en-US" sz="2800" dirty="0"/>
              <a:t>just ''</a:t>
            </a:r>
            <a:r>
              <a:rPr lang="en-US" sz="2800" dirty="0" err="1"/>
              <a:t>naaaaaa</a:t>
            </a:r>
            <a:r>
              <a:rPr lang="en-US" sz="2800" dirty="0"/>
              <a:t>'' Usually continuous, it's annoying.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800" dirty="0" smtClean="0"/>
              <a:t>They </a:t>
            </a:r>
            <a:r>
              <a:rPr lang="en-US" sz="2800" dirty="0"/>
              <a:t>do not prevent treatment, but whine throughout the procedure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800" dirty="0" smtClean="0"/>
              <a:t>Cry </a:t>
            </a:r>
            <a:r>
              <a:rPr lang="en-US" sz="2800" dirty="0"/>
              <a:t>is controlled, constant and not loud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800" dirty="0" smtClean="0"/>
              <a:t>Seldom </a:t>
            </a:r>
            <a:r>
              <a:rPr lang="en-US" sz="2800" dirty="0"/>
              <a:t>are there tears </a:t>
            </a:r>
          </a:p>
          <a:p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981" y="3803073"/>
            <a:ext cx="3658249" cy="268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7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84909" y="249382"/>
            <a:ext cx="9601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fornian FB" panose="0207040306080B030204" pitchFamily="18" charset="0"/>
              </a:rPr>
              <a:t>Frankle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fornian FB" panose="0207040306080B030204" pitchFamily="18" charset="0"/>
              </a:rPr>
              <a:t> behavior rating scale: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fornian FB" panose="0207040306080B0302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fornian FB" panose="0207040306080B030204" pitchFamily="18" charset="0"/>
              </a:rPr>
              <a:t>It is the second system, which used widely in behavior science, it include:</a:t>
            </a:r>
          </a:p>
          <a:p>
            <a:pPr marL="400050" marR="0" lvl="0" indent="-4000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Rating  1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fornian FB" panose="0207040306080B030204" pitchFamily="18" charset="0"/>
              </a:rPr>
              <a:t>: Definitely negative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 refusal of treatment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,crying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forcefully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fornian FB" panose="0207040306080B030204" pitchFamily="18" charset="0"/>
              </a:rPr>
              <a:t>, very fearful.</a:t>
            </a:r>
          </a:p>
          <a:p>
            <a:pPr marL="400050" marR="0" lvl="0" indent="-4000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Rating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2: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fornian FB" panose="0207040306080B030204" pitchFamily="18" charset="0"/>
              </a:rPr>
              <a:t>Negative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reluctant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fornian FB" panose="0207040306080B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to accept treatment, then cooperates with</a:t>
            </a:r>
            <a:r>
              <a:rPr lang="en-US" sz="2800" dirty="0">
                <a:latin typeface="Californian FB" panose="0207040306080B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Some evidence of negative attitude. </a:t>
            </a:r>
          </a:p>
          <a:p>
            <a:pPr marL="400050" marR="0" lvl="0" indent="-4000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Rating  3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fornian FB" panose="0207040306080B030204" pitchFamily="18" charset="0"/>
              </a:rPr>
              <a:t>: Positive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accepts treatment with </a:t>
            </a:r>
            <a:r>
              <a:rPr lang="en-US" sz="2800" noProof="0" dirty="0">
                <a:latin typeface="Californian FB" panose="0207040306080B030204" pitchFamily="18" charset="0"/>
              </a:rPr>
              <a:t>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autions .</a:t>
            </a:r>
          </a:p>
          <a:p>
            <a:pPr marL="400050" marR="0" lvl="0" indent="-4000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Rating  4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fornian FB" panose="0207040306080B030204" pitchFamily="18" charset="0"/>
              </a:rPr>
              <a:t>: Definitely positive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, good report with the dentist, interested in dental procedure.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109" y="1646574"/>
            <a:ext cx="1850013" cy="430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8397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9382" y="249382"/>
            <a:ext cx="11256818" cy="1593273"/>
          </a:xfrm>
        </p:spPr>
        <p:txBody>
          <a:bodyPr/>
          <a:lstStyle/>
          <a:p>
            <a:pPr algn="l"/>
            <a:r>
              <a:rPr lang="en-US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Fundamentals of Behavior Guidance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6982" y="1496291"/>
            <a:ext cx="11409218" cy="4722395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b="1" dirty="0"/>
              <a:t>Behavior guidance is the means by which the dental health team effectively and efficiently performs treatment for a child and, at the same time, instills a positive dental </a:t>
            </a:r>
            <a:r>
              <a:rPr lang="en-US" sz="2400" b="1" dirty="0" smtClean="0"/>
              <a:t>attitude</a:t>
            </a:r>
            <a:r>
              <a:rPr lang="en-US" sz="2400" b="1" dirty="0"/>
              <a:t>,</a:t>
            </a:r>
            <a:r>
              <a:rPr lang="en-US" sz="2400" b="1" dirty="0" smtClean="0"/>
              <a:t> and high-quality </a:t>
            </a:r>
            <a:r>
              <a:rPr lang="en-US" sz="2400" b="1" dirty="0"/>
              <a:t>dental </a:t>
            </a:r>
            <a:r>
              <a:rPr lang="en-US" sz="2400" b="1" dirty="0" smtClean="0"/>
              <a:t>care</a:t>
            </a:r>
          </a:p>
          <a:p>
            <a:pPr algn="just"/>
            <a:endParaRPr lang="en-US" sz="2400" dirty="0"/>
          </a:p>
          <a:p>
            <a:pPr algn="just"/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Dental office and dental personnel must have the following quality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:</a:t>
            </a:r>
          </a:p>
          <a:p>
            <a:pPr marL="0" indent="0" algn="just">
              <a:buNone/>
            </a:pPr>
            <a:r>
              <a:rPr lang="en-US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 The positive approach:           </a:t>
            </a:r>
          </a:p>
          <a:p>
            <a:pPr marL="0" indent="0" algn="just">
              <a:buNone/>
            </a:pP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2. The team attitude: </a:t>
            </a:r>
          </a:p>
          <a:p>
            <a:pPr marL="0" indent="0" algn="just">
              <a:buNone/>
            </a:pP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3. Organization: </a:t>
            </a:r>
          </a:p>
          <a:p>
            <a:pPr marL="0" indent="0" algn="just">
              <a:buNone/>
            </a:pP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4. Truthfulness: </a:t>
            </a:r>
          </a:p>
          <a:p>
            <a:pPr marL="0" indent="0" algn="just">
              <a:buNone/>
            </a:pP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5. Tolerance: </a:t>
            </a:r>
          </a:p>
          <a:p>
            <a:endParaRPr lang="en-US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642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18013" y="1685108"/>
            <a:ext cx="11534502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B0F0"/>
                </a:solidFill>
                <a:latin typeface="Californian FB" panose="0207040306080B030204" pitchFamily="18" charset="0"/>
              </a:rPr>
              <a:t>Techniques of behavior management </a:t>
            </a:r>
          </a:p>
          <a:p>
            <a:pPr algn="ctr"/>
            <a:endParaRPr lang="en-US" sz="5400" b="1" dirty="0">
              <a:solidFill>
                <a:srgbClr val="00B0F0"/>
              </a:solidFill>
              <a:latin typeface="Californian FB" panose="0207040306080B0302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  <a:latin typeface="Californian FB" panose="0207040306080B030204" pitchFamily="18" charset="0"/>
              </a:rPr>
              <a:t> Non </a:t>
            </a:r>
            <a:r>
              <a:rPr lang="en-US" sz="3200" dirty="0" err="1">
                <a:solidFill>
                  <a:srgbClr val="FF0000"/>
                </a:solidFill>
                <a:latin typeface="Californian FB" panose="0207040306080B030204" pitchFamily="18" charset="0"/>
              </a:rPr>
              <a:t>pharmacotheraputic</a:t>
            </a:r>
            <a:r>
              <a:rPr lang="en-US" sz="3200" dirty="0">
                <a:solidFill>
                  <a:srgbClr val="FF0000"/>
                </a:solidFill>
                <a:latin typeface="Californian FB" panose="0207040306080B030204" pitchFamily="18" charset="0"/>
              </a:rPr>
              <a:t> </a:t>
            </a:r>
            <a:r>
              <a:rPr lang="en-US" sz="3200" dirty="0">
                <a:solidFill>
                  <a:srgbClr val="FFC000"/>
                </a:solidFill>
                <a:latin typeface="Californian FB" panose="0207040306080B030204" pitchFamily="18" charset="0"/>
              </a:rPr>
              <a:t>approaches: </a:t>
            </a:r>
            <a:r>
              <a:rPr lang="en-US" sz="3200" dirty="0">
                <a:latin typeface="Californian FB" panose="0207040306080B030204" pitchFamily="18" charset="0"/>
              </a:rPr>
              <a:t>without using drugs.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FF0000"/>
                </a:solidFill>
                <a:latin typeface="Californian FB" panose="0207040306080B030204" pitchFamily="18" charset="0"/>
              </a:rPr>
              <a:t>Pharmacotheraputic</a:t>
            </a:r>
            <a:r>
              <a:rPr lang="en-US" sz="3200" dirty="0">
                <a:latin typeface="Californian FB" panose="0207040306080B030204" pitchFamily="18" charset="0"/>
              </a:rPr>
              <a:t> </a:t>
            </a:r>
            <a:r>
              <a:rPr lang="en-US" sz="3200" dirty="0">
                <a:solidFill>
                  <a:srgbClr val="FFC000"/>
                </a:solidFill>
                <a:latin typeface="Californian FB" panose="0207040306080B030204" pitchFamily="18" charset="0"/>
              </a:rPr>
              <a:t>approaches: </a:t>
            </a:r>
            <a:r>
              <a:rPr lang="en-US" sz="3200" dirty="0">
                <a:latin typeface="Californian FB" panose="0207040306080B030204" pitchFamily="18" charset="0"/>
              </a:rPr>
              <a:t>this by using drug in management of child but should be conscious when taking drugs and complete treatment. </a:t>
            </a:r>
          </a:p>
        </p:txBody>
      </p:sp>
    </p:spTree>
    <p:extLst>
      <p:ext uri="{BB962C8B-B14F-4D97-AF65-F5344CB8AC3E}">
        <p14:creationId xmlns:p14="http://schemas.microsoft.com/office/powerpoint/2010/main" val="61396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/>
          <a:lstStyle/>
          <a:p>
            <a:pPr algn="l"/>
            <a:r>
              <a:rPr lang="en-US" b="1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Communicating with Children in dental </a:t>
            </a:r>
            <a:r>
              <a:rPr lang="en-US" b="1" cap="none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clinic: </a:t>
            </a:r>
            <a:endParaRPr lang="en-US" b="1" cap="non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35527" y="2216727"/>
            <a:ext cx="11270673" cy="4001958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The three most important facets of communication are </a:t>
            </a:r>
            <a:r>
              <a:rPr lang="en-US" sz="2400" b="1" dirty="0"/>
              <a:t>source, medium and receiver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smtClean="0"/>
              <a:t> </a:t>
            </a:r>
            <a:r>
              <a:rPr lang="en-US" sz="2400" dirty="0"/>
              <a:t>In reference to dentistry, </a:t>
            </a:r>
            <a:r>
              <a:rPr lang="en-US" sz="2400" b="1" dirty="0"/>
              <a:t>dentist is the source</a:t>
            </a:r>
            <a:r>
              <a:rPr lang="en-US" sz="2400" dirty="0"/>
              <a:t>, </a:t>
            </a:r>
            <a:r>
              <a:rPr lang="en-US" sz="2400" b="1" dirty="0"/>
              <a:t>dental clinic is medium </a:t>
            </a:r>
            <a:r>
              <a:rPr lang="en-US" sz="2400" dirty="0"/>
              <a:t>and </a:t>
            </a:r>
            <a:r>
              <a:rPr lang="en-US" sz="2400" b="1" dirty="0"/>
              <a:t>child is the receiver. 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2885" y="3966560"/>
            <a:ext cx="3346230" cy="250843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20" y="4075560"/>
            <a:ext cx="2302451" cy="2302451"/>
          </a:xfrm>
          <a:prstGeom prst="rect">
            <a:avLst/>
          </a:prstGeom>
        </p:spPr>
      </p:pic>
      <p:sp>
        <p:nvSpPr>
          <p:cNvPr id="6" name="زائد 5"/>
          <p:cNvSpPr/>
          <p:nvPr/>
        </p:nvSpPr>
        <p:spPr>
          <a:xfrm>
            <a:off x="3000629" y="5015346"/>
            <a:ext cx="1072607" cy="457199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سهم إلى اليمين 6"/>
          <p:cNvSpPr/>
          <p:nvPr/>
        </p:nvSpPr>
        <p:spPr>
          <a:xfrm>
            <a:off x="8146473" y="5015345"/>
            <a:ext cx="997527" cy="290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264" y="4075561"/>
            <a:ext cx="2738151" cy="200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57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092036" y="-471055"/>
            <a:ext cx="9414164" cy="2528456"/>
          </a:xfrm>
        </p:spPr>
        <p:txBody>
          <a:bodyPr>
            <a:normAutofit/>
          </a:bodyPr>
          <a:lstStyle/>
          <a:p>
            <a:pPr algn="l"/>
            <a:r>
              <a:rPr lang="en-US" sz="3600" b="1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Objectives of communication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07818" y="1219200"/>
            <a:ext cx="11623964" cy="554181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1. Establishment of </a:t>
            </a:r>
            <a:r>
              <a:rPr lang="en-US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communication: </a:t>
            </a:r>
          </a:p>
          <a:p>
            <a:pPr marL="0" indent="0" algn="just">
              <a:buNone/>
            </a:pPr>
            <a:r>
              <a:rPr lang="en-US" sz="2400" dirty="0" smtClean="0"/>
              <a:t>verbal </a:t>
            </a:r>
            <a:r>
              <a:rPr lang="en-US" sz="2400" dirty="0"/>
              <a:t>communication with younger children is best initiated with complimentary comments, followed by </a:t>
            </a:r>
            <a:r>
              <a:rPr lang="en-US" sz="2400" b="1" dirty="0"/>
              <a:t>questions that elicit an answer other than “yes” or “no.” </a:t>
            </a:r>
            <a:endParaRPr lang="en-US" sz="2400" b="1" dirty="0" smtClean="0"/>
          </a:p>
          <a:p>
            <a:pPr marL="0" indent="0" algn="just">
              <a:buNone/>
            </a:pPr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2. Establishment of the communicator: </a:t>
            </a:r>
            <a:endParaRPr lang="en-US" sz="24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  <a:p>
            <a:pPr marL="0" indent="0" algn="just">
              <a:buNone/>
            </a:pPr>
            <a:r>
              <a:rPr lang="en-US" sz="2400" dirty="0" smtClean="0"/>
              <a:t>The </a:t>
            </a:r>
            <a:r>
              <a:rPr lang="en-US" sz="2400" dirty="0"/>
              <a:t>receptionist who welcomes the child and the parent with the smile provides initial communication. </a:t>
            </a:r>
            <a:r>
              <a:rPr lang="en-US" sz="2400" b="1" dirty="0"/>
              <a:t>This initial </a:t>
            </a:r>
            <a:r>
              <a:rPr lang="en-US" sz="2400" b="1" dirty="0" smtClean="0"/>
              <a:t>communication</a:t>
            </a:r>
          </a:p>
          <a:p>
            <a:pPr marL="0" indent="0" algn="just">
              <a:buNone/>
            </a:pPr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3. Message clarity</a:t>
            </a:r>
            <a:r>
              <a:rPr lang="en-US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:</a:t>
            </a:r>
          </a:p>
          <a:p>
            <a:pPr marL="0" indent="0" algn="just">
              <a:buNone/>
            </a:pPr>
            <a:r>
              <a:rPr lang="en-US" sz="2400" dirty="0" smtClean="0"/>
              <a:t>Message </a:t>
            </a:r>
            <a:r>
              <a:rPr lang="en-US" sz="2400" dirty="0"/>
              <a:t>should be simple and easy to understand by a young child. </a:t>
            </a:r>
            <a:r>
              <a:rPr lang="en-US" sz="2400" dirty="0" smtClean="0"/>
              <a:t>For Example </a:t>
            </a:r>
            <a:r>
              <a:rPr lang="en-US" sz="2400" dirty="0"/>
              <a:t>— “</a:t>
            </a:r>
            <a:r>
              <a:rPr lang="en-US" sz="2400" b="1" dirty="0"/>
              <a:t>Do not move” is avoided and replaced by “I can’t fix your teeth until you sit still”  </a:t>
            </a:r>
            <a:endParaRPr lang="en-US" sz="2400" b="1" dirty="0" smtClean="0"/>
          </a:p>
          <a:p>
            <a:pPr marL="0" indent="0" algn="just">
              <a:buNone/>
            </a:pP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 </a:t>
            </a:r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improve the clarity of messages to young patients, dentists use euphemisms to explain 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procedures</a:t>
            </a:r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en-US" sz="24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260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63782" y="764373"/>
            <a:ext cx="10342418" cy="1293028"/>
          </a:xfrm>
        </p:spPr>
        <p:txBody>
          <a:bodyPr/>
          <a:lstStyle/>
          <a:p>
            <a:pPr algn="l"/>
            <a:r>
              <a:rPr lang="en-US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Dental Terminology and Word Substitutes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7927" y="2139140"/>
            <a:ext cx="11118273" cy="4483331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Rubber dam	                   Rubber raincoat</a:t>
            </a:r>
          </a:p>
          <a:p>
            <a:pPr algn="just"/>
            <a:r>
              <a:rPr lang="en-US" dirty="0"/>
              <a:t>Rubber dam clamp	                  Tooth button</a:t>
            </a:r>
          </a:p>
          <a:p>
            <a:pPr algn="just"/>
            <a:r>
              <a:rPr lang="en-US" dirty="0" smtClean="0"/>
              <a:t>Sealant</a:t>
            </a:r>
            <a:r>
              <a:rPr lang="en-US" dirty="0"/>
              <a:t>	                  Tooth paint</a:t>
            </a:r>
          </a:p>
          <a:p>
            <a:pPr algn="just"/>
            <a:r>
              <a:rPr lang="en-US" dirty="0"/>
              <a:t>Fluoride varnish	                Tooth vitamins</a:t>
            </a:r>
          </a:p>
          <a:p>
            <a:pPr algn="just"/>
            <a:r>
              <a:rPr lang="en-US" dirty="0" smtClean="0"/>
              <a:t>Water </a:t>
            </a:r>
            <a:r>
              <a:rPr lang="en-US" dirty="0"/>
              <a:t>syringe	            Water gun</a:t>
            </a:r>
          </a:p>
          <a:p>
            <a:pPr algn="just"/>
            <a:r>
              <a:rPr lang="en-US" dirty="0" smtClean="0"/>
              <a:t>High </a:t>
            </a:r>
            <a:r>
              <a:rPr lang="en-US" dirty="0"/>
              <a:t>speed	                   Whistle</a:t>
            </a:r>
          </a:p>
          <a:p>
            <a:pPr algn="just"/>
            <a:r>
              <a:rPr lang="en-US" dirty="0"/>
              <a:t>Low speed	                 </a:t>
            </a:r>
            <a:r>
              <a:rPr lang="en-US" dirty="0" smtClean="0"/>
              <a:t>Motorcycle</a:t>
            </a:r>
            <a:endParaRPr lang="en-US" dirty="0"/>
          </a:p>
          <a:p>
            <a:endParaRPr lang="en-US" dirty="0"/>
          </a:p>
        </p:txBody>
      </p:sp>
      <p:sp>
        <p:nvSpPr>
          <p:cNvPr id="30" name="سهم إلى اليمين 29"/>
          <p:cNvSpPr/>
          <p:nvPr/>
        </p:nvSpPr>
        <p:spPr>
          <a:xfrm>
            <a:off x="2895600" y="2194560"/>
            <a:ext cx="1482436" cy="2729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سهم إلى اليمين 30"/>
          <p:cNvSpPr/>
          <p:nvPr/>
        </p:nvSpPr>
        <p:spPr>
          <a:xfrm>
            <a:off x="3713018" y="2729345"/>
            <a:ext cx="1288473" cy="3228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" name="سهم إلى اليمين 2047"/>
          <p:cNvSpPr/>
          <p:nvPr/>
        </p:nvSpPr>
        <p:spPr>
          <a:xfrm>
            <a:off x="1995055" y="3089564"/>
            <a:ext cx="1524000" cy="221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" name="سهم إلى اليمين 2048"/>
          <p:cNvSpPr/>
          <p:nvPr/>
        </p:nvSpPr>
        <p:spPr>
          <a:xfrm>
            <a:off x="2895600" y="3586940"/>
            <a:ext cx="1371599" cy="2230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0" name="سهم إلى اليمين 2049"/>
          <p:cNvSpPr/>
          <p:nvPr/>
        </p:nvSpPr>
        <p:spPr>
          <a:xfrm>
            <a:off x="2673926" y="4017818"/>
            <a:ext cx="1399309" cy="1884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1" name="سهم إلى اليمين 2050"/>
          <p:cNvSpPr/>
          <p:nvPr/>
        </p:nvSpPr>
        <p:spPr>
          <a:xfrm>
            <a:off x="2479964" y="4430680"/>
            <a:ext cx="1039091" cy="2660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2" name="سهم إلى اليمين 2051"/>
          <p:cNvSpPr/>
          <p:nvPr/>
        </p:nvSpPr>
        <p:spPr>
          <a:xfrm>
            <a:off x="2424545" y="4929444"/>
            <a:ext cx="1094510" cy="1967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4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4182" y="764373"/>
            <a:ext cx="10952018" cy="1293028"/>
          </a:xfrm>
        </p:spPr>
        <p:txBody>
          <a:bodyPr>
            <a:normAutofit/>
          </a:bodyPr>
          <a:lstStyle/>
          <a:p>
            <a:pPr algn="l"/>
            <a:r>
              <a:rPr lang="en-US" sz="36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Voice Control (Verbal - Spoken language)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4692" y="1773382"/>
            <a:ext cx="8492836" cy="4059382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/>
              <a:t>Sudden and firm commands that are used to get the child's attention and stop the child from his current activity</a:t>
            </a:r>
            <a:r>
              <a:rPr lang="en-US" b="1" dirty="0" smtClean="0"/>
              <a:t>.</a:t>
            </a:r>
          </a:p>
          <a:p>
            <a:pPr algn="just"/>
            <a:r>
              <a:rPr lang="en-US" b="1" dirty="0" smtClean="0"/>
              <a:t> </a:t>
            </a:r>
            <a:r>
              <a:rPr lang="en-US" b="1" dirty="0"/>
              <a:t>Soft, monotonous soothing conversation can also be </a:t>
            </a:r>
            <a:r>
              <a:rPr lang="en-US" b="1" dirty="0" smtClean="0"/>
              <a:t>used. </a:t>
            </a:r>
          </a:p>
          <a:p>
            <a:pPr algn="just"/>
            <a:r>
              <a:rPr lang="en-US" b="1" dirty="0" smtClean="0"/>
              <a:t>The </a:t>
            </a:r>
            <a:r>
              <a:rPr lang="en-US" b="1" dirty="0"/>
              <a:t>tone of voice and the facial expression of the dentist are also important as they function like a mirror. </a:t>
            </a:r>
            <a:endParaRPr lang="en-US" b="1" dirty="0" smtClean="0"/>
          </a:p>
          <a:p>
            <a:pPr marL="0" indent="0" algn="just">
              <a:buNone/>
            </a:pPr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Objectives</a:t>
            </a:r>
            <a:r>
              <a:rPr lang="en-US" b="1" dirty="0"/>
              <a:t> </a:t>
            </a:r>
          </a:p>
          <a:p>
            <a:pPr marL="0" indent="0" algn="just">
              <a:buNone/>
            </a:pPr>
            <a:r>
              <a:rPr lang="en-US" b="1" dirty="0"/>
              <a:t>• To gain the patient attention and compliance </a:t>
            </a:r>
          </a:p>
          <a:p>
            <a:pPr marL="0" indent="0" algn="just">
              <a:buNone/>
            </a:pPr>
            <a:r>
              <a:rPr lang="en-US" b="1" dirty="0"/>
              <a:t>• To avoid negative or avoidance behavior </a:t>
            </a:r>
          </a:p>
          <a:p>
            <a:pPr marL="0" indent="0" algn="just">
              <a:buNone/>
            </a:pPr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Contraindications</a:t>
            </a:r>
            <a:r>
              <a:rPr lang="en-US" b="1" dirty="0"/>
              <a:t> </a:t>
            </a:r>
          </a:p>
          <a:p>
            <a:pPr marL="0" indent="0" algn="just">
              <a:buNone/>
            </a:pPr>
            <a:r>
              <a:rPr lang="en-US" b="1" dirty="0"/>
              <a:t>• Children who due to age, disability, mental or emotional immaturity are unable to     understand. </a:t>
            </a:r>
          </a:p>
          <a:p>
            <a:endParaRPr lang="en-US" b="1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848" y="1667068"/>
            <a:ext cx="2542032" cy="1694688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848" y="3488163"/>
            <a:ext cx="295275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61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68036" y="764373"/>
            <a:ext cx="10938164" cy="1293028"/>
          </a:xfrm>
        </p:spPr>
        <p:txBody>
          <a:bodyPr>
            <a:normAutofit/>
          </a:bodyPr>
          <a:lstStyle/>
          <a:p>
            <a:pPr algn="l"/>
            <a:r>
              <a:rPr lang="en-US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Non-verbal communication (Nonverbal - Expression without words)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46364" y="2161310"/>
            <a:ext cx="8395854" cy="412865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sz="3500" dirty="0"/>
              <a:t>N</a:t>
            </a:r>
            <a:r>
              <a:rPr lang="en-US" sz="3500" dirty="0" smtClean="0"/>
              <a:t>on-verbal </a:t>
            </a:r>
            <a:r>
              <a:rPr lang="en-US" sz="3500" dirty="0"/>
              <a:t>communication is the reinforcement and guiding behavior through contact, posture, and facial expression</a:t>
            </a:r>
            <a:r>
              <a:rPr lang="en-US" sz="3500" dirty="0" smtClean="0"/>
              <a:t>.</a:t>
            </a:r>
          </a:p>
          <a:p>
            <a:pPr algn="just"/>
            <a:r>
              <a:rPr lang="en-US" sz="3500" dirty="0"/>
              <a:t> Body contact </a:t>
            </a:r>
            <a:endParaRPr lang="en-US" sz="3500" dirty="0" smtClean="0"/>
          </a:p>
          <a:p>
            <a:pPr algn="just"/>
            <a:r>
              <a:rPr lang="en-US" sz="3500" dirty="0"/>
              <a:t> </a:t>
            </a:r>
            <a:r>
              <a:rPr lang="en-US" sz="3500" dirty="0" smtClean="0"/>
              <a:t>Eye </a:t>
            </a:r>
            <a:r>
              <a:rPr lang="en-US" sz="3500" dirty="0"/>
              <a:t>contact </a:t>
            </a:r>
            <a:endParaRPr lang="en-US" sz="3500" dirty="0" smtClean="0"/>
          </a:p>
          <a:p>
            <a:pPr algn="just"/>
            <a:r>
              <a:rPr lang="en-US" sz="35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Objectives  </a:t>
            </a:r>
            <a:r>
              <a:rPr lang="en-US" sz="3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500" dirty="0"/>
              <a:t> </a:t>
            </a:r>
          </a:p>
          <a:p>
            <a:pPr algn="just"/>
            <a:r>
              <a:rPr lang="en-US" sz="3500" dirty="0"/>
              <a:t>1. To enhance the effectiveness of communicative management techniques.                            </a:t>
            </a:r>
            <a:endParaRPr lang="en-US" sz="3500" dirty="0" smtClean="0"/>
          </a:p>
          <a:p>
            <a:pPr algn="just"/>
            <a:r>
              <a:rPr lang="en-US" sz="3500" dirty="0" smtClean="0"/>
              <a:t>2</a:t>
            </a:r>
            <a:r>
              <a:rPr lang="en-US" sz="3500" dirty="0"/>
              <a:t>. To gain or maintain the patient's attention and compliance. </a:t>
            </a:r>
          </a:p>
          <a:p>
            <a:endParaRPr lang="en-US" sz="2800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886" y="2434937"/>
            <a:ext cx="2857500" cy="160020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218" y="4225637"/>
            <a:ext cx="24003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95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51709" y="764373"/>
            <a:ext cx="9954491" cy="1293028"/>
          </a:xfrm>
        </p:spPr>
        <p:txBody>
          <a:bodyPr/>
          <a:lstStyle/>
          <a:p>
            <a:pPr algn="l"/>
            <a:r>
              <a:rPr lang="en-US" b="1" cap="none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Active Listening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Children express their feelings by word and by action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 </a:t>
            </a:r>
            <a:r>
              <a:rPr lang="en-US" sz="2800" dirty="0"/>
              <a:t>Listening to the spoken words may be more important in establishing rapport with the older child, whereas attention to nonverbal behavior is often more crucial in guiding the behavior of a younger child. Active listening mirrors the communicated emotion. </a:t>
            </a:r>
          </a:p>
        </p:txBody>
      </p:sp>
    </p:spTree>
    <p:extLst>
      <p:ext uri="{BB962C8B-B14F-4D97-AF65-F5344CB8AC3E}">
        <p14:creationId xmlns:p14="http://schemas.microsoft.com/office/powerpoint/2010/main" val="361545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 rot="10800000" flipV="1">
            <a:off x="2216727" y="1384780"/>
            <a:ext cx="8645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lgerian" panose="04020705040A02060702" pitchFamily="82" charset="0"/>
              </a:rPr>
              <a:t>THANKS</a:t>
            </a: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837" y="2286660"/>
            <a:ext cx="4192732" cy="436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11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مسلك بخاري">
  <a:themeElements>
    <a:clrScheme name="مسلك بخاري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مسلك بخاري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مسلك بخاري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أفق">
  <a:themeElements>
    <a:clrScheme name="أف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أف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أف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1142</Words>
  <Application>Microsoft Office PowerPoint</Application>
  <PresentationFormat>مخصص</PresentationFormat>
  <Paragraphs>124</Paragraphs>
  <Slides>22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22</vt:i4>
      </vt:variant>
    </vt:vector>
  </HeadingPairs>
  <TitlesOfParts>
    <vt:vector size="24" baseType="lpstr">
      <vt:lpstr>مسلك بخاري</vt:lpstr>
      <vt:lpstr>أفق</vt:lpstr>
      <vt:lpstr>Classification of Children’s Behavior   Pedodontic Dentistry \ 5th-grade Lec.4</vt:lpstr>
      <vt:lpstr>عرض تقديمي في PowerPoint</vt:lpstr>
      <vt:lpstr>I) according to age </vt:lpstr>
      <vt:lpstr>عرض تقديمي في PowerPoint</vt:lpstr>
      <vt:lpstr>II) According to Clinical classification of behavior patterns </vt:lpstr>
      <vt:lpstr>عرض تقديمي في PowerPoint</vt:lpstr>
      <vt:lpstr>عرض تقديمي في PowerPoint</vt:lpstr>
      <vt:lpstr>عرض تقديمي في PowerPoint</vt:lpstr>
      <vt:lpstr>B- Defiant behavior (challenging one) </vt:lpstr>
      <vt:lpstr>عرض تقديمي في PowerPoint</vt:lpstr>
      <vt:lpstr>عرض تقديمي في PowerPoint</vt:lpstr>
      <vt:lpstr>E-Whining behavior </vt:lpstr>
      <vt:lpstr>عرض تقديمي في PowerPoint</vt:lpstr>
      <vt:lpstr>Fundamentals of Behavior Guidance </vt:lpstr>
      <vt:lpstr>عرض تقديمي في PowerPoint</vt:lpstr>
      <vt:lpstr>Communicating with Children in dental clinic: </vt:lpstr>
      <vt:lpstr>Objectives of communication </vt:lpstr>
      <vt:lpstr>Dental Terminology and Word Substitutes</vt:lpstr>
      <vt:lpstr>Voice Control (Verbal - Spoken language)</vt:lpstr>
      <vt:lpstr>Non-verbal communication (Nonverbal - Expression without words) </vt:lpstr>
      <vt:lpstr>Active Listening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DR.Ahmed Saker 2O11</cp:lastModifiedBy>
  <cp:revision>72</cp:revision>
  <dcterms:modified xsi:type="dcterms:W3CDTF">2023-10-23T06:20:44Z</dcterms:modified>
</cp:coreProperties>
</file>