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8" r:id="rId2"/>
    <p:sldId id="282" r:id="rId3"/>
    <p:sldId id="260" r:id="rId4"/>
    <p:sldId id="256" r:id="rId5"/>
    <p:sldId id="262" r:id="rId6"/>
    <p:sldId id="320" r:id="rId7"/>
    <p:sldId id="360" r:id="rId8"/>
    <p:sldId id="359" r:id="rId9"/>
    <p:sldId id="358" r:id="rId10"/>
    <p:sldId id="321" r:id="rId11"/>
    <p:sldId id="362" r:id="rId12"/>
    <p:sldId id="363" r:id="rId13"/>
    <p:sldId id="364" r:id="rId14"/>
    <p:sldId id="361" r:id="rId15"/>
    <p:sldId id="322" r:id="rId16"/>
    <p:sldId id="323" r:id="rId17"/>
    <p:sldId id="365" r:id="rId18"/>
    <p:sldId id="324" r:id="rId19"/>
    <p:sldId id="328" r:id="rId20"/>
    <p:sldId id="325" r:id="rId21"/>
    <p:sldId id="326" r:id="rId22"/>
    <p:sldId id="329" r:id="rId23"/>
    <p:sldId id="332" r:id="rId24"/>
    <p:sldId id="333" r:id="rId25"/>
    <p:sldId id="334" r:id="rId26"/>
    <p:sldId id="335" r:id="rId27"/>
    <p:sldId id="327" r:id="rId28"/>
    <p:sldId id="330" r:id="rId29"/>
    <p:sldId id="331" r:id="rId3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82" d="100"/>
          <a:sy n="82" d="100"/>
        </p:scale>
        <p:origin x="1474"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عنوان 28"/>
          <p:cNvSpPr>
            <a:spLocks noGrp="1"/>
          </p:cNvSpPr>
          <p:nvPr>
            <p:ph type="ctrTitle"/>
          </p:nvPr>
        </p:nvSpPr>
        <p:spPr>
          <a:xfrm>
            <a:off x="381000" y="4853411"/>
            <a:ext cx="8458200" cy="1222375"/>
          </a:xfrm>
        </p:spPr>
        <p:txBody>
          <a:bodyPr anchor="t"/>
          <a:lstStyle/>
          <a:p>
            <a:r>
              <a:rPr kumimoji="0" lang="ar-SA"/>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fld id="{C3CD359D-4F44-4729-B037-DBD4FBD74615}" type="datetimeFigureOut">
              <a:rPr lang="ar-SA" smtClean="0"/>
              <a:pPr/>
              <a:t>14/03/1446</a:t>
            </a:fld>
            <a:endParaRPr lang="ar-SA"/>
          </a:p>
        </p:txBody>
      </p:sp>
      <p:sp>
        <p:nvSpPr>
          <p:cNvPr id="2" name="عنصر نائب للتذييل 1"/>
          <p:cNvSpPr>
            <a:spLocks noGrp="1"/>
          </p:cNvSpPr>
          <p:nvPr>
            <p:ph type="ftr" sz="quarter" idx="11"/>
          </p:nvPr>
        </p:nvSpPr>
        <p:spPr/>
        <p:txBody>
          <a:bodyPr/>
          <a:lstStyle/>
          <a:p>
            <a:endParaRPr lang="ar-SA"/>
          </a:p>
        </p:txBody>
      </p:sp>
      <p:sp>
        <p:nvSpPr>
          <p:cNvPr id="15" name="عنصر نائب لرقم الشريحة 14"/>
          <p:cNvSpPr>
            <a:spLocks noGrp="1"/>
          </p:cNvSpPr>
          <p:nvPr>
            <p:ph type="sldNum" sz="quarter" idx="12"/>
          </p:nvPr>
        </p:nvSpPr>
        <p:spPr>
          <a:xfrm>
            <a:off x="8229600" y="6473952"/>
            <a:ext cx="758952" cy="246888"/>
          </a:xfrm>
        </p:spPr>
        <p:txBody>
          <a:bodyPr/>
          <a:lstStyle/>
          <a:p>
            <a:fld id="{13065141-E8A6-4A71-98C8-88B98ED6D8B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25" name="عنصر نائب للتاريخ 24"/>
          <p:cNvSpPr>
            <a:spLocks noGrp="1"/>
          </p:cNvSpPr>
          <p:nvPr>
            <p:ph type="dt" sz="half" idx="10"/>
          </p:nvPr>
        </p:nvSpPr>
        <p:spPr/>
        <p:txBody>
          <a:bodyPr/>
          <a:lstStyle/>
          <a:p>
            <a:fld id="{C3CD359D-4F44-4729-B037-DBD4FBD74615}" type="datetimeFigureOut">
              <a:rPr lang="ar-SA" smtClean="0"/>
              <a:pPr/>
              <a:t>14/03/1446</a:t>
            </a:fld>
            <a:endParaRPr lang="ar-SA"/>
          </a:p>
        </p:txBody>
      </p:sp>
      <p:sp>
        <p:nvSpPr>
          <p:cNvPr id="19" name="عنصر نائب للتذييل 18"/>
          <p:cNvSpPr>
            <a:spLocks noGrp="1"/>
          </p:cNvSpPr>
          <p:nvPr>
            <p:ph type="ftr" sz="quarter" idx="11"/>
          </p:nvPr>
        </p:nvSpPr>
        <p:spPr>
          <a:xfrm>
            <a:off x="3581400" y="76200"/>
            <a:ext cx="2895600" cy="288925"/>
          </a:xfrm>
        </p:spPr>
        <p:txBody>
          <a:bodyPr/>
          <a:lstStyle/>
          <a:p>
            <a:endParaRPr lang="ar-SA"/>
          </a:p>
        </p:txBody>
      </p:sp>
      <p:sp>
        <p:nvSpPr>
          <p:cNvPr id="16" name="عنصر نائب لرقم الشريحة 15"/>
          <p:cNvSpPr>
            <a:spLocks noGrp="1"/>
          </p:cNvSpPr>
          <p:nvPr>
            <p:ph type="sldNum" sz="quarter" idx="12"/>
          </p:nvPr>
        </p:nvSpPr>
        <p:spPr>
          <a:xfrm>
            <a:off x="8229600" y="6473952"/>
            <a:ext cx="758952" cy="246888"/>
          </a:xfrm>
        </p:spPr>
        <p:txBody>
          <a:bodyPr/>
          <a:lstStyle/>
          <a:p>
            <a:fld id="{13065141-E8A6-4A71-98C8-88B98ED6D8B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a:t>انقر لتحرير أنماط النص الرئيسي</a:t>
            </a:r>
          </a:p>
        </p:txBody>
      </p:sp>
      <p:sp>
        <p:nvSpPr>
          <p:cNvPr id="19" name="عنصر نائب للتاريخ 18"/>
          <p:cNvSpPr>
            <a:spLocks noGrp="1"/>
          </p:cNvSpPr>
          <p:nvPr>
            <p:ph type="dt" sz="half" idx="10"/>
          </p:nvPr>
        </p:nvSpPr>
        <p:spPr/>
        <p:txBody>
          <a:bodyPr/>
          <a:lstStyle/>
          <a:p>
            <a:fld id="{C3CD359D-4F44-4729-B037-DBD4FBD74615}" type="datetimeFigureOut">
              <a:rPr lang="ar-SA" smtClean="0"/>
              <a:pPr/>
              <a:t>14/03/1446</a:t>
            </a:fld>
            <a:endParaRPr lang="ar-SA"/>
          </a:p>
        </p:txBody>
      </p:sp>
      <p:sp>
        <p:nvSpPr>
          <p:cNvPr id="11" name="عنصر نائب للتذييل 10"/>
          <p:cNvSpPr>
            <a:spLocks noGrp="1"/>
          </p:cNvSpPr>
          <p:nvPr>
            <p:ph type="ftr" sz="quarter" idx="11"/>
          </p:nvPr>
        </p:nvSpPr>
        <p:spPr/>
        <p:txBody>
          <a:bodyPr/>
          <a:lstStyle/>
          <a:p>
            <a:endParaRPr lang="ar-SA"/>
          </a:p>
        </p:txBody>
      </p:sp>
      <p:sp>
        <p:nvSpPr>
          <p:cNvPr id="16" name="عنصر نائب لرقم الشريحة 15"/>
          <p:cNvSpPr>
            <a:spLocks noGrp="1"/>
          </p:cNvSpPr>
          <p:nvPr>
            <p:ph type="sldNum" sz="quarter" idx="12"/>
          </p:nvPr>
        </p:nvSpPr>
        <p:spPr/>
        <p:txBody>
          <a:bodyPr/>
          <a:lstStyle/>
          <a:p>
            <a:fld id="{13065141-E8A6-4A71-98C8-88B98ED6D8BB}" type="slidenum">
              <a:rPr lang="ar-SA" smtClean="0"/>
              <a:pPr/>
              <a:t>‹#›</a:t>
            </a:fld>
            <a:endParaRPr lang="ar-SA"/>
          </a:p>
        </p:txBody>
      </p:sp>
      <p:sp>
        <p:nvSpPr>
          <p:cNvPr id="8" name="عنوان 7"/>
          <p:cNvSpPr>
            <a:spLocks noGrp="1"/>
          </p:cNvSpPr>
          <p:nvPr>
            <p:ph type="title"/>
          </p:nvPr>
        </p:nvSpPr>
        <p:spPr>
          <a:xfrm>
            <a:off x="180475" y="2947085"/>
            <a:ext cx="8686800" cy="1184825"/>
          </a:xfrm>
        </p:spPr>
        <p:txBody>
          <a:bodyPr rtlCol="0" anchor="t"/>
          <a:lstStyle>
            <a:lvl1pPr algn="r">
              <a:defRPr/>
            </a:lvl1pPr>
          </a:lstStyle>
          <a:p>
            <a:r>
              <a:rPr kumimoji="0" lang="ar-SA"/>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21" name="عنصر نائب للتاريخ 20"/>
          <p:cNvSpPr>
            <a:spLocks noGrp="1"/>
          </p:cNvSpPr>
          <p:nvPr>
            <p:ph type="dt" sz="half" idx="10"/>
          </p:nvPr>
        </p:nvSpPr>
        <p:spPr/>
        <p:txBody>
          <a:bodyPr/>
          <a:lstStyle/>
          <a:p>
            <a:fld id="{C3CD359D-4F44-4729-B037-DBD4FBD74615}" type="datetimeFigureOut">
              <a:rPr lang="ar-SA" smtClean="0"/>
              <a:pPr/>
              <a:t>14/03/1446</a:t>
            </a:fld>
            <a:endParaRPr lang="ar-SA"/>
          </a:p>
        </p:txBody>
      </p:sp>
      <p:sp>
        <p:nvSpPr>
          <p:cNvPr id="10" name="عنصر نائب للتذييل 9"/>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0"/>
            <a:ext cx="8610600" cy="882650"/>
          </a:xfrm>
        </p:spPr>
        <p:txBody>
          <a:bodyPr anchor="ctr"/>
          <a:lstStyle>
            <a:lvl1pPr>
              <a:defRPr/>
            </a:lvl1pPr>
          </a:lstStyle>
          <a:p>
            <a:r>
              <a:rPr kumimoji="0" lang="ar-SA"/>
              <a:t>انقر لتحرير نمط العنوان الرئيسي</a:t>
            </a:r>
            <a:endParaRPr kumimoji="0" lang="en-US"/>
          </a:p>
        </p:txBody>
      </p:sp>
      <p:sp>
        <p:nvSpPr>
          <p:cNvPr id="13" name="عنصر نائب للنص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a:t>انقر لتحرير أنماط النص الرئيسي</a:t>
            </a:r>
          </a:p>
        </p:txBody>
      </p:sp>
      <p:sp>
        <p:nvSpPr>
          <p:cNvPr id="25" name="عنصر نائب للنص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a:t>انقر لتحرير أنماط النص الرئيسي</a:t>
            </a:r>
          </a:p>
        </p:txBody>
      </p:sp>
      <p:sp>
        <p:nvSpPr>
          <p:cNvPr id="4" name="عنصر نائب للمحتوى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28" name="عنصر نائب للمحتوى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10" name="عنصر نائب للتاريخ 9"/>
          <p:cNvSpPr>
            <a:spLocks noGrp="1"/>
          </p:cNvSpPr>
          <p:nvPr>
            <p:ph type="dt" sz="half" idx="10"/>
          </p:nvPr>
        </p:nvSpPr>
        <p:spPr/>
        <p:txBody>
          <a:bodyPr/>
          <a:lstStyle/>
          <a:p>
            <a:fld id="{C3CD359D-4F44-4729-B037-DBD4FBD74615}" type="datetimeFigureOut">
              <a:rPr lang="ar-SA" smtClean="0"/>
              <a:pPr/>
              <a:t>14/03/1446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229600" y="6477000"/>
            <a:ext cx="762000" cy="246888"/>
          </a:xfrm>
        </p:spPr>
        <p:txBody>
          <a:bodyPr/>
          <a:lstStyle/>
          <a:p>
            <a:fld id="{13065141-E8A6-4A71-98C8-88B98ED6D8BB}" type="slidenum">
              <a:rPr lang="ar-SA" smtClean="0"/>
              <a:pPr/>
              <a:t>‹#›</a:t>
            </a:fld>
            <a:endParaRPr lang="ar-SA"/>
          </a:p>
        </p:txBody>
      </p:sp>
      <p:sp>
        <p:nvSpPr>
          <p:cNvPr id="11" name="رابط مستقيم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fld id="{C3CD359D-4F44-4729-B037-DBD4FBD74615}" type="datetimeFigureOut">
              <a:rPr lang="ar-SA" smtClean="0"/>
              <a:pPr/>
              <a:t>14/03/1446</a:t>
            </a:fld>
            <a:endParaRPr lang="ar-SA"/>
          </a:p>
        </p:txBody>
      </p:sp>
      <p:sp>
        <p:nvSpPr>
          <p:cNvPr id="21" name="عنصر نائب للتذييل 20"/>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C3CD359D-4F44-4729-B037-DBD4FBD74615}" type="datetimeFigureOut">
              <a:rPr lang="ar-SA" smtClean="0"/>
              <a:pPr/>
              <a:t>14/03/1446</a:t>
            </a:fld>
            <a:endParaRPr lang="ar-SA"/>
          </a:p>
        </p:txBody>
      </p:sp>
      <p:sp>
        <p:nvSpPr>
          <p:cNvPr id="24" name="عنصر نائب للتذييل 23"/>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عنوان 11"/>
          <p:cNvSpPr>
            <a:spLocks noGrp="1"/>
          </p:cNvSpPr>
          <p:nvPr>
            <p:ph type="title"/>
          </p:nvPr>
        </p:nvSpPr>
        <p:spPr>
          <a:xfrm>
            <a:off x="457200" y="5486400"/>
            <a:ext cx="8458200" cy="520700"/>
          </a:xfrm>
        </p:spPr>
        <p:txBody>
          <a:bodyPr anchor="ctr"/>
          <a:lstStyle>
            <a:lvl1pPr algn="l">
              <a:buNone/>
              <a:defRPr sz="2000" b="1"/>
            </a:lvl1pPr>
          </a:lstStyle>
          <a:p>
            <a:r>
              <a:rPr kumimoji="0" lang="ar-SA"/>
              <a:t>انقر لتحرير نمط العنوان الرئيسي</a:t>
            </a:r>
            <a:endParaRPr kumimoji="0" lang="en-US"/>
          </a:p>
        </p:txBody>
      </p:sp>
      <p:sp>
        <p:nvSpPr>
          <p:cNvPr id="26" name="عنصر نائب للنص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a:t>انقر لتحرير أنماط النص الرئيسي</a:t>
            </a:r>
          </a:p>
        </p:txBody>
      </p:sp>
      <p:sp>
        <p:nvSpPr>
          <p:cNvPr id="14" name="عنصر نائب للمحتوى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25" name="عنصر نائب للتاريخ 24"/>
          <p:cNvSpPr>
            <a:spLocks noGrp="1"/>
          </p:cNvSpPr>
          <p:nvPr>
            <p:ph type="dt" sz="half" idx="10"/>
          </p:nvPr>
        </p:nvSpPr>
        <p:spPr/>
        <p:txBody>
          <a:bodyPr/>
          <a:lstStyle/>
          <a:p>
            <a:fld id="{C3CD359D-4F44-4729-B037-DBD4FBD74615}" type="datetimeFigureOut">
              <a:rPr lang="ar-SA" smtClean="0"/>
              <a:pPr/>
              <a:t>14/03/1446</a:t>
            </a:fld>
            <a:endParaRPr lang="ar-SA"/>
          </a:p>
        </p:txBody>
      </p:sp>
      <p:sp>
        <p:nvSpPr>
          <p:cNvPr id="29" name="عنصر نائب للتذييل 28"/>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a:t>انقر فوق الرمز لإضافة صورة</a:t>
            </a:r>
            <a:endParaRPr kumimoji="0" lang="en-US" dirty="0"/>
          </a:p>
        </p:txBody>
      </p:sp>
      <p:sp>
        <p:nvSpPr>
          <p:cNvPr id="7" name="عنصر نائب للتاريخ 6"/>
          <p:cNvSpPr>
            <a:spLocks noGrp="1"/>
          </p:cNvSpPr>
          <p:nvPr>
            <p:ph type="dt" sz="half" idx="10"/>
          </p:nvPr>
        </p:nvSpPr>
        <p:spPr/>
        <p:txBody>
          <a:bodyPr/>
          <a:lstStyle/>
          <a:p>
            <a:fld id="{C3CD359D-4F44-4729-B037-DBD4FBD74615}" type="datetimeFigureOut">
              <a:rPr lang="ar-SA" smtClean="0"/>
              <a:pPr/>
              <a:t>14/03/1446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13065141-E8A6-4A71-98C8-88B98ED6D8BB}" type="slidenum">
              <a:rPr lang="ar-SA" smtClean="0"/>
              <a:pPr/>
              <a:t>‹#›</a:t>
            </a:fld>
            <a:endParaRPr lang="ar-SA"/>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تاريخ 3"/>
          <p:cNvSpPr>
            <a:spLocks noGrp="1"/>
          </p:cNvSpPr>
          <p:nvPr>
            <p:ph type="dt" sz="half" idx="10"/>
          </p:nvPr>
        </p:nvSpPr>
        <p:spPr/>
        <p:txBody>
          <a:bodyPr/>
          <a:lstStyle/>
          <a:p>
            <a:fld id="{C3CD359D-4F44-4729-B037-DBD4FBD74615}" type="datetimeFigureOut">
              <a:rPr lang="ar-SA" smtClean="0"/>
              <a:pPr/>
              <a:t>14/03/1446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6"/>
            <a:ext cx="1828800" cy="5851525"/>
          </a:xfrm>
        </p:spPr>
        <p:txBody>
          <a:bodyPr vert="eaVert"/>
          <a:lstStyle/>
          <a:p>
            <a:r>
              <a:rPr kumimoji="0" lang="ar-SA"/>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6"/>
            <a:ext cx="6248400" cy="5851525"/>
          </a:xfrm>
        </p:spPr>
        <p:txBody>
          <a:bodyPr vert="eaVer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تاريخ 3"/>
          <p:cNvSpPr>
            <a:spLocks noGrp="1"/>
          </p:cNvSpPr>
          <p:nvPr>
            <p:ph type="dt" sz="half" idx="10"/>
          </p:nvPr>
        </p:nvSpPr>
        <p:spPr/>
        <p:txBody>
          <a:bodyPr/>
          <a:lstStyle/>
          <a:p>
            <a:fld id="{C3CD359D-4F44-4729-B037-DBD4FBD74615}" type="datetimeFigureOut">
              <a:rPr lang="ar-SA" smtClean="0"/>
              <a:pPr/>
              <a:t>14/03/1446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عنصر نائب للنص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ar-SA"/>
              <a:t>انقر لتحرير أنماط النص الرئيسي</a:t>
            </a:r>
          </a:p>
          <a:p>
            <a:pPr lvl="1" eaLnBrk="1" latinLnBrk="0" hangingPunct="1"/>
            <a:r>
              <a:rPr kumimoji="0" lang="ar-SA"/>
              <a:t>المستوى الثاني</a:t>
            </a:r>
          </a:p>
          <a:p>
            <a:pPr lvl="2" eaLnBrk="1" latinLnBrk="0" hangingPunct="1"/>
            <a:r>
              <a:rPr kumimoji="0" lang="ar-SA"/>
              <a:t>المستوى الثالث</a:t>
            </a:r>
          </a:p>
          <a:p>
            <a:pPr lvl="3" eaLnBrk="1" latinLnBrk="0" hangingPunct="1"/>
            <a:r>
              <a:rPr kumimoji="0" lang="ar-SA"/>
              <a:t>المستوى الرابع</a:t>
            </a:r>
          </a:p>
          <a:p>
            <a:pPr lvl="4" eaLnBrk="1" latinLnBrk="0" hangingPunct="1"/>
            <a:r>
              <a:rPr kumimoji="0" lang="ar-SA"/>
              <a:t>المستوى الخامس</a:t>
            </a:r>
            <a:endParaRPr kumimoji="0" lang="en-US"/>
          </a:p>
        </p:txBody>
      </p:sp>
      <p:sp>
        <p:nvSpPr>
          <p:cNvPr id="11" name="عنصر نائب للتاريخ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C3CD359D-4F44-4729-B037-DBD4FBD74615}" type="datetimeFigureOut">
              <a:rPr lang="ar-SA" smtClean="0"/>
              <a:pPr/>
              <a:t>14/03/1446</a:t>
            </a:fld>
            <a:endParaRPr lang="ar-SA"/>
          </a:p>
        </p:txBody>
      </p:sp>
      <p:sp>
        <p:nvSpPr>
          <p:cNvPr id="28" name="عنصر نائب للتذييل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ar-SA"/>
          </a:p>
        </p:txBody>
      </p:sp>
      <p:sp>
        <p:nvSpPr>
          <p:cNvPr id="5" name="عنصر نائب لرقم الشريحة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13065141-E8A6-4A71-98C8-88B98ED6D8BB}" type="slidenum">
              <a:rPr lang="ar-SA" smtClean="0"/>
              <a:pPr/>
              <a:t>‹#›</a:t>
            </a:fld>
            <a:endParaRPr lang="ar-SA"/>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a:t>انقر لتحرير نمط العنوان الرئيسي</a:t>
            </a:r>
            <a:endParaRPr kumimoji="0" lang="en-US"/>
          </a:p>
        </p:txBody>
      </p:sp>
      <p:sp>
        <p:nvSpPr>
          <p:cNvPr id="9" name="رابط مستقيم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رابط مستقيم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Iran\20130501_103629.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1"/>
          <p:cNvSpPr txBox="1">
            <a:spLocks noChangeArrowheads="1"/>
          </p:cNvSpPr>
          <p:nvPr/>
        </p:nvSpPr>
        <p:spPr bwMode="auto">
          <a:xfrm>
            <a:off x="428625" y="428625"/>
            <a:ext cx="8143875" cy="2862263"/>
          </a:xfrm>
          <a:prstGeom prst="rect">
            <a:avLst/>
          </a:prstGeom>
          <a:noFill/>
          <a:ln w="9525">
            <a:noFill/>
            <a:miter lim="800000"/>
            <a:headEnd/>
            <a:tailEnd/>
          </a:ln>
        </p:spPr>
        <p:txBody>
          <a:bodyPr>
            <a:spAutoFit/>
          </a:bodyPr>
          <a:lstStyle/>
          <a:p>
            <a:endParaRPr lang="en-US" sz="3600">
              <a:latin typeface="Lucida Fax" pitchFamily="18" charset="0"/>
              <a:cs typeface="FrankRuehl" pitchFamily="2" charset="-79"/>
            </a:endParaRPr>
          </a:p>
          <a:p>
            <a:r>
              <a:rPr lang="en-US" sz="3600">
                <a:latin typeface="Lucida Fax" pitchFamily="18" charset="0"/>
                <a:cs typeface="FrankRuehl" pitchFamily="2" charset="-79"/>
              </a:rPr>
              <a:t>Before  starting……</a:t>
            </a:r>
          </a:p>
          <a:p>
            <a:r>
              <a:rPr lang="en-US" sz="3600">
                <a:latin typeface="Lucida Fax" pitchFamily="18" charset="0"/>
                <a:cs typeface="FrankRuehl" pitchFamily="2" charset="-79"/>
              </a:rPr>
              <a:t>   </a:t>
            </a:r>
          </a:p>
          <a:p>
            <a:endParaRPr lang="en-US" sz="3600">
              <a:latin typeface="Lucida Fax" pitchFamily="18" charset="0"/>
              <a:cs typeface="FrankRuehl" pitchFamily="2" charset="-79"/>
            </a:endParaRPr>
          </a:p>
          <a:p>
            <a:r>
              <a:rPr lang="en-US" sz="3600">
                <a:latin typeface="Lucida Fax" pitchFamily="18" charset="0"/>
                <a:cs typeface="FrankRuehl" pitchFamily="2" charset="-79"/>
              </a:rPr>
              <a:t>    please switch off your mobile </a:t>
            </a:r>
            <a:endParaRPr lang="ar-IQ" sz="3600">
              <a:latin typeface="Lucida Fax" pitchFamily="18" charset="0"/>
            </a:endParaRPr>
          </a:p>
        </p:txBody>
      </p:sp>
      <p:pic>
        <p:nvPicPr>
          <p:cNvPr id="3075" name="Picture 2" descr="C:\Documents and Settings\al_bably\Desktop\باطنية\4151.jpg"/>
          <p:cNvPicPr>
            <a:picLocks noChangeAspect="1" noChangeArrowheads="1"/>
          </p:cNvPicPr>
          <p:nvPr/>
        </p:nvPicPr>
        <p:blipFill>
          <a:blip r:embed="rId2" cstate="print"/>
          <a:srcRect/>
          <a:stretch>
            <a:fillRect/>
          </a:stretch>
        </p:blipFill>
        <p:spPr bwMode="auto">
          <a:xfrm>
            <a:off x="6429375" y="3484563"/>
            <a:ext cx="2157413" cy="299720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p:txBody>
          <a:bodyPr/>
          <a:lstStyle/>
          <a:p>
            <a:endParaRPr lang="ar-SA"/>
          </a:p>
        </p:txBody>
      </p:sp>
      <p:sp>
        <p:nvSpPr>
          <p:cNvPr id="3" name="عنوان 2"/>
          <p:cNvSpPr>
            <a:spLocks noGrp="1"/>
          </p:cNvSpPr>
          <p:nvPr>
            <p:ph type="title"/>
          </p:nvPr>
        </p:nvSpPr>
        <p:spPr>
          <a:xfrm>
            <a:off x="180475" y="2286001"/>
            <a:ext cx="8686800" cy="4953000"/>
          </a:xfrm>
        </p:spPr>
        <p:txBody>
          <a:bodyPr>
            <a:normAutofit fontScale="90000"/>
          </a:bodyPr>
          <a:lstStyle/>
          <a:p>
            <a:pPr algn="l" rtl="0"/>
            <a:r>
              <a:rPr lang="en-US" sz="4400" dirty="0"/>
              <a:t>SECOND STAGE Lec.No.1</a:t>
            </a:r>
            <a:br>
              <a:rPr lang="en-US" sz="4400" dirty="0"/>
            </a:br>
            <a:r>
              <a:rPr lang="en-US" sz="4400" i="1" dirty="0" err="1"/>
              <a:t>Dr.Mukhalled.Al-Asady</a:t>
            </a:r>
            <a:br>
              <a:rPr lang="en-US" sz="4400" dirty="0"/>
            </a:br>
            <a:r>
              <a:rPr lang="en-US" sz="4400" b="1" dirty="0">
                <a:solidFill>
                  <a:schemeClr val="tx1"/>
                </a:solidFill>
              </a:rPr>
              <a:t> (Oral &amp; maxillofacial surgeon) </a:t>
            </a:r>
            <a:br>
              <a:rPr lang="en-US" sz="4400" dirty="0"/>
            </a:br>
            <a:r>
              <a:rPr lang="en-US" sz="4400" dirty="0"/>
              <a:t>B.D.S-C.A.B.M.F.S</a:t>
            </a:r>
            <a:br>
              <a:rPr lang="en-US" sz="4400" dirty="0"/>
            </a:br>
            <a:r>
              <a:rPr lang="en-US" sz="4400" dirty="0"/>
              <a:t>Al-</a:t>
            </a:r>
            <a:r>
              <a:rPr lang="en-US" sz="4400" dirty="0" err="1"/>
              <a:t>MuthNAa</a:t>
            </a:r>
            <a:r>
              <a:rPr lang="en-US" sz="4400" dirty="0"/>
              <a:t> University</a:t>
            </a:r>
            <a:br>
              <a:rPr lang="en-US" sz="4400" dirty="0"/>
            </a:br>
            <a:r>
              <a:rPr lang="en-US" sz="4400" dirty="0"/>
              <a:t>C0llege of dentistry  </a:t>
            </a:r>
            <a:br>
              <a:rPr lang="en-US" sz="4400" dirty="0"/>
            </a:br>
            <a:r>
              <a:rPr lang="en-US" sz="4400" dirty="0"/>
              <a:t>2024-2025</a:t>
            </a:r>
            <a:br>
              <a:rPr lang="en-US" dirty="0"/>
            </a:b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r>
              <a:rPr lang="en-US" sz="4800" b="1" i="1" dirty="0"/>
              <a:t>GENERAL ANATOMY</a:t>
            </a:r>
            <a:endParaRPr lang="ar-SA" sz="4800" b="1" i="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noAutofit/>
          </a:bodyPr>
          <a:lstStyle/>
          <a:p>
            <a:r>
              <a:rPr lang="en-US" sz="4800" b="1" i="1" dirty="0">
                <a:solidFill>
                  <a:srgbClr val="00B050"/>
                </a:solidFill>
                <a:effectLst>
                  <a:outerShdw blurRad="38100" dist="38100" dir="2700000" algn="tl">
                    <a:srgbClr val="000000">
                      <a:alpha val="43137"/>
                    </a:srgbClr>
                  </a:outerShdw>
                </a:effectLst>
              </a:rPr>
              <a:t>HUMAN SCALP-1</a:t>
            </a:r>
            <a:endParaRPr lang="ar-SA" sz="4800" b="1" i="1" dirty="0">
              <a:solidFill>
                <a:srgbClr val="00B050"/>
              </a:solidFill>
              <a:effectLst>
                <a:outerShdw blurRad="38100" dist="38100" dir="2700000" algn="tl">
                  <a:srgbClr val="000000">
                    <a:alpha val="43137"/>
                  </a:srgbClr>
                </a:outerShdw>
              </a:effectLs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en-US" sz="4400" b="1" i="1" dirty="0">
                <a:solidFill>
                  <a:srgbClr val="C00000"/>
                </a:solidFill>
              </a:rPr>
              <a:t>SCALP</a:t>
            </a:r>
            <a:br>
              <a:rPr lang="en-US" dirty="0"/>
            </a:br>
            <a:endParaRPr lang="ar-SA" dirty="0"/>
          </a:p>
        </p:txBody>
      </p:sp>
      <p:sp>
        <p:nvSpPr>
          <p:cNvPr id="3" name="عنصر نائب للمحتوى 2"/>
          <p:cNvSpPr>
            <a:spLocks noGrp="1"/>
          </p:cNvSpPr>
          <p:nvPr>
            <p:ph idx="1"/>
          </p:nvPr>
        </p:nvSpPr>
        <p:spPr/>
        <p:txBody>
          <a:bodyPr>
            <a:normAutofit fontScale="92500"/>
          </a:bodyPr>
          <a:lstStyle/>
          <a:p>
            <a:pPr algn="just" rtl="0"/>
            <a:r>
              <a:rPr lang="en-US" sz="3600" dirty="0"/>
              <a:t>The area bordered by the forehead, superior part of the cranium, and occipital area immediately superior to the superior </a:t>
            </a:r>
            <a:r>
              <a:rPr lang="en-US" sz="3600" dirty="0" err="1"/>
              <a:t>nuchal</a:t>
            </a:r>
            <a:r>
              <a:rPr lang="en-US" sz="3600" dirty="0"/>
              <a:t> line. The lateral portion of the scalp blends with the temporal area because it extends inferiorly to the zygomatic arch. Anatomy of the scalp is important because of frequent trauma in this region</a:t>
            </a:r>
            <a:r>
              <a:rPr lang="en-US" sz="3600" b="1" i="1" u="sng" dirty="0"/>
              <a:t>.</a:t>
            </a:r>
            <a:endParaRPr lang="en-US" sz="3600" dirty="0"/>
          </a:p>
          <a:p>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617A40A-7F20-43FE-8F6D-AE5054BC7D62}"/>
              </a:ext>
            </a:extLst>
          </p:cNvPr>
          <p:cNvPicPr>
            <a:picLocks noChangeAspect="1"/>
          </p:cNvPicPr>
          <p:nvPr/>
        </p:nvPicPr>
        <p:blipFill>
          <a:blip r:embed="rId2"/>
          <a:stretch>
            <a:fillRect/>
          </a:stretch>
        </p:blipFill>
        <p:spPr>
          <a:xfrm>
            <a:off x="990600" y="381000"/>
            <a:ext cx="6934200" cy="5943599"/>
          </a:xfrm>
          <a:prstGeom prst="rect">
            <a:avLst/>
          </a:prstGeom>
        </p:spPr>
      </p:pic>
    </p:spTree>
    <p:extLst>
      <p:ext uri="{BB962C8B-B14F-4D97-AF65-F5344CB8AC3E}">
        <p14:creationId xmlns:p14="http://schemas.microsoft.com/office/powerpoint/2010/main" val="3673057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EB196BC-03A8-4DB3-9E8F-2E0FC7BE3593}"/>
              </a:ext>
            </a:extLst>
          </p:cNvPr>
          <p:cNvPicPr>
            <a:picLocks noChangeAspect="1"/>
          </p:cNvPicPr>
          <p:nvPr/>
        </p:nvPicPr>
        <p:blipFill>
          <a:blip r:embed="rId2"/>
          <a:stretch>
            <a:fillRect/>
          </a:stretch>
        </p:blipFill>
        <p:spPr>
          <a:xfrm>
            <a:off x="304800" y="304800"/>
            <a:ext cx="8381999" cy="6324600"/>
          </a:xfrm>
          <a:prstGeom prst="rect">
            <a:avLst/>
          </a:prstGeom>
        </p:spPr>
      </p:pic>
    </p:spTree>
    <p:extLst>
      <p:ext uri="{BB962C8B-B14F-4D97-AF65-F5344CB8AC3E}">
        <p14:creationId xmlns:p14="http://schemas.microsoft.com/office/powerpoint/2010/main" val="3566718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290BF56-A18C-434E-B0CF-C8311EE9A2B2}"/>
              </a:ext>
            </a:extLst>
          </p:cNvPr>
          <p:cNvPicPr>
            <a:picLocks noChangeAspect="1"/>
          </p:cNvPicPr>
          <p:nvPr/>
        </p:nvPicPr>
        <p:blipFill>
          <a:blip r:embed="rId2"/>
          <a:stretch>
            <a:fillRect/>
          </a:stretch>
        </p:blipFill>
        <p:spPr>
          <a:xfrm>
            <a:off x="381000" y="304800"/>
            <a:ext cx="8458199" cy="6400800"/>
          </a:xfrm>
          <a:prstGeom prst="rect">
            <a:avLst/>
          </a:prstGeom>
        </p:spPr>
      </p:pic>
    </p:spTree>
    <p:extLst>
      <p:ext uri="{BB962C8B-B14F-4D97-AF65-F5344CB8AC3E}">
        <p14:creationId xmlns:p14="http://schemas.microsoft.com/office/powerpoint/2010/main" val="323159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304800" y="152400"/>
            <a:ext cx="8610600" cy="64770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1B4E5E9-C83A-4D98-BA01-5ABBA9BA5F46}"/>
              </a:ext>
            </a:extLst>
          </p:cNvPr>
          <p:cNvPicPr>
            <a:picLocks noChangeAspect="1"/>
          </p:cNvPicPr>
          <p:nvPr/>
        </p:nvPicPr>
        <p:blipFill>
          <a:blip r:embed="rId2"/>
          <a:stretch>
            <a:fillRect/>
          </a:stretch>
        </p:blipFill>
        <p:spPr>
          <a:xfrm>
            <a:off x="1085850" y="304800"/>
            <a:ext cx="6972300" cy="6248399"/>
          </a:xfrm>
          <a:prstGeom prst="rect">
            <a:avLst/>
          </a:prstGeom>
        </p:spPr>
      </p:pic>
    </p:spTree>
    <p:extLst>
      <p:ext uri="{BB962C8B-B14F-4D97-AF65-F5344CB8AC3E}">
        <p14:creationId xmlns:p14="http://schemas.microsoft.com/office/powerpoint/2010/main" val="39094303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3FED53F-0DD9-4F6B-AFE0-9525ECE30D59}"/>
              </a:ext>
            </a:extLst>
          </p:cNvPr>
          <p:cNvPicPr>
            <a:picLocks noChangeAspect="1"/>
          </p:cNvPicPr>
          <p:nvPr/>
        </p:nvPicPr>
        <p:blipFill>
          <a:blip r:embed="rId2"/>
          <a:stretch>
            <a:fillRect/>
          </a:stretch>
        </p:blipFill>
        <p:spPr>
          <a:xfrm>
            <a:off x="609600" y="304800"/>
            <a:ext cx="8305800" cy="6324599"/>
          </a:xfrm>
          <a:prstGeom prst="rect">
            <a:avLst/>
          </a:prstGeom>
        </p:spPr>
      </p:pic>
    </p:spTree>
    <p:extLst>
      <p:ext uri="{BB962C8B-B14F-4D97-AF65-F5344CB8AC3E}">
        <p14:creationId xmlns:p14="http://schemas.microsoft.com/office/powerpoint/2010/main" val="1441266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32A678D-779E-4B0E-AC76-8E6666ADA22F}"/>
              </a:ext>
            </a:extLst>
          </p:cNvPr>
          <p:cNvPicPr>
            <a:picLocks noChangeAspect="1"/>
          </p:cNvPicPr>
          <p:nvPr/>
        </p:nvPicPr>
        <p:blipFill>
          <a:blip r:embed="rId2"/>
          <a:stretch>
            <a:fillRect/>
          </a:stretch>
        </p:blipFill>
        <p:spPr>
          <a:xfrm>
            <a:off x="2262187" y="304800"/>
            <a:ext cx="5053013" cy="6172199"/>
          </a:xfrm>
          <a:prstGeom prst="rect">
            <a:avLst/>
          </a:prstGeom>
        </p:spPr>
      </p:pic>
    </p:spTree>
    <p:extLst>
      <p:ext uri="{BB962C8B-B14F-4D97-AF65-F5344CB8AC3E}">
        <p14:creationId xmlns:p14="http://schemas.microsoft.com/office/powerpoint/2010/main" val="227820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A982A7F-C98B-4A78-A8F0-766FE77CC51E}"/>
              </a:ext>
            </a:extLst>
          </p:cNvPr>
          <p:cNvPicPr>
            <a:picLocks noChangeAspect="1"/>
          </p:cNvPicPr>
          <p:nvPr/>
        </p:nvPicPr>
        <p:blipFill>
          <a:blip r:embed="rId2"/>
          <a:stretch>
            <a:fillRect/>
          </a:stretch>
        </p:blipFill>
        <p:spPr>
          <a:xfrm>
            <a:off x="533400" y="228600"/>
            <a:ext cx="8305800" cy="6324600"/>
          </a:xfrm>
          <a:prstGeom prst="rect">
            <a:avLst/>
          </a:prstGeom>
        </p:spPr>
      </p:pic>
    </p:spTree>
    <p:extLst>
      <p:ext uri="{BB962C8B-B14F-4D97-AF65-F5344CB8AC3E}">
        <p14:creationId xmlns:p14="http://schemas.microsoft.com/office/powerpoint/2010/main" val="3248208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en-US" sz="4000" b="1" dirty="0">
                <a:solidFill>
                  <a:srgbClr val="C00000"/>
                </a:solidFill>
                <a:effectLst>
                  <a:outerShdw blurRad="38100" dist="38100" dir="2700000" algn="tl">
                    <a:srgbClr val="000000">
                      <a:alpha val="43137"/>
                    </a:srgbClr>
                  </a:outerShdw>
                  <a:reflection blurRad="12700" stA="48000" endA="300" endPos="55000" dir="5400000" sy="-90000" algn="bl" rotWithShape="0"/>
                </a:effectLst>
              </a:rPr>
              <a:t>FUNCTION OF SCALP</a:t>
            </a:r>
            <a:endParaRPr lang="ar-SA" sz="4000" b="1" dirty="0">
              <a:solidFill>
                <a:srgbClr val="C00000"/>
              </a:solidFill>
              <a:effectLst>
                <a:outerShdw blurRad="38100" dist="38100" dir="2700000" algn="tl">
                  <a:srgbClr val="000000">
                    <a:alpha val="43137"/>
                  </a:srgbClr>
                </a:outerShdw>
                <a:reflection blurRad="12700" stA="48000" endA="300" endPos="55000" dir="5400000" sy="-90000" algn="bl" rotWithShape="0"/>
              </a:effectLst>
            </a:endParaRPr>
          </a:p>
        </p:txBody>
      </p:sp>
      <p:sp>
        <p:nvSpPr>
          <p:cNvPr id="3" name="عنصر نائب للمحتوى 2"/>
          <p:cNvSpPr>
            <a:spLocks noGrp="1"/>
          </p:cNvSpPr>
          <p:nvPr>
            <p:ph idx="1"/>
          </p:nvPr>
        </p:nvSpPr>
        <p:spPr>
          <a:xfrm>
            <a:off x="304800" y="1554162"/>
            <a:ext cx="8686800" cy="5075238"/>
          </a:xfrm>
        </p:spPr>
        <p:txBody>
          <a:bodyPr>
            <a:noAutofit/>
          </a:bodyPr>
          <a:lstStyle/>
          <a:p>
            <a:pPr algn="just" rtl="0"/>
            <a:r>
              <a:rPr lang="en-US" sz="4000" dirty="0"/>
              <a:t>The scalp is the same as </a:t>
            </a:r>
            <a:r>
              <a:rPr lang="en-US" sz="4000" b="1" dirty="0"/>
              <a:t>skin</a:t>
            </a:r>
            <a:r>
              <a:rPr lang="en-US" sz="4000" dirty="0"/>
              <a:t> on other parts of our </a:t>
            </a:r>
            <a:r>
              <a:rPr lang="en-US" sz="4000" b="1" dirty="0"/>
              <a:t>body</a:t>
            </a:r>
            <a:r>
              <a:rPr lang="en-US" sz="4000" dirty="0"/>
              <a:t>, and has lipid glands and sweat glands. Like other parts of </a:t>
            </a:r>
            <a:r>
              <a:rPr lang="en-US" sz="4000" b="1" dirty="0"/>
              <a:t>skin</a:t>
            </a:r>
            <a:r>
              <a:rPr lang="en-US" sz="4000" dirty="0"/>
              <a:t>, the scalp's stratum corneum (skin's outer layer) is only 0.02mm thick, but it plays an important role in protecting our </a:t>
            </a:r>
            <a:r>
              <a:rPr lang="en-US" sz="4000" b="1" dirty="0"/>
              <a:t>body </a:t>
            </a:r>
            <a:r>
              <a:rPr lang="en-US" sz="4000" dirty="0"/>
              <a:t>against external irritation.</a:t>
            </a:r>
            <a:endParaRPr lang="ar-SA" sz="4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228600" y="152400"/>
            <a:ext cx="8686800" cy="64770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228600" y="152400"/>
            <a:ext cx="8686800" cy="6553200"/>
          </a:xfrm>
          <a:prstGeom prst="rect">
            <a:avLst/>
          </a:prstGeom>
          <a:noFill/>
          <a:ln w="9525">
            <a:noFill/>
            <a:miter lim="800000"/>
            <a:headEnd/>
            <a:tailEnd/>
          </a:ln>
        </p:spPr>
      </p:pic>
    </p:spTree>
    <p:extLst>
      <p:ext uri="{BB962C8B-B14F-4D97-AF65-F5344CB8AC3E}">
        <p14:creationId xmlns:p14="http://schemas.microsoft.com/office/powerpoint/2010/main" val="40344876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228600" y="304800"/>
            <a:ext cx="8610600" cy="63246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a:solidFill>
                  <a:srgbClr val="C00000"/>
                </a:solidFill>
                <a:effectLst>
                  <a:outerShdw blurRad="38100" dist="38100" dir="2700000" algn="tl">
                    <a:srgbClr val="000000">
                      <a:alpha val="43137"/>
                    </a:srgbClr>
                  </a:outerShdw>
                  <a:reflection blurRad="12700" stA="48000" endA="300" endPos="55000" dir="5400000" sy="-90000" algn="bl" rotWithShape="0"/>
                </a:effectLst>
              </a:rPr>
              <a:t>Muscles of SCALP</a:t>
            </a:r>
            <a:endParaRPr lang="ar-SA" dirty="0">
              <a:solidFill>
                <a:srgbClr val="C00000"/>
              </a:solidFill>
              <a:effectLst>
                <a:outerShdw blurRad="38100" dist="38100" dir="2700000" algn="tl">
                  <a:srgbClr val="000000">
                    <a:alpha val="43137"/>
                  </a:srgbClr>
                </a:outerShdw>
                <a:reflection blurRad="12700" stA="48000" endA="300" endPos="55000" dir="5400000" sy="-90000" algn="bl" rotWithShape="0"/>
              </a:effectLst>
            </a:endParaRPr>
          </a:p>
        </p:txBody>
      </p:sp>
      <p:sp>
        <p:nvSpPr>
          <p:cNvPr id="3" name="عنصر نائب للمحتوى 2"/>
          <p:cNvSpPr>
            <a:spLocks noGrp="1"/>
          </p:cNvSpPr>
          <p:nvPr>
            <p:ph idx="1"/>
          </p:nvPr>
        </p:nvSpPr>
        <p:spPr/>
        <p:txBody>
          <a:bodyPr>
            <a:normAutofit fontScale="92500" lnSpcReduction="10000"/>
          </a:bodyPr>
          <a:lstStyle/>
          <a:p>
            <a:pPr rtl="0">
              <a:buNone/>
            </a:pPr>
            <a:r>
              <a:rPr lang="en-US" b="1" i="1" dirty="0"/>
              <a:t> </a:t>
            </a:r>
            <a:endParaRPr lang="en-US" dirty="0"/>
          </a:p>
          <a:p>
            <a:pPr lvl="0" algn="just" rtl="0"/>
            <a:r>
              <a:rPr lang="en-US" sz="3600" dirty="0"/>
              <a:t>Note that when this muscle contracts, the first three layers of the scalp move forward or backward, the loose </a:t>
            </a:r>
            <a:r>
              <a:rPr lang="en-US" sz="3600" dirty="0" err="1"/>
              <a:t>areolar</a:t>
            </a:r>
            <a:r>
              <a:rPr lang="en-US" sz="3600" dirty="0"/>
              <a:t> tissue of the fourth layer of the scalp allowing the </a:t>
            </a:r>
            <a:r>
              <a:rPr lang="en-US" sz="3600" dirty="0" err="1"/>
              <a:t>aponeuros</a:t>
            </a:r>
            <a:r>
              <a:rPr lang="en-US" sz="3600" dirty="0"/>
              <a:t> is to move on the </a:t>
            </a:r>
            <a:r>
              <a:rPr lang="en-US" sz="3600" dirty="0" err="1"/>
              <a:t>pericranium</a:t>
            </a:r>
            <a:r>
              <a:rPr lang="en-US" sz="3600" dirty="0"/>
              <a:t>. The frontal bellies of the </a:t>
            </a:r>
            <a:r>
              <a:rPr lang="en-US" sz="3600" dirty="0" err="1"/>
              <a:t>occipitofrontalis</a:t>
            </a:r>
            <a:r>
              <a:rPr lang="en-US" sz="3600" dirty="0"/>
              <a:t> can raise the eyebrows in expressions of surprise or horror.</a:t>
            </a:r>
          </a:p>
          <a:p>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228600" y="228600"/>
            <a:ext cx="8686800" cy="64008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228600" y="152400"/>
            <a:ext cx="8686800" cy="65532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Image result for human scalp"/>
          <p:cNvPicPr>
            <a:picLocks noChangeAspect="1" noChangeArrowheads="1"/>
          </p:cNvPicPr>
          <p:nvPr/>
        </p:nvPicPr>
        <p:blipFill>
          <a:blip r:embed="rId2" cstate="print"/>
          <a:srcRect/>
          <a:stretch>
            <a:fillRect/>
          </a:stretch>
        </p:blipFill>
        <p:spPr bwMode="auto">
          <a:xfrm>
            <a:off x="304800" y="685800"/>
            <a:ext cx="8686800" cy="594360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i="1" dirty="0">
                <a:solidFill>
                  <a:srgbClr val="C00000"/>
                </a:solidFill>
                <a:effectLst>
                  <a:outerShdw blurRad="38100" dist="38100" dir="2700000" algn="tl">
                    <a:srgbClr val="000000">
                      <a:alpha val="43137"/>
                    </a:srgbClr>
                  </a:outerShdw>
                  <a:reflection blurRad="12700" stA="48000" endA="300" endPos="55000" dir="5400000" sy="-90000" algn="bl" rotWithShape="0"/>
                </a:effectLst>
              </a:rPr>
              <a:t>Sensory Supply of SCALP</a:t>
            </a:r>
            <a:endParaRPr lang="ar-SA" dirty="0">
              <a:solidFill>
                <a:srgbClr val="C00000"/>
              </a:solidFill>
              <a:effectLst>
                <a:outerShdw blurRad="38100" dist="38100" dir="2700000" algn="tl">
                  <a:srgbClr val="000000">
                    <a:alpha val="43137"/>
                  </a:srgbClr>
                </a:outerShdw>
                <a:reflection blurRad="12700" stA="48000" endA="300" endPos="55000" dir="5400000" sy="-90000" algn="bl" rotWithShape="0"/>
              </a:effectLst>
            </a:endParaRPr>
          </a:p>
        </p:txBody>
      </p:sp>
      <p:sp>
        <p:nvSpPr>
          <p:cNvPr id="3" name="عنصر نائب للمحتوى 2"/>
          <p:cNvSpPr>
            <a:spLocks noGrp="1"/>
          </p:cNvSpPr>
          <p:nvPr>
            <p:ph idx="1"/>
          </p:nvPr>
        </p:nvSpPr>
        <p:spPr/>
        <p:txBody>
          <a:bodyPr>
            <a:noAutofit/>
          </a:bodyPr>
          <a:lstStyle/>
          <a:p>
            <a:pPr algn="just" rtl="0"/>
            <a:r>
              <a:rPr lang="en-US" sz="3600" dirty="0"/>
              <a:t>The main trunks of the sensory nerves lie in the superficial fascia. Moving laterally from the midline </a:t>
            </a:r>
            <a:r>
              <a:rPr lang="en-US" sz="3600" dirty="0" err="1"/>
              <a:t>anteriorly</a:t>
            </a:r>
            <a:r>
              <a:rPr lang="en-US" sz="3600" dirty="0"/>
              <a:t>, Sensory supply is derived from all 3 divisions of the trigeminal nerve, branches of the cervical plexus, and upper cervical dorsal </a:t>
            </a:r>
            <a:r>
              <a:rPr lang="en-US" sz="3600" dirty="0" err="1"/>
              <a:t>rami</a:t>
            </a:r>
            <a:r>
              <a:rPr lang="en-US" sz="3600" dirty="0"/>
              <a:t>. </a:t>
            </a:r>
            <a:r>
              <a:rPr lang="en-US" sz="3600" b="1" dirty="0"/>
              <a:t>These nerves travel in the scalp’s connective tissue layer</a:t>
            </a:r>
            <a:r>
              <a:rPr lang="en-US" sz="3600" dirty="0"/>
              <a:t>. The following nerves are present:</a:t>
            </a:r>
            <a:endParaRPr lang="ar-SA" sz="3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20000"/>
          </a:bodyPr>
          <a:lstStyle/>
          <a:p>
            <a:pPr lvl="0" algn="just" rtl="0"/>
            <a:r>
              <a:rPr lang="en-US" sz="3500" b="1" dirty="0"/>
              <a:t>The </a:t>
            </a:r>
            <a:r>
              <a:rPr lang="en-US" sz="3500" b="1" dirty="0" err="1"/>
              <a:t>supratrochlear</a:t>
            </a:r>
            <a:r>
              <a:rPr lang="en-US" sz="3500" b="1" dirty="0"/>
              <a:t> nerve</a:t>
            </a:r>
            <a:r>
              <a:rPr lang="en-US" sz="3500" dirty="0"/>
              <a:t>, a branch of the ophthalmic division of the trigeminal nerve, winds around the superior orbital margin and supplies the scalp. It passes backward close to the median plane and reaches nearly as far as the vertex of the skull.</a:t>
            </a:r>
          </a:p>
          <a:p>
            <a:pPr lvl="0" algn="just" rtl="0"/>
            <a:r>
              <a:rPr lang="en-US" sz="3500" dirty="0"/>
              <a:t> </a:t>
            </a:r>
            <a:r>
              <a:rPr lang="en-US" sz="3500" b="1" dirty="0"/>
              <a:t>The </a:t>
            </a:r>
            <a:r>
              <a:rPr lang="en-US" sz="3500" b="1" dirty="0" err="1"/>
              <a:t>supraorbital</a:t>
            </a:r>
            <a:r>
              <a:rPr lang="en-US" sz="3500" b="1" dirty="0"/>
              <a:t> nerve</a:t>
            </a:r>
            <a:r>
              <a:rPr lang="en-US" sz="3500" dirty="0"/>
              <a:t>, a branch of the ophthalmic division of the trigeminal nerve, winds around the superior orbital margin and ascends over the forehead. It supplies the scalp as far backward as the vertex.</a:t>
            </a:r>
          </a:p>
          <a:p>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a:bodyPr>
          <a:lstStyle/>
          <a:p>
            <a:pPr lvl="0" algn="just" rtl="0"/>
            <a:r>
              <a:rPr lang="en-US" sz="3600" b="1" dirty="0"/>
              <a:t>The </a:t>
            </a:r>
            <a:r>
              <a:rPr lang="en-US" sz="3600" b="1" dirty="0" err="1"/>
              <a:t>zygomaticotemporal</a:t>
            </a:r>
            <a:r>
              <a:rPr lang="en-US" sz="3600" b="1" dirty="0"/>
              <a:t> nerve</a:t>
            </a:r>
            <a:r>
              <a:rPr lang="en-US" sz="3600" dirty="0"/>
              <a:t>, a branch of the maxillary division of the trigeminal nerve, supplies the scalp over the temple.</a:t>
            </a:r>
          </a:p>
          <a:p>
            <a:pPr lvl="0" algn="just" rtl="0"/>
            <a:r>
              <a:rPr lang="en-US" sz="3600" b="1" dirty="0"/>
              <a:t>The </a:t>
            </a:r>
            <a:r>
              <a:rPr lang="en-US" sz="3600" b="1" dirty="0" err="1"/>
              <a:t>auriculotemporal</a:t>
            </a:r>
            <a:r>
              <a:rPr lang="en-US" sz="3600" b="1" dirty="0"/>
              <a:t> nerve</a:t>
            </a:r>
            <a:r>
              <a:rPr lang="en-US" sz="3600" dirty="0"/>
              <a:t>, a branch of the </a:t>
            </a:r>
            <a:r>
              <a:rPr lang="en-US" sz="3600" dirty="0" err="1"/>
              <a:t>mandibular</a:t>
            </a:r>
            <a:r>
              <a:rPr lang="en-US" sz="3600" dirty="0"/>
              <a:t> division of the trigeminal nerve, ascends over the side of the head from in front of the auricle. Its terminal branches supply the skin over the temporal region. </a:t>
            </a:r>
          </a:p>
          <a:p>
            <a:endParaRPr lang="ar-S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10000"/>
          </a:bodyPr>
          <a:lstStyle/>
          <a:p>
            <a:pPr lvl="0" algn="just" rtl="0"/>
            <a:r>
              <a:rPr lang="en-US" sz="3600" b="1" dirty="0"/>
              <a:t>The lesser occipital nerve</a:t>
            </a:r>
            <a:r>
              <a:rPr lang="en-US" sz="3600" dirty="0"/>
              <a:t>, a branch of the cervical plexus (C2), supplies the scalp over the lateral part of the occipital region  and the skin over the medial surface of the auricle.</a:t>
            </a:r>
          </a:p>
          <a:p>
            <a:pPr lvl="0" algn="just" rtl="0"/>
            <a:r>
              <a:rPr lang="en-US" sz="3600" b="1" dirty="0"/>
              <a:t>The greater occipital nerve</a:t>
            </a:r>
            <a:r>
              <a:rPr lang="en-US" sz="3600" dirty="0"/>
              <a:t>, a branch of the posterior </a:t>
            </a:r>
            <a:r>
              <a:rPr lang="en-US" sz="3600" dirty="0" err="1"/>
              <a:t>ramus</a:t>
            </a:r>
            <a:r>
              <a:rPr lang="en-US" sz="3600" dirty="0"/>
              <a:t> of the 2nd cervical nerve, ascends over the back of the scalp and supplies the skin as far forward as the vertex of the skull.</a:t>
            </a:r>
          </a:p>
          <a:p>
            <a:endParaRPr lang="ar-SA"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descr="Image result for human scalp"/>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6148" name="AutoShape 4" descr="Image result for human scalp"/>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6150" name="AutoShape 6" descr="Image result for human scalp"/>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pic>
        <p:nvPicPr>
          <p:cNvPr id="6151" name="Picture 2"/>
          <p:cNvPicPr>
            <a:picLocks noChangeArrowheads="1"/>
          </p:cNvPicPr>
          <p:nvPr/>
        </p:nvPicPr>
        <p:blipFill>
          <a:blip r:embed="rId2" cstate="print"/>
          <a:srcRect/>
          <a:stretch>
            <a:fillRect/>
          </a:stretch>
        </p:blipFill>
        <p:spPr bwMode="auto">
          <a:xfrm>
            <a:off x="228600" y="609600"/>
            <a:ext cx="8686800" cy="6019800"/>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srcRect/>
          <a:stretch>
            <a:fillRect/>
          </a:stretch>
        </p:blipFill>
        <p:spPr bwMode="auto">
          <a:xfrm>
            <a:off x="304800" y="0"/>
            <a:ext cx="8534400" cy="685800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cstate="print"/>
          <a:srcRect/>
          <a:stretch>
            <a:fillRect/>
          </a:stretch>
        </p:blipFill>
        <p:spPr bwMode="auto">
          <a:xfrm>
            <a:off x="304800" y="228600"/>
            <a:ext cx="8610600" cy="6400800"/>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حلة">
  <a:themeElements>
    <a:clrScheme name="رحلة">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رحلة">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818</TotalTime>
  <Words>527</Words>
  <Application>Microsoft Office PowerPoint</Application>
  <PresentationFormat>عرض على الشاشة (4:3)</PresentationFormat>
  <Paragraphs>23</Paragraphs>
  <Slides>29</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29</vt:i4>
      </vt:variant>
    </vt:vector>
  </HeadingPairs>
  <TitlesOfParts>
    <vt:vector size="34" baseType="lpstr">
      <vt:lpstr>Franklin Gothic Book</vt:lpstr>
      <vt:lpstr>Franklin Gothic Medium</vt:lpstr>
      <vt:lpstr>Lucida Fax</vt:lpstr>
      <vt:lpstr>Wingdings 2</vt:lpstr>
      <vt:lpstr>رحلة</vt:lpstr>
      <vt:lpstr>عرض تقديمي في PowerPoint</vt:lpstr>
      <vt:lpstr>عرض تقديمي في PowerPoint</vt:lpstr>
      <vt:lpstr>SECOND STAGE Lec.No.1 Dr.Mukhalled.Al-Asady  (Oral &amp; maxillofacial surgeon)  B.D.S-C.A.B.M.F.S Al-MuthNAa University C0llege of dentistry   2024-2025 </vt:lpstr>
      <vt:lpstr>عرض تقديمي في PowerPoint</vt:lpstr>
      <vt:lpstr>عرض تقديمي في PowerPoint</vt:lpstr>
      <vt:lpstr>SCALP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FUNCTION OF SCALP</vt:lpstr>
      <vt:lpstr>عرض تقديمي في PowerPoint</vt:lpstr>
      <vt:lpstr>عرض تقديمي في PowerPoint</vt:lpstr>
      <vt:lpstr>عرض تقديمي في PowerPoint</vt:lpstr>
      <vt:lpstr>Muscles of SCALP</vt:lpstr>
      <vt:lpstr>عرض تقديمي في PowerPoint</vt:lpstr>
      <vt:lpstr>عرض تقديمي في PowerPoint</vt:lpstr>
      <vt:lpstr>عرض تقديمي في PowerPoint</vt:lpstr>
      <vt:lpstr>Sensory Supply of SCALP</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Ahmed-Under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mukhalled</dc:creator>
  <cp:lastModifiedBy>MUKHALLED SALIM</cp:lastModifiedBy>
  <cp:revision>90</cp:revision>
  <dcterms:created xsi:type="dcterms:W3CDTF">2017-10-26T08:26:00Z</dcterms:created>
  <dcterms:modified xsi:type="dcterms:W3CDTF">2024-09-17T08:33:56Z</dcterms:modified>
</cp:coreProperties>
</file>