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8" r:id="rId2"/>
    <p:sldId id="282" r:id="rId3"/>
    <p:sldId id="260" r:id="rId4"/>
    <p:sldId id="256" r:id="rId5"/>
    <p:sldId id="262" r:id="rId6"/>
    <p:sldId id="336" r:id="rId7"/>
    <p:sldId id="358" r:id="rId8"/>
    <p:sldId id="339" r:id="rId9"/>
    <p:sldId id="337" r:id="rId10"/>
    <p:sldId id="340" r:id="rId11"/>
    <p:sldId id="361" r:id="rId12"/>
    <p:sldId id="362" r:id="rId13"/>
    <p:sldId id="359" r:id="rId14"/>
    <p:sldId id="360" r:id="rId15"/>
    <p:sldId id="338" r:id="rId16"/>
    <p:sldId id="356" r:id="rId17"/>
    <p:sldId id="341" r:id="rId18"/>
    <p:sldId id="357" r:id="rId19"/>
    <p:sldId id="342" r:id="rId20"/>
    <p:sldId id="343" r:id="rId21"/>
    <p:sldId id="363" r:id="rId22"/>
    <p:sldId id="344" r:id="rId23"/>
    <p:sldId id="347" r:id="rId24"/>
    <p:sldId id="345" r:id="rId25"/>
    <p:sldId id="346" r:id="rId26"/>
    <p:sldId id="348" r:id="rId27"/>
    <p:sldId id="349" r:id="rId28"/>
    <p:sldId id="350" r:id="rId29"/>
    <p:sldId id="351" r:id="rId30"/>
    <p:sldId id="355" r:id="rId31"/>
    <p:sldId id="352" r:id="rId32"/>
    <p:sldId id="354" r:id="rId33"/>
    <p:sldId id="353"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13065141-E8A6-4A71-98C8-88B98ED6D8B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19" name="عنصر نائب للتاريخ 18"/>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13065141-E8A6-4A71-98C8-88B98ED6D8B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1" name="عنصر نائب للتاريخ 20"/>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0" name="عنصر نائب للتاريخ 9"/>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13065141-E8A6-4A71-98C8-88B98ED6D8B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25" name="عنصر نائب للتاريخ 24"/>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13065141-E8A6-4A71-98C8-88B98ED6D8B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3CD359D-4F44-4729-B037-DBD4FBD74615}" type="datetimeFigureOut">
              <a:rPr lang="ar-SA" smtClean="0"/>
              <a:pPr/>
              <a:t>03/04/1446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3065141-E8A6-4A71-98C8-88B98ED6D8B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3CD359D-4F44-4729-B037-DBD4FBD74615}" type="datetimeFigureOut">
              <a:rPr lang="ar-SA" smtClean="0"/>
              <a:pPr/>
              <a:t>03/04/1446</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3065141-E8A6-4A71-98C8-88B98ED6D8B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Iran\20130501_10362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428625" y="428625"/>
            <a:ext cx="8143875" cy="2862263"/>
          </a:xfrm>
          <a:prstGeom prst="rect">
            <a:avLst/>
          </a:prstGeom>
          <a:noFill/>
          <a:ln w="9525">
            <a:noFill/>
            <a:miter lim="800000"/>
            <a:headEnd/>
            <a:tailEnd/>
          </a:ln>
        </p:spPr>
        <p:txBody>
          <a:bodyPr>
            <a:spAutoFit/>
          </a:bodyPr>
          <a:lstStyle/>
          <a:p>
            <a:endParaRPr lang="en-US" sz="3600">
              <a:latin typeface="Lucida Fax" pitchFamily="18" charset="0"/>
              <a:cs typeface="FrankRuehl" pitchFamily="2" charset="-79"/>
            </a:endParaRPr>
          </a:p>
          <a:p>
            <a:r>
              <a:rPr lang="en-US" sz="3600">
                <a:latin typeface="Lucida Fax" pitchFamily="18" charset="0"/>
                <a:cs typeface="FrankRuehl" pitchFamily="2" charset="-79"/>
              </a:rPr>
              <a:t>Before  starting……</a:t>
            </a:r>
          </a:p>
          <a:p>
            <a:r>
              <a:rPr lang="en-US" sz="3600">
                <a:latin typeface="Lucida Fax" pitchFamily="18" charset="0"/>
                <a:cs typeface="FrankRuehl" pitchFamily="2" charset="-79"/>
              </a:rPr>
              <a:t>   </a:t>
            </a:r>
          </a:p>
          <a:p>
            <a:endParaRPr lang="en-US" sz="3600">
              <a:latin typeface="Lucida Fax" pitchFamily="18" charset="0"/>
              <a:cs typeface="FrankRuehl" pitchFamily="2" charset="-79"/>
            </a:endParaRPr>
          </a:p>
          <a:p>
            <a:r>
              <a:rPr lang="en-US" sz="3600">
                <a:latin typeface="Lucida Fax" pitchFamily="18" charset="0"/>
                <a:cs typeface="FrankRuehl" pitchFamily="2" charset="-79"/>
              </a:rPr>
              <a:t>    please switch off your mobile </a:t>
            </a:r>
            <a:endParaRPr lang="ar-IQ" sz="3600">
              <a:latin typeface="Lucida Fax" pitchFamily="18" charset="0"/>
            </a:endParaRPr>
          </a:p>
        </p:txBody>
      </p:sp>
      <p:pic>
        <p:nvPicPr>
          <p:cNvPr id="3075" name="Picture 2" descr="C:\Documents and Settings\al_bably\Desktop\باطنية\4151.jpg"/>
          <p:cNvPicPr>
            <a:picLocks noChangeAspect="1" noChangeArrowheads="1"/>
          </p:cNvPicPr>
          <p:nvPr/>
        </p:nvPicPr>
        <p:blipFill>
          <a:blip r:embed="rId2" cstate="print"/>
          <a:srcRect/>
          <a:stretch>
            <a:fillRect/>
          </a:stretch>
        </p:blipFill>
        <p:spPr bwMode="auto">
          <a:xfrm>
            <a:off x="6429375" y="3484563"/>
            <a:ext cx="2157413" cy="29972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p:txBody>
          <a:bodyPr/>
          <a:lstStyle/>
          <a:p>
            <a:endParaRPr lang="ar-SA"/>
          </a:p>
        </p:txBody>
      </p:sp>
      <p:sp>
        <p:nvSpPr>
          <p:cNvPr id="3" name="عنوان 2"/>
          <p:cNvSpPr>
            <a:spLocks noGrp="1"/>
          </p:cNvSpPr>
          <p:nvPr>
            <p:ph type="title"/>
          </p:nvPr>
        </p:nvSpPr>
        <p:spPr>
          <a:xfrm>
            <a:off x="180475" y="2286001"/>
            <a:ext cx="8686800" cy="4953000"/>
          </a:xfrm>
        </p:spPr>
        <p:txBody>
          <a:bodyPr>
            <a:normAutofit fontScale="90000"/>
          </a:bodyPr>
          <a:lstStyle/>
          <a:p>
            <a:pPr algn="l" rtl="0"/>
            <a:r>
              <a:rPr lang="en-US" sz="4400" dirty="0"/>
              <a:t>SECOND STAGE Lec.No.2</a:t>
            </a:r>
            <a:br>
              <a:rPr lang="en-US" sz="4400" dirty="0"/>
            </a:br>
            <a:r>
              <a:rPr lang="en-US" sz="4400" i="1" dirty="0" err="1"/>
              <a:t>Dr.Mukhalled.Al-Asady</a:t>
            </a:r>
            <a:br>
              <a:rPr lang="en-US" sz="4400" dirty="0"/>
            </a:br>
            <a:r>
              <a:rPr lang="en-US" sz="4400" b="1" dirty="0">
                <a:solidFill>
                  <a:schemeClr val="tx1"/>
                </a:solidFill>
              </a:rPr>
              <a:t> (Oral &amp; maxillofacial surgeon) </a:t>
            </a:r>
            <a:br>
              <a:rPr lang="en-US" sz="4400" dirty="0"/>
            </a:br>
            <a:r>
              <a:rPr lang="en-US" sz="4400" dirty="0"/>
              <a:t>B.D.S-C.A.B.M.F.S</a:t>
            </a:r>
            <a:br>
              <a:rPr lang="en-US" sz="4400" dirty="0"/>
            </a:br>
            <a:r>
              <a:rPr lang="en-US" sz="4400" dirty="0"/>
              <a:t>Al-</a:t>
            </a:r>
            <a:r>
              <a:rPr lang="en-US" sz="4400" dirty="0" err="1"/>
              <a:t>MuthANAa</a:t>
            </a:r>
            <a:r>
              <a:rPr lang="en-US" sz="4400" dirty="0"/>
              <a:t> University</a:t>
            </a:r>
            <a:br>
              <a:rPr lang="en-US" sz="4400" dirty="0"/>
            </a:br>
            <a:r>
              <a:rPr lang="en-US" sz="4400" dirty="0"/>
              <a:t>C0llege of dentistry  </a:t>
            </a:r>
            <a:br>
              <a:rPr lang="en-US" sz="4400" dirty="0"/>
            </a:br>
            <a:r>
              <a:rPr lang="en-US" sz="4400" dirty="0"/>
              <a:t>2024-2025</a:t>
            </a:r>
            <a:br>
              <a:rPr lang="en-US" dirty="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r>
              <a:rPr lang="en-US" sz="4800" b="1" i="1" dirty="0"/>
              <a:t>GENERAL ANATOMY</a:t>
            </a:r>
            <a:endParaRPr lang="ar-SA" sz="48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Autofit/>
          </a:bodyPr>
          <a:lstStyle/>
          <a:p>
            <a:r>
              <a:rPr lang="en-US" sz="4800" b="1" i="1" dirty="0">
                <a:solidFill>
                  <a:srgbClr val="00B050"/>
                </a:solidFill>
                <a:effectLst>
                  <a:outerShdw blurRad="38100" dist="38100" dir="2700000" algn="tl">
                    <a:srgbClr val="000000">
                      <a:alpha val="43137"/>
                    </a:srgbClr>
                  </a:outerShdw>
                </a:effectLst>
              </a:rPr>
              <a:t>HUMAN SCALP-2</a:t>
            </a:r>
            <a:endParaRPr lang="ar-SA" sz="4800" b="1" i="1" dirty="0">
              <a:solidFill>
                <a:srgbClr val="00B050"/>
              </a:solidFill>
              <a:effectLst>
                <a:outerShdw blurRad="38100" dist="38100" dir="2700000" algn="tl">
                  <a:srgbClr val="000000">
                    <a:alpha val="43137"/>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dirty="0">
                <a:solidFill>
                  <a:srgbClr val="C00000"/>
                </a:solidFill>
              </a:rPr>
              <a:t>Arterial Supply of SCALP</a:t>
            </a:r>
            <a:br>
              <a:rPr lang="en-US" dirty="0"/>
            </a:br>
            <a:endParaRPr lang="ar-SA" dirty="0"/>
          </a:p>
        </p:txBody>
      </p:sp>
      <p:sp>
        <p:nvSpPr>
          <p:cNvPr id="3" name="عنصر نائب للمحتوى 2"/>
          <p:cNvSpPr>
            <a:spLocks noGrp="1"/>
          </p:cNvSpPr>
          <p:nvPr>
            <p:ph idx="1"/>
          </p:nvPr>
        </p:nvSpPr>
        <p:spPr/>
        <p:txBody>
          <a:bodyPr>
            <a:normAutofit/>
          </a:bodyPr>
          <a:lstStyle/>
          <a:p>
            <a:pPr algn="just" rtl="0">
              <a:buFont typeface="Wingdings" panose="05000000000000000000" pitchFamily="2" charset="2"/>
              <a:buChar char="v"/>
            </a:pPr>
            <a:r>
              <a:rPr lang="en-US" sz="3500" dirty="0"/>
              <a:t>The scalp has a rich supply of blood to nourish the hair follicles, and, for this reason, the smallest cut bleeds profusely.</a:t>
            </a:r>
          </a:p>
          <a:p>
            <a:pPr algn="just" rtl="0">
              <a:buFont typeface="Wingdings" panose="05000000000000000000" pitchFamily="2" charset="2"/>
              <a:buChar char="v"/>
            </a:pPr>
            <a:r>
              <a:rPr lang="en-US" sz="3500" dirty="0"/>
              <a:t> The arteries lie in the superficial fascia. </a:t>
            </a:r>
          </a:p>
          <a:p>
            <a:pPr algn="just" rtl="0">
              <a:buFont typeface="Wingdings" panose="05000000000000000000" pitchFamily="2" charset="2"/>
              <a:buChar char="v"/>
            </a:pPr>
            <a:r>
              <a:rPr lang="en-US" sz="3500" dirty="0"/>
              <a:t>Moving laterally from the midline anteriorly. </a:t>
            </a:r>
          </a:p>
          <a:p>
            <a:pPr algn="just" rtl="0">
              <a:buFont typeface="Wingdings" panose="05000000000000000000" pitchFamily="2" charset="2"/>
              <a:buChar char="v"/>
            </a:pPr>
            <a:r>
              <a:rPr lang="en-US" sz="3500" dirty="0"/>
              <a:t>Highly vascularized; the vessels anastomose freely on the scalp.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603854-6DDE-5258-BFC2-539C62613525}"/>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870225CF-10DF-6FFB-6C5B-5BA8B0887B5E}"/>
              </a:ext>
            </a:extLst>
          </p:cNvPr>
          <p:cNvSpPr>
            <a:spLocks noGrp="1"/>
          </p:cNvSpPr>
          <p:nvPr>
            <p:ph idx="1"/>
          </p:nvPr>
        </p:nvSpPr>
        <p:spPr/>
        <p:txBody>
          <a:bodyPr/>
          <a:lstStyle/>
          <a:p>
            <a:pPr algn="just" rtl="0">
              <a:buFont typeface="Wingdings" panose="05000000000000000000" pitchFamily="2" charset="2"/>
              <a:buChar char="q"/>
            </a:pPr>
            <a:r>
              <a:rPr lang="en-US" sz="4000" dirty="0"/>
              <a:t>Arteries are derived from </a:t>
            </a:r>
            <a:r>
              <a:rPr lang="en-US" sz="4000" b="1" dirty="0">
                <a:solidFill>
                  <a:srgbClr val="FF0000"/>
                </a:solidFill>
              </a:rPr>
              <a:t>the external and the internal carotid </a:t>
            </a:r>
            <a:r>
              <a:rPr lang="en-US" sz="4000" dirty="0">
                <a:solidFill>
                  <a:srgbClr val="FF0000"/>
                </a:solidFill>
              </a:rPr>
              <a:t>arteries </a:t>
            </a:r>
            <a:r>
              <a:rPr lang="en-US" sz="4000" dirty="0"/>
              <a:t>.</a:t>
            </a:r>
          </a:p>
          <a:p>
            <a:pPr algn="just" rtl="0">
              <a:buFont typeface="Wingdings" panose="05000000000000000000" pitchFamily="2" charset="2"/>
              <a:buChar char="q"/>
            </a:pPr>
            <a:r>
              <a:rPr lang="en-US" sz="4000" dirty="0"/>
              <a:t>The neurovascular supply arises from the anterior, lateral, and posterior scalp regions.</a:t>
            </a:r>
          </a:p>
          <a:p>
            <a:pPr algn="just" rtl="0">
              <a:buFont typeface="Wingdings" panose="05000000000000000000" pitchFamily="2" charset="2"/>
              <a:buChar char="q"/>
            </a:pPr>
            <a:r>
              <a:rPr lang="en-US" sz="4000" dirty="0"/>
              <a:t> The following arteries are present:</a:t>
            </a:r>
          </a:p>
          <a:p>
            <a:pPr algn="l" rtl="0">
              <a:buFont typeface="Wingdings" panose="05000000000000000000" pitchFamily="2" charset="2"/>
              <a:buChar char="q"/>
            </a:pPr>
            <a:endParaRPr lang="en-US" dirty="0"/>
          </a:p>
          <a:p>
            <a:pPr marL="0" indent="0" algn="l" rtl="0">
              <a:buNone/>
            </a:pPr>
            <a:endParaRPr lang="en-US" dirty="0"/>
          </a:p>
        </p:txBody>
      </p:sp>
    </p:spTree>
    <p:extLst>
      <p:ext uri="{BB962C8B-B14F-4D97-AF65-F5344CB8AC3E}">
        <p14:creationId xmlns:p14="http://schemas.microsoft.com/office/powerpoint/2010/main" val="4064804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i="1" dirty="0">
                <a:solidFill>
                  <a:srgbClr val="C00000"/>
                </a:solidFill>
              </a:rPr>
              <a:t>In front of the ear</a:t>
            </a:r>
            <a:br>
              <a:rPr lang="en-US" dirty="0"/>
            </a:br>
            <a:endParaRPr lang="ar-SA" dirty="0"/>
          </a:p>
        </p:txBody>
      </p:sp>
      <p:sp>
        <p:nvSpPr>
          <p:cNvPr id="3" name="عنصر نائب للمحتوى 2"/>
          <p:cNvSpPr>
            <a:spLocks noGrp="1"/>
          </p:cNvSpPr>
          <p:nvPr>
            <p:ph idx="1"/>
          </p:nvPr>
        </p:nvSpPr>
        <p:spPr/>
        <p:txBody>
          <a:bodyPr>
            <a:normAutofit fontScale="92500" lnSpcReduction="20000"/>
          </a:bodyPr>
          <a:lstStyle/>
          <a:p>
            <a:pPr lvl="0" algn="just" rtl="0"/>
            <a:r>
              <a:rPr lang="en-US" sz="3500" b="1" dirty="0">
                <a:solidFill>
                  <a:srgbClr val="FF0000"/>
                </a:solidFill>
              </a:rPr>
              <a:t>The </a:t>
            </a:r>
            <a:r>
              <a:rPr lang="en-US" sz="3500" b="1" dirty="0" err="1">
                <a:solidFill>
                  <a:srgbClr val="FF0000"/>
                </a:solidFill>
              </a:rPr>
              <a:t>supratrochlear</a:t>
            </a:r>
            <a:r>
              <a:rPr lang="en-US" sz="3500" b="1" dirty="0">
                <a:solidFill>
                  <a:srgbClr val="FF0000"/>
                </a:solidFill>
              </a:rPr>
              <a:t> and the </a:t>
            </a:r>
            <a:r>
              <a:rPr lang="en-US" sz="3500" b="1" dirty="0" err="1">
                <a:solidFill>
                  <a:srgbClr val="FF0000"/>
                </a:solidFill>
              </a:rPr>
              <a:t>supraorbital</a:t>
            </a:r>
            <a:r>
              <a:rPr lang="en-US" sz="3500" b="1" dirty="0">
                <a:solidFill>
                  <a:srgbClr val="FF0000"/>
                </a:solidFill>
              </a:rPr>
              <a:t> </a:t>
            </a:r>
            <a:r>
              <a:rPr lang="en-US" sz="3500" dirty="0"/>
              <a:t>arteries, branches of the ophthalmic artery, ascend over the forehead in company with the </a:t>
            </a:r>
            <a:r>
              <a:rPr lang="en-US" sz="3500" dirty="0" err="1"/>
              <a:t>supratrochlear</a:t>
            </a:r>
            <a:r>
              <a:rPr lang="en-US" sz="3500" dirty="0"/>
              <a:t> and </a:t>
            </a:r>
            <a:r>
              <a:rPr lang="en-US" sz="3500" dirty="0" err="1"/>
              <a:t>supraorbital</a:t>
            </a:r>
            <a:r>
              <a:rPr lang="en-US" sz="3500" dirty="0"/>
              <a:t> nerves.</a:t>
            </a:r>
          </a:p>
          <a:p>
            <a:pPr lvl="0" algn="just" rtl="0"/>
            <a:r>
              <a:rPr lang="en-US" sz="3500" b="1" dirty="0">
                <a:solidFill>
                  <a:srgbClr val="FF0000"/>
                </a:solidFill>
              </a:rPr>
              <a:t>The superficial temporal artery</a:t>
            </a:r>
            <a:r>
              <a:rPr lang="en-US" sz="3500" b="1" dirty="0"/>
              <a:t>, </a:t>
            </a:r>
            <a:r>
              <a:rPr lang="en-US" sz="3500" dirty="0"/>
              <a:t>the smaller terminal branch of the external carotid artery, ascends in front of the auricle in company with the </a:t>
            </a:r>
            <a:r>
              <a:rPr lang="en-US" sz="3500" dirty="0" err="1"/>
              <a:t>auriculotemporal</a:t>
            </a:r>
            <a:r>
              <a:rPr lang="en-US" sz="3500" dirty="0"/>
              <a:t> nerve. It divides into anterior and posterior branches, which supply the skin over the frontal and temporal regions.</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8"/>
          <p:cNvPicPr>
            <a:picLocks noChangeAspect="1" noChangeArrowheads="1"/>
          </p:cNvPicPr>
          <p:nvPr/>
        </p:nvPicPr>
        <p:blipFill>
          <a:blip r:embed="rId2" cstate="print"/>
          <a:srcRect/>
          <a:stretch>
            <a:fillRect/>
          </a:stretch>
        </p:blipFill>
        <p:spPr bwMode="auto">
          <a:xfrm>
            <a:off x="304800" y="304800"/>
            <a:ext cx="8534400" cy="63246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457200" y="457200"/>
            <a:ext cx="8686800" cy="838200"/>
          </a:xfrm>
        </p:spPr>
        <p:txBody>
          <a:bodyPr>
            <a:normAutofit fontScale="90000"/>
          </a:bodyPr>
          <a:lstStyle/>
          <a:p>
            <a:r>
              <a:rPr lang="en-US" i="1" dirty="0">
                <a:solidFill>
                  <a:srgbClr val="C00000"/>
                </a:solidFill>
              </a:rPr>
              <a:t>Behind the ear</a:t>
            </a:r>
            <a:br>
              <a:rPr lang="en-US" dirty="0"/>
            </a:br>
            <a:endParaRPr lang="ar-SA" dirty="0"/>
          </a:p>
        </p:txBody>
      </p:sp>
      <p:sp>
        <p:nvSpPr>
          <p:cNvPr id="3" name="عنصر نائب للمحتوى 2"/>
          <p:cNvSpPr>
            <a:spLocks noGrp="1"/>
          </p:cNvSpPr>
          <p:nvPr>
            <p:ph idx="4294967295"/>
          </p:nvPr>
        </p:nvSpPr>
        <p:spPr>
          <a:xfrm>
            <a:off x="457200" y="1554163"/>
            <a:ext cx="8686800" cy="4525962"/>
          </a:xfrm>
        </p:spPr>
        <p:txBody>
          <a:bodyPr>
            <a:normAutofit fontScale="92500" lnSpcReduction="20000"/>
          </a:bodyPr>
          <a:lstStyle/>
          <a:p>
            <a:pPr lvl="0" algn="just" rtl="0"/>
            <a:r>
              <a:rPr lang="en-US" sz="3500" b="1" dirty="0">
                <a:solidFill>
                  <a:srgbClr val="FF0000"/>
                </a:solidFill>
              </a:rPr>
              <a:t>The posterior auricular artery</a:t>
            </a:r>
            <a:r>
              <a:rPr lang="en-US" sz="3500" dirty="0">
                <a:solidFill>
                  <a:srgbClr val="FF0000"/>
                </a:solidFill>
              </a:rPr>
              <a:t>, </a:t>
            </a:r>
            <a:r>
              <a:rPr lang="en-US" sz="3500" dirty="0"/>
              <a:t>a branch of the external carotid artery, ascends behind the auricle to supply the scalp above and behind the auricle.</a:t>
            </a:r>
          </a:p>
          <a:p>
            <a:pPr lvl="0" algn="just" rtl="0"/>
            <a:r>
              <a:rPr lang="en-US" sz="3500" b="1" dirty="0">
                <a:solidFill>
                  <a:srgbClr val="FF0000"/>
                </a:solidFill>
              </a:rPr>
              <a:t>The occipital artery</a:t>
            </a:r>
            <a:r>
              <a:rPr lang="en-US" sz="3500" dirty="0">
                <a:solidFill>
                  <a:srgbClr val="FF0000"/>
                </a:solidFill>
              </a:rPr>
              <a:t>, </a:t>
            </a:r>
            <a:r>
              <a:rPr lang="en-US" sz="3500" dirty="0"/>
              <a:t>a branch of the external carotid </a:t>
            </a:r>
            <a:r>
              <a:rPr lang="en-US" sz="3500" dirty="0" err="1"/>
              <a:t>artery,ascends</a:t>
            </a:r>
            <a:r>
              <a:rPr lang="en-US" sz="3500" dirty="0"/>
              <a:t> from the apex of the posterior triangle, in company with the greater occipital nerve. It supplies the skin over the back of the scalp and reaches as high as the vertex of the skull.</a:t>
            </a: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946CFEC-2A79-B2D2-94BF-524E71BA5FF5}"/>
              </a:ext>
            </a:extLst>
          </p:cNvPr>
          <p:cNvPicPr>
            <a:picLocks noChangeAspect="1"/>
          </p:cNvPicPr>
          <p:nvPr/>
        </p:nvPicPr>
        <p:blipFill>
          <a:blip r:embed="rId2"/>
          <a:stretch>
            <a:fillRect/>
          </a:stretch>
        </p:blipFill>
        <p:spPr>
          <a:xfrm>
            <a:off x="528637" y="561975"/>
            <a:ext cx="8086725" cy="5734050"/>
          </a:xfrm>
          <a:prstGeom prst="rect">
            <a:avLst/>
          </a:prstGeom>
        </p:spPr>
      </p:pic>
    </p:spTree>
    <p:extLst>
      <p:ext uri="{BB962C8B-B14F-4D97-AF65-F5344CB8AC3E}">
        <p14:creationId xmlns:p14="http://schemas.microsoft.com/office/powerpoint/2010/main" val="776496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F035AE7E-9DE6-A84C-7F01-D95CF9CE5277}"/>
              </a:ext>
            </a:extLst>
          </p:cNvPr>
          <p:cNvPicPr>
            <a:picLocks noChangeAspect="1"/>
          </p:cNvPicPr>
          <p:nvPr/>
        </p:nvPicPr>
        <p:blipFill>
          <a:blip r:embed="rId2"/>
          <a:stretch>
            <a:fillRect/>
          </a:stretch>
        </p:blipFill>
        <p:spPr>
          <a:xfrm>
            <a:off x="1095374" y="457200"/>
            <a:ext cx="7439025" cy="5943600"/>
          </a:xfrm>
          <a:prstGeom prst="rect">
            <a:avLst/>
          </a:prstGeom>
        </p:spPr>
      </p:pic>
    </p:spTree>
    <p:extLst>
      <p:ext uri="{BB962C8B-B14F-4D97-AF65-F5344CB8AC3E}">
        <p14:creationId xmlns:p14="http://schemas.microsoft.com/office/powerpoint/2010/main" val="789820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B0A2736-6226-C407-3631-AFCECBC19EF7}"/>
              </a:ext>
            </a:extLst>
          </p:cNvPr>
          <p:cNvPicPr>
            <a:picLocks noChangeAspect="1"/>
          </p:cNvPicPr>
          <p:nvPr/>
        </p:nvPicPr>
        <p:blipFill>
          <a:blip r:embed="rId2"/>
          <a:stretch>
            <a:fillRect/>
          </a:stretch>
        </p:blipFill>
        <p:spPr>
          <a:xfrm>
            <a:off x="1524000" y="914400"/>
            <a:ext cx="6477000" cy="5334000"/>
          </a:xfrm>
          <a:prstGeom prst="rect">
            <a:avLst/>
          </a:prstGeom>
        </p:spPr>
      </p:pic>
    </p:spTree>
    <p:extLst>
      <p:ext uri="{BB962C8B-B14F-4D97-AF65-F5344CB8AC3E}">
        <p14:creationId xmlns:p14="http://schemas.microsoft.com/office/powerpoint/2010/main" val="4243101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7F393C7-521E-1ED8-3DBC-D57A7DC7C751}"/>
              </a:ext>
            </a:extLst>
          </p:cNvPr>
          <p:cNvPicPr>
            <a:picLocks noChangeAspect="1"/>
          </p:cNvPicPr>
          <p:nvPr/>
        </p:nvPicPr>
        <p:blipFill>
          <a:blip r:embed="rId2"/>
          <a:stretch>
            <a:fillRect/>
          </a:stretch>
        </p:blipFill>
        <p:spPr>
          <a:xfrm>
            <a:off x="1295400" y="304800"/>
            <a:ext cx="6553200" cy="6019800"/>
          </a:xfrm>
          <a:prstGeom prst="rect">
            <a:avLst/>
          </a:prstGeom>
        </p:spPr>
      </p:pic>
    </p:spTree>
    <p:extLst>
      <p:ext uri="{BB962C8B-B14F-4D97-AF65-F5344CB8AC3E}">
        <p14:creationId xmlns:p14="http://schemas.microsoft.com/office/powerpoint/2010/main" val="1782690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304800" y="228600"/>
            <a:ext cx="8610600" cy="64008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BA82862-9C4A-0178-21CB-19F3E816BDCD}"/>
              </a:ext>
            </a:extLst>
          </p:cNvPr>
          <p:cNvSpPr>
            <a:spLocks noGrp="1"/>
          </p:cNvSpPr>
          <p:nvPr>
            <p:ph type="title"/>
          </p:nvPr>
        </p:nvSpPr>
        <p:spPr/>
        <p:txBody>
          <a:bodyPr/>
          <a:lstStyle/>
          <a:p>
            <a:r>
              <a:rPr lang="en-US" dirty="0">
                <a:solidFill>
                  <a:srgbClr val="00B0F0"/>
                </a:solidFill>
              </a:rPr>
              <a:t>Venous Drainage of SCALP:</a:t>
            </a:r>
          </a:p>
        </p:txBody>
      </p:sp>
      <p:sp>
        <p:nvSpPr>
          <p:cNvPr id="3" name="عنصر نائب للمحتوى 2">
            <a:extLst>
              <a:ext uri="{FF2B5EF4-FFF2-40B4-BE49-F238E27FC236}">
                <a16:creationId xmlns:a16="http://schemas.microsoft.com/office/drawing/2014/main" id="{A5EA5F92-7471-452A-9DCC-DC2BA487EF20}"/>
              </a:ext>
            </a:extLst>
          </p:cNvPr>
          <p:cNvSpPr>
            <a:spLocks noGrp="1"/>
          </p:cNvSpPr>
          <p:nvPr>
            <p:ph idx="1"/>
          </p:nvPr>
        </p:nvSpPr>
        <p:spPr/>
        <p:txBody>
          <a:bodyPr/>
          <a:lstStyle/>
          <a:p>
            <a:pPr marL="0" indent="0" algn="just" rtl="0">
              <a:buNone/>
            </a:pPr>
            <a:r>
              <a:rPr lang="en-US" b="1" i="1" dirty="0"/>
              <a:t>1.	The supratrochlear and supraorbital veins </a:t>
            </a:r>
            <a:r>
              <a:rPr lang="en-US" dirty="0"/>
              <a:t>unite at the medial margin of the orbit to </a:t>
            </a:r>
            <a:r>
              <a:rPr lang="en-US" b="1" dirty="0"/>
              <a:t>form the angular vein</a:t>
            </a:r>
            <a:r>
              <a:rPr lang="en-US" dirty="0"/>
              <a:t>  and  further continue as </a:t>
            </a:r>
            <a:r>
              <a:rPr lang="en-US" b="1" dirty="0"/>
              <a:t>the facial vein. </a:t>
            </a:r>
          </a:p>
          <a:p>
            <a:pPr marL="0" indent="0" algn="just" rtl="0">
              <a:buNone/>
            </a:pPr>
            <a:r>
              <a:rPr lang="en-US" b="1" i="1" dirty="0"/>
              <a:t>2.	The superficial temporal vein </a:t>
            </a:r>
            <a:r>
              <a:rPr lang="en-US" dirty="0"/>
              <a:t>unites with the maxillary vein in the substance of the parotid gland to form the </a:t>
            </a:r>
            <a:r>
              <a:rPr lang="en-US" b="1" dirty="0"/>
              <a:t>retromandibular vein.</a:t>
            </a:r>
          </a:p>
          <a:p>
            <a:pPr marL="0" indent="0" algn="l" rtl="0">
              <a:buNone/>
            </a:pPr>
            <a:endParaRPr lang="en-US" dirty="0"/>
          </a:p>
        </p:txBody>
      </p:sp>
    </p:spTree>
    <p:extLst>
      <p:ext uri="{BB962C8B-B14F-4D97-AF65-F5344CB8AC3E}">
        <p14:creationId xmlns:p14="http://schemas.microsoft.com/office/powerpoint/2010/main" val="2945895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Image result for venous drainage of scalp"/>
          <p:cNvPicPr>
            <a:picLocks noChangeAspect="1" noChangeArrowheads="1"/>
          </p:cNvPicPr>
          <p:nvPr/>
        </p:nvPicPr>
        <p:blipFill>
          <a:blip r:embed="rId2" cstate="print"/>
          <a:srcRect/>
          <a:stretch>
            <a:fillRect/>
          </a:stretch>
        </p:blipFill>
        <p:spPr bwMode="auto">
          <a:xfrm>
            <a:off x="457200" y="228600"/>
            <a:ext cx="8458200" cy="64008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7E6FC8A-EBA8-A817-9DF0-4822760C9BA2}"/>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6C964BDC-0FED-B21D-ACC7-91EE64EDC71D}"/>
              </a:ext>
            </a:extLst>
          </p:cNvPr>
          <p:cNvSpPr>
            <a:spLocks noGrp="1"/>
          </p:cNvSpPr>
          <p:nvPr>
            <p:ph idx="1"/>
          </p:nvPr>
        </p:nvSpPr>
        <p:spPr/>
        <p:txBody>
          <a:bodyPr>
            <a:normAutofit fontScale="85000" lnSpcReduction="10000"/>
          </a:bodyPr>
          <a:lstStyle/>
          <a:p>
            <a:pPr marL="0" indent="0" algn="just" rtl="0">
              <a:buNone/>
            </a:pPr>
            <a:r>
              <a:rPr lang="en-US" b="1" i="1" dirty="0"/>
              <a:t>3.	The posterior auricular vein </a:t>
            </a:r>
            <a:r>
              <a:rPr lang="en-US" dirty="0"/>
              <a:t>unites with the posterior division of the retromandibular vein, just below the parotid gland, to form the </a:t>
            </a:r>
            <a:r>
              <a:rPr lang="en-US" b="1" dirty="0"/>
              <a:t>external jugular vein.</a:t>
            </a:r>
          </a:p>
          <a:p>
            <a:pPr marL="0" indent="0" algn="just" rtl="0">
              <a:buNone/>
            </a:pPr>
            <a:r>
              <a:rPr lang="en-US" b="1" i="1" dirty="0"/>
              <a:t>4.	The occipital vein </a:t>
            </a:r>
            <a:r>
              <a:rPr lang="en-US" dirty="0"/>
              <a:t>drains into the suboccipital venous plexus, which lies beneath the floor of the upper part of the posterior triangle; the plexus in turn drains into the vertebral veins or the internal jugular vein. </a:t>
            </a:r>
          </a:p>
          <a:p>
            <a:pPr algn="just" rtl="0">
              <a:buFont typeface="Wingdings" panose="05000000000000000000" pitchFamily="2" charset="2"/>
              <a:buChar char="v"/>
            </a:pPr>
            <a:r>
              <a:rPr lang="en-US" b="1" dirty="0">
                <a:solidFill>
                  <a:srgbClr val="0070C0"/>
                </a:solidFill>
              </a:rPr>
              <a:t>The veins of the scalp freely anastomose with one another and are connected to the diploic veins of the skull bones and the intracranial venous sinuses by the valveless emissary veins.</a:t>
            </a:r>
          </a:p>
          <a:p>
            <a:pPr marL="0" indent="0" algn="l" rtl="0">
              <a:buNone/>
            </a:pPr>
            <a:endParaRPr lang="en-US" dirty="0"/>
          </a:p>
        </p:txBody>
      </p:sp>
    </p:spTree>
    <p:extLst>
      <p:ext uri="{BB962C8B-B14F-4D97-AF65-F5344CB8AC3E}">
        <p14:creationId xmlns:p14="http://schemas.microsoft.com/office/powerpoint/2010/main" val="3134719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228600" y="152400"/>
            <a:ext cx="8686800" cy="6477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dirty="0">
                <a:solidFill>
                  <a:srgbClr val="C00000"/>
                </a:solidFill>
              </a:rPr>
              <a:t>Lymphatic  Drainage of SCALP</a:t>
            </a:r>
            <a:br>
              <a:rPr lang="en-US" dirty="0"/>
            </a:br>
            <a:endParaRPr lang="ar-SA" dirty="0"/>
          </a:p>
        </p:txBody>
      </p:sp>
      <p:sp>
        <p:nvSpPr>
          <p:cNvPr id="3" name="عنصر نائب للمحتوى 2"/>
          <p:cNvSpPr>
            <a:spLocks noGrp="1"/>
          </p:cNvSpPr>
          <p:nvPr>
            <p:ph idx="1"/>
          </p:nvPr>
        </p:nvSpPr>
        <p:spPr/>
        <p:txBody>
          <a:bodyPr>
            <a:normAutofit/>
          </a:bodyPr>
          <a:lstStyle/>
          <a:p>
            <a:pPr algn="just" rtl="0">
              <a:buNone/>
            </a:pPr>
            <a:r>
              <a:rPr lang="en-US" dirty="0"/>
              <a:t> </a:t>
            </a:r>
          </a:p>
          <a:p>
            <a:pPr algn="just" rtl="0"/>
            <a:r>
              <a:rPr lang="en-US" sz="3600" b="1" i="1" dirty="0">
                <a:solidFill>
                  <a:srgbClr val="00B050"/>
                </a:solidFill>
              </a:rPr>
              <a:t>Lymph vessels in the anterior part of the scalp </a:t>
            </a:r>
            <a:r>
              <a:rPr lang="en-US" sz="3600" dirty="0"/>
              <a:t>and forehead drain into the submandibular lymph nodes. </a:t>
            </a:r>
          </a:p>
          <a:p>
            <a:pPr algn="just" rtl="0"/>
            <a:r>
              <a:rPr lang="en-US" sz="3600" b="1" i="1" dirty="0">
                <a:solidFill>
                  <a:srgbClr val="00B050"/>
                </a:solidFill>
              </a:rPr>
              <a:t>Drainage from the lateral part of the scalp above the ear </a:t>
            </a:r>
            <a:r>
              <a:rPr lang="en-US" sz="3600" dirty="0"/>
              <a:t>is into the superficial parotid (preauricular) nodes.</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A0F2F5-BFC7-3978-C4C7-2D52A8D97FD5}"/>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8DCB5EB9-A3FB-6D2B-B30F-A39629AA425E}"/>
              </a:ext>
            </a:extLst>
          </p:cNvPr>
          <p:cNvSpPr>
            <a:spLocks noGrp="1"/>
          </p:cNvSpPr>
          <p:nvPr>
            <p:ph idx="1"/>
          </p:nvPr>
        </p:nvSpPr>
        <p:spPr/>
        <p:txBody>
          <a:bodyPr/>
          <a:lstStyle/>
          <a:p>
            <a:pPr algn="just" rtl="0"/>
            <a:r>
              <a:rPr lang="en-US" sz="4000" b="1" i="1" dirty="0">
                <a:solidFill>
                  <a:srgbClr val="00B050"/>
                </a:solidFill>
              </a:rPr>
              <a:t>Lymph vessels in the part of the scalp above and behind the ear </a:t>
            </a:r>
            <a:r>
              <a:rPr lang="en-US" sz="4000" dirty="0"/>
              <a:t>drain into the mastoid nodes.</a:t>
            </a:r>
          </a:p>
          <a:p>
            <a:pPr algn="just" rtl="0"/>
            <a:r>
              <a:rPr lang="en-US" sz="4000" dirty="0"/>
              <a:t> </a:t>
            </a:r>
            <a:r>
              <a:rPr lang="en-US" sz="4000" b="1" i="1" dirty="0">
                <a:solidFill>
                  <a:srgbClr val="00B050"/>
                </a:solidFill>
              </a:rPr>
              <a:t>Vessels in the back of the scalp </a:t>
            </a:r>
            <a:r>
              <a:rPr lang="en-US" sz="4000" dirty="0"/>
              <a:t>drain into the occipital nodes.</a:t>
            </a:r>
          </a:p>
          <a:p>
            <a:pPr marL="0" indent="0" algn="l" rtl="0">
              <a:buNone/>
            </a:pPr>
            <a:endParaRPr lang="en-US" dirty="0"/>
          </a:p>
        </p:txBody>
      </p:sp>
    </p:spTree>
    <p:extLst>
      <p:ext uri="{BB962C8B-B14F-4D97-AF65-F5344CB8AC3E}">
        <p14:creationId xmlns:p14="http://schemas.microsoft.com/office/powerpoint/2010/main" val="1944947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9"/>
          <p:cNvPicPr>
            <a:picLocks noChangeAspect="1" noChangeArrowheads="1"/>
          </p:cNvPicPr>
          <p:nvPr/>
        </p:nvPicPr>
        <p:blipFill>
          <a:blip r:embed="rId2" cstate="print"/>
          <a:srcRect/>
          <a:stretch>
            <a:fillRect/>
          </a:stretch>
        </p:blipFill>
        <p:spPr bwMode="auto">
          <a:xfrm>
            <a:off x="381000" y="304800"/>
            <a:ext cx="8458200" cy="62484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2"/>
          <p:cNvPicPr>
            <a:picLocks noChangeAspect="1" noChangeArrowheads="1"/>
          </p:cNvPicPr>
          <p:nvPr/>
        </p:nvPicPr>
        <p:blipFill>
          <a:blip r:embed="rId2" cstate="print"/>
          <a:srcRect/>
          <a:stretch>
            <a:fillRect/>
          </a:stretch>
        </p:blipFill>
        <p:spPr bwMode="auto">
          <a:xfrm>
            <a:off x="381000" y="0"/>
            <a:ext cx="8458200" cy="67056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normAutofit fontScale="70000" lnSpcReduction="20000"/>
          </a:bodyPr>
          <a:lstStyle/>
          <a:p>
            <a:r>
              <a:rPr lang="en-US" sz="4800" b="1" i="1" dirty="0">
                <a:solidFill>
                  <a:srgbClr val="FF0000"/>
                </a:solidFill>
                <a:effectLst>
                  <a:outerShdw blurRad="38100" dist="38100" dir="2700000" algn="tl">
                    <a:srgbClr val="000000">
                      <a:alpha val="43137"/>
                    </a:srgbClr>
                  </a:outerShdw>
                </a:effectLst>
              </a:rPr>
              <a:t>Clinical Significance of the Scalp Structure</a:t>
            </a: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algn="just" rtl="0"/>
            <a:r>
              <a:rPr lang="en-US" dirty="0"/>
              <a:t>It is important to realize that the skin, the subcutaneous tissue, and the </a:t>
            </a:r>
            <a:r>
              <a:rPr lang="en-US" dirty="0" err="1"/>
              <a:t>epicranial</a:t>
            </a:r>
            <a:r>
              <a:rPr lang="en-US" dirty="0"/>
              <a:t> aponeurosis are closely united to one another and are separated from the periosteum by loose areolar tissue. </a:t>
            </a:r>
          </a:p>
          <a:p>
            <a:pPr algn="just" rtl="0"/>
            <a:r>
              <a:rPr lang="en-US" dirty="0"/>
              <a:t>The skin of the scalp possesses numerous sebaceous glands, the ducts of which are prone to infected and damage by </a:t>
            </a:r>
            <a:r>
              <a:rPr lang="en-US" b="1" i="1" u="sng" dirty="0"/>
              <a:t>combs</a:t>
            </a:r>
            <a:r>
              <a:rPr lang="en-US" dirty="0"/>
              <a:t>. For this reason, sebaceous cysts of the scalp are common.</a:t>
            </a:r>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u="sng" dirty="0">
                <a:solidFill>
                  <a:srgbClr val="FF0000"/>
                </a:solidFill>
              </a:rPr>
              <a:t>Lacerations of the Scalp</a:t>
            </a:r>
            <a:br>
              <a:rPr lang="en-US" dirty="0"/>
            </a:br>
            <a:endParaRPr lang="ar-SA" dirty="0"/>
          </a:p>
        </p:txBody>
      </p:sp>
      <p:sp>
        <p:nvSpPr>
          <p:cNvPr id="3" name="عنصر نائب للمحتوى 2"/>
          <p:cNvSpPr>
            <a:spLocks noGrp="1"/>
          </p:cNvSpPr>
          <p:nvPr>
            <p:ph idx="1"/>
          </p:nvPr>
        </p:nvSpPr>
        <p:spPr/>
        <p:txBody>
          <a:bodyPr>
            <a:normAutofit fontScale="92500" lnSpcReduction="10000"/>
          </a:bodyPr>
          <a:lstStyle/>
          <a:p>
            <a:pPr algn="just" rtl="0"/>
            <a:r>
              <a:rPr lang="en-US" dirty="0"/>
              <a:t>The scalp has a profuse blood supply to nourish the hair follicles. Even a small laceration of the scalp can cause severe blood loss. </a:t>
            </a:r>
          </a:p>
          <a:p>
            <a:pPr algn="just" rtl="0"/>
            <a:r>
              <a:rPr lang="en-US" dirty="0"/>
              <a:t>It is often difficult to stop the bleeding of a scalp wound because the arterial walls are attached to fibrous septa in the subcutaneous tissue and are unable to contract or retract to allow blood clotting to take place.</a:t>
            </a:r>
          </a:p>
          <a:p>
            <a:pPr algn="just" rtl="0"/>
            <a:r>
              <a:rPr lang="en-US" dirty="0"/>
              <a:t> </a:t>
            </a:r>
            <a:r>
              <a:rPr lang="en-US" b="1" dirty="0"/>
              <a:t>Local pressure applied to the scalp is the only satisfactory method of stopping the bleeding.</a:t>
            </a:r>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a:t>Head injury</a:t>
            </a:r>
            <a:r>
              <a:rPr lang="en-US" dirty="0"/>
              <a:t> </a:t>
            </a:r>
            <a:endParaRPr lang="ar-SA" dirty="0"/>
          </a:p>
        </p:txBody>
      </p:sp>
      <p:sp>
        <p:nvSpPr>
          <p:cNvPr id="3" name="عنصر نائب للمحتوى 2"/>
          <p:cNvSpPr>
            <a:spLocks noGrp="1"/>
          </p:cNvSpPr>
          <p:nvPr>
            <p:ph idx="1"/>
          </p:nvPr>
        </p:nvSpPr>
        <p:spPr/>
        <p:txBody>
          <a:bodyPr>
            <a:normAutofit fontScale="92500" lnSpcReduction="20000"/>
          </a:bodyPr>
          <a:lstStyle/>
          <a:p>
            <a:pPr algn="just" rtl="0"/>
            <a:r>
              <a:rPr lang="en-US" dirty="0"/>
              <a:t>resulting in soft tissue damage can cause collection of blood in the loose subaponeurotic layer of scalp which is continuous with the upper eye lid. </a:t>
            </a:r>
          </a:p>
          <a:p>
            <a:pPr algn="just" rtl="0"/>
            <a:r>
              <a:rPr lang="en-US" dirty="0"/>
              <a:t>The blood easily tracks down anteriorly over the eyelids leading to discoloration of the eye known as </a:t>
            </a:r>
            <a:r>
              <a:rPr lang="en-US" b="1" i="1" u="sng" dirty="0"/>
              <a:t>black eye.</a:t>
            </a:r>
          </a:p>
          <a:p>
            <a:pPr algn="just" rtl="0"/>
            <a:r>
              <a:rPr lang="en-US" dirty="0"/>
              <a:t> The spread of this collection is limited posteriorly and laterally due to attachment of the aponeurosis to the </a:t>
            </a:r>
            <a:r>
              <a:rPr lang="en-US" dirty="0" err="1"/>
              <a:t>supranuchal</a:t>
            </a:r>
            <a:r>
              <a:rPr lang="en-US" dirty="0"/>
              <a:t> lines and to the zygomatic arches at these points.</a:t>
            </a:r>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a:solidFill>
                  <a:srgbClr val="C00000"/>
                </a:solidFill>
              </a:rPr>
              <a:t>Infections of the scalp</a:t>
            </a:r>
            <a:r>
              <a:rPr lang="en-US" dirty="0">
                <a:solidFill>
                  <a:srgbClr val="C00000"/>
                </a:solidFill>
              </a:rPr>
              <a:t> </a:t>
            </a:r>
            <a:endParaRPr lang="ar-SA" dirty="0">
              <a:solidFill>
                <a:srgbClr val="C00000"/>
              </a:solidFill>
            </a:endParaRPr>
          </a:p>
        </p:txBody>
      </p:sp>
      <p:sp>
        <p:nvSpPr>
          <p:cNvPr id="3" name="عنصر نائب للمحتوى 2"/>
          <p:cNvSpPr>
            <a:spLocks noGrp="1"/>
          </p:cNvSpPr>
          <p:nvPr>
            <p:ph idx="1"/>
          </p:nvPr>
        </p:nvSpPr>
        <p:spPr/>
        <p:txBody>
          <a:bodyPr>
            <a:noAutofit/>
          </a:bodyPr>
          <a:lstStyle/>
          <a:p>
            <a:pPr algn="just" rtl="0"/>
            <a:r>
              <a:rPr lang="en-US" sz="3600" dirty="0"/>
              <a:t>tend to remain localized and are usually painful because of the abundant fibrous tissue in the subcutaneous layer.</a:t>
            </a:r>
          </a:p>
          <a:p>
            <a:pPr algn="just" rtl="0"/>
            <a:r>
              <a:rPr lang="en-US" sz="3600" dirty="0"/>
              <a:t> Occasionally, an infection of the scalp spreads by the emissary veins, which are valveless, to the skull bones, causing osteomyelitis. </a:t>
            </a:r>
            <a:endParaRPr lang="ar-SA"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err="1">
                <a:solidFill>
                  <a:srgbClr val="FF0000"/>
                </a:solidFill>
              </a:rPr>
              <a:t>Cephalhaematoma</a:t>
            </a:r>
            <a:r>
              <a:rPr lang="en-US" b="1" i="1" u="sng" dirty="0">
                <a:solidFill>
                  <a:srgbClr val="FF0000"/>
                </a:solidFill>
              </a:rPr>
              <a:t>:</a:t>
            </a:r>
            <a:r>
              <a:rPr lang="en-US" dirty="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p:txBody>
          <a:bodyPr>
            <a:normAutofit fontScale="92500"/>
          </a:bodyPr>
          <a:lstStyle/>
          <a:p>
            <a:pPr lvl="0" algn="just" rtl="0"/>
            <a:r>
              <a:rPr lang="en-US" sz="3600" dirty="0"/>
              <a:t>It is the collection of blood </a:t>
            </a:r>
            <a:r>
              <a:rPr lang="en-US" sz="3600" b="1" u="sng" dirty="0"/>
              <a:t>below the periosteal layer of scalp due to an injury.</a:t>
            </a:r>
          </a:p>
          <a:p>
            <a:pPr lvl="0" algn="just" rtl="0"/>
            <a:r>
              <a:rPr lang="en-US" sz="3600" dirty="0"/>
              <a:t>The swelling due to the </a:t>
            </a:r>
            <a:r>
              <a:rPr lang="en-US" sz="3600" dirty="0" err="1"/>
              <a:t>haematoma</a:t>
            </a:r>
            <a:r>
              <a:rPr lang="en-US" sz="3600" dirty="0"/>
              <a:t> is localized over the particular bone involved as the periosteum is adherent to the underlying bone at the sutures which limits its spread. </a:t>
            </a:r>
          </a:p>
          <a:p>
            <a:pPr lvl="0" algn="just" rtl="0"/>
            <a:r>
              <a:rPr lang="en-US" sz="3600" dirty="0"/>
              <a:t>In a new born, this has to be differentiated from caput formation. </a:t>
            </a:r>
          </a:p>
          <a:p>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Image result for Caput"/>
          <p:cNvPicPr>
            <a:picLocks noChangeAspect="1" noChangeArrowheads="1"/>
          </p:cNvPicPr>
          <p:nvPr/>
        </p:nvPicPr>
        <p:blipFill>
          <a:blip r:embed="rId2" cstate="print"/>
          <a:srcRect/>
          <a:stretch>
            <a:fillRect/>
          </a:stretch>
        </p:blipFill>
        <p:spPr bwMode="auto">
          <a:xfrm>
            <a:off x="228600" y="228600"/>
            <a:ext cx="8610600" cy="6324599"/>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u="sng" dirty="0"/>
              <a:t>Caput</a:t>
            </a:r>
            <a:endParaRPr lang="ar-SA" dirty="0"/>
          </a:p>
        </p:txBody>
      </p:sp>
      <p:sp>
        <p:nvSpPr>
          <p:cNvPr id="3" name="عنصر نائب للمحتوى 2"/>
          <p:cNvSpPr>
            <a:spLocks noGrp="1"/>
          </p:cNvSpPr>
          <p:nvPr>
            <p:ph idx="1"/>
          </p:nvPr>
        </p:nvSpPr>
        <p:spPr/>
        <p:txBody>
          <a:bodyPr>
            <a:normAutofit fontScale="92500" lnSpcReduction="10000"/>
          </a:bodyPr>
          <a:lstStyle/>
          <a:p>
            <a:pPr lvl="0" algn="just" rtl="0"/>
            <a:r>
              <a:rPr lang="en-US" dirty="0"/>
              <a:t>is the collection of fluid in the loose areolar tissue of scalp due to forces of </a:t>
            </a:r>
            <a:r>
              <a:rPr lang="en-US" dirty="0" err="1"/>
              <a:t>labour</a:t>
            </a:r>
            <a:r>
              <a:rPr lang="en-US" dirty="0"/>
              <a:t>.</a:t>
            </a:r>
          </a:p>
          <a:p>
            <a:pPr lvl="0" algn="just" rtl="0"/>
            <a:r>
              <a:rPr lang="en-US" dirty="0"/>
              <a:t> The swelling due to caput is generally diffuse and more on the dependant areas instead of a particular bone. </a:t>
            </a:r>
          </a:p>
          <a:p>
            <a:pPr lvl="0" algn="just" rtl="0"/>
            <a:r>
              <a:rPr lang="en-US" dirty="0"/>
              <a:t>The collection of caput crosses the sutures and the midline as it is not limited by sutures.</a:t>
            </a:r>
          </a:p>
          <a:p>
            <a:pPr lvl="0" algn="just" rtl="0"/>
            <a:r>
              <a:rPr lang="en-US" dirty="0"/>
              <a:t> Caput disappears in 24 to 48 hours of birth while </a:t>
            </a:r>
            <a:r>
              <a:rPr lang="en-US" dirty="0" err="1"/>
              <a:t>cephalhaematoma</a:t>
            </a:r>
            <a:r>
              <a:rPr lang="en-US" dirty="0"/>
              <a:t> may take </a:t>
            </a:r>
            <a:r>
              <a:rPr lang="en-US" dirty="0" err="1"/>
              <a:t>upto</a:t>
            </a:r>
            <a:r>
              <a:rPr lang="en-US" dirty="0"/>
              <a:t> 4 to 7 days to disappear.</a:t>
            </a:r>
          </a:p>
          <a:p>
            <a:pPr algn="just" rtl="0"/>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Image result for Caput"/>
          <p:cNvPicPr>
            <a:picLocks noChangeAspect="1" noChangeArrowheads="1"/>
          </p:cNvPicPr>
          <p:nvPr/>
        </p:nvPicPr>
        <p:blipFill>
          <a:blip r:embed="rId2" cstate="print"/>
          <a:srcRect/>
          <a:stretch>
            <a:fillRect/>
          </a:stretch>
        </p:blipFill>
        <p:spPr bwMode="auto">
          <a:xfrm>
            <a:off x="457200" y="685800"/>
            <a:ext cx="8305800" cy="59436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i="1" dirty="0">
                <a:solidFill>
                  <a:srgbClr val="FF0000"/>
                </a:solidFill>
              </a:rPr>
              <a:t>Dangerous layer of </a:t>
            </a:r>
            <a:r>
              <a:rPr lang="en-US" b="1" i="1">
                <a:solidFill>
                  <a:srgbClr val="FF0000"/>
                </a:solidFill>
              </a:rPr>
              <a:t>the scalp</a:t>
            </a:r>
            <a:endParaRPr lang="ar-SA" dirty="0">
              <a:solidFill>
                <a:srgbClr val="FF0000"/>
              </a:solidFill>
            </a:endParaRPr>
          </a:p>
        </p:txBody>
      </p:sp>
      <p:sp>
        <p:nvSpPr>
          <p:cNvPr id="3" name="عنصر نائب للمحتوى 2"/>
          <p:cNvSpPr>
            <a:spLocks noGrp="1"/>
          </p:cNvSpPr>
          <p:nvPr>
            <p:ph idx="1"/>
          </p:nvPr>
        </p:nvSpPr>
        <p:spPr/>
        <p:txBody>
          <a:bodyPr>
            <a:normAutofit lnSpcReduction="10000"/>
          </a:bodyPr>
          <a:lstStyle/>
          <a:p>
            <a:pPr algn="just" rtl="0"/>
            <a:r>
              <a:rPr lang="en-US" sz="3600" dirty="0"/>
              <a:t>The layer of loose areolar tissue is often called as dangerous layer of the scalp because it lodges the emissary veins.</a:t>
            </a:r>
          </a:p>
          <a:p>
            <a:pPr algn="just" rtl="0"/>
            <a:r>
              <a:rPr lang="en-US" sz="3600" dirty="0"/>
              <a:t> These veins do not have </a:t>
            </a:r>
            <a:r>
              <a:rPr lang="en-US" sz="3600"/>
              <a:t>any valves, </a:t>
            </a:r>
            <a:r>
              <a:rPr lang="en-US" sz="3600" dirty="0"/>
              <a:t>hence, if there is any infection of scalp it can travel along the emissary veins into the intracranial dural venous sinuses leading to thrombosis of the sinuses.</a:t>
            </a:r>
            <a:endParaRPr lang="ar-SA" sz="36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947</TotalTime>
  <Words>1052</Words>
  <Application>Microsoft Office PowerPoint</Application>
  <PresentationFormat>عرض على الشاشة (4:3)</PresentationFormat>
  <Paragraphs>60</Paragraphs>
  <Slides>33</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33</vt:i4>
      </vt:variant>
    </vt:vector>
  </HeadingPairs>
  <TitlesOfParts>
    <vt:vector size="39" baseType="lpstr">
      <vt:lpstr>Franklin Gothic Book</vt:lpstr>
      <vt:lpstr>Franklin Gothic Medium</vt:lpstr>
      <vt:lpstr>Lucida Fax</vt:lpstr>
      <vt:lpstr>Wingdings</vt:lpstr>
      <vt:lpstr>Wingdings 2</vt:lpstr>
      <vt:lpstr>رحلة</vt:lpstr>
      <vt:lpstr>عرض تقديمي في PowerPoint</vt:lpstr>
      <vt:lpstr>عرض تقديمي في PowerPoint</vt:lpstr>
      <vt:lpstr>SECOND STAGE Lec.No.2 Dr.Mukhalled.Al-Asady  (Oral &amp; maxillofacial surgeon)  B.D.S-C.A.B.M.F.S Al-MuthANAa University C0llege of dentistry   2024-2025 </vt:lpstr>
      <vt:lpstr>عرض تقديمي في PowerPoint</vt:lpstr>
      <vt:lpstr>عرض تقديمي في PowerPoint</vt:lpstr>
      <vt:lpstr>Arterial Supply of SCALP </vt:lpstr>
      <vt:lpstr>عرض تقديمي في PowerPoint</vt:lpstr>
      <vt:lpstr>In front of the ear </vt:lpstr>
      <vt:lpstr>عرض تقديمي في PowerPoint</vt:lpstr>
      <vt:lpstr>Behind the ear </vt:lpstr>
      <vt:lpstr>عرض تقديمي في PowerPoint</vt:lpstr>
      <vt:lpstr>عرض تقديمي في PowerPoint</vt:lpstr>
      <vt:lpstr>عرض تقديمي في PowerPoint</vt:lpstr>
      <vt:lpstr>عرض تقديمي في PowerPoint</vt:lpstr>
      <vt:lpstr>عرض تقديمي في PowerPoint</vt:lpstr>
      <vt:lpstr>Venous Drainage of SCALP:</vt:lpstr>
      <vt:lpstr>عرض تقديمي في PowerPoint</vt:lpstr>
      <vt:lpstr>عرض تقديمي في PowerPoint</vt:lpstr>
      <vt:lpstr>عرض تقديمي في PowerPoint</vt:lpstr>
      <vt:lpstr>Lymphatic  Drainage of SCALP </vt:lpstr>
      <vt:lpstr>عرض تقديمي في PowerPoint</vt:lpstr>
      <vt:lpstr>عرض تقديمي في PowerPoint</vt:lpstr>
      <vt:lpstr>عرض تقديمي في PowerPoint</vt:lpstr>
      <vt:lpstr>عرض تقديمي في PowerPoint</vt:lpstr>
      <vt:lpstr>عرض تقديمي في PowerPoint</vt:lpstr>
      <vt:lpstr>Lacerations of the Scalp </vt:lpstr>
      <vt:lpstr>Head injury </vt:lpstr>
      <vt:lpstr>Infections of the scalp </vt:lpstr>
      <vt:lpstr>Cephalhaematoma: </vt:lpstr>
      <vt:lpstr>عرض تقديمي في PowerPoint</vt:lpstr>
      <vt:lpstr>Caput</vt:lpstr>
      <vt:lpstr>عرض تقديمي في PowerPoint</vt:lpstr>
      <vt:lpstr>Dangerous layer of the scalp</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mukhalled</dc:creator>
  <cp:lastModifiedBy>MUKHALLED SALIM</cp:lastModifiedBy>
  <cp:revision>93</cp:revision>
  <dcterms:created xsi:type="dcterms:W3CDTF">2017-10-26T08:26:00Z</dcterms:created>
  <dcterms:modified xsi:type="dcterms:W3CDTF">2024-10-06T06:24:48Z</dcterms:modified>
</cp:coreProperties>
</file>