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82" r:id="rId2"/>
    <p:sldId id="256" r:id="rId3"/>
    <p:sldId id="260" r:id="rId4"/>
    <p:sldId id="262" r:id="rId5"/>
    <p:sldId id="320" r:id="rId6"/>
    <p:sldId id="323" r:id="rId7"/>
    <p:sldId id="324" r:id="rId8"/>
    <p:sldId id="383" r:id="rId9"/>
    <p:sldId id="325" r:id="rId10"/>
    <p:sldId id="382" r:id="rId11"/>
    <p:sldId id="326" r:id="rId12"/>
    <p:sldId id="327" r:id="rId13"/>
    <p:sldId id="328" r:id="rId14"/>
    <p:sldId id="329" r:id="rId15"/>
    <p:sldId id="331" r:id="rId16"/>
    <p:sldId id="335" r:id="rId17"/>
    <p:sldId id="334" r:id="rId18"/>
    <p:sldId id="342" r:id="rId19"/>
    <p:sldId id="336" r:id="rId20"/>
    <p:sldId id="337" r:id="rId21"/>
    <p:sldId id="339" r:id="rId22"/>
    <p:sldId id="341" r:id="rId23"/>
    <p:sldId id="340" r:id="rId24"/>
    <p:sldId id="344" r:id="rId25"/>
    <p:sldId id="338" r:id="rId26"/>
    <p:sldId id="348" r:id="rId27"/>
    <p:sldId id="349" r:id="rId28"/>
    <p:sldId id="350" r:id="rId29"/>
    <p:sldId id="351" r:id="rId30"/>
    <p:sldId id="352" r:id="rId31"/>
    <p:sldId id="353" r:id="rId32"/>
    <p:sldId id="355" r:id="rId33"/>
    <p:sldId id="354" r:id="rId34"/>
    <p:sldId id="356" r:id="rId35"/>
    <p:sldId id="357" r:id="rId36"/>
    <p:sldId id="358" r:id="rId37"/>
    <p:sldId id="359" r:id="rId38"/>
    <p:sldId id="360" r:id="rId39"/>
    <p:sldId id="346" r:id="rId40"/>
    <p:sldId id="347" r:id="rId41"/>
    <p:sldId id="366" r:id="rId42"/>
    <p:sldId id="365" r:id="rId43"/>
    <p:sldId id="384" r:id="rId44"/>
    <p:sldId id="371" r:id="rId45"/>
    <p:sldId id="363" r:id="rId46"/>
    <p:sldId id="367" r:id="rId47"/>
    <p:sldId id="362" r:id="rId48"/>
    <p:sldId id="364" r:id="rId49"/>
    <p:sldId id="372" r:id="rId50"/>
    <p:sldId id="373" r:id="rId51"/>
    <p:sldId id="376" r:id="rId52"/>
    <p:sldId id="381" r:id="rId53"/>
    <p:sldId id="374" r:id="rId54"/>
    <p:sldId id="375" r:id="rId55"/>
    <p:sldId id="377" r:id="rId56"/>
    <p:sldId id="379" r:id="rId57"/>
    <p:sldId id="378" r:id="rId58"/>
    <p:sldId id="380" r:id="rId59"/>
    <p:sldId id="330" r:id="rId60"/>
    <p:sldId id="332" r:id="rId61"/>
    <p:sldId id="333" r:id="rId6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13065141-E8A6-4A71-98C8-88B98ED6D8B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5" name="عنصر نائب للتاريخ 24"/>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13065141-E8A6-4A71-98C8-88B98ED6D8B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19" name="عنصر نائب للتاريخ 18"/>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13065141-E8A6-4A71-98C8-88B98ED6D8B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1" name="عنصر نائب للتاريخ 20"/>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0" name="عنصر نائب للتاريخ 9"/>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13065141-E8A6-4A71-98C8-88B98ED6D8B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5" name="عنصر نائب للتاريخ 24"/>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13065141-E8A6-4A71-98C8-88B98ED6D8B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3CD359D-4F44-4729-B037-DBD4FBD74615}" type="datetimeFigureOut">
              <a:rPr lang="ar-SA" smtClean="0"/>
              <a:pPr/>
              <a:t>09/04/1446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3CD359D-4F44-4729-B037-DBD4FBD74615}" type="datetimeFigureOut">
              <a:rPr lang="ar-SA" smtClean="0"/>
              <a:pPr/>
              <a:t>09/04/1446</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13065141-E8A6-4A71-98C8-88B98ED6D8B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https://en.wikipedia.org/wiki/Trigeminal_nerve" TargetMode="External"/><Relationship Id="rId2" Type="http://schemas.openxmlformats.org/officeDocument/2006/relationships/hyperlink" Target="https://en.wikipedia.org/wiki/Chronic_pain" TargetMode="External"/><Relationship Id="rId1" Type="http://schemas.openxmlformats.org/officeDocument/2006/relationships/slideLayout" Target="../slideLayouts/slideLayout2.xml"/><Relationship Id="rId4" Type="http://schemas.openxmlformats.org/officeDocument/2006/relationships/hyperlink" Target="https://en.wikipedia.org/wiki/Atypical_trigeminal_neuralgia"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428625" y="428625"/>
            <a:ext cx="8143875" cy="2862263"/>
          </a:xfrm>
          <a:prstGeom prst="rect">
            <a:avLst/>
          </a:prstGeom>
          <a:noFill/>
          <a:ln w="9525">
            <a:noFill/>
            <a:miter lim="800000"/>
            <a:headEnd/>
            <a:tailEnd/>
          </a:ln>
        </p:spPr>
        <p:txBody>
          <a:bodyPr>
            <a:spAutoFit/>
          </a:bodyPr>
          <a:lstStyle/>
          <a:p>
            <a:endParaRPr lang="en-US" sz="3600">
              <a:latin typeface="Lucida Fax" pitchFamily="18" charset="0"/>
              <a:cs typeface="FrankRuehl" pitchFamily="2" charset="-79"/>
            </a:endParaRPr>
          </a:p>
          <a:p>
            <a:r>
              <a:rPr lang="en-US" sz="3600">
                <a:latin typeface="Lucida Fax" pitchFamily="18" charset="0"/>
                <a:cs typeface="FrankRuehl" pitchFamily="2" charset="-79"/>
              </a:rPr>
              <a:t>Before  starting……</a:t>
            </a:r>
          </a:p>
          <a:p>
            <a:r>
              <a:rPr lang="en-US" sz="3600">
                <a:latin typeface="Lucida Fax" pitchFamily="18" charset="0"/>
                <a:cs typeface="FrankRuehl" pitchFamily="2" charset="-79"/>
              </a:rPr>
              <a:t>   </a:t>
            </a:r>
          </a:p>
          <a:p>
            <a:endParaRPr lang="en-US" sz="3600">
              <a:latin typeface="Lucida Fax" pitchFamily="18" charset="0"/>
              <a:cs typeface="FrankRuehl" pitchFamily="2" charset="-79"/>
            </a:endParaRPr>
          </a:p>
          <a:p>
            <a:r>
              <a:rPr lang="en-US" sz="3600">
                <a:latin typeface="Lucida Fax" pitchFamily="18" charset="0"/>
                <a:cs typeface="FrankRuehl" pitchFamily="2" charset="-79"/>
              </a:rPr>
              <a:t>    please switch off your mobile </a:t>
            </a:r>
            <a:endParaRPr lang="ar-IQ" sz="3600">
              <a:latin typeface="Lucida Fax" pitchFamily="18" charset="0"/>
            </a:endParaRPr>
          </a:p>
        </p:txBody>
      </p:sp>
      <p:pic>
        <p:nvPicPr>
          <p:cNvPr id="3075" name="Picture 2" descr="C:\Documents and Settings\al_bably\Desktop\باطنية\4151.jpg"/>
          <p:cNvPicPr>
            <a:picLocks noChangeAspect="1" noChangeArrowheads="1"/>
          </p:cNvPicPr>
          <p:nvPr/>
        </p:nvPicPr>
        <p:blipFill>
          <a:blip r:embed="rId2" cstate="print"/>
          <a:srcRect/>
          <a:stretch>
            <a:fillRect/>
          </a:stretch>
        </p:blipFill>
        <p:spPr bwMode="auto">
          <a:xfrm>
            <a:off x="6429375" y="3484563"/>
            <a:ext cx="2157413" cy="2997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r>
              <a:rPr lang="en-US" sz="4800" b="1" i="1" dirty="0"/>
              <a:t>GENERAL ANATOMY</a:t>
            </a:r>
            <a:endParaRPr lang="ar-SA" sz="48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p:txBody>
          <a:bodyPr/>
          <a:lstStyle/>
          <a:p>
            <a:endParaRPr lang="ar-SA"/>
          </a:p>
        </p:txBody>
      </p:sp>
      <p:sp>
        <p:nvSpPr>
          <p:cNvPr id="3" name="عنوان 2"/>
          <p:cNvSpPr>
            <a:spLocks noGrp="1"/>
          </p:cNvSpPr>
          <p:nvPr>
            <p:ph type="title"/>
          </p:nvPr>
        </p:nvSpPr>
        <p:spPr>
          <a:xfrm>
            <a:off x="180475" y="2286001"/>
            <a:ext cx="8686800" cy="4953000"/>
          </a:xfrm>
        </p:spPr>
        <p:txBody>
          <a:bodyPr>
            <a:normAutofit fontScale="90000"/>
          </a:bodyPr>
          <a:lstStyle/>
          <a:p>
            <a:pPr algn="l" rtl="0"/>
            <a:r>
              <a:rPr lang="en-US" sz="4400" dirty="0"/>
              <a:t>SECOND STAGE Lec.No.3</a:t>
            </a:r>
            <a:br>
              <a:rPr lang="en-US" sz="4400" dirty="0"/>
            </a:br>
            <a:r>
              <a:rPr lang="en-US" sz="4400" i="1" dirty="0" err="1"/>
              <a:t>Dr.Mukhalled.Al-Asady</a:t>
            </a:r>
            <a:br>
              <a:rPr lang="en-US" sz="4400" dirty="0"/>
            </a:br>
            <a:r>
              <a:rPr lang="en-US" sz="4400" b="1" dirty="0">
                <a:solidFill>
                  <a:schemeClr val="tx1"/>
                </a:solidFill>
              </a:rPr>
              <a:t> (Oral &amp; maxillofacial surgeon) </a:t>
            </a:r>
            <a:br>
              <a:rPr lang="en-US" sz="4400" dirty="0"/>
            </a:br>
            <a:r>
              <a:rPr lang="en-US" sz="4400" dirty="0"/>
              <a:t>B.D.S-C.A.B.M.F.S</a:t>
            </a:r>
            <a:br>
              <a:rPr lang="en-US" sz="4400" dirty="0"/>
            </a:br>
            <a:r>
              <a:rPr lang="en-US" sz="4400" dirty="0"/>
              <a:t>Al-</a:t>
            </a:r>
            <a:r>
              <a:rPr lang="en-US" sz="4400" dirty="0" err="1"/>
              <a:t>MuthNAa</a:t>
            </a:r>
            <a:r>
              <a:rPr lang="en-US" sz="4400" dirty="0"/>
              <a:t> University</a:t>
            </a:r>
            <a:br>
              <a:rPr lang="en-US" sz="4400" dirty="0"/>
            </a:br>
            <a:r>
              <a:rPr lang="en-US" sz="4400" dirty="0"/>
              <a:t>C0llege of dentistry  </a:t>
            </a:r>
            <a:br>
              <a:rPr lang="en-US" sz="4400" dirty="0"/>
            </a:br>
            <a:r>
              <a:rPr lang="en-US" sz="4400" dirty="0"/>
              <a:t>2024-2025</a:t>
            </a:r>
            <a:br>
              <a:rPr lang="en-US" dirty="0"/>
            </a:b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noAutofit/>
          </a:bodyPr>
          <a:lstStyle/>
          <a:p>
            <a:r>
              <a:rPr lang="ar-SA" sz="4800" b="1" i="1" dirty="0"/>
              <a:t>1-</a:t>
            </a:r>
            <a:r>
              <a:rPr lang="en-US" sz="4800" b="1" i="1" dirty="0"/>
              <a:t>HUMAN FACE</a:t>
            </a:r>
            <a:endParaRPr lang="ar-SA" sz="4800" b="1"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human face"/>
          <p:cNvPicPr>
            <a:picLocks noChangeAspect="1" noChangeArrowheads="1"/>
          </p:cNvPicPr>
          <p:nvPr/>
        </p:nvPicPr>
        <p:blipFill>
          <a:blip r:embed="rId2" cstate="print"/>
          <a:srcRect/>
          <a:stretch>
            <a:fillRect/>
          </a:stretch>
        </p:blipFill>
        <p:spPr bwMode="auto">
          <a:xfrm>
            <a:off x="228600" y="533400"/>
            <a:ext cx="8763000" cy="6096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u="sng" dirty="0" err="1">
                <a:solidFill>
                  <a:srgbClr val="FF0000"/>
                </a:solidFill>
              </a:rPr>
              <a:t>’’</a:t>
            </a:r>
            <a:r>
              <a:rPr lang="en-US" b="1" i="1" u="sng" dirty="0">
                <a:solidFill>
                  <a:srgbClr val="FF0000"/>
                </a:solidFill>
              </a:rPr>
              <a:t>FACE</a:t>
            </a:r>
            <a:r>
              <a:rPr lang="ar-SA" b="1" i="1" u="sng" dirty="0" err="1"/>
              <a:t>’’</a:t>
            </a:r>
            <a:br>
              <a:rPr lang="en-US" dirty="0"/>
            </a:br>
            <a:endParaRPr lang="ar-SA" dirty="0"/>
          </a:p>
        </p:txBody>
      </p:sp>
      <p:sp>
        <p:nvSpPr>
          <p:cNvPr id="3" name="عنصر نائب للمحتوى 2"/>
          <p:cNvSpPr>
            <a:spLocks noGrp="1"/>
          </p:cNvSpPr>
          <p:nvPr>
            <p:ph idx="1"/>
          </p:nvPr>
        </p:nvSpPr>
        <p:spPr/>
        <p:txBody>
          <a:bodyPr>
            <a:normAutofit lnSpcReduction="10000"/>
          </a:bodyPr>
          <a:lstStyle/>
          <a:p>
            <a:pPr algn="just" rtl="0"/>
            <a:r>
              <a:rPr lang="en-US" sz="3600" dirty="0"/>
              <a:t>The area bordered within the hairline, anterior border of the auricles, and the chin.</a:t>
            </a:r>
          </a:p>
          <a:p>
            <a:pPr algn="just" rtl="0"/>
            <a:r>
              <a:rPr lang="en-US" sz="3600" dirty="0"/>
              <a:t>Major contents: eyes, nose, mouth, muscles of facial expression, muscles of mastication, parotid gland, trigeminal nerve, and facial nerve.</a:t>
            </a:r>
          </a:p>
          <a:p>
            <a:pPr algn="just" rtl="0"/>
            <a:r>
              <a:rPr lang="en-US" sz="3600" dirty="0"/>
              <a:t>There is no deep fascia along the face.</a:t>
            </a:r>
          </a:p>
          <a:p>
            <a:pPr algn="just" rtl="0"/>
            <a:endParaRPr lang="en-US" dirty="0"/>
          </a:p>
          <a:p>
            <a:pPr algn="just" rtl="0"/>
            <a:endParaRPr lang="en-US" dirty="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52400" y="152400"/>
            <a:ext cx="8763000" cy="65532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F40BD62-D390-5631-9566-A3D5644A1628}"/>
              </a:ext>
            </a:extLst>
          </p:cNvPr>
          <p:cNvSpPr>
            <a:spLocks noGrp="1"/>
          </p:cNvSpPr>
          <p:nvPr>
            <p:ph type="title"/>
          </p:nvPr>
        </p:nvSpPr>
        <p:spPr/>
        <p:txBody>
          <a:bodyPr/>
          <a:lstStyle/>
          <a:p>
            <a:r>
              <a:rPr lang="en-US" dirty="0">
                <a:solidFill>
                  <a:srgbClr val="C00000"/>
                </a:solidFill>
              </a:rPr>
              <a:t>Facial layers</a:t>
            </a:r>
          </a:p>
        </p:txBody>
      </p:sp>
      <p:sp>
        <p:nvSpPr>
          <p:cNvPr id="3" name="عنصر نائب للمحتوى 2">
            <a:extLst>
              <a:ext uri="{FF2B5EF4-FFF2-40B4-BE49-F238E27FC236}">
                <a16:creationId xmlns:a16="http://schemas.microsoft.com/office/drawing/2014/main" id="{BA9F6879-A29A-35C0-C108-DD1258124E21}"/>
              </a:ext>
            </a:extLst>
          </p:cNvPr>
          <p:cNvSpPr>
            <a:spLocks noGrp="1"/>
          </p:cNvSpPr>
          <p:nvPr>
            <p:ph idx="1"/>
          </p:nvPr>
        </p:nvSpPr>
        <p:spPr/>
        <p:txBody>
          <a:bodyPr/>
          <a:lstStyle/>
          <a:p>
            <a:pPr algn="just" rtl="0"/>
            <a:r>
              <a:rPr lang="en-US" b="1" dirty="0"/>
              <a:t>The entire face is similar to the scalp in being composed of five basic layers: </a:t>
            </a:r>
          </a:p>
          <a:p>
            <a:pPr marL="0" indent="0" algn="just" rtl="0">
              <a:buNone/>
            </a:pPr>
            <a:r>
              <a:rPr lang="en-US" b="1" dirty="0">
                <a:solidFill>
                  <a:srgbClr val="7030A0"/>
                </a:solidFill>
              </a:rPr>
              <a:t>(1)the skin, </a:t>
            </a:r>
          </a:p>
          <a:p>
            <a:pPr marL="0" indent="0" algn="just" rtl="0">
              <a:buNone/>
            </a:pPr>
            <a:r>
              <a:rPr lang="en-US" b="1" dirty="0">
                <a:solidFill>
                  <a:srgbClr val="7030A0"/>
                </a:solidFill>
              </a:rPr>
              <a:t>(2) the subcutaneous layer,</a:t>
            </a:r>
          </a:p>
          <a:p>
            <a:pPr marL="0" indent="0" algn="just" rtl="0">
              <a:buNone/>
            </a:pPr>
            <a:r>
              <a:rPr lang="en-US" b="1" dirty="0">
                <a:solidFill>
                  <a:srgbClr val="7030A0"/>
                </a:solidFill>
              </a:rPr>
              <a:t> (3) the musculoaponeurotic layer,</a:t>
            </a:r>
          </a:p>
          <a:p>
            <a:pPr marL="0" indent="0" algn="just" rtl="0">
              <a:buNone/>
            </a:pPr>
            <a:r>
              <a:rPr lang="en-US" b="1" dirty="0">
                <a:solidFill>
                  <a:srgbClr val="7030A0"/>
                </a:solidFill>
              </a:rPr>
              <a:t> (4) loose areolar tissue (</a:t>
            </a:r>
            <a:r>
              <a:rPr lang="en-US" b="1" dirty="0" err="1">
                <a:solidFill>
                  <a:srgbClr val="7030A0"/>
                </a:solidFill>
              </a:rPr>
              <a:t>ie</a:t>
            </a:r>
            <a:r>
              <a:rPr lang="en-US" b="1" dirty="0">
                <a:solidFill>
                  <a:srgbClr val="7030A0"/>
                </a:solidFill>
              </a:rPr>
              <a:t>, spaces and retaining ligaments), and </a:t>
            </a:r>
          </a:p>
          <a:p>
            <a:pPr marL="0" indent="0" algn="just" rtl="0">
              <a:buNone/>
            </a:pPr>
            <a:r>
              <a:rPr lang="en-US" b="1" dirty="0">
                <a:solidFill>
                  <a:srgbClr val="7030A0"/>
                </a:solidFill>
              </a:rPr>
              <a:t>(5) the fixed periosteum and deep fascia.</a:t>
            </a:r>
          </a:p>
        </p:txBody>
      </p:sp>
    </p:spTree>
    <p:extLst>
      <p:ext uri="{BB962C8B-B14F-4D97-AF65-F5344CB8AC3E}">
        <p14:creationId xmlns:p14="http://schemas.microsoft.com/office/powerpoint/2010/main" val="1883319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i="1" u="sng" dirty="0">
                <a:solidFill>
                  <a:srgbClr val="FF0000"/>
                </a:solidFill>
              </a:rPr>
              <a:t>Facial layers</a:t>
            </a:r>
            <a:endParaRPr lang="ar-SA" i="1" u="sng" dirty="0">
              <a:solidFill>
                <a:srgbClr val="FF0000"/>
              </a:solidFill>
            </a:endParaRPr>
          </a:p>
        </p:txBody>
      </p:sp>
      <p:sp>
        <p:nvSpPr>
          <p:cNvPr id="3" name="عنصر نائب للمحتوى 2"/>
          <p:cNvSpPr>
            <a:spLocks noGrp="1"/>
          </p:cNvSpPr>
          <p:nvPr>
            <p:ph idx="1"/>
          </p:nvPr>
        </p:nvSpPr>
        <p:spPr/>
        <p:txBody>
          <a:bodyPr>
            <a:normAutofit/>
          </a:bodyPr>
          <a:lstStyle/>
          <a:p>
            <a:pPr algn="just" rtl="0"/>
            <a:r>
              <a:rPr lang="en-US" dirty="0"/>
              <a:t>The skin, superficial fascia, and SMAS form an anatomic structure similar to the </a:t>
            </a:r>
            <a:r>
              <a:rPr lang="en-US" b="1" i="1" dirty="0"/>
              <a:t>scalp proper.</a:t>
            </a:r>
          </a:p>
          <a:p>
            <a:pPr marL="0" indent="0" algn="just" rtl="0">
              <a:buNone/>
            </a:pPr>
            <a:endParaRPr lang="en-US" b="1" i="1" dirty="0"/>
          </a:p>
          <a:p>
            <a:pPr algn="just" rtl="0"/>
            <a:r>
              <a:rPr lang="en-US" dirty="0"/>
              <a:t>The superficial muscular aponeurotic system </a:t>
            </a:r>
            <a:r>
              <a:rPr lang="en-US" b="1" i="1" dirty="0"/>
              <a:t>(SMAS) </a:t>
            </a:r>
            <a:r>
              <a:rPr lang="en-US" dirty="0"/>
              <a:t>is deep to the superficial fascia and provides a surgical plane  for surgery of the face.</a:t>
            </a:r>
          </a:p>
          <a:p>
            <a:pPr algn="just" rtl="0"/>
            <a:endParaRPr lang="en-US" dirty="0"/>
          </a:p>
          <a:p>
            <a:pPr algn="just" rtl="0"/>
            <a:endParaRPr lang="en-US" dirty="0"/>
          </a:p>
          <a:p>
            <a:pPr algn="just" rtl="0"/>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8698D794-A528-523E-6BEB-245E4F3FE9B6}"/>
              </a:ext>
            </a:extLst>
          </p:cNvPr>
          <p:cNvPicPr>
            <a:picLocks noChangeAspect="1"/>
          </p:cNvPicPr>
          <p:nvPr/>
        </p:nvPicPr>
        <p:blipFill>
          <a:blip r:embed="rId2"/>
          <a:stretch>
            <a:fillRect/>
          </a:stretch>
        </p:blipFill>
        <p:spPr>
          <a:xfrm rot="5400000">
            <a:off x="2095500" y="1562101"/>
            <a:ext cx="5791199" cy="3733800"/>
          </a:xfrm>
          <a:prstGeom prst="rect">
            <a:avLst/>
          </a:prstGeom>
        </p:spPr>
      </p:pic>
    </p:spTree>
    <p:extLst>
      <p:ext uri="{BB962C8B-B14F-4D97-AF65-F5344CB8AC3E}">
        <p14:creationId xmlns:p14="http://schemas.microsoft.com/office/powerpoint/2010/main" val="2577594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smas layer facial plastic surgery"/>
          <p:cNvPicPr>
            <a:picLocks noChangeAspect="1" noChangeArrowheads="1"/>
          </p:cNvPicPr>
          <p:nvPr/>
        </p:nvPicPr>
        <p:blipFill>
          <a:blip r:embed="rId2" cstate="print"/>
          <a:srcRect/>
          <a:stretch>
            <a:fillRect/>
          </a:stretch>
        </p:blipFill>
        <p:spPr bwMode="auto">
          <a:xfrm>
            <a:off x="304800" y="152400"/>
            <a:ext cx="8610600" cy="65532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1" u="sng" dirty="0">
                <a:solidFill>
                  <a:srgbClr val="FF0000"/>
                </a:solidFill>
              </a:rPr>
              <a:t>Skin of the Face</a:t>
            </a:r>
            <a:br>
              <a:rPr lang="en-US" dirty="0"/>
            </a:br>
            <a:endParaRPr lang="ar-SA" dirty="0"/>
          </a:p>
        </p:txBody>
      </p:sp>
      <p:sp>
        <p:nvSpPr>
          <p:cNvPr id="3" name="عنصر نائب للمحتوى 2"/>
          <p:cNvSpPr>
            <a:spLocks noGrp="1"/>
          </p:cNvSpPr>
          <p:nvPr>
            <p:ph idx="1"/>
          </p:nvPr>
        </p:nvSpPr>
        <p:spPr/>
        <p:txBody>
          <a:bodyPr>
            <a:normAutofit/>
          </a:bodyPr>
          <a:lstStyle/>
          <a:p>
            <a:pPr algn="just" rtl="0"/>
            <a:r>
              <a:rPr lang="en-US" sz="3600" dirty="0"/>
              <a:t>The skin of the face possesses numerous sweat and sebaceous glands.</a:t>
            </a:r>
            <a:endParaRPr lang="ar-IQ" sz="3600" dirty="0"/>
          </a:p>
          <a:p>
            <a:pPr algn="just" rtl="0"/>
            <a:r>
              <a:rPr lang="en-US" sz="3600" dirty="0"/>
              <a:t> It is connected to the underlying bones by loose connective tissue, in which are embedded the muscles of facial expression.</a:t>
            </a:r>
            <a:endParaRPr lang="ar-IQ" sz="3600" dirty="0"/>
          </a:p>
          <a:p>
            <a:pPr algn="just" rtl="0"/>
            <a:r>
              <a:rPr lang="en-US" sz="3600" dirty="0"/>
              <a:t> </a:t>
            </a:r>
            <a:r>
              <a:rPr lang="en-US" sz="3600" b="1" i="1" u="sng" dirty="0">
                <a:solidFill>
                  <a:srgbClr val="C00000"/>
                </a:solidFill>
              </a:rPr>
              <a:t>No deep fascia is present in the face.</a:t>
            </a:r>
            <a:endParaRPr lang="en-US" sz="3600" i="1" u="sng" dirty="0">
              <a:solidFill>
                <a:srgbClr val="C00000"/>
              </a:solidFill>
            </a:endParaRP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1" u="sng" dirty="0">
                <a:solidFill>
                  <a:srgbClr val="92D050"/>
                </a:solidFill>
              </a:rPr>
              <a:t>Superficial </a:t>
            </a:r>
            <a:r>
              <a:rPr lang="en-US" b="1" i="1" u="sng" dirty="0" err="1">
                <a:solidFill>
                  <a:srgbClr val="92D050"/>
                </a:solidFill>
              </a:rPr>
              <a:t>Musculoaponeurotic</a:t>
            </a:r>
            <a:r>
              <a:rPr lang="en-US" b="1" i="1" u="sng" dirty="0">
                <a:solidFill>
                  <a:srgbClr val="92D050"/>
                </a:solidFill>
              </a:rPr>
              <a:t> System (SMAS)</a:t>
            </a:r>
            <a:br>
              <a:rPr lang="en-US" dirty="0"/>
            </a:br>
            <a:endParaRPr lang="ar-SA" dirty="0"/>
          </a:p>
        </p:txBody>
      </p:sp>
      <p:sp>
        <p:nvSpPr>
          <p:cNvPr id="3" name="عنصر نائب للمحتوى 2"/>
          <p:cNvSpPr>
            <a:spLocks noGrp="1"/>
          </p:cNvSpPr>
          <p:nvPr>
            <p:ph idx="1"/>
          </p:nvPr>
        </p:nvSpPr>
        <p:spPr/>
        <p:txBody>
          <a:bodyPr>
            <a:normAutofit fontScale="92500" lnSpcReduction="20000"/>
          </a:bodyPr>
          <a:lstStyle/>
          <a:p>
            <a:pPr algn="just" rtl="0"/>
            <a:r>
              <a:rPr lang="en-US" dirty="0"/>
              <a:t> is the continuous layer, or sheet, of firm tissue that lies beneath the skin and runs from the collar bone to the forehead. </a:t>
            </a:r>
            <a:endParaRPr lang="ar-IQ" dirty="0"/>
          </a:p>
          <a:p>
            <a:pPr algn="just" rtl="0"/>
            <a:r>
              <a:rPr lang="en-US" dirty="0"/>
              <a:t>Unlike the skin, which is a stretchy layer, the SMAS is a strong fibromuscular web; it is intricately connected to the skin, as well as the various muscles, tissues and fat pads in the face and neck. </a:t>
            </a:r>
            <a:endParaRPr lang="ar-IQ" dirty="0"/>
          </a:p>
          <a:p>
            <a:pPr algn="just" rtl="0"/>
            <a:r>
              <a:rPr lang="en-US" dirty="0"/>
              <a:t>When the SMAS is surgically modified and lifted, it will also reposition the skin and make it look tighter, creating a more youthful appearance.</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smas layer facial plastic surgery"/>
          <p:cNvPicPr>
            <a:picLocks noChangeAspect="1" noChangeArrowheads="1"/>
          </p:cNvPicPr>
          <p:nvPr/>
        </p:nvPicPr>
        <p:blipFill>
          <a:blip r:embed="rId2" cstate="print"/>
          <a:srcRect/>
          <a:stretch>
            <a:fillRect/>
          </a:stretch>
        </p:blipFill>
        <p:spPr bwMode="auto">
          <a:xfrm>
            <a:off x="228600" y="152400"/>
            <a:ext cx="8686800" cy="65532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Image result for smas layer"/>
          <p:cNvPicPr>
            <a:picLocks noChangeAspect="1" noChangeArrowheads="1"/>
          </p:cNvPicPr>
          <p:nvPr/>
        </p:nvPicPr>
        <p:blipFill>
          <a:blip r:embed="rId2" cstate="print"/>
          <a:srcRect/>
          <a:stretch>
            <a:fillRect/>
          </a:stretch>
        </p:blipFill>
        <p:spPr bwMode="auto">
          <a:xfrm>
            <a:off x="228600" y="533400"/>
            <a:ext cx="8686800" cy="6096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b="1" i="1" u="sng" dirty="0"/>
              <a:t>GENERAL INFORMATION:</a:t>
            </a:r>
            <a:br>
              <a:rPr lang="en-US" dirty="0"/>
            </a:br>
            <a:endParaRPr lang="ar-SA" dirty="0"/>
          </a:p>
        </p:txBody>
      </p:sp>
      <p:sp>
        <p:nvSpPr>
          <p:cNvPr id="3" name="عنوان فرعي 2"/>
          <p:cNvSpPr>
            <a:spLocks noGrp="1"/>
          </p:cNvSpPr>
          <p:nvPr>
            <p:ph type="subTitle" idx="1"/>
          </p:nvPr>
        </p:nvSpPr>
        <p:spPr/>
        <p:txBody>
          <a:bodyPr/>
          <a:lstStyle/>
          <a:p>
            <a:r>
              <a:rPr lang="en-US" sz="4400" b="1" i="1" u="sng" dirty="0">
                <a:solidFill>
                  <a:srgbClr val="92D050"/>
                </a:solidFill>
              </a:rPr>
              <a:t>Sensory Nerves of the Face</a:t>
            </a:r>
            <a:endParaRPr lang="en-US" sz="4400" b="1" dirty="0">
              <a:solidFill>
                <a:srgbClr val="92D050"/>
              </a:solidFill>
            </a:endParaRPr>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lnSpcReduction="10000"/>
          </a:bodyPr>
          <a:lstStyle/>
          <a:p>
            <a:pPr algn="just" rtl="0"/>
            <a:r>
              <a:rPr lang="en-US" dirty="0"/>
              <a:t>Many motor and sensory nerves supply the face.</a:t>
            </a:r>
          </a:p>
          <a:p>
            <a:pPr algn="just" rtl="0"/>
            <a:r>
              <a:rPr lang="en-US" dirty="0"/>
              <a:t>All motor nerves are from the facial nerve and supply the muscles of facial expression.</a:t>
            </a:r>
          </a:p>
          <a:p>
            <a:pPr algn="just" rtl="0"/>
            <a:r>
              <a:rPr lang="en-US" dirty="0"/>
              <a:t>Sensory nerves of the face are derived:</a:t>
            </a:r>
          </a:p>
          <a:p>
            <a:pPr lvl="0" algn="just" rtl="0"/>
            <a:r>
              <a:rPr lang="en-US" b="1" i="1" dirty="0"/>
              <a:t>Mainly from the 3 divisions of the trigeminal nerve (V1, V2, V3).</a:t>
            </a:r>
            <a:endParaRPr lang="en-US" dirty="0"/>
          </a:p>
          <a:p>
            <a:pPr lvl="0" algn="just" rtl="0"/>
            <a:r>
              <a:rPr lang="en-US" b="1" i="1" dirty="0"/>
              <a:t>Small area by the branches of cervical plexus (C2&amp;C3)</a:t>
            </a:r>
            <a:r>
              <a:rPr lang="en-US" dirty="0"/>
              <a:t>.</a:t>
            </a:r>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cstate="print"/>
          <a:srcRect/>
          <a:stretch>
            <a:fillRect/>
          </a:stretch>
        </p:blipFill>
        <p:spPr bwMode="auto">
          <a:xfrm>
            <a:off x="381000" y="228600"/>
            <a:ext cx="8534400" cy="64008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just" rtl="0"/>
            <a:r>
              <a:rPr lang="en-US" sz="4000" dirty="0"/>
              <a:t>The skin of the face is supplied by branches of the three divisions of the trigeminal nerve, </a:t>
            </a:r>
            <a:r>
              <a:rPr lang="en-US" sz="4000" b="1" dirty="0"/>
              <a:t>except for the small area over the angle of the mandible and the parotid gland  </a:t>
            </a:r>
            <a:r>
              <a:rPr lang="en-US" sz="4000" b="1" u="sng" dirty="0">
                <a:solidFill>
                  <a:srgbClr val="C00000"/>
                </a:solidFill>
              </a:rPr>
              <a:t>which is</a:t>
            </a:r>
            <a:r>
              <a:rPr lang="ar-IQ" sz="4000" b="1" u="sng" dirty="0">
                <a:solidFill>
                  <a:srgbClr val="C00000"/>
                </a:solidFill>
              </a:rPr>
              <a:t> </a:t>
            </a:r>
            <a:r>
              <a:rPr lang="en-US" sz="4000" b="1" u="sng" dirty="0">
                <a:solidFill>
                  <a:srgbClr val="C00000"/>
                </a:solidFill>
              </a:rPr>
              <a:t>supplied by the great auricular nerve (C2 and 3). </a:t>
            </a:r>
            <a:endParaRPr lang="ar-SA" sz="4000" b="1" u="sng" dirty="0">
              <a:solidFill>
                <a:srgbClr val="C00000"/>
              </a:solidFill>
            </a:endParaRPr>
          </a:p>
          <a:p>
            <a:pPr algn="just" rtl="0"/>
            <a:endParaRPr lang="en-US" sz="3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pPr algn="just" rtl="0"/>
            <a:r>
              <a:rPr lang="en-US" sz="4000" dirty="0"/>
              <a:t>These nerves not only supply the skin of the face, </a:t>
            </a:r>
            <a:r>
              <a:rPr lang="en-US" sz="4000" b="1" i="1" dirty="0">
                <a:solidFill>
                  <a:srgbClr val="C00000"/>
                </a:solidFill>
              </a:rPr>
              <a:t>but also supply proprioceptive fibers to the underlying muscles of facial expression. </a:t>
            </a:r>
            <a:endParaRPr lang="ar-IQ" sz="4000" b="1" i="1" dirty="0">
              <a:solidFill>
                <a:srgbClr val="C00000"/>
              </a:solidFill>
            </a:endParaRPr>
          </a:p>
          <a:p>
            <a:pPr algn="just" rtl="0"/>
            <a:r>
              <a:rPr lang="en-US" sz="4000" dirty="0"/>
              <a:t>They are, in addition, the sensory nerve supply to the mouth, teeth, nasal cavities, and paranasal air sinuses.</a:t>
            </a:r>
            <a:endParaRPr lang="ar-SA" sz="4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i="1" u="sng" dirty="0" err="1">
                <a:solidFill>
                  <a:srgbClr val="C00000"/>
                </a:solidFill>
              </a:rPr>
              <a:t>(</a:t>
            </a:r>
            <a:r>
              <a:rPr lang="en-US" b="1" i="1" u="sng" dirty="0">
                <a:solidFill>
                  <a:srgbClr val="C00000"/>
                </a:solidFill>
              </a:rPr>
              <a:t>Ophthalmic Nerve (V1</a:t>
            </a:r>
            <a:endParaRPr lang="ar-SA" dirty="0">
              <a:solidFill>
                <a:srgbClr val="C00000"/>
              </a:solidFill>
            </a:endParaRPr>
          </a:p>
        </p:txBody>
      </p:sp>
      <p:sp>
        <p:nvSpPr>
          <p:cNvPr id="3" name="عنصر نائب للمحتوى 2"/>
          <p:cNvSpPr>
            <a:spLocks noGrp="1"/>
          </p:cNvSpPr>
          <p:nvPr>
            <p:ph idx="1"/>
          </p:nvPr>
        </p:nvSpPr>
        <p:spPr/>
        <p:txBody>
          <a:bodyPr>
            <a:normAutofit fontScale="92500" lnSpcReduction="10000"/>
          </a:bodyPr>
          <a:lstStyle/>
          <a:p>
            <a:pPr algn="just" rtl="0"/>
            <a:r>
              <a:rPr lang="en-US" dirty="0"/>
              <a:t>The ophthalmic nerve supplies the skin of the forehead, the upper eyelid, the conjunctiva, and the side of the nose down to and including the tip. </a:t>
            </a:r>
            <a:r>
              <a:rPr lang="en-US" b="1" dirty="0"/>
              <a:t>Five branches</a:t>
            </a:r>
            <a:r>
              <a:rPr lang="en-US" dirty="0"/>
              <a:t> of the nerve pass to the skin:  </a:t>
            </a:r>
          </a:p>
          <a:p>
            <a:pPr lvl="0" algn="just" rtl="0"/>
            <a:r>
              <a:rPr lang="en-US" dirty="0">
                <a:solidFill>
                  <a:srgbClr val="FF0000"/>
                </a:solidFill>
              </a:rPr>
              <a:t>The </a:t>
            </a:r>
            <a:r>
              <a:rPr lang="en-US" b="1" dirty="0" err="1">
                <a:solidFill>
                  <a:srgbClr val="FF0000"/>
                </a:solidFill>
              </a:rPr>
              <a:t>lacrimal</a:t>
            </a:r>
            <a:r>
              <a:rPr lang="en-US" b="1" dirty="0">
                <a:solidFill>
                  <a:srgbClr val="FF0000"/>
                </a:solidFill>
              </a:rPr>
              <a:t> nerve </a:t>
            </a:r>
            <a:r>
              <a:rPr lang="en-US" dirty="0"/>
              <a:t>supplies the skin and conjunctiva of the lateral part of the upper eyelid.</a:t>
            </a:r>
          </a:p>
          <a:p>
            <a:pPr lvl="0" algn="just" rtl="0"/>
            <a:r>
              <a:rPr lang="en-US" dirty="0">
                <a:solidFill>
                  <a:srgbClr val="FF0000"/>
                </a:solidFill>
              </a:rPr>
              <a:t>The </a:t>
            </a:r>
            <a:r>
              <a:rPr lang="en-US" b="1" dirty="0" err="1">
                <a:solidFill>
                  <a:srgbClr val="FF0000"/>
                </a:solidFill>
              </a:rPr>
              <a:t>supraorbital</a:t>
            </a:r>
            <a:r>
              <a:rPr lang="en-US" b="1" dirty="0">
                <a:solidFill>
                  <a:srgbClr val="FF0000"/>
                </a:solidFill>
              </a:rPr>
              <a:t> nerve </a:t>
            </a:r>
            <a:r>
              <a:rPr lang="en-US" dirty="0">
                <a:solidFill>
                  <a:srgbClr val="FF0000"/>
                </a:solidFill>
              </a:rPr>
              <a:t>: </a:t>
            </a:r>
            <a:r>
              <a:rPr lang="en-US" dirty="0"/>
              <a:t>It divides into branches that supply the skin and conjunctiva on the central part of the upper eyelid; it also supplies the skin of the forehead.</a:t>
            </a:r>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srcRect/>
          <a:stretch>
            <a:fillRect/>
          </a:stretch>
        </p:blipFill>
        <p:spPr bwMode="auto">
          <a:xfrm>
            <a:off x="228600" y="152400"/>
            <a:ext cx="8763000" cy="6477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lvl="0" algn="just" rtl="0"/>
            <a:r>
              <a:rPr lang="en-US" dirty="0">
                <a:solidFill>
                  <a:srgbClr val="FF0000"/>
                </a:solidFill>
              </a:rPr>
              <a:t>The </a:t>
            </a:r>
            <a:r>
              <a:rPr lang="en-US" b="1" dirty="0" err="1">
                <a:solidFill>
                  <a:srgbClr val="FF0000"/>
                </a:solidFill>
              </a:rPr>
              <a:t>supratrochlear</a:t>
            </a:r>
            <a:r>
              <a:rPr lang="en-US" b="1" dirty="0">
                <a:solidFill>
                  <a:srgbClr val="FF0000"/>
                </a:solidFill>
              </a:rPr>
              <a:t> nerve:</a:t>
            </a:r>
            <a:r>
              <a:rPr lang="en-US" dirty="0">
                <a:solidFill>
                  <a:srgbClr val="FF0000"/>
                </a:solidFill>
              </a:rPr>
              <a:t> </a:t>
            </a:r>
            <a:r>
              <a:rPr lang="en-US" dirty="0"/>
              <a:t>It divides into branches that supply the skin and conjunctiva on the medial part of the upper eyelid and the skin over the lower part of the forehead, close to the median plane.</a:t>
            </a:r>
          </a:p>
          <a:p>
            <a:pPr lvl="0" algn="just" rtl="0"/>
            <a:r>
              <a:rPr lang="en-US" dirty="0">
                <a:solidFill>
                  <a:srgbClr val="FF0000"/>
                </a:solidFill>
              </a:rPr>
              <a:t>The </a:t>
            </a:r>
            <a:r>
              <a:rPr lang="en-US" b="1" dirty="0" err="1">
                <a:solidFill>
                  <a:srgbClr val="FF0000"/>
                </a:solidFill>
              </a:rPr>
              <a:t>infratrochlear</a:t>
            </a:r>
            <a:r>
              <a:rPr lang="en-US" b="1" dirty="0">
                <a:solidFill>
                  <a:srgbClr val="FF0000"/>
                </a:solidFill>
              </a:rPr>
              <a:t> nerve</a:t>
            </a:r>
            <a:r>
              <a:rPr lang="en-US" dirty="0">
                <a:solidFill>
                  <a:srgbClr val="FF0000"/>
                </a:solidFill>
              </a:rPr>
              <a:t>: </a:t>
            </a:r>
            <a:r>
              <a:rPr lang="en-US" dirty="0"/>
              <a:t>It supplies the skin and conjunctiva on the medial part of the upper eyelid and the adjoining part of the side of the nose. </a:t>
            </a:r>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0"/>
            <a:r>
              <a:rPr lang="en-US" sz="4000" dirty="0">
                <a:solidFill>
                  <a:srgbClr val="FF0000"/>
                </a:solidFill>
              </a:rPr>
              <a:t>The </a:t>
            </a:r>
            <a:r>
              <a:rPr lang="en-US" sz="4000" b="1" dirty="0">
                <a:solidFill>
                  <a:srgbClr val="FF0000"/>
                </a:solidFill>
              </a:rPr>
              <a:t>external nasal nerve </a:t>
            </a:r>
            <a:r>
              <a:rPr lang="en-US" sz="4000" dirty="0"/>
              <a:t>leaves the nose by emerging between the nasal bone and the upper nasal cartilage. </a:t>
            </a:r>
          </a:p>
          <a:p>
            <a:pPr lvl="0" algn="just" rtl="0"/>
            <a:r>
              <a:rPr lang="en-US" sz="4000" dirty="0"/>
              <a:t>It supplies the skin on the side of the nose down as far as the tip.</a:t>
            </a:r>
            <a:r>
              <a:rPr lang="en-US" sz="4000" b="1" dirty="0"/>
              <a:t> </a:t>
            </a:r>
            <a:endParaRPr lang="en-US" sz="4000" dirty="0"/>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a:off x="304800" y="152400"/>
            <a:ext cx="8686800" cy="67056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normAutofit/>
          </a:bodyPr>
          <a:lstStyle/>
          <a:p>
            <a:r>
              <a:rPr lang="en-US" sz="4400" b="1" i="1" u="sng" dirty="0">
                <a:solidFill>
                  <a:srgbClr val="C00000"/>
                </a:solidFill>
              </a:rPr>
              <a:t>Maxillary Nerve (V2)</a:t>
            </a:r>
            <a:endParaRPr lang="ar-SA" sz="4400" dirty="0">
              <a:solidFill>
                <a:srgbClr val="C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US" sz="4000" dirty="0"/>
              <a:t>The maxillary nerve supplies the skin on the posterior part of the side of the nose, the lower eyelid, the cheek, the upper lip, and the lateral side of the orbital opening. </a:t>
            </a:r>
          </a:p>
          <a:p>
            <a:pPr algn="just" rtl="0"/>
            <a:r>
              <a:rPr lang="en-US" sz="4000" b="1" dirty="0"/>
              <a:t>Three branches of the nerve pass to the skin.</a:t>
            </a:r>
          </a:p>
          <a:p>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lvl="0" algn="just" rtl="0"/>
            <a:r>
              <a:rPr lang="en-US" i="1" u="sng" dirty="0">
                <a:solidFill>
                  <a:srgbClr val="FF0000"/>
                </a:solidFill>
              </a:rPr>
              <a:t>The </a:t>
            </a:r>
            <a:r>
              <a:rPr lang="en-US" b="1" i="1" u="sng" dirty="0" err="1">
                <a:solidFill>
                  <a:srgbClr val="FF0000"/>
                </a:solidFill>
              </a:rPr>
              <a:t>infraorbital</a:t>
            </a:r>
            <a:r>
              <a:rPr lang="en-US" b="1" i="1" u="sng" dirty="0">
                <a:solidFill>
                  <a:srgbClr val="FF0000"/>
                </a:solidFill>
              </a:rPr>
              <a:t> nerve </a:t>
            </a:r>
            <a:r>
              <a:rPr lang="en-US" dirty="0"/>
              <a:t>is a direct continuation of the maxillary nerve. It enters the orbit and appears on the face through the infraorbital foramen. </a:t>
            </a:r>
          </a:p>
          <a:p>
            <a:pPr lvl="0" algn="just" rtl="0"/>
            <a:r>
              <a:rPr lang="en-US" dirty="0"/>
              <a:t>It immediately divides into numerous small branches, which radiate out from the foramen and supply the skin of the lower eyelid and cheek, the side of the nose, and the upper lip.</a:t>
            </a:r>
          </a:p>
          <a:p>
            <a:endParaRPr lang="ar-SA"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0"/>
            <a:r>
              <a:rPr lang="en-US" dirty="0">
                <a:solidFill>
                  <a:srgbClr val="FF0000"/>
                </a:solidFill>
              </a:rPr>
              <a:t>The </a:t>
            </a:r>
            <a:r>
              <a:rPr lang="en-US" b="1" i="1" u="sng" dirty="0" err="1">
                <a:solidFill>
                  <a:srgbClr val="FF0000"/>
                </a:solidFill>
              </a:rPr>
              <a:t>zygomaticofacial</a:t>
            </a:r>
            <a:r>
              <a:rPr lang="en-US" b="1" i="1" u="sng" dirty="0">
                <a:solidFill>
                  <a:srgbClr val="FF0000"/>
                </a:solidFill>
              </a:rPr>
              <a:t> nerve </a:t>
            </a:r>
            <a:r>
              <a:rPr lang="en-US" dirty="0"/>
              <a:t>passes onto the face through a small foramen on the lateral side of the </a:t>
            </a:r>
            <a:r>
              <a:rPr lang="en-US" dirty="0" err="1"/>
              <a:t>Zygomatic</a:t>
            </a:r>
            <a:r>
              <a:rPr lang="en-US" dirty="0"/>
              <a:t> bone. It supplies the skin over the prominence of the cheek.</a:t>
            </a:r>
          </a:p>
          <a:p>
            <a:pPr lvl="0" algn="just" rtl="0"/>
            <a:r>
              <a:rPr lang="en-US" dirty="0">
                <a:solidFill>
                  <a:srgbClr val="FF0000"/>
                </a:solidFill>
              </a:rPr>
              <a:t>The </a:t>
            </a:r>
            <a:r>
              <a:rPr lang="en-US" b="1" i="1" u="sng" dirty="0" err="1">
                <a:solidFill>
                  <a:srgbClr val="FF0000"/>
                </a:solidFill>
              </a:rPr>
              <a:t>zygomaticotemporal</a:t>
            </a:r>
            <a:r>
              <a:rPr lang="en-US" b="1" dirty="0">
                <a:solidFill>
                  <a:srgbClr val="FF0000"/>
                </a:solidFill>
              </a:rPr>
              <a:t> nerve </a:t>
            </a:r>
            <a:r>
              <a:rPr lang="en-US" dirty="0"/>
              <a:t>emerges in the temporal </a:t>
            </a:r>
            <a:r>
              <a:rPr lang="en-US" dirty="0" err="1"/>
              <a:t>fossa</a:t>
            </a:r>
            <a:r>
              <a:rPr lang="en-US" dirty="0"/>
              <a:t> through a small foramen on the posterior surface of the </a:t>
            </a:r>
            <a:r>
              <a:rPr lang="en-US" dirty="0" err="1"/>
              <a:t>zygomatic</a:t>
            </a:r>
            <a:r>
              <a:rPr lang="en-US" dirty="0"/>
              <a:t> bone. It supplies the skin over the temple</a:t>
            </a:r>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cstate="print"/>
          <a:srcRect/>
          <a:stretch>
            <a:fillRect/>
          </a:stretch>
        </p:blipFill>
        <p:spPr bwMode="auto">
          <a:xfrm>
            <a:off x="228600" y="152400"/>
            <a:ext cx="8686800" cy="65532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r>
              <a:rPr lang="en-US" sz="4400" b="1" dirty="0">
                <a:solidFill>
                  <a:srgbClr val="C00000"/>
                </a:solidFill>
              </a:rPr>
              <a:t>3.</a:t>
            </a:r>
            <a:r>
              <a:rPr lang="en-US" sz="4400" b="1" i="1" u="sng" dirty="0">
                <a:solidFill>
                  <a:srgbClr val="C00000"/>
                </a:solidFill>
              </a:rPr>
              <a:t>Mandibular Nerve (V3)</a:t>
            </a:r>
            <a:endParaRPr lang="en-US" sz="4400" dirty="0">
              <a:solidFill>
                <a:srgbClr val="C00000"/>
              </a:solidFill>
            </a:endParaRPr>
          </a:p>
          <a:p>
            <a:endParaRPr lang="ar-S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algn="just" rtl="0"/>
            <a:r>
              <a:rPr lang="en-US" sz="4000" dirty="0"/>
              <a:t>The mandibular nerve supplies the skin of the lower lip, the lower part of the face, the temporal region, and part of the auricle. </a:t>
            </a:r>
          </a:p>
          <a:p>
            <a:pPr algn="just" rtl="0"/>
            <a:r>
              <a:rPr lang="en-US" sz="4000" dirty="0"/>
              <a:t>It then passes upward to the side of the scalp. </a:t>
            </a:r>
          </a:p>
          <a:p>
            <a:pPr algn="just" rtl="0"/>
            <a:r>
              <a:rPr lang="en-US" sz="4000" b="1" dirty="0"/>
              <a:t>Three branches of the nerve pass to the skin.</a:t>
            </a:r>
          </a:p>
          <a:p>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28600" y="152400"/>
            <a:ext cx="8686800" cy="65532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lvl="0" algn="just" rtl="0"/>
            <a:r>
              <a:rPr lang="en-US" sz="3600" dirty="0">
                <a:solidFill>
                  <a:srgbClr val="FF0000"/>
                </a:solidFill>
              </a:rPr>
              <a:t>The </a:t>
            </a:r>
            <a:r>
              <a:rPr lang="en-US" sz="3600" b="1" dirty="0">
                <a:solidFill>
                  <a:srgbClr val="FF0000"/>
                </a:solidFill>
              </a:rPr>
              <a:t>mental nerve </a:t>
            </a:r>
            <a:r>
              <a:rPr lang="en-US" sz="3600" dirty="0"/>
              <a:t>emerges from the mental foramen of the mandible and supplies the skin of the lower lip and Chin.</a:t>
            </a:r>
          </a:p>
          <a:p>
            <a:pPr lvl="0" algn="just" rtl="0"/>
            <a:r>
              <a:rPr lang="en-US" sz="3600" dirty="0">
                <a:solidFill>
                  <a:srgbClr val="FF0000"/>
                </a:solidFill>
              </a:rPr>
              <a:t>The </a:t>
            </a:r>
            <a:r>
              <a:rPr lang="en-US" sz="3600" b="1" dirty="0" err="1">
                <a:solidFill>
                  <a:srgbClr val="FF0000"/>
                </a:solidFill>
              </a:rPr>
              <a:t>buccal</a:t>
            </a:r>
            <a:r>
              <a:rPr lang="en-US" sz="3600" b="1" dirty="0">
                <a:solidFill>
                  <a:srgbClr val="FF0000"/>
                </a:solidFill>
              </a:rPr>
              <a:t> nerve </a:t>
            </a:r>
            <a:r>
              <a:rPr lang="en-US" sz="3600" dirty="0"/>
              <a:t>emerges from beneath the anterior border of the </a:t>
            </a:r>
            <a:r>
              <a:rPr lang="en-US" sz="3600" dirty="0" err="1"/>
              <a:t>masseter</a:t>
            </a:r>
            <a:r>
              <a:rPr lang="en-US" sz="3600" dirty="0"/>
              <a:t> muscle and supplies the skin over a small area of the cheek.</a:t>
            </a:r>
          </a:p>
          <a:p>
            <a:endParaRPr lang="ar-SA"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lvl="0" algn="just" rtl="0"/>
            <a:r>
              <a:rPr lang="en-US" sz="3600" dirty="0">
                <a:solidFill>
                  <a:srgbClr val="FF0000"/>
                </a:solidFill>
              </a:rPr>
              <a:t>The </a:t>
            </a:r>
            <a:r>
              <a:rPr lang="en-US" sz="3600" b="1" dirty="0">
                <a:solidFill>
                  <a:srgbClr val="FF0000"/>
                </a:solidFill>
              </a:rPr>
              <a:t>auriculotemporal nerve </a:t>
            </a:r>
            <a:r>
              <a:rPr lang="en-US" sz="3600" dirty="0"/>
              <a:t>ascends from the upper border of the parotid gland between the superficial temporal vessels and the auricle. </a:t>
            </a:r>
          </a:p>
          <a:p>
            <a:pPr lvl="0" algn="just" rtl="0"/>
            <a:r>
              <a:rPr lang="en-US" sz="3600" dirty="0"/>
              <a:t>It supplies the skin of the auricle, the external auditory meatus, the outer surface of the tympanic membrane, and the skin of the scalp above the auricle.</a:t>
            </a:r>
          </a:p>
          <a:p>
            <a:endParaRPr lang="ar-S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28600" y="228600"/>
            <a:ext cx="8686800" cy="64008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28600" y="152400"/>
            <a:ext cx="8763000" cy="65532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28600" y="76200"/>
            <a:ext cx="8686800" cy="67056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Image result for sensory supply of face"/>
          <p:cNvPicPr>
            <a:picLocks noChangeAspect="1" noChangeArrowheads="1"/>
          </p:cNvPicPr>
          <p:nvPr/>
        </p:nvPicPr>
        <p:blipFill>
          <a:blip r:embed="rId2" cstate="print"/>
          <a:srcRect/>
          <a:stretch>
            <a:fillRect/>
          </a:stretch>
        </p:blipFill>
        <p:spPr bwMode="auto">
          <a:xfrm>
            <a:off x="66675" y="0"/>
            <a:ext cx="8924925" cy="68580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Image result for sensory supply of face"/>
          <p:cNvPicPr>
            <a:picLocks noChangeAspect="1" noChangeArrowheads="1"/>
          </p:cNvPicPr>
          <p:nvPr/>
        </p:nvPicPr>
        <p:blipFill>
          <a:blip r:embed="rId2" cstate="print"/>
          <a:srcRect/>
          <a:stretch>
            <a:fillRect/>
          </a:stretch>
        </p:blipFill>
        <p:spPr bwMode="auto">
          <a:xfrm>
            <a:off x="228600" y="152400"/>
            <a:ext cx="8686800" cy="64770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normAutofit fontScale="77500" lnSpcReduction="20000"/>
          </a:bodyPr>
          <a:lstStyle/>
          <a:p>
            <a:r>
              <a:rPr lang="en-US" sz="4000" b="1" i="1" u="sng" dirty="0">
                <a:solidFill>
                  <a:srgbClr val="00B050"/>
                </a:solidFill>
              </a:rPr>
              <a:t>Lymphatic Drainage of the Face (Introduction)</a:t>
            </a:r>
            <a:endParaRPr lang="en-US" sz="4000" dirty="0">
              <a:solidFill>
                <a:srgbClr val="00B050"/>
              </a:solidFill>
            </a:endParaRPr>
          </a:p>
          <a:p>
            <a:endParaRPr lang="ar-SA"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algn="just" rtl="0"/>
            <a:r>
              <a:rPr lang="en-US" dirty="0"/>
              <a:t>The lymphatic system functions to drain tissue fluid, plasma proteins and other cellular debris back into the blood stream, and is also involved in immune defense. </a:t>
            </a:r>
          </a:p>
          <a:p>
            <a:pPr algn="just" rtl="0"/>
            <a:r>
              <a:rPr lang="en-US" dirty="0"/>
              <a:t>Once this collection of substances enters the lymphatic vessels, it is known as </a:t>
            </a:r>
            <a:r>
              <a:rPr lang="en-US" b="1" dirty="0"/>
              <a:t>lymph.</a:t>
            </a:r>
            <a:r>
              <a:rPr lang="en-US" dirty="0"/>
              <a:t> </a:t>
            </a:r>
          </a:p>
          <a:p>
            <a:pPr algn="just" rtl="0"/>
            <a:r>
              <a:rPr lang="en-US" dirty="0"/>
              <a:t>Lymph is subsequently filtered by </a:t>
            </a:r>
            <a:r>
              <a:rPr lang="en-US" b="1" dirty="0"/>
              <a:t>lymph nodes </a:t>
            </a:r>
            <a:r>
              <a:rPr lang="en-US" dirty="0"/>
              <a:t>and directed into the venous system.</a:t>
            </a:r>
          </a:p>
          <a:p>
            <a:pPr algn="just" rtl="0"/>
            <a:r>
              <a:rPr lang="en-US" dirty="0"/>
              <a:t>The lymphatic vessels of the head and neck can be divided into two major groups; </a:t>
            </a:r>
            <a:r>
              <a:rPr lang="en-US" b="1" dirty="0"/>
              <a:t>superficial vessels and deep vessels.</a:t>
            </a:r>
          </a:p>
          <a:p>
            <a:endParaRPr lang="ar-S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4FAE4DB-60A9-C872-D23B-DD70890C288B}"/>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59D7235C-3CAA-1CA0-0C77-62BD658A0964}"/>
              </a:ext>
            </a:extLst>
          </p:cNvPr>
          <p:cNvSpPr>
            <a:spLocks noGrp="1"/>
          </p:cNvSpPr>
          <p:nvPr>
            <p:ph idx="1"/>
          </p:nvPr>
        </p:nvSpPr>
        <p:spPr/>
        <p:txBody>
          <a:bodyPr>
            <a:normAutofit fontScale="85000" lnSpcReduction="20000"/>
          </a:bodyPr>
          <a:lstStyle/>
          <a:p>
            <a:pPr algn="l" rtl="0"/>
            <a:r>
              <a:rPr lang="en-US" b="1" u="sng" dirty="0">
                <a:solidFill>
                  <a:srgbClr val="92D050"/>
                </a:solidFill>
              </a:rPr>
              <a:t>Superficial Vessels :</a:t>
            </a:r>
          </a:p>
          <a:p>
            <a:pPr algn="l" rtl="0"/>
            <a:r>
              <a:rPr lang="en-US" dirty="0"/>
              <a:t>drain lymph from the scalp, face and neck into the superficial ring of lymph nodes at the junction of the neck and head.</a:t>
            </a:r>
          </a:p>
          <a:p>
            <a:pPr algn="l" rtl="0"/>
            <a:r>
              <a:rPr lang="en-US" b="1" u="sng" dirty="0">
                <a:solidFill>
                  <a:srgbClr val="92D050"/>
                </a:solidFill>
              </a:rPr>
              <a:t>Deep Vessels:</a:t>
            </a:r>
          </a:p>
          <a:p>
            <a:pPr algn="l" rtl="0"/>
            <a:r>
              <a:rPr lang="en-US" dirty="0"/>
              <a:t>The deep lymphatic vessels arise from the deep cervical lymph nodes. They converge to form the left and right jugular lymphatic trunks:</a:t>
            </a:r>
          </a:p>
          <a:p>
            <a:pPr marL="0" indent="0" algn="l" rtl="0">
              <a:buNone/>
            </a:pPr>
            <a:r>
              <a:rPr lang="en-US" dirty="0"/>
              <a:t>•	</a:t>
            </a:r>
            <a:r>
              <a:rPr lang="en-US" b="1" i="1" dirty="0"/>
              <a:t>Left jugular lymphatic trunk </a:t>
            </a:r>
            <a:r>
              <a:rPr lang="en-US" dirty="0"/>
              <a:t>– joins the thoracic duct at the root of the neck.</a:t>
            </a:r>
          </a:p>
          <a:p>
            <a:pPr marL="0" indent="0" algn="l" rtl="0">
              <a:buNone/>
            </a:pPr>
            <a:r>
              <a:rPr lang="en-US" dirty="0"/>
              <a:t>•	</a:t>
            </a:r>
            <a:r>
              <a:rPr lang="en-US" b="1" i="1" dirty="0"/>
              <a:t>Right jugular lymphatic trunk  </a:t>
            </a:r>
            <a:r>
              <a:rPr lang="en-US" dirty="0"/>
              <a:t>empties into the right lymphatic duct at the root of the neck.</a:t>
            </a:r>
          </a:p>
          <a:p>
            <a:pPr algn="l" rtl="0"/>
            <a:endParaRPr lang="en-US" dirty="0"/>
          </a:p>
        </p:txBody>
      </p:sp>
    </p:spTree>
    <p:extLst>
      <p:ext uri="{BB962C8B-B14F-4D97-AF65-F5344CB8AC3E}">
        <p14:creationId xmlns:p14="http://schemas.microsoft.com/office/powerpoint/2010/main" val="2834401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Lymphatic Vessels• Collects lymph from  lymph capillaries• Delivers lymph to  lymph nodes• Returns fluid to  circulatory v..."/>
          <p:cNvPicPr>
            <a:picLocks noChangeAspect="1" noChangeArrowheads="1"/>
          </p:cNvPicPr>
          <p:nvPr/>
        </p:nvPicPr>
        <p:blipFill>
          <a:blip r:embed="rId2" cstate="print"/>
          <a:srcRect/>
          <a:stretch>
            <a:fillRect/>
          </a:stretch>
        </p:blipFill>
        <p:spPr bwMode="auto">
          <a:xfrm>
            <a:off x="228601" y="228601"/>
            <a:ext cx="8686800" cy="6324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Image result for lymph drainage of the face"/>
          <p:cNvPicPr>
            <a:picLocks noChangeAspect="1" noChangeArrowheads="1"/>
          </p:cNvPicPr>
          <p:nvPr/>
        </p:nvPicPr>
        <p:blipFill>
          <a:blip r:embed="rId2" cstate="print"/>
          <a:srcRect/>
          <a:stretch>
            <a:fillRect/>
          </a:stretch>
        </p:blipFill>
        <p:spPr bwMode="auto">
          <a:xfrm>
            <a:off x="381000" y="304800"/>
            <a:ext cx="8458200" cy="64008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Image result for lymph drainage of the face"/>
          <p:cNvPicPr>
            <a:picLocks noChangeAspect="1" noChangeArrowheads="1"/>
          </p:cNvPicPr>
          <p:nvPr/>
        </p:nvPicPr>
        <p:blipFill>
          <a:blip r:embed="rId2" cstate="print"/>
          <a:srcRect/>
          <a:stretch>
            <a:fillRect/>
          </a:stretch>
        </p:blipFill>
        <p:spPr bwMode="auto">
          <a:xfrm>
            <a:off x="228600" y="152400"/>
            <a:ext cx="8686800" cy="64770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Image result for lymph drainage of the face"/>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r>
              <a:rPr lang="en-US" sz="4000" b="1" i="1" u="sng" dirty="0">
                <a:solidFill>
                  <a:srgbClr val="FF0000"/>
                </a:solidFill>
              </a:rPr>
              <a:t>Clinical Significance-1</a:t>
            </a:r>
            <a:endParaRPr lang="en-US" sz="4000" dirty="0">
              <a:solidFill>
                <a:srgbClr val="FF0000"/>
              </a:solidFill>
            </a:endParaRPr>
          </a:p>
          <a:p>
            <a:endParaRPr lang="ar-SA"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pPr algn="just" rtl="0"/>
            <a:r>
              <a:rPr lang="en-US" sz="3600" b="1" u="sng" dirty="0"/>
              <a:t>Sensory </a:t>
            </a:r>
            <a:r>
              <a:rPr lang="en-US" sz="3600" b="1" u="sng" dirty="0" err="1"/>
              <a:t>Innervation</a:t>
            </a:r>
            <a:r>
              <a:rPr lang="en-US" sz="3600" b="1" u="sng" dirty="0"/>
              <a:t> and Trigeminal Neuralgia</a:t>
            </a:r>
            <a:endParaRPr lang="en-US" sz="3600" dirty="0"/>
          </a:p>
          <a:p>
            <a:pPr algn="just" rtl="0"/>
            <a:r>
              <a:rPr lang="en-US" sz="3600" dirty="0"/>
              <a:t>The facial skin receives its sensory nerve supply from the three divisions of the trigeminal nerve. </a:t>
            </a:r>
          </a:p>
          <a:p>
            <a:pPr algn="just" rtl="0"/>
            <a:r>
              <a:rPr lang="en-US" sz="3600" dirty="0"/>
              <a:t>Remember that a small area of skin over the angle of the jaw is supplied by the great auricular nerve (C2 and 3). </a:t>
            </a:r>
            <a:endParaRPr lang="ar-SA" sz="36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acial skin innervation"/>
          <p:cNvPicPr>
            <a:picLocks noChangeAspect="1" noChangeArrowheads="1"/>
          </p:cNvPicPr>
          <p:nvPr/>
        </p:nvPicPr>
        <p:blipFill>
          <a:blip r:embed="rId2" cstate="print"/>
          <a:srcRect/>
          <a:stretch>
            <a:fillRect/>
          </a:stretch>
        </p:blipFill>
        <p:spPr bwMode="auto">
          <a:xfrm>
            <a:off x="152400" y="152400"/>
            <a:ext cx="8839200" cy="65532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u="sng" dirty="0">
                <a:solidFill>
                  <a:srgbClr val="FF0000"/>
                </a:solidFill>
              </a:rPr>
              <a:t>Trigeminal neuralgia</a:t>
            </a:r>
            <a:r>
              <a:rPr lang="en-US" dirty="0">
                <a:solidFill>
                  <a:srgbClr val="FF0000"/>
                </a:solidFill>
              </a:rPr>
              <a:t> (</a:t>
            </a:r>
            <a:r>
              <a:rPr lang="en-US" b="1" dirty="0">
                <a:solidFill>
                  <a:srgbClr val="FF0000"/>
                </a:solidFill>
              </a:rPr>
              <a:t>TN</a:t>
            </a:r>
            <a:r>
              <a:rPr lang="en-US" dirty="0">
                <a:solidFill>
                  <a:srgbClr val="FF0000"/>
                </a:solidFill>
              </a:rPr>
              <a:t> or </a:t>
            </a:r>
            <a:r>
              <a:rPr lang="en-US" b="1" dirty="0">
                <a:solidFill>
                  <a:srgbClr val="FF0000"/>
                </a:solidFill>
              </a:rPr>
              <a:t>TGN</a:t>
            </a:r>
            <a:r>
              <a:rPr lang="en-US" dirty="0">
                <a:solidFill>
                  <a:srgbClr val="FF0000"/>
                </a:solidFill>
              </a:rPr>
              <a:t>) </a:t>
            </a:r>
            <a:endParaRPr lang="ar-SA" dirty="0">
              <a:solidFill>
                <a:srgbClr val="FF0000"/>
              </a:solidFill>
            </a:endParaRPr>
          </a:p>
        </p:txBody>
      </p:sp>
      <p:sp>
        <p:nvSpPr>
          <p:cNvPr id="3" name="عنصر نائب للمحتوى 2"/>
          <p:cNvSpPr>
            <a:spLocks noGrp="1"/>
          </p:cNvSpPr>
          <p:nvPr>
            <p:ph idx="1"/>
          </p:nvPr>
        </p:nvSpPr>
        <p:spPr/>
        <p:txBody>
          <a:bodyPr>
            <a:normAutofit/>
          </a:bodyPr>
          <a:lstStyle/>
          <a:p>
            <a:pPr algn="just" rtl="0"/>
            <a:r>
              <a:rPr lang="en-US" dirty="0"/>
              <a:t>is a </a:t>
            </a:r>
            <a:r>
              <a:rPr lang="en-US" dirty="0">
                <a:hlinkClick r:id="rId2" tooltip="Chronic pain"/>
              </a:rPr>
              <a:t>chronic pain</a:t>
            </a:r>
            <a:r>
              <a:rPr lang="en-US" dirty="0"/>
              <a:t> disorder that affects the </a:t>
            </a:r>
            <a:r>
              <a:rPr lang="en-US" dirty="0">
                <a:hlinkClick r:id="rId3" tooltip="Trigeminal nerve"/>
              </a:rPr>
              <a:t>trigeminal nerve</a:t>
            </a:r>
            <a:r>
              <a:rPr lang="en-US" dirty="0"/>
              <a:t>.</a:t>
            </a:r>
          </a:p>
          <a:p>
            <a:pPr algn="just" rtl="0"/>
            <a:r>
              <a:rPr lang="en-US" dirty="0"/>
              <a:t>There are two main types: typical and </a:t>
            </a:r>
            <a:r>
              <a:rPr lang="en-US" dirty="0">
                <a:hlinkClick r:id="rId4" tooltip="Atypical trigeminal neuralgia"/>
              </a:rPr>
              <a:t>atypical trigeminal neuralgia</a:t>
            </a:r>
            <a:r>
              <a:rPr lang="en-US" dirty="0"/>
              <a:t>. </a:t>
            </a:r>
          </a:p>
          <a:p>
            <a:pPr algn="just" rtl="0"/>
            <a:r>
              <a:rPr lang="en-US" b="1" u="sng" dirty="0">
                <a:solidFill>
                  <a:srgbClr val="FF0000"/>
                </a:solidFill>
              </a:rPr>
              <a:t>The typical form </a:t>
            </a:r>
            <a:r>
              <a:rPr lang="en-US" dirty="0"/>
              <a:t>results in episodes of severe, sudden, shock-like pain in one side of the face that lasts for seconds to a few minutes.</a:t>
            </a:r>
          </a:p>
          <a:p>
            <a:endParaRPr lang="ar-SA"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C9781DB-403A-39A8-786D-46780386B790}"/>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713B4A92-B476-936E-3B41-92BE8DCFFF71}"/>
              </a:ext>
            </a:extLst>
          </p:cNvPr>
          <p:cNvSpPr>
            <a:spLocks noGrp="1"/>
          </p:cNvSpPr>
          <p:nvPr>
            <p:ph idx="1"/>
          </p:nvPr>
        </p:nvSpPr>
        <p:spPr/>
        <p:txBody>
          <a:bodyPr>
            <a:normAutofit lnSpcReduction="10000"/>
          </a:bodyPr>
          <a:lstStyle/>
          <a:p>
            <a:pPr algn="l" rtl="0"/>
            <a:r>
              <a:rPr lang="en-US" dirty="0"/>
              <a:t> Groups of these episodes can occur over a few hours. </a:t>
            </a:r>
          </a:p>
          <a:p>
            <a:pPr algn="l" rtl="0"/>
            <a:r>
              <a:rPr lang="en-US" b="1" u="sng" dirty="0">
                <a:solidFill>
                  <a:srgbClr val="FF0000"/>
                </a:solidFill>
              </a:rPr>
              <a:t>The atypical form </a:t>
            </a:r>
            <a:r>
              <a:rPr lang="en-US" dirty="0"/>
              <a:t>results in a constant burning pain that is less severe.</a:t>
            </a:r>
          </a:p>
          <a:p>
            <a:pPr algn="l" rtl="0"/>
            <a:r>
              <a:rPr lang="en-US" dirty="0"/>
              <a:t> Episodes may be triggered by any touch to the face. </a:t>
            </a:r>
          </a:p>
          <a:p>
            <a:pPr algn="l" rtl="0"/>
            <a:r>
              <a:rPr lang="en-US" dirty="0"/>
              <a:t>Both forms may occur in the same person. It is one of the most painful conditions, and can result in depression.</a:t>
            </a:r>
          </a:p>
          <a:p>
            <a:pPr algn="l" rtl="0"/>
            <a:endParaRPr lang="en-US" dirty="0"/>
          </a:p>
        </p:txBody>
      </p:sp>
    </p:spTree>
    <p:extLst>
      <p:ext uri="{BB962C8B-B14F-4D97-AF65-F5344CB8AC3E}">
        <p14:creationId xmlns:p14="http://schemas.microsoft.com/office/powerpoint/2010/main" val="8317380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Trigeminal neuralgia </a:t>
            </a:r>
            <a:endParaRPr lang="ar-SA" dirty="0">
              <a:solidFill>
                <a:srgbClr val="FF0000"/>
              </a:solidFill>
            </a:endParaRPr>
          </a:p>
        </p:txBody>
      </p:sp>
      <p:sp>
        <p:nvSpPr>
          <p:cNvPr id="3" name="عنصر نائب للمحتوى 2"/>
          <p:cNvSpPr>
            <a:spLocks noGrp="1"/>
          </p:cNvSpPr>
          <p:nvPr>
            <p:ph idx="1"/>
          </p:nvPr>
        </p:nvSpPr>
        <p:spPr/>
        <p:txBody>
          <a:bodyPr/>
          <a:lstStyle/>
          <a:p>
            <a:pPr algn="just" rtl="0"/>
            <a:r>
              <a:rPr lang="en-US" dirty="0"/>
              <a:t>is a relatively common condition in which the patient experiences excruciating pain in the distribution of the mandibular or maxillary division, with the ophthalmic division usually escaping. </a:t>
            </a:r>
          </a:p>
          <a:p>
            <a:pPr algn="just" rtl="0"/>
            <a:r>
              <a:rPr lang="en-US" dirty="0"/>
              <a:t>A physician should be able to map out accurately on a patient’s face the distribution of each of the divisions of the trigeminal nerve.</a:t>
            </a:r>
          </a:p>
          <a:p>
            <a:endParaRPr lang="ar-SA"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Image result for trigeminal neuralgia"/>
          <p:cNvPicPr>
            <a:picLocks noChangeAspect="1" noChangeArrowheads="1"/>
          </p:cNvPicPr>
          <p:nvPr/>
        </p:nvPicPr>
        <p:blipFill>
          <a:blip r:embed="rId2" cstate="print"/>
          <a:srcRect/>
          <a:stretch>
            <a:fillRect/>
          </a:stretch>
        </p:blipFill>
        <p:spPr bwMode="auto">
          <a:xfrm>
            <a:off x="152400" y="152400"/>
            <a:ext cx="8839200" cy="6553200"/>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u="sng" dirty="0">
                <a:solidFill>
                  <a:srgbClr val="FF0000"/>
                </a:solidFill>
              </a:rPr>
              <a:t>Facial Scar</a:t>
            </a:r>
            <a:br>
              <a:rPr lang="en-US" dirty="0"/>
            </a:br>
            <a:endParaRPr lang="ar-SA" dirty="0"/>
          </a:p>
        </p:txBody>
      </p:sp>
      <p:sp>
        <p:nvSpPr>
          <p:cNvPr id="3" name="عنصر نائب للمحتوى 2"/>
          <p:cNvSpPr>
            <a:spLocks noGrp="1"/>
          </p:cNvSpPr>
          <p:nvPr>
            <p:ph idx="1"/>
          </p:nvPr>
        </p:nvSpPr>
        <p:spPr/>
        <p:txBody>
          <a:bodyPr>
            <a:normAutofit lnSpcReduction="10000"/>
          </a:bodyPr>
          <a:lstStyle/>
          <a:p>
            <a:pPr algn="just" rtl="0"/>
            <a:r>
              <a:rPr lang="en-US" sz="3600" dirty="0"/>
              <a:t>Wrinkle lines of the face result from the repeated folding of the skin perpendicular to the long axis of the underlying contracting muscles, coupled with the loss of youthful skin elasticity.</a:t>
            </a:r>
          </a:p>
          <a:p>
            <a:pPr algn="just" rtl="0"/>
            <a:r>
              <a:rPr lang="en-US" sz="3600" dirty="0"/>
              <a:t> Surgical scars of the face are less conspicuous if they follow the wrinkle lines.</a:t>
            </a:r>
          </a:p>
          <a:p>
            <a:endParaRPr lang="ar-SA"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9" name="Picture 3"/>
          <p:cNvPicPr>
            <a:picLocks noChangeAspect="1" noChangeArrowheads="1"/>
          </p:cNvPicPr>
          <p:nvPr/>
        </p:nvPicPr>
        <p:blipFill>
          <a:blip r:embed="rId2" cstate="print"/>
          <a:srcRect/>
          <a:stretch>
            <a:fillRect/>
          </a:stretch>
        </p:blipFill>
        <p:spPr bwMode="auto">
          <a:xfrm>
            <a:off x="152401" y="381000"/>
            <a:ext cx="8686800" cy="632460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Image result for definition of scar"/>
          <p:cNvPicPr>
            <a:picLocks noChangeAspect="1" noChangeArrowheads="1"/>
          </p:cNvPicPr>
          <p:nvPr/>
        </p:nvPicPr>
        <p:blipFill>
          <a:blip r:embed="rId2" cstate="print"/>
          <a:srcRect/>
          <a:stretch>
            <a:fillRect/>
          </a:stretch>
        </p:blipFill>
        <p:spPr bwMode="auto">
          <a:xfrm>
            <a:off x="152400" y="228600"/>
            <a:ext cx="4191000" cy="6400800"/>
          </a:xfrm>
          <a:prstGeom prst="rect">
            <a:avLst/>
          </a:prstGeom>
          <a:noFill/>
        </p:spPr>
      </p:pic>
      <p:pic>
        <p:nvPicPr>
          <p:cNvPr id="77828" name="Picture 4" descr="Image result for definition of scar"/>
          <p:cNvPicPr>
            <a:picLocks noChangeAspect="1" noChangeArrowheads="1"/>
          </p:cNvPicPr>
          <p:nvPr/>
        </p:nvPicPr>
        <p:blipFill>
          <a:blip r:embed="rId3" cstate="print"/>
          <a:srcRect/>
          <a:stretch>
            <a:fillRect/>
          </a:stretch>
        </p:blipFill>
        <p:spPr bwMode="auto">
          <a:xfrm>
            <a:off x="4343400" y="152400"/>
            <a:ext cx="4800600" cy="647700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4400" b="1" u="sng" dirty="0">
                <a:solidFill>
                  <a:srgbClr val="FF0000"/>
                </a:solidFill>
              </a:rPr>
              <a:t>Face lift Surgery</a:t>
            </a:r>
            <a:br>
              <a:rPr lang="en-US" dirty="0"/>
            </a:br>
            <a:endParaRPr lang="ar-SA" dirty="0"/>
          </a:p>
        </p:txBody>
      </p:sp>
      <p:sp>
        <p:nvSpPr>
          <p:cNvPr id="3" name="عنصر نائب للمحتوى 2"/>
          <p:cNvSpPr>
            <a:spLocks noGrp="1"/>
          </p:cNvSpPr>
          <p:nvPr>
            <p:ph idx="1"/>
          </p:nvPr>
        </p:nvSpPr>
        <p:spPr/>
        <p:txBody>
          <a:bodyPr/>
          <a:lstStyle/>
          <a:p>
            <a:pPr algn="just" rtl="0"/>
            <a:r>
              <a:rPr lang="en-US" sz="4000" dirty="0"/>
              <a:t>clinically known as </a:t>
            </a:r>
            <a:r>
              <a:rPr lang="en-US" sz="4000" b="1" i="1" dirty="0"/>
              <a:t>rhytidectomy</a:t>
            </a:r>
            <a:r>
              <a:rPr lang="en-US" sz="4000" dirty="0"/>
              <a:t>, is a </a:t>
            </a:r>
            <a:r>
              <a:rPr lang="en-US" sz="4000" b="1" dirty="0"/>
              <a:t>procedure</a:t>
            </a:r>
            <a:r>
              <a:rPr lang="en-US" sz="4000" dirty="0"/>
              <a:t> used to reduce the appearance of </a:t>
            </a:r>
            <a:r>
              <a:rPr lang="en-US" sz="4000" b="1" i="1" u="sng" dirty="0"/>
              <a:t>facial wrinkles </a:t>
            </a:r>
            <a:r>
              <a:rPr lang="en-US" sz="4000" dirty="0"/>
              <a:t>and </a:t>
            </a:r>
            <a:r>
              <a:rPr lang="en-US" sz="4000"/>
              <a:t>other  </a:t>
            </a:r>
            <a:r>
              <a:rPr lang="en-US" sz="4000" dirty="0"/>
              <a:t>signs of aging, with the goal of improving the overall appearance of the </a:t>
            </a:r>
            <a:r>
              <a:rPr lang="en-US" sz="4000" b="1" dirty="0"/>
              <a:t>face</a:t>
            </a:r>
            <a:r>
              <a:rPr lang="en-US" sz="4000" dirty="0"/>
              <a:t> and jaw.</a:t>
            </a:r>
          </a:p>
          <a:p>
            <a:endParaRPr lang="ar-SA"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face lift surgery"/>
          <p:cNvPicPr>
            <a:picLocks noChangeAspect="1" noChangeArrowheads="1"/>
          </p:cNvPicPr>
          <p:nvPr/>
        </p:nvPicPr>
        <p:blipFill>
          <a:blip r:embed="rId2" cstate="print"/>
          <a:srcRect/>
          <a:stretch>
            <a:fillRect/>
          </a:stretch>
        </p:blipFill>
        <p:spPr bwMode="auto">
          <a:xfrm>
            <a:off x="228600" y="533400"/>
            <a:ext cx="8686800" cy="609600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Related image"/>
          <p:cNvPicPr>
            <a:picLocks noChangeAspect="1" noChangeArrowheads="1"/>
          </p:cNvPicPr>
          <p:nvPr/>
        </p:nvPicPr>
        <p:blipFill>
          <a:blip r:embed="rId2" cstate="print"/>
          <a:srcRect/>
          <a:stretch>
            <a:fillRect/>
          </a:stretch>
        </p:blipFill>
        <p:spPr bwMode="auto">
          <a:xfrm>
            <a:off x="381000" y="228600"/>
            <a:ext cx="8382000" cy="64008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Related image"/>
          <p:cNvPicPr>
            <a:picLocks noChangeAspect="1" noChangeArrowheads="1"/>
          </p:cNvPicPr>
          <p:nvPr/>
        </p:nvPicPr>
        <p:blipFill>
          <a:blip r:embed="rId2" cstate="print"/>
          <a:srcRect/>
          <a:stretch>
            <a:fillRect/>
          </a:stretch>
        </p:blipFill>
        <p:spPr bwMode="auto">
          <a:xfrm>
            <a:off x="228600" y="304800"/>
            <a:ext cx="8458200" cy="64008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1428</TotalTime>
  <Words>1574</Words>
  <Application>Microsoft Office PowerPoint</Application>
  <PresentationFormat>عرض على الشاشة (4:3)</PresentationFormat>
  <Paragraphs>97</Paragraphs>
  <Slides>61</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61</vt:i4>
      </vt:variant>
    </vt:vector>
  </HeadingPairs>
  <TitlesOfParts>
    <vt:vector size="66" baseType="lpstr">
      <vt:lpstr>Franklin Gothic Book</vt:lpstr>
      <vt:lpstr>Franklin Gothic Medium</vt:lpstr>
      <vt:lpstr>Lucida Fax</vt:lpstr>
      <vt:lpstr>Wingdings 2</vt:lpstr>
      <vt:lpstr>رحلة</vt:lpstr>
      <vt:lpstr>عرض تقديمي في PowerPoint</vt:lpstr>
      <vt:lpstr>عرض تقديمي في PowerPoint</vt:lpstr>
      <vt:lpstr>SECOND STAGE Lec.No.3 Dr.Mukhalled.Al-Asady  (Oral &amp; maxillofacial surgeon)  B.D.S-C.A.B.M.F.S Al-MuthNAa University C0llege of dentistry   2024-2025 </vt:lpstr>
      <vt:lpstr>عرض تقديمي في PowerPoint</vt:lpstr>
      <vt:lpstr>عرض تقديمي في PowerPoint</vt:lpstr>
      <vt:lpstr>’’FACE’’ </vt:lpstr>
      <vt:lpstr>عرض تقديمي في PowerPoint</vt:lpstr>
      <vt:lpstr>Facial layers</vt:lpstr>
      <vt:lpstr>Facial layers</vt:lpstr>
      <vt:lpstr>عرض تقديمي في PowerPoint</vt:lpstr>
      <vt:lpstr>عرض تقديمي في PowerPoint</vt:lpstr>
      <vt:lpstr>Skin of the Face </vt:lpstr>
      <vt:lpstr>Superficial Musculoaponeurotic System (SMAS) </vt:lpstr>
      <vt:lpstr>عرض تقديمي في PowerPoint</vt:lpstr>
      <vt:lpstr>عرض تقديمي في PowerPoint</vt:lpstr>
      <vt:lpstr>GENERAL INFORMATION: </vt:lpstr>
      <vt:lpstr>عرض تقديمي في PowerPoint</vt:lpstr>
      <vt:lpstr>عرض تقديمي في PowerPoint</vt:lpstr>
      <vt:lpstr>عرض تقديمي في PowerPoint</vt:lpstr>
      <vt:lpstr>عرض تقديمي في PowerPoint</vt:lpstr>
      <vt:lpstr>(Ophthalmic Nerve (V1</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Trigeminal neuralgia (TN or TGN) </vt:lpstr>
      <vt:lpstr>عرض تقديمي في PowerPoint</vt:lpstr>
      <vt:lpstr>Trigeminal neuralgia </vt:lpstr>
      <vt:lpstr>عرض تقديمي في PowerPoint</vt:lpstr>
      <vt:lpstr>Facial Scar </vt:lpstr>
      <vt:lpstr>عرض تقديمي في PowerPoint</vt:lpstr>
      <vt:lpstr>عرض تقديمي في PowerPoint</vt:lpstr>
      <vt:lpstr>Face lift Surgery </vt:lpstr>
      <vt:lpstr>عرض تقديمي في PowerPoint</vt:lpstr>
      <vt:lpstr>عرض تقديمي في PowerPoint</vt:lpstr>
      <vt:lpstr>عرض تقديمي في PowerPoint</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mukhalled</dc:creator>
  <cp:lastModifiedBy>MUKHALLED SALIM</cp:lastModifiedBy>
  <cp:revision>128</cp:revision>
  <dcterms:created xsi:type="dcterms:W3CDTF">2017-10-26T08:26:00Z</dcterms:created>
  <dcterms:modified xsi:type="dcterms:W3CDTF">2024-10-12T17:33:09Z</dcterms:modified>
</cp:coreProperties>
</file>