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82" r:id="rId2"/>
    <p:sldId id="256" r:id="rId3"/>
    <p:sldId id="260" r:id="rId4"/>
    <p:sldId id="262" r:id="rId5"/>
    <p:sldId id="384" r:id="rId6"/>
    <p:sldId id="385" r:id="rId7"/>
    <p:sldId id="475" r:id="rId8"/>
    <p:sldId id="396" r:id="rId9"/>
    <p:sldId id="471" r:id="rId10"/>
    <p:sldId id="398" r:id="rId11"/>
    <p:sldId id="390" r:id="rId12"/>
    <p:sldId id="397" r:id="rId13"/>
    <p:sldId id="386" r:id="rId14"/>
    <p:sldId id="387" r:id="rId15"/>
    <p:sldId id="388" r:id="rId16"/>
    <p:sldId id="472" r:id="rId17"/>
    <p:sldId id="399" r:id="rId18"/>
    <p:sldId id="400" r:id="rId19"/>
    <p:sldId id="389" r:id="rId20"/>
    <p:sldId id="391" r:id="rId21"/>
    <p:sldId id="392" r:id="rId22"/>
    <p:sldId id="394" r:id="rId23"/>
    <p:sldId id="393" r:id="rId24"/>
    <p:sldId id="395" r:id="rId25"/>
    <p:sldId id="401" r:id="rId26"/>
    <p:sldId id="402" r:id="rId27"/>
    <p:sldId id="403" r:id="rId28"/>
    <p:sldId id="404" r:id="rId29"/>
    <p:sldId id="405" r:id="rId30"/>
    <p:sldId id="407" r:id="rId31"/>
    <p:sldId id="408" r:id="rId32"/>
    <p:sldId id="406" r:id="rId33"/>
    <p:sldId id="476" r:id="rId34"/>
    <p:sldId id="410" r:id="rId35"/>
    <p:sldId id="409" r:id="rId36"/>
    <p:sldId id="477" r:id="rId37"/>
    <p:sldId id="413" r:id="rId38"/>
    <p:sldId id="417" r:id="rId39"/>
    <p:sldId id="341" r:id="rId40"/>
    <p:sldId id="418" r:id="rId41"/>
    <p:sldId id="419" r:id="rId42"/>
    <p:sldId id="425" r:id="rId43"/>
    <p:sldId id="421" r:id="rId44"/>
    <p:sldId id="422" r:id="rId45"/>
    <p:sldId id="414" r:id="rId46"/>
    <p:sldId id="420" r:id="rId47"/>
    <p:sldId id="415" r:id="rId48"/>
    <p:sldId id="424" r:id="rId49"/>
    <p:sldId id="416" r:id="rId50"/>
    <p:sldId id="426" r:id="rId51"/>
    <p:sldId id="427" r:id="rId52"/>
    <p:sldId id="478" r:id="rId53"/>
    <p:sldId id="428" r:id="rId54"/>
    <p:sldId id="479" r:id="rId55"/>
    <p:sldId id="437" r:id="rId56"/>
    <p:sldId id="438" r:id="rId57"/>
    <p:sldId id="443" r:id="rId58"/>
    <p:sldId id="473" r:id="rId59"/>
    <p:sldId id="444" r:id="rId60"/>
    <p:sldId id="480" r:id="rId61"/>
    <p:sldId id="474" r:id="rId62"/>
    <p:sldId id="445" r:id="rId63"/>
    <p:sldId id="446" r:id="rId64"/>
    <p:sldId id="451" r:id="rId65"/>
    <p:sldId id="449" r:id="rId66"/>
    <p:sldId id="448" r:id="rId67"/>
    <p:sldId id="453" r:id="rId68"/>
    <p:sldId id="452" r:id="rId69"/>
    <p:sldId id="447" r:id="rId70"/>
    <p:sldId id="439" r:id="rId71"/>
    <p:sldId id="454" r:id="rId72"/>
    <p:sldId id="440" r:id="rId73"/>
    <p:sldId id="441" r:id="rId74"/>
    <p:sldId id="458" r:id="rId75"/>
    <p:sldId id="459" r:id="rId76"/>
    <p:sldId id="460" r:id="rId77"/>
    <p:sldId id="461" r:id="rId78"/>
    <p:sldId id="462" r:id="rId79"/>
    <p:sldId id="457" r:id="rId80"/>
    <p:sldId id="463" r:id="rId81"/>
    <p:sldId id="455" r:id="rId82"/>
    <p:sldId id="464" r:id="rId83"/>
    <p:sldId id="456" r:id="rId84"/>
    <p:sldId id="465" r:id="rId85"/>
    <p:sldId id="466" r:id="rId86"/>
    <p:sldId id="467" r:id="rId87"/>
    <p:sldId id="468" r:id="rId88"/>
    <p:sldId id="469" r:id="rId89"/>
    <p:sldId id="470" r:id="rId90"/>
    <p:sldId id="429" r:id="rId91"/>
    <p:sldId id="430" r:id="rId92"/>
    <p:sldId id="431" r:id="rId93"/>
    <p:sldId id="432" r:id="rId94"/>
    <p:sldId id="433" r:id="rId95"/>
    <p:sldId id="434" r:id="rId96"/>
    <p:sldId id="435" r:id="rId97"/>
    <p:sldId id="436" r:id="rId98"/>
    <p:sldId id="482" r:id="rId99"/>
    <p:sldId id="481" r:id="rId10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2385" autoAdjust="0"/>
  </p:normalViewPr>
  <p:slideViewPr>
    <p:cSldViewPr>
      <p:cViewPr varScale="1">
        <p:scale>
          <a:sx n="80" d="100"/>
          <a:sy n="80" d="100"/>
        </p:scale>
        <p:origin x="152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CD359D-4F44-4729-B037-DBD4FBD74615}" type="datetimeFigureOut">
              <a:rPr lang="ar-SA" smtClean="0"/>
              <a:pPr/>
              <a:t>23/04/1446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Supratrochlear_artery" TargetMode="External"/><Relationship Id="rId3" Type="http://schemas.openxmlformats.org/officeDocument/2006/relationships/hyperlink" Target="https://en.wikipedia.org/wiki/Supraorbital_artery" TargetMode="External"/><Relationship Id="rId7" Type="http://schemas.openxmlformats.org/officeDocument/2006/relationships/hyperlink" Target="https://en.wikipedia.org/wiki/Frontal_artery" TargetMode="External"/><Relationship Id="rId2" Type="http://schemas.openxmlformats.org/officeDocument/2006/relationships/hyperlink" Target="https://en.wikipedia.org/wiki/Lacrimal_arte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Medial_palpebral_artery" TargetMode="External"/><Relationship Id="rId5" Type="http://schemas.openxmlformats.org/officeDocument/2006/relationships/hyperlink" Target="https://en.wikipedia.org/wiki/Anterior_ethmoidal_artery" TargetMode="External"/><Relationship Id="rId4" Type="http://schemas.openxmlformats.org/officeDocument/2006/relationships/hyperlink" Target="https://en.wikipedia.org/wiki/Posterior_ethmoidal_artery" TargetMode="External"/><Relationship Id="rId9" Type="http://schemas.openxmlformats.org/officeDocument/2006/relationships/hyperlink" Target="https://en.wikipedia.org/wiki/Dorsal_nasal_arter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hort_posterior_ciliary_arteries" TargetMode="External"/><Relationship Id="rId7" Type="http://schemas.openxmlformats.org/officeDocument/2006/relationships/hyperlink" Target="https://en.wikipedia.org/wiki/Inferior_muscular_artery" TargetMode="External"/><Relationship Id="rId2" Type="http://schemas.openxmlformats.org/officeDocument/2006/relationships/hyperlink" Target="https://en.wikipedia.org/wiki/Long_posterior_ciliary_arteri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/index.php?title=Superior_muscular_artery&amp;action=edit&amp;redlink=1" TargetMode="External"/><Relationship Id="rId5" Type="http://schemas.openxmlformats.org/officeDocument/2006/relationships/hyperlink" Target="https://en.wikipedia.org/wiki/Retinal_artery" TargetMode="External"/><Relationship Id="rId4" Type="http://schemas.openxmlformats.org/officeDocument/2006/relationships/hyperlink" Target="https://en.wikipedia.org/wiki/Anterior_ciliary_artery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External_carotid_artery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alatine_glands" TargetMode="External"/><Relationship Id="rId3" Type="http://schemas.openxmlformats.org/officeDocument/2006/relationships/hyperlink" Target="https://en.wikipedia.org/wiki/Facial_artery" TargetMode="External"/><Relationship Id="rId7" Type="http://schemas.openxmlformats.org/officeDocument/2006/relationships/hyperlink" Target="https://en.wikipedia.org/wiki/Soft_palate" TargetMode="External"/><Relationship Id="rId12" Type="http://schemas.openxmlformats.org/officeDocument/2006/relationships/hyperlink" Target="https://en.wikipedia.org/wiki/Pterygoideus_internus" TargetMode="External"/><Relationship Id="rId2" Type="http://schemas.openxmlformats.org/officeDocument/2006/relationships/hyperlink" Target="https://en.wikipedia.org/wiki/Ascending_palatine_arte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Pharynx" TargetMode="External"/><Relationship Id="rId11" Type="http://schemas.openxmlformats.org/officeDocument/2006/relationships/hyperlink" Target="https://en.wikipedia.org/wiki/Tonsillar_branch_of_facial_artery" TargetMode="External"/><Relationship Id="rId5" Type="http://schemas.openxmlformats.org/officeDocument/2006/relationships/hyperlink" Target="https://en.wikipedia.org/wiki/Stylopharyngeus" TargetMode="External"/><Relationship Id="rId10" Type="http://schemas.openxmlformats.org/officeDocument/2006/relationships/hyperlink" Target="https://en.wikipedia.org/wiki/Auditory_tube" TargetMode="External"/><Relationship Id="rId4" Type="http://schemas.openxmlformats.org/officeDocument/2006/relationships/hyperlink" Target="https://en.wikipedia.org/wiki/Styloglossus" TargetMode="External"/><Relationship Id="rId9" Type="http://schemas.openxmlformats.org/officeDocument/2006/relationships/hyperlink" Target="https://en.wikipedia.org/wiki/Palatine_tonsi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hin" TargetMode="External"/><Relationship Id="rId7" Type="http://schemas.openxmlformats.org/officeDocument/2006/relationships/hyperlink" Target="https://en.wikipedia.org/wiki/Integument" TargetMode="External"/><Relationship Id="rId2" Type="http://schemas.openxmlformats.org/officeDocument/2006/relationships/hyperlink" Target="https://en.wikipedia.org/wiki/Submental_arte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Lymph_glands" TargetMode="External"/><Relationship Id="rId5" Type="http://schemas.openxmlformats.org/officeDocument/2006/relationships/hyperlink" Target="https://en.wikipedia.org/wiki/Submandibular_gland" TargetMode="External"/><Relationship Id="rId4" Type="http://schemas.openxmlformats.org/officeDocument/2006/relationships/hyperlink" Target="https://en.wikipedia.org/wiki/Glandular_branches_of_facial_artery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outh" TargetMode="External"/><Relationship Id="rId7" Type="http://schemas.openxmlformats.org/officeDocument/2006/relationships/hyperlink" Target="https://en.wikipedia.org/wiki/Ala_of_the_nose" TargetMode="External"/><Relationship Id="rId2" Type="http://schemas.openxmlformats.org/officeDocument/2006/relationships/hyperlink" Target="https://en.wikipedia.org/wiki/Inferior_labial_arte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Human_nose" TargetMode="External"/><Relationship Id="rId5" Type="http://schemas.openxmlformats.org/officeDocument/2006/relationships/hyperlink" Target="https://en.wikipedia.org/wiki/Nasal_septum" TargetMode="External"/><Relationship Id="rId4" Type="http://schemas.openxmlformats.org/officeDocument/2006/relationships/hyperlink" Target="https://en.wikipedia.org/wiki/Superior_labial_artery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Lacrimal_sac" TargetMode="External"/><Relationship Id="rId3" Type="http://schemas.openxmlformats.org/officeDocument/2006/relationships/hyperlink" Target="https://en.wikipedia.org/wiki/Nasalis_muscle" TargetMode="External"/><Relationship Id="rId7" Type="http://schemas.openxmlformats.org/officeDocument/2006/relationships/hyperlink" Target="https://en.wikipedia.org/wiki/Orbit" TargetMode="External"/><Relationship Id="rId2" Type="http://schemas.openxmlformats.org/officeDocument/2006/relationships/hyperlink" Target="https://en.wikipedia.org/wiki/Lateral_nasal_branch_of_facial_arte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Facial_artery" TargetMode="External"/><Relationship Id="rId5" Type="http://schemas.openxmlformats.org/officeDocument/2006/relationships/hyperlink" Target="https://en.wikipedia.org/wiki/Angular_artery" TargetMode="External"/><Relationship Id="rId4" Type="http://schemas.openxmlformats.org/officeDocument/2006/relationships/hyperlink" Target="https://en.wikipedia.org/wiki/Human_nose" TargetMode="External"/><Relationship Id="rId9" Type="http://schemas.openxmlformats.org/officeDocument/2006/relationships/hyperlink" Target="https://en.wikipedia.org/wiki/Orbicularis_oculi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arotid_gland" TargetMode="External"/><Relationship Id="rId2" Type="http://schemas.openxmlformats.org/officeDocument/2006/relationships/hyperlink" Target="https://en.wikipedia.org/wiki/Pericraniu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Masseter_muscle" TargetMode="External"/><Relationship Id="rId4" Type="http://schemas.openxmlformats.org/officeDocument/2006/relationships/hyperlink" Target="https://en.wikipedia.org/wiki/Parotid_duct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Frontal_sinus" TargetMode="External"/><Relationship Id="rId13" Type="http://schemas.openxmlformats.org/officeDocument/2006/relationships/hyperlink" Target="https://en.wikipedia.org/wiki/Lesser_palatine_nerve" TargetMode="External"/><Relationship Id="rId3" Type="http://schemas.openxmlformats.org/officeDocument/2006/relationships/hyperlink" Target="https://en.wikipedia.org/wiki/Nasal_glands" TargetMode="External"/><Relationship Id="rId7" Type="http://schemas.openxmlformats.org/officeDocument/2006/relationships/hyperlink" Target="https://en.wikipedia.org/wiki/Sphenoid_sinus" TargetMode="External"/><Relationship Id="rId12" Type="http://schemas.openxmlformats.org/officeDocument/2006/relationships/hyperlink" Target="https://en.wikipedia.org/wiki/Palate" TargetMode="External"/><Relationship Id="rId2" Type="http://schemas.openxmlformats.org/officeDocument/2006/relationships/hyperlink" Target="https://en.wikipedia.org/wiki/Greater_petrosal_nerv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/index.php?title=Pharyngeal_gland&amp;action=edit&amp;redlink=1" TargetMode="External"/><Relationship Id="rId11" Type="http://schemas.openxmlformats.org/officeDocument/2006/relationships/hyperlink" Target="https://en.wikipedia.org/wiki/Nasal_cavity" TargetMode="External"/><Relationship Id="rId5" Type="http://schemas.openxmlformats.org/officeDocument/2006/relationships/hyperlink" Target="https://en.wikipedia.org/wiki/Lacrimal_gland" TargetMode="External"/><Relationship Id="rId10" Type="http://schemas.openxmlformats.org/officeDocument/2006/relationships/hyperlink" Target="https://en.wikipedia.org/wiki/Ethmoid_sinus" TargetMode="External"/><Relationship Id="rId4" Type="http://schemas.openxmlformats.org/officeDocument/2006/relationships/hyperlink" Target="https://en.wikipedia.org/wiki/Palatine_glands" TargetMode="External"/><Relationship Id="rId9" Type="http://schemas.openxmlformats.org/officeDocument/2006/relationships/hyperlink" Target="https://en.wikipedia.org/wiki/Maxillary_sinus" TargetMode="External"/><Relationship Id="rId14" Type="http://schemas.openxmlformats.org/officeDocument/2006/relationships/hyperlink" Target="https://en.wikipedia.org/wiki/Greater_palatine_nerve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Submandibular_gland" TargetMode="External"/><Relationship Id="rId3" Type="http://schemas.openxmlformats.org/officeDocument/2006/relationships/hyperlink" Target="https://en.wikipedia.org/wiki/Geniculate_ganglion" TargetMode="External"/><Relationship Id="rId7" Type="http://schemas.openxmlformats.org/officeDocument/2006/relationships/hyperlink" Target="https://en.wikipedia.org/wiki/Chorda_tympani" TargetMode="External"/><Relationship Id="rId2" Type="http://schemas.openxmlformats.org/officeDocument/2006/relationships/hyperlink" Target="https://en.wikipedia.org/wiki/Otic_gangl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Stapedius" TargetMode="External"/><Relationship Id="rId5" Type="http://schemas.openxmlformats.org/officeDocument/2006/relationships/hyperlink" Target="https://en.wikipedia.org/wiki/Nerve_to_stapedius" TargetMode="External"/><Relationship Id="rId4" Type="http://schemas.openxmlformats.org/officeDocument/2006/relationships/hyperlink" Target="https://en.wikipedia.org/wiki/Lesser_petrosal_nerve" TargetMode="External"/><Relationship Id="rId9" Type="http://schemas.openxmlformats.org/officeDocument/2006/relationships/hyperlink" Target="https://en.wikipedia.org/wiki/Sublingual_gland" TargetMode="Externa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Buccal_branch_of_the_facial_nerve" TargetMode="External"/><Relationship Id="rId3" Type="http://schemas.openxmlformats.org/officeDocument/2006/relationships/hyperlink" Target="https://en.wikipedia.org/wiki/Posterior_auricular_nerve" TargetMode="External"/><Relationship Id="rId7" Type="http://schemas.openxmlformats.org/officeDocument/2006/relationships/hyperlink" Target="https://en.wikipedia.org/wiki/Zygomatic_branch_of_the_facial_nerve" TargetMode="External"/><Relationship Id="rId2" Type="http://schemas.openxmlformats.org/officeDocument/2006/relationships/hyperlink" Target="https://en.wikipedia.org/wiki/Stylomastoid_forame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Temporal_branch_of_the_facial_nerve" TargetMode="External"/><Relationship Id="rId5" Type="http://schemas.openxmlformats.org/officeDocument/2006/relationships/hyperlink" Target="https://en.wikipedia.org/wiki/Stylohyoid_muscle" TargetMode="External"/><Relationship Id="rId10" Type="http://schemas.openxmlformats.org/officeDocument/2006/relationships/hyperlink" Target="https://en.wikipedia.org/wiki/Cervical_branch_of_the_facial_nerve" TargetMode="External"/><Relationship Id="rId4" Type="http://schemas.openxmlformats.org/officeDocument/2006/relationships/hyperlink" Target="https://en.wikipedia.org/wiki/Digastric_muscle" TargetMode="External"/><Relationship Id="rId9" Type="http://schemas.openxmlformats.org/officeDocument/2006/relationships/hyperlink" Target="https://en.wikipedia.org/wiki/Marginal_mandibular_branch_of_the_facial_nerve" TargetMode="Externa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428625" y="428625"/>
            <a:ext cx="814387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600">
              <a:latin typeface="Lucida Fax" pitchFamily="18" charset="0"/>
              <a:cs typeface="FrankRuehl" pitchFamily="2" charset="-79"/>
            </a:endParaRPr>
          </a:p>
          <a:p>
            <a:r>
              <a:rPr lang="en-US" sz="3600">
                <a:latin typeface="Lucida Fax" pitchFamily="18" charset="0"/>
                <a:cs typeface="FrankRuehl" pitchFamily="2" charset="-79"/>
              </a:rPr>
              <a:t>Before  starting……</a:t>
            </a:r>
          </a:p>
          <a:p>
            <a:r>
              <a:rPr lang="en-US" sz="3600">
                <a:latin typeface="Lucida Fax" pitchFamily="18" charset="0"/>
                <a:cs typeface="FrankRuehl" pitchFamily="2" charset="-79"/>
              </a:rPr>
              <a:t>   </a:t>
            </a:r>
          </a:p>
          <a:p>
            <a:endParaRPr lang="en-US" sz="3600">
              <a:latin typeface="Lucida Fax" pitchFamily="18" charset="0"/>
              <a:cs typeface="FrankRuehl" pitchFamily="2" charset="-79"/>
            </a:endParaRPr>
          </a:p>
          <a:p>
            <a:r>
              <a:rPr lang="en-US" sz="3600">
                <a:latin typeface="Lucida Fax" pitchFamily="18" charset="0"/>
                <a:cs typeface="FrankRuehl" pitchFamily="2" charset="-79"/>
              </a:rPr>
              <a:t>    please switch off your mobile </a:t>
            </a:r>
            <a:endParaRPr lang="ar-IQ" sz="3600">
              <a:latin typeface="Lucida Fax" pitchFamily="18" charset="0"/>
            </a:endParaRPr>
          </a:p>
        </p:txBody>
      </p:sp>
      <p:pic>
        <p:nvPicPr>
          <p:cNvPr id="3075" name="Picture 2" descr="C:\Documents and Settings\al_bably\Desktop\باطنية\41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75" y="3484563"/>
            <a:ext cx="2157413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800" b="1" i="1" dirty="0"/>
              <a:t>GENERAL ANATOMY</a:t>
            </a:r>
            <a:endParaRPr lang="ar-SA" sz="48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نص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180475" y="2286001"/>
            <a:ext cx="8686800" cy="4953000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4400" dirty="0"/>
              <a:t>SECOND STAGE Lec.No.4</a:t>
            </a:r>
            <a:br>
              <a:rPr lang="en-US" sz="4400" dirty="0"/>
            </a:br>
            <a:r>
              <a:rPr lang="en-US" sz="4400" i="1" dirty="0" err="1"/>
              <a:t>Dr.Mukhalled.Al-Asady</a:t>
            </a:r>
            <a:br>
              <a:rPr lang="en-US" sz="4400" dirty="0"/>
            </a:br>
            <a:r>
              <a:rPr lang="en-US" sz="4400" b="1" dirty="0">
                <a:solidFill>
                  <a:schemeClr val="tx1"/>
                </a:solidFill>
              </a:rPr>
              <a:t> (Oral &amp; maxillofacial surgeon) </a:t>
            </a:r>
            <a:br>
              <a:rPr lang="en-US" sz="4400" dirty="0"/>
            </a:br>
            <a:r>
              <a:rPr lang="en-US" sz="4400" dirty="0"/>
              <a:t>B.D.S-C.A.B.M.F.S</a:t>
            </a:r>
            <a:br>
              <a:rPr lang="en-US" sz="4400" dirty="0"/>
            </a:br>
            <a:r>
              <a:rPr lang="en-US" sz="4400" dirty="0"/>
              <a:t>Al-</a:t>
            </a:r>
            <a:r>
              <a:rPr lang="en-US" sz="4400" dirty="0" err="1"/>
              <a:t>MuthNNa</a:t>
            </a:r>
            <a:r>
              <a:rPr lang="en-US" sz="4400" dirty="0"/>
              <a:t> University</a:t>
            </a:r>
            <a:br>
              <a:rPr lang="en-US" sz="4400" dirty="0"/>
            </a:br>
            <a:r>
              <a:rPr lang="en-US" sz="4400" dirty="0"/>
              <a:t>C0llege of dentistry  </a:t>
            </a:r>
            <a:br>
              <a:rPr lang="en-US" sz="4400" dirty="0"/>
            </a:br>
            <a:r>
              <a:rPr lang="en-US" sz="4400" dirty="0"/>
              <a:t>2024-2025</a:t>
            </a:r>
            <a:br>
              <a:rPr lang="en-US" dirty="0"/>
            </a:b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ar-SA" sz="4800" b="1" i="1" dirty="0">
                <a:solidFill>
                  <a:srgbClr val="FF0000"/>
                </a:solidFill>
              </a:rPr>
              <a:t>2-</a:t>
            </a:r>
            <a:r>
              <a:rPr lang="en-US" sz="4800" b="1" i="1" dirty="0">
                <a:solidFill>
                  <a:srgbClr val="FF0000"/>
                </a:solidFill>
              </a:rPr>
              <a:t>HUMAN FACE</a:t>
            </a:r>
            <a:endParaRPr lang="ar-SA" sz="4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81000" y="2514600"/>
            <a:ext cx="8458200" cy="2286000"/>
          </a:xfrm>
        </p:spPr>
        <p:txBody>
          <a:bodyPr/>
          <a:lstStyle/>
          <a:p>
            <a:pPr rtl="0"/>
            <a:r>
              <a:rPr lang="en-US" sz="4000" b="1" i="1" u="sng" dirty="0">
                <a:solidFill>
                  <a:srgbClr val="FF0000"/>
                </a:solidFill>
              </a:rPr>
              <a:t>Arterial Supply of the Face</a:t>
            </a:r>
            <a:endParaRPr lang="en-US" sz="4000" dirty="0">
              <a:solidFill>
                <a:srgbClr val="FF0000"/>
              </a:solidFill>
            </a:endParaRPr>
          </a:p>
          <a:p>
            <a:pPr rtl="0"/>
            <a:r>
              <a:rPr lang="en-US" sz="4000" b="1" i="1" u="sng" dirty="0"/>
              <a:t>GENERAL INFORMATION:</a:t>
            </a:r>
            <a:endParaRPr lang="en-US" sz="4000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US" b="1" i="1" u="sng" dirty="0"/>
              <a:t>Most</a:t>
            </a:r>
            <a:r>
              <a:rPr lang="en-US" dirty="0"/>
              <a:t> of the </a:t>
            </a:r>
            <a:r>
              <a:rPr lang="en-US" b="1" dirty="0">
                <a:solidFill>
                  <a:srgbClr val="FF0000"/>
                </a:solidFill>
              </a:rPr>
              <a:t>arterial supply </a:t>
            </a:r>
            <a:r>
              <a:rPr lang="en-US" dirty="0"/>
              <a:t>to the face arises from the </a:t>
            </a:r>
            <a:r>
              <a:rPr lang="en-US" b="1" i="1" u="sng" dirty="0">
                <a:solidFill>
                  <a:srgbClr val="FF0000"/>
                </a:solidFill>
              </a:rPr>
              <a:t>superficial temporal artery and facial branches of the external carotid artery</a:t>
            </a:r>
            <a:r>
              <a:rPr lang="en-US" b="1" u="sng" dirty="0">
                <a:solidFill>
                  <a:srgbClr val="FF0000"/>
                </a:solidFill>
              </a:rPr>
              <a:t>.</a:t>
            </a:r>
          </a:p>
          <a:p>
            <a:pPr marL="0" indent="0" algn="just" rtl="0">
              <a:buNone/>
            </a:pPr>
            <a:endParaRPr lang="en-US" b="1" i="1" dirty="0"/>
          </a:p>
          <a:p>
            <a:pPr algn="just" rtl="0"/>
            <a:r>
              <a:rPr lang="en-US" b="1" dirty="0"/>
              <a:t>The face receives a rich blood supply from two main vessels: </a:t>
            </a:r>
            <a:r>
              <a:rPr lang="en-US" b="1" i="1" u="sng" dirty="0"/>
              <a:t>the facial</a:t>
            </a:r>
            <a:r>
              <a:rPr lang="en-US" b="1" i="1" dirty="0"/>
              <a:t> and </a:t>
            </a:r>
            <a:r>
              <a:rPr lang="en-US" b="1" i="1" u="sng" dirty="0"/>
              <a:t>superficial temporal arteries</a:t>
            </a:r>
            <a:r>
              <a:rPr lang="en-US" b="1" i="1" dirty="0"/>
              <a:t>, </a:t>
            </a:r>
            <a:r>
              <a:rPr lang="en-US" dirty="0"/>
              <a:t>which are supplemented by several small arteries that accompany the sensory nerves of the face.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55DF76B-EAFC-0316-B1E9-415851315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Arterial Supply of the Face: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E5726B1-1B8F-6735-9AEA-D42E49401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b="1" dirty="0">
                <a:solidFill>
                  <a:srgbClr val="C00000"/>
                </a:solidFill>
              </a:rPr>
              <a:t>1)Some branches of ECA </a:t>
            </a:r>
          </a:p>
          <a:p>
            <a:pPr marL="0" indent="0" algn="l" rtl="0">
              <a:buNone/>
            </a:pPr>
            <a:r>
              <a:rPr lang="en-US" dirty="0"/>
              <a:t>(FACIAL.A, MAXILLARY.A &amp; SUPERFICIALTEMPORAL.A).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2)OPHALMIC BRANCH OF ICA.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956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Image result for aortic ar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248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rch of aor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81000"/>
            <a:ext cx="69342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 err="1">
                <a:solidFill>
                  <a:srgbClr val="FF0000"/>
                </a:solidFill>
              </a:rPr>
              <a:t>Braanches</a:t>
            </a:r>
            <a:r>
              <a:rPr lang="en-US" b="1" i="1" u="sng" dirty="0">
                <a:solidFill>
                  <a:srgbClr val="FF0000"/>
                </a:solidFill>
              </a:rPr>
              <a:t> of  (ECA):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US" i="1" dirty="0">
                <a:solidFill>
                  <a:srgbClr val="C00000"/>
                </a:solidFill>
              </a:rPr>
              <a:t>S: </a:t>
            </a:r>
            <a:r>
              <a:rPr lang="en-US" b="1" i="1" dirty="0">
                <a:solidFill>
                  <a:srgbClr val="C00000"/>
                </a:solidFill>
              </a:rPr>
              <a:t>superior thyroid artery</a:t>
            </a:r>
            <a:r>
              <a:rPr lang="en-US" i="1" dirty="0">
                <a:solidFill>
                  <a:srgbClr val="C00000"/>
                </a:solidFill>
              </a:rPr>
              <a:t>.</a:t>
            </a:r>
            <a:endParaRPr lang="en-US" dirty="0">
              <a:solidFill>
                <a:srgbClr val="C00000"/>
              </a:solidFill>
            </a:endParaRPr>
          </a:p>
          <a:p>
            <a:pPr algn="just" rtl="0"/>
            <a:r>
              <a:rPr lang="en-US" i="1" dirty="0">
                <a:solidFill>
                  <a:srgbClr val="C00000"/>
                </a:solidFill>
              </a:rPr>
              <a:t>A: </a:t>
            </a:r>
            <a:r>
              <a:rPr lang="en-US" b="1" i="1" dirty="0">
                <a:solidFill>
                  <a:srgbClr val="C00000"/>
                </a:solidFill>
              </a:rPr>
              <a:t>ascending pharyngeal artery</a:t>
            </a:r>
            <a:r>
              <a:rPr lang="en-US" i="1" dirty="0">
                <a:solidFill>
                  <a:srgbClr val="C00000"/>
                </a:solidFill>
              </a:rPr>
              <a:t>.</a:t>
            </a:r>
            <a:endParaRPr lang="en-US" dirty="0">
              <a:solidFill>
                <a:srgbClr val="C00000"/>
              </a:solidFill>
            </a:endParaRPr>
          </a:p>
          <a:p>
            <a:pPr algn="just" rtl="0"/>
            <a:r>
              <a:rPr lang="en-US" i="1" dirty="0">
                <a:solidFill>
                  <a:srgbClr val="C00000"/>
                </a:solidFill>
              </a:rPr>
              <a:t>L: </a:t>
            </a:r>
            <a:r>
              <a:rPr lang="en-US" b="1" i="1" dirty="0">
                <a:solidFill>
                  <a:srgbClr val="C00000"/>
                </a:solidFill>
              </a:rPr>
              <a:t>lingual artery</a:t>
            </a:r>
            <a:r>
              <a:rPr lang="en-US" i="1" dirty="0">
                <a:solidFill>
                  <a:srgbClr val="C00000"/>
                </a:solidFill>
              </a:rPr>
              <a:t>.</a:t>
            </a:r>
            <a:endParaRPr lang="en-US" dirty="0">
              <a:solidFill>
                <a:srgbClr val="C00000"/>
              </a:solidFill>
            </a:endParaRPr>
          </a:p>
          <a:p>
            <a:pPr algn="just" rtl="0"/>
            <a:r>
              <a:rPr lang="en-US" b="1" i="1" u="sng" dirty="0">
                <a:solidFill>
                  <a:srgbClr val="FF0000"/>
                </a:solidFill>
              </a:rPr>
              <a:t>F: facial artery.</a:t>
            </a:r>
            <a:endParaRPr lang="en-US" b="1" u="sng" dirty="0">
              <a:solidFill>
                <a:srgbClr val="FF0000"/>
              </a:solidFill>
            </a:endParaRPr>
          </a:p>
          <a:p>
            <a:pPr algn="just" rtl="0"/>
            <a:r>
              <a:rPr lang="en-US" i="1" dirty="0">
                <a:solidFill>
                  <a:srgbClr val="C00000"/>
                </a:solidFill>
              </a:rPr>
              <a:t>O: </a:t>
            </a:r>
            <a:r>
              <a:rPr lang="en-US" b="1" i="1" dirty="0">
                <a:solidFill>
                  <a:srgbClr val="C00000"/>
                </a:solidFill>
              </a:rPr>
              <a:t>occipital artery</a:t>
            </a:r>
            <a:r>
              <a:rPr lang="en-US" i="1" dirty="0">
                <a:solidFill>
                  <a:srgbClr val="C00000"/>
                </a:solidFill>
              </a:rPr>
              <a:t>.</a:t>
            </a:r>
            <a:endParaRPr lang="en-US" dirty="0">
              <a:solidFill>
                <a:srgbClr val="C00000"/>
              </a:solidFill>
            </a:endParaRPr>
          </a:p>
          <a:p>
            <a:pPr algn="just" rtl="0"/>
            <a:r>
              <a:rPr lang="en-US" i="1" dirty="0">
                <a:solidFill>
                  <a:srgbClr val="C00000"/>
                </a:solidFill>
              </a:rPr>
              <a:t>P: </a:t>
            </a:r>
            <a:r>
              <a:rPr lang="en-US" b="1" i="1" dirty="0">
                <a:solidFill>
                  <a:srgbClr val="C00000"/>
                </a:solidFill>
              </a:rPr>
              <a:t>posterior auricular artery</a:t>
            </a:r>
            <a:r>
              <a:rPr lang="en-US" i="1" dirty="0">
                <a:solidFill>
                  <a:srgbClr val="C00000"/>
                </a:solidFill>
              </a:rPr>
              <a:t>.</a:t>
            </a:r>
            <a:endParaRPr lang="en-US" dirty="0">
              <a:solidFill>
                <a:srgbClr val="C00000"/>
              </a:solidFill>
            </a:endParaRPr>
          </a:p>
          <a:p>
            <a:pPr algn="just" rtl="0"/>
            <a:r>
              <a:rPr lang="en-US" i="1" u="sng" dirty="0">
                <a:solidFill>
                  <a:srgbClr val="FF0000"/>
                </a:solidFill>
              </a:rPr>
              <a:t>M: </a:t>
            </a:r>
            <a:r>
              <a:rPr lang="en-US" b="1" i="1" u="sng" dirty="0">
                <a:solidFill>
                  <a:srgbClr val="FF0000"/>
                </a:solidFill>
              </a:rPr>
              <a:t>maxillary artery.</a:t>
            </a:r>
            <a:endParaRPr lang="en-US" b="1" u="sng" dirty="0">
              <a:solidFill>
                <a:srgbClr val="FF0000"/>
              </a:solidFill>
            </a:endParaRPr>
          </a:p>
          <a:p>
            <a:pPr algn="just" rtl="0"/>
            <a:r>
              <a:rPr lang="en-US" b="1" i="1" u="sng" dirty="0">
                <a:solidFill>
                  <a:srgbClr val="FF0000"/>
                </a:solidFill>
              </a:rPr>
              <a:t>S: superficial temporal artery</a:t>
            </a:r>
            <a:endParaRPr lang="en-US" b="1" u="sng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 descr="Image result for aortic arch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2772" name="AutoShape 4" descr="Image result for aortic arch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2774" name="AutoShape 6" descr="Image result for aortic arch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2776" name="Picture 8" descr="Image result for common carotid artery branch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90500"/>
            <a:ext cx="59436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Image result for common carotid artery branch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52400"/>
            <a:ext cx="57150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sz="3600" dirty="0">
                <a:solidFill>
                  <a:srgbClr val="C00000"/>
                </a:solidFill>
              </a:rPr>
              <a:t>The </a:t>
            </a:r>
            <a:r>
              <a:rPr lang="en-US" sz="3600" b="1" i="1" dirty="0">
                <a:solidFill>
                  <a:srgbClr val="C00000"/>
                </a:solidFill>
              </a:rPr>
              <a:t>internal carotid artery </a:t>
            </a:r>
            <a:r>
              <a:rPr lang="en-US" sz="3600" dirty="0"/>
              <a:t>supplies the anterior portion of the forehead and dorsal surface of the nose via </a:t>
            </a:r>
            <a:r>
              <a:rPr lang="en-US" sz="3600" b="1" i="1" dirty="0">
                <a:solidFill>
                  <a:srgbClr val="FF0000"/>
                </a:solidFill>
              </a:rPr>
              <a:t>ophthalmic artery </a:t>
            </a:r>
            <a:r>
              <a:rPr lang="en-US" sz="3600" dirty="0">
                <a:solidFill>
                  <a:srgbClr val="FF0000"/>
                </a:solidFill>
              </a:rPr>
              <a:t>branches.</a:t>
            </a:r>
          </a:p>
          <a:p>
            <a:pPr algn="just" rtl="0"/>
            <a:endParaRPr lang="en-US" sz="3600" dirty="0"/>
          </a:p>
          <a:p>
            <a:pPr algn="just" rtl="0"/>
            <a:r>
              <a:rPr lang="en-US" sz="3600" dirty="0"/>
              <a:t>The arteries of the face anastomose freely</a:t>
            </a:r>
            <a:r>
              <a:rPr lang="en-US" sz="3600" b="1" i="1" u="sng" dirty="0"/>
              <a:t>.</a:t>
            </a:r>
            <a:endParaRPr lang="en-US" sz="3600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mage result for internal carotid art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04800"/>
            <a:ext cx="54102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mage result for internal carotid art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76400"/>
            <a:ext cx="8839200" cy="4114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b="1" i="1" dirty="0">
                <a:solidFill>
                  <a:srgbClr val="FF0000"/>
                </a:solidFill>
              </a:rPr>
              <a:t>BRANCHES OF ophthalmic artery</a:t>
            </a:r>
            <a:endParaRPr lang="ar-SA" sz="4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Orbital group</a:t>
            </a:r>
            <a:r>
              <a:rPr lang="en-US" b="1" dirty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 rtl="0"/>
            <a:r>
              <a:rPr lang="en-US" b="1" dirty="0"/>
              <a:t>The orbital group, distributing vessels to the orbit and surrounding parts, includes:</a:t>
            </a:r>
          </a:p>
          <a:p>
            <a:pPr lvl="0" algn="just" rtl="0"/>
            <a:r>
              <a:rPr lang="en-US" b="1" i="1" dirty="0" err="1">
                <a:solidFill>
                  <a:srgbClr val="FF0000"/>
                </a:solidFill>
                <a:hlinkClick r:id="rId2" tooltip="Lacrim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Lacrimal</a:t>
            </a:r>
            <a:r>
              <a:rPr lang="en-US" b="1" i="1" dirty="0">
                <a:solidFill>
                  <a:srgbClr val="FF0000"/>
                </a:solidFill>
                <a:hlinkClick r:id="rId2" tooltip="Lacrim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artery</a:t>
            </a:r>
            <a:r>
              <a:rPr lang="en-US" b="1" i="1" dirty="0">
                <a:solidFill>
                  <a:srgbClr val="FF0000"/>
                </a:solidFill>
              </a:rPr>
              <a:t> </a:t>
            </a:r>
          </a:p>
          <a:p>
            <a:pPr lvl="0" algn="just" rtl="0"/>
            <a:r>
              <a:rPr lang="en-US" b="1" i="1" dirty="0" err="1">
                <a:solidFill>
                  <a:srgbClr val="FF0000"/>
                </a:solidFill>
                <a:hlinkClick r:id="rId3" tooltip="Supraorbit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Supraorbital</a:t>
            </a:r>
            <a:r>
              <a:rPr lang="en-US" b="1" i="1" dirty="0">
                <a:solidFill>
                  <a:srgbClr val="FF0000"/>
                </a:solidFill>
                <a:hlinkClick r:id="rId3" tooltip="Supraorbit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artery</a:t>
            </a:r>
            <a:r>
              <a:rPr lang="en-US" b="1" i="1" dirty="0">
                <a:solidFill>
                  <a:srgbClr val="FF0000"/>
                </a:solidFill>
              </a:rPr>
              <a:t> </a:t>
            </a:r>
          </a:p>
          <a:p>
            <a:pPr lvl="0" algn="just" rtl="0"/>
            <a:r>
              <a:rPr lang="en-US" b="1" dirty="0">
                <a:hlinkClick r:id="rId4" tooltip="Posterior ethmoidal artery"/>
              </a:rPr>
              <a:t>Posterior </a:t>
            </a:r>
            <a:r>
              <a:rPr lang="en-US" b="1" dirty="0" err="1">
                <a:hlinkClick r:id="rId4" tooltip="Posterior ethmoidal artery"/>
              </a:rPr>
              <a:t>ethmoidal</a:t>
            </a:r>
            <a:r>
              <a:rPr lang="en-US" b="1" dirty="0">
                <a:hlinkClick r:id="rId4" tooltip="Posterior ethmoidal artery"/>
              </a:rPr>
              <a:t> artery</a:t>
            </a:r>
            <a:r>
              <a:rPr lang="en-US" b="1" dirty="0"/>
              <a:t> </a:t>
            </a:r>
          </a:p>
          <a:p>
            <a:pPr lvl="0" algn="just" rtl="0"/>
            <a:r>
              <a:rPr lang="en-US" b="1" i="1" dirty="0">
                <a:solidFill>
                  <a:srgbClr val="FF0000"/>
                </a:solidFill>
                <a:hlinkClick r:id="rId5" tooltip="Anterior ethmoid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Anterior ethmoidal artery</a:t>
            </a:r>
            <a:r>
              <a:rPr lang="en-US" b="1" i="1" dirty="0">
                <a:solidFill>
                  <a:srgbClr val="FF0000"/>
                </a:solidFill>
              </a:rPr>
              <a:t> (</a:t>
            </a:r>
            <a:r>
              <a:rPr lang="en-US" b="1" i="1" dirty="0">
                <a:solidFill>
                  <a:schemeClr val="tx1"/>
                </a:solidFill>
              </a:rPr>
              <a:t>by</a:t>
            </a:r>
            <a:r>
              <a:rPr lang="en-US" b="1" i="1" dirty="0">
                <a:solidFill>
                  <a:srgbClr val="FF0000"/>
                </a:solidFill>
              </a:rPr>
              <a:t> external nasal branch)</a:t>
            </a:r>
          </a:p>
          <a:p>
            <a:pPr lvl="0" algn="just" rtl="0"/>
            <a:r>
              <a:rPr lang="en-US" b="1" dirty="0">
                <a:hlinkClick r:id="rId6" tooltip="Medial palpebral artery"/>
              </a:rPr>
              <a:t>Medial </a:t>
            </a:r>
            <a:r>
              <a:rPr lang="en-US" b="1" dirty="0" err="1">
                <a:hlinkClick r:id="rId6" tooltip="Medial palpebral artery"/>
              </a:rPr>
              <a:t>palpebral</a:t>
            </a:r>
            <a:r>
              <a:rPr lang="en-US" b="1" dirty="0">
                <a:hlinkClick r:id="rId6" tooltip="Medial palpebral artery"/>
              </a:rPr>
              <a:t> artery</a:t>
            </a:r>
            <a:r>
              <a:rPr lang="en-US" b="1" i="1" dirty="0"/>
              <a:t>. </a:t>
            </a:r>
            <a:endParaRPr lang="en-US" b="1" dirty="0"/>
          </a:p>
          <a:p>
            <a:pPr lvl="0" algn="just" rtl="0"/>
            <a:r>
              <a:rPr lang="en-US" b="1" u="sng" dirty="0">
                <a:solidFill>
                  <a:srgbClr val="FF0000"/>
                </a:solidFill>
                <a:hlinkClick r:id="rId7" tooltip="Front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Frontal artery</a:t>
            </a:r>
            <a:r>
              <a:rPr lang="en-US" b="1" u="sng" dirty="0">
                <a:solidFill>
                  <a:srgbClr val="FF0000"/>
                </a:solidFill>
              </a:rPr>
              <a:t>, </a:t>
            </a:r>
            <a:r>
              <a:rPr lang="en-US" b="1" dirty="0"/>
              <a:t>also called the </a:t>
            </a:r>
            <a:r>
              <a:rPr lang="en-US" b="1" i="1" dirty="0" err="1">
                <a:solidFill>
                  <a:srgbClr val="FF0000"/>
                </a:solidFill>
                <a:hlinkClick r:id="rId8" tooltip="Supratrochlear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Supratrochlear</a:t>
            </a:r>
            <a:r>
              <a:rPr lang="en-US" b="1" i="1" dirty="0">
                <a:solidFill>
                  <a:srgbClr val="FF0000"/>
                </a:solidFill>
                <a:hlinkClick r:id="rId8" tooltip="Supratrochlear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artery</a:t>
            </a:r>
            <a:endParaRPr lang="en-US" b="1" i="1" dirty="0">
              <a:solidFill>
                <a:srgbClr val="FF0000"/>
              </a:solidFill>
            </a:endParaRPr>
          </a:p>
          <a:p>
            <a:pPr algn="just" rtl="0"/>
            <a:r>
              <a:rPr lang="en-US" b="1" i="1" dirty="0">
                <a:solidFill>
                  <a:srgbClr val="FF0000"/>
                </a:solidFill>
                <a:hlinkClick r:id="rId9" tooltip="Dorsal nas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Dorsal nasal artery</a:t>
            </a:r>
            <a:endParaRPr lang="ar-SA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Ocular group</a:t>
            </a:r>
            <a:r>
              <a:rPr lang="en-US" b="1" dirty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US" b="1" dirty="0"/>
              <a:t>The ocular group, distributing vessels to the eye and its muscles, includes:</a:t>
            </a:r>
          </a:p>
          <a:p>
            <a:pPr lvl="0" algn="just" rtl="0"/>
            <a:r>
              <a:rPr lang="en-US" b="1" dirty="0">
                <a:hlinkClick r:id="rId2"/>
              </a:rPr>
              <a:t>Long posterior </a:t>
            </a:r>
            <a:r>
              <a:rPr lang="en-US" b="1" dirty="0" err="1">
                <a:hlinkClick r:id="rId2"/>
              </a:rPr>
              <a:t>ciliary</a:t>
            </a:r>
            <a:r>
              <a:rPr lang="en-US" b="1" dirty="0">
                <a:hlinkClick r:id="rId2"/>
              </a:rPr>
              <a:t> arteries</a:t>
            </a:r>
            <a:r>
              <a:rPr lang="en-US" b="1" dirty="0"/>
              <a:t> </a:t>
            </a:r>
          </a:p>
          <a:p>
            <a:pPr lvl="0" algn="just" rtl="0"/>
            <a:r>
              <a:rPr lang="en-US" b="1" dirty="0">
                <a:hlinkClick r:id="rId3" tooltip="Short posterior ciliary arteries"/>
              </a:rPr>
              <a:t>Short posterior </a:t>
            </a:r>
            <a:r>
              <a:rPr lang="en-US" b="1" dirty="0" err="1">
                <a:hlinkClick r:id="rId3" tooltip="Short posterior ciliary arteries"/>
              </a:rPr>
              <a:t>ciliary</a:t>
            </a:r>
            <a:r>
              <a:rPr lang="en-US" b="1" dirty="0">
                <a:hlinkClick r:id="rId3" tooltip="Short posterior ciliary arteries"/>
              </a:rPr>
              <a:t> arteries</a:t>
            </a:r>
            <a:r>
              <a:rPr lang="en-US" b="1" dirty="0"/>
              <a:t> </a:t>
            </a:r>
          </a:p>
          <a:p>
            <a:pPr lvl="0" algn="just" rtl="0"/>
            <a:r>
              <a:rPr lang="en-US" b="1" dirty="0">
                <a:hlinkClick r:id="rId4" tooltip="Anterior ciliary artery"/>
              </a:rPr>
              <a:t>Anterior </a:t>
            </a:r>
            <a:r>
              <a:rPr lang="en-US" b="1" dirty="0" err="1">
                <a:hlinkClick r:id="rId4" tooltip="Anterior ciliary artery"/>
              </a:rPr>
              <a:t>ciliary</a:t>
            </a:r>
            <a:r>
              <a:rPr lang="en-US" b="1" dirty="0">
                <a:hlinkClick r:id="rId4" tooltip="Anterior ciliary artery"/>
              </a:rPr>
              <a:t> artery</a:t>
            </a:r>
            <a:endParaRPr lang="en-US" b="1" dirty="0"/>
          </a:p>
          <a:p>
            <a:pPr lvl="0" algn="just" rtl="0"/>
            <a:r>
              <a:rPr lang="en-US" b="1" dirty="0">
                <a:hlinkClick r:id="rId5" tooltip="Retinal artery"/>
              </a:rPr>
              <a:t>Central retinal artery</a:t>
            </a:r>
            <a:r>
              <a:rPr lang="en-US" b="1" dirty="0"/>
              <a:t> </a:t>
            </a:r>
          </a:p>
          <a:p>
            <a:pPr lvl="0" algn="just" rtl="0"/>
            <a:r>
              <a:rPr lang="en-US" b="1" dirty="0">
                <a:hlinkClick r:id="rId6" tooltip="Superior muscular artery (page does not exist)"/>
              </a:rPr>
              <a:t>Superior muscular artery</a:t>
            </a:r>
            <a:r>
              <a:rPr lang="en-US" b="1" dirty="0"/>
              <a:t> </a:t>
            </a:r>
          </a:p>
          <a:p>
            <a:pPr algn="just" rtl="0"/>
            <a:r>
              <a:rPr lang="en-US" b="1" dirty="0">
                <a:hlinkClick r:id="rId7" tooltip="Inferior muscular artery"/>
              </a:rPr>
              <a:t>Inferior muscular artery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mage result for internal carotid art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106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b="1" dirty="0">
                <a:solidFill>
                  <a:srgbClr val="FF0000"/>
                </a:solidFill>
              </a:rPr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rgbClr val="C00000"/>
                </a:solidFill>
              </a:rPr>
              <a:t>Arterial supply for human face :</a:t>
            </a:r>
            <a:endParaRPr lang="ar-SA" sz="40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I)FACIAL ARTERY: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dirty="0"/>
              <a:t>The </a:t>
            </a:r>
            <a:r>
              <a:rPr lang="en-US" b="1" dirty="0"/>
              <a:t>facial artery</a:t>
            </a:r>
            <a:r>
              <a:rPr lang="en-US" dirty="0"/>
              <a:t> (</a:t>
            </a:r>
            <a:r>
              <a:rPr lang="en-US" b="1" dirty="0"/>
              <a:t>external maxillary artery</a:t>
            </a:r>
            <a:r>
              <a:rPr lang="en-US" dirty="0"/>
              <a:t> in older texts) is a branch of the </a:t>
            </a:r>
            <a:r>
              <a:rPr lang="en-US" u="sng" dirty="0">
                <a:hlinkClick r:id="rId2" tooltip="External carotid artery"/>
              </a:rPr>
              <a:t>external carotid artery</a:t>
            </a:r>
            <a:r>
              <a:rPr lang="en-US" dirty="0"/>
              <a:t> that supplies structures of the superficial face.</a:t>
            </a:r>
          </a:p>
          <a:p>
            <a:pPr algn="just" rtl="0"/>
            <a:r>
              <a:rPr lang="en-US" dirty="0"/>
              <a:t>Having arched upward and over the </a:t>
            </a:r>
            <a:r>
              <a:rPr lang="en-US" dirty="0" err="1"/>
              <a:t>submandibular</a:t>
            </a:r>
            <a:r>
              <a:rPr lang="en-US" dirty="0"/>
              <a:t> salivary gland, it curves around the inferior margin of the body of the mandible at the anterior border of the </a:t>
            </a:r>
            <a:r>
              <a:rPr lang="en-US" dirty="0" err="1"/>
              <a:t>masseter</a:t>
            </a:r>
            <a:r>
              <a:rPr lang="en-US" dirty="0"/>
              <a:t> muscle.</a:t>
            </a:r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US" dirty="0"/>
              <a:t>It runs upward in a tortuous course </a:t>
            </a:r>
            <a:r>
              <a:rPr lang="en-US" b="1" dirty="0"/>
              <a:t>toward the angle </a:t>
            </a:r>
            <a:r>
              <a:rPr lang="en-US" dirty="0"/>
              <a:t>of the mouth and is covered by the platysma and the risorius muscles.</a:t>
            </a:r>
          </a:p>
          <a:p>
            <a:pPr algn="just" rtl="0"/>
            <a:r>
              <a:rPr lang="en-US" dirty="0"/>
              <a:t> It then ascends </a:t>
            </a:r>
            <a:r>
              <a:rPr lang="en-US" b="1" dirty="0"/>
              <a:t>deep</a:t>
            </a:r>
            <a:r>
              <a:rPr lang="en-US" dirty="0"/>
              <a:t> to the zygomaticus muscles and the </a:t>
            </a:r>
            <a:r>
              <a:rPr lang="en-US" dirty="0" err="1"/>
              <a:t>levator</a:t>
            </a:r>
            <a:r>
              <a:rPr lang="en-US" dirty="0"/>
              <a:t> labii superioris muscle and runs along the </a:t>
            </a:r>
            <a:r>
              <a:rPr lang="en-US" b="1" dirty="0"/>
              <a:t>side of the nose </a:t>
            </a:r>
            <a:r>
              <a:rPr lang="en-US" dirty="0"/>
              <a:t>to the </a:t>
            </a:r>
            <a:r>
              <a:rPr lang="en-US" b="1" dirty="0"/>
              <a:t>medial angle of the eye</a:t>
            </a:r>
            <a:r>
              <a:rPr lang="en-US" dirty="0"/>
              <a:t>, where it anastomoses with the terminal branches of the ophthalmic artery.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85344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Cervical &amp; facial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i="1" u="sng" dirty="0">
                <a:solidFill>
                  <a:srgbClr val="FF0000"/>
                </a:solidFill>
              </a:rPr>
              <a:t>BRANCHES:</a:t>
            </a:r>
            <a:endParaRPr lang="ar-SA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A)Cervical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0">
              <a:buNone/>
            </a:pPr>
            <a:r>
              <a:rPr lang="en-US" dirty="0">
                <a:solidFill>
                  <a:srgbClr val="FF0000"/>
                </a:solidFill>
              </a:rPr>
              <a:t>1}</a:t>
            </a:r>
            <a:r>
              <a:rPr lang="en-US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Ascending palatine artery</a:t>
            </a:r>
            <a:r>
              <a:rPr lang="en-US" b="1" dirty="0">
                <a:solidFill>
                  <a:srgbClr val="FF0000"/>
                </a:solidFill>
              </a:rPr>
              <a:t> :  </a:t>
            </a:r>
            <a:r>
              <a:rPr lang="en-US" dirty="0"/>
              <a:t>arises close to the origin of the </a:t>
            </a:r>
            <a:r>
              <a:rPr lang="en-US" u="sng" dirty="0">
                <a:hlinkClick r:id="rId3" tooltip="Facial artery"/>
              </a:rPr>
              <a:t>facial artery</a:t>
            </a:r>
            <a:r>
              <a:rPr lang="en-US" dirty="0"/>
              <a:t> and passes up between the </a:t>
            </a:r>
            <a:r>
              <a:rPr lang="en-US" u="sng" dirty="0">
                <a:hlinkClick r:id="rId4" tooltip="Styloglossus"/>
              </a:rPr>
              <a:t>styloglossus</a:t>
            </a:r>
            <a:r>
              <a:rPr lang="en-US" dirty="0"/>
              <a:t> and </a:t>
            </a:r>
            <a:r>
              <a:rPr lang="en-US" u="sng" dirty="0">
                <a:hlinkClick r:id="rId5" tooltip="Stylopharyngeus"/>
              </a:rPr>
              <a:t>stylopharyngeus</a:t>
            </a:r>
            <a:r>
              <a:rPr lang="en-US" dirty="0"/>
              <a:t> to the side of the </a:t>
            </a:r>
            <a:r>
              <a:rPr lang="en-US" u="sng" dirty="0">
                <a:hlinkClick r:id="rId6"/>
              </a:rPr>
              <a:t>pharynx</a:t>
            </a:r>
            <a:r>
              <a:rPr lang="en-US" dirty="0"/>
              <a:t>, supplies the </a:t>
            </a:r>
            <a:r>
              <a:rPr lang="en-US" u="sng" dirty="0">
                <a:hlinkClick r:id="rId7" tooltip="Soft palate"/>
              </a:rPr>
              <a:t>soft palate</a:t>
            </a:r>
            <a:r>
              <a:rPr lang="en-US" dirty="0"/>
              <a:t>, </a:t>
            </a:r>
            <a:r>
              <a:rPr lang="en-US" u="sng" dirty="0">
                <a:hlinkClick r:id="rId8"/>
              </a:rPr>
              <a:t>palatine glands</a:t>
            </a:r>
            <a:r>
              <a:rPr lang="en-US" dirty="0"/>
              <a:t>, </a:t>
            </a:r>
            <a:r>
              <a:rPr lang="en-US" u="sng" dirty="0">
                <a:hlinkClick r:id="rId9" tooltip="Palatine tonsil"/>
              </a:rPr>
              <a:t>palatine tonsil</a:t>
            </a:r>
            <a:r>
              <a:rPr lang="en-US" dirty="0"/>
              <a:t> and </a:t>
            </a:r>
            <a:r>
              <a:rPr lang="en-US" u="sng" dirty="0">
                <a:hlinkClick r:id="rId10"/>
              </a:rPr>
              <a:t>auditory tube</a:t>
            </a:r>
            <a:r>
              <a:rPr lang="en-US" dirty="0"/>
              <a:t>.</a:t>
            </a:r>
          </a:p>
          <a:p>
            <a:pPr algn="just" rtl="0">
              <a:buNone/>
            </a:pPr>
            <a:r>
              <a:rPr lang="en-US" dirty="0">
                <a:solidFill>
                  <a:srgbClr val="FF0000"/>
                </a:solidFill>
              </a:rPr>
              <a:t>2}</a:t>
            </a:r>
            <a:r>
              <a:rPr lang="en-US" b="1" dirty="0">
                <a:solidFill>
                  <a:srgbClr val="FF0000"/>
                </a:solidFill>
                <a:hlinkClick r:id="rId11" tooltip="Tonsillar branch of faci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Tonsillar branch</a:t>
            </a:r>
            <a:r>
              <a:rPr lang="en-US" b="1" dirty="0">
                <a:solidFill>
                  <a:srgbClr val="FF0000"/>
                </a:solidFill>
              </a:rPr>
              <a:t> :  </a:t>
            </a:r>
            <a:r>
              <a:rPr lang="en-US" dirty="0"/>
              <a:t>ascends between the </a:t>
            </a:r>
            <a:r>
              <a:rPr lang="en-US" u="sng" dirty="0" err="1">
                <a:hlinkClick r:id="rId12"/>
              </a:rPr>
              <a:t>pterygoideus</a:t>
            </a:r>
            <a:r>
              <a:rPr lang="en-US" u="sng" dirty="0">
                <a:hlinkClick r:id="rId12"/>
              </a:rPr>
              <a:t> internus</a:t>
            </a:r>
            <a:r>
              <a:rPr lang="en-US" dirty="0"/>
              <a:t> and </a:t>
            </a:r>
            <a:r>
              <a:rPr lang="en-US" u="sng" dirty="0">
                <a:hlinkClick r:id="rId4" tooltip="Styloglossus"/>
              </a:rPr>
              <a:t>styloglossus</a:t>
            </a:r>
            <a:r>
              <a:rPr lang="en-US" dirty="0"/>
              <a:t> muscles, and then along the side  of the </a:t>
            </a:r>
            <a:r>
              <a:rPr lang="en-US" u="sng" dirty="0" err="1">
                <a:hlinkClick r:id="rId6" tooltip="Pharynx"/>
              </a:rPr>
              <a:t>pharynx</a:t>
            </a:r>
            <a:r>
              <a:rPr lang="en-US" dirty="0" err="1"/>
              <a:t>,supplies</a:t>
            </a:r>
            <a:r>
              <a:rPr lang="en-US" dirty="0"/>
              <a:t> </a:t>
            </a:r>
            <a:r>
              <a:rPr lang="en-US" u="sng" dirty="0">
                <a:hlinkClick r:id="rId9"/>
              </a:rPr>
              <a:t>palatine tonsil</a:t>
            </a:r>
            <a:r>
              <a:rPr lang="en-US" dirty="0"/>
              <a:t>.</a:t>
            </a:r>
          </a:p>
          <a:p>
            <a:pPr algn="just" rtl="0">
              <a:buNone/>
            </a:pPr>
            <a:endParaRPr lang="en-US" dirty="0"/>
          </a:p>
          <a:p>
            <a:pPr algn="just"/>
            <a:endParaRPr lang="ar-S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buNone/>
            </a:pPr>
            <a:r>
              <a:rPr lang="en-US" dirty="0">
                <a:solidFill>
                  <a:srgbClr val="FF0000"/>
                </a:solidFill>
              </a:rPr>
              <a:t>3}</a:t>
            </a:r>
            <a:r>
              <a:rPr lang="en-US" dirty="0">
                <a:solidFill>
                  <a:srgbClr val="FF0000"/>
                </a:solidFill>
                <a:hlinkClick r:id="rId2" tooltip="Subment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Submental artery</a:t>
            </a:r>
            <a:r>
              <a:rPr lang="en-US" dirty="0">
                <a:solidFill>
                  <a:srgbClr val="FF0000"/>
                </a:solidFill>
              </a:rPr>
              <a:t> :</a:t>
            </a:r>
          </a:p>
          <a:p>
            <a:pPr algn="just" rtl="0"/>
            <a:r>
              <a:rPr lang="en-US" dirty="0"/>
              <a:t>It supplies the surrounding muscles(</a:t>
            </a:r>
            <a:r>
              <a:rPr lang="en-US" dirty="0" err="1"/>
              <a:t>mylohyoid</a:t>
            </a:r>
            <a:r>
              <a:rPr lang="en-US" dirty="0"/>
              <a:t> and </a:t>
            </a:r>
            <a:r>
              <a:rPr lang="en-US" dirty="0" err="1"/>
              <a:t>diagastric</a:t>
            </a:r>
            <a:r>
              <a:rPr lang="en-US" dirty="0"/>
              <a:t>),</a:t>
            </a:r>
            <a:r>
              <a:rPr lang="en-US" dirty="0" err="1"/>
              <a:t>submandibular</a:t>
            </a:r>
            <a:r>
              <a:rPr lang="en-US" dirty="0"/>
              <a:t> </a:t>
            </a:r>
            <a:r>
              <a:rPr lang="en-US" dirty="0" err="1"/>
              <a:t>gland,chin</a:t>
            </a:r>
            <a:r>
              <a:rPr lang="en-US" dirty="0"/>
              <a:t> &amp; lower lip,  runs on the underside of the </a:t>
            </a:r>
            <a:r>
              <a:rPr lang="en-US" u="sng" dirty="0">
                <a:hlinkClick r:id="rId3"/>
              </a:rPr>
              <a:t>chin</a:t>
            </a:r>
            <a:r>
              <a:rPr lang="en-US" dirty="0"/>
              <a:t>.</a:t>
            </a:r>
          </a:p>
          <a:p>
            <a:pPr algn="just" rtl="0">
              <a:buNone/>
            </a:pPr>
            <a:r>
              <a:rPr lang="en-US" dirty="0">
                <a:solidFill>
                  <a:srgbClr val="FF0000"/>
                </a:solidFill>
              </a:rPr>
              <a:t>4}</a:t>
            </a:r>
            <a:r>
              <a:rPr lang="en-US" dirty="0">
                <a:solidFill>
                  <a:srgbClr val="FF0000"/>
                </a:solidFill>
                <a:hlinkClick r:id="rId4" tooltip="Glandular branches of faci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Glandular branches</a:t>
            </a:r>
            <a:r>
              <a:rPr lang="en-US" dirty="0">
                <a:solidFill>
                  <a:srgbClr val="FF0000"/>
                </a:solidFill>
              </a:rPr>
              <a:t> : </a:t>
            </a:r>
            <a:r>
              <a:rPr lang="en-US" dirty="0"/>
              <a:t>(Submaxillary branches)</a:t>
            </a:r>
          </a:p>
          <a:p>
            <a:pPr algn="just" rtl="0"/>
            <a:r>
              <a:rPr lang="en-US" dirty="0"/>
              <a:t>supply the </a:t>
            </a:r>
            <a:r>
              <a:rPr lang="en-US" u="sng" dirty="0" err="1">
                <a:hlinkClick r:id="rId5" tooltip="Submandibular gland"/>
              </a:rPr>
              <a:t>submandibular</a:t>
            </a:r>
            <a:r>
              <a:rPr lang="en-US" u="sng" dirty="0">
                <a:hlinkClick r:id="rId5" tooltip="Submandibular gland"/>
              </a:rPr>
              <a:t> gland</a:t>
            </a:r>
            <a:r>
              <a:rPr lang="en-US" dirty="0"/>
              <a:t>, some being prolonged to the neighboring muscles, </a:t>
            </a:r>
            <a:r>
              <a:rPr lang="en-US" u="sng" dirty="0">
                <a:hlinkClick r:id="rId6" tooltip="Lymph glands"/>
              </a:rPr>
              <a:t>lymph glands</a:t>
            </a:r>
            <a:r>
              <a:rPr lang="en-US" dirty="0"/>
              <a:t>, and </a:t>
            </a:r>
            <a:r>
              <a:rPr lang="en-US" u="sng" dirty="0">
                <a:hlinkClick r:id="rId7" tooltip="Integument"/>
              </a:rPr>
              <a:t>integument</a:t>
            </a:r>
            <a:r>
              <a:rPr lang="en-US" dirty="0"/>
              <a:t>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B)Facial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buNone/>
            </a:pPr>
            <a:r>
              <a:rPr lang="en-US" dirty="0">
                <a:solidFill>
                  <a:srgbClr val="FF0000"/>
                </a:solidFill>
              </a:rPr>
              <a:t>1}</a:t>
            </a:r>
            <a:r>
              <a:rPr lang="en-US" dirty="0">
                <a:solidFill>
                  <a:srgbClr val="FF0000"/>
                </a:solidFill>
                <a:hlinkClick r:id="rId2" tooltip="Inferior labi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Inferior labial artery</a:t>
            </a:r>
            <a:r>
              <a:rPr lang="en-US" dirty="0">
                <a:solidFill>
                  <a:srgbClr val="FF0000"/>
                </a:solidFill>
              </a:rPr>
              <a:t> : </a:t>
            </a:r>
            <a:r>
              <a:rPr lang="en-US" dirty="0"/>
              <a:t>Supplies the lower lip,  arises near the angle of the </a:t>
            </a:r>
            <a:r>
              <a:rPr lang="en-US" u="sng" dirty="0">
                <a:hlinkClick r:id="rId3"/>
              </a:rPr>
              <a:t>mouth</a:t>
            </a:r>
            <a:r>
              <a:rPr lang="en-US" dirty="0"/>
              <a:t>.</a:t>
            </a:r>
          </a:p>
          <a:p>
            <a:pPr algn="just" rtl="0">
              <a:buNone/>
            </a:pPr>
            <a:r>
              <a:rPr lang="en-US" dirty="0">
                <a:solidFill>
                  <a:srgbClr val="FF0000"/>
                </a:solidFill>
              </a:rPr>
              <a:t>2}</a:t>
            </a:r>
            <a:r>
              <a:rPr lang="en-US" dirty="0">
                <a:solidFill>
                  <a:srgbClr val="FF0000"/>
                </a:solidFill>
                <a:hlinkClick r:id="rId4" tooltip="Superior labi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Superior labial artery</a:t>
            </a:r>
            <a:r>
              <a:rPr lang="en-US" dirty="0">
                <a:solidFill>
                  <a:srgbClr val="FF0000"/>
                </a:solidFill>
              </a:rPr>
              <a:t> : </a:t>
            </a:r>
            <a:r>
              <a:rPr lang="en-US" dirty="0"/>
              <a:t>supplies the upper lip, and gives off in its course two or three vessels which ascend to the nose; </a:t>
            </a:r>
            <a:r>
              <a:rPr lang="en-US" b="1" u="sng" dirty="0"/>
              <a:t>a septal branch </a:t>
            </a:r>
            <a:r>
              <a:rPr lang="en-US" dirty="0"/>
              <a:t>ramifies on the </a:t>
            </a:r>
            <a:r>
              <a:rPr lang="en-US" u="sng" dirty="0">
                <a:hlinkClick r:id="rId5" tooltip="Nasal septum"/>
              </a:rPr>
              <a:t>nasal septum</a:t>
            </a:r>
            <a:r>
              <a:rPr lang="en-US" dirty="0"/>
              <a:t> as far as the point of the </a:t>
            </a:r>
            <a:r>
              <a:rPr lang="en-US" u="sng" dirty="0">
                <a:hlinkClick r:id="rId6" tooltip="Human nose"/>
              </a:rPr>
              <a:t>nose</a:t>
            </a:r>
            <a:r>
              <a:rPr lang="en-US" dirty="0"/>
              <a:t>, and an </a:t>
            </a:r>
            <a:r>
              <a:rPr lang="en-US" b="1" u="sng" dirty="0"/>
              <a:t>alar branch </a:t>
            </a:r>
            <a:r>
              <a:rPr lang="en-US" dirty="0"/>
              <a:t>supplies the </a:t>
            </a:r>
            <a:r>
              <a:rPr lang="en-US" u="sng" dirty="0">
                <a:hlinkClick r:id="rId7" tooltip="Ala of the nose"/>
              </a:rPr>
              <a:t>ala of the nose</a:t>
            </a:r>
            <a:r>
              <a:rPr lang="en-US" u="sng" dirty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0">
              <a:buNone/>
            </a:pPr>
            <a:r>
              <a:rPr lang="en-US" sz="3600" dirty="0">
                <a:solidFill>
                  <a:srgbClr val="FF0000"/>
                </a:solidFill>
              </a:rPr>
              <a:t>3}</a:t>
            </a:r>
            <a:r>
              <a:rPr lang="en-US" sz="3600" dirty="0">
                <a:solidFill>
                  <a:srgbClr val="FF0000"/>
                </a:solidFill>
                <a:hlinkClick r:id="rId2" tooltip="Lateral nasal branch of facial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Lateral nasal branch</a:t>
            </a:r>
            <a:r>
              <a:rPr lang="en-US" sz="3600" dirty="0">
                <a:solidFill>
                  <a:srgbClr val="FF0000"/>
                </a:solidFill>
              </a:rPr>
              <a:t> to </a:t>
            </a:r>
            <a:r>
              <a:rPr lang="en-US" sz="3600" dirty="0" err="1">
                <a:solidFill>
                  <a:srgbClr val="FF0000"/>
                </a:solidFill>
                <a:hlinkClick r:id="rId3" tooltip="Nasalis mus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nasalis</a:t>
            </a:r>
            <a:r>
              <a:rPr lang="en-US" sz="3600" dirty="0">
                <a:solidFill>
                  <a:srgbClr val="FF0000"/>
                </a:solidFill>
                <a:hlinkClick r:id="rId3" tooltip="Nasalis mus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muscle</a:t>
            </a:r>
            <a:r>
              <a:rPr lang="en-US" sz="3600" dirty="0">
                <a:solidFill>
                  <a:srgbClr val="FF0000"/>
                </a:solidFill>
              </a:rPr>
              <a:t>: </a:t>
            </a:r>
            <a:r>
              <a:rPr lang="en-US" sz="3600" dirty="0"/>
              <a:t>Supplies the ala and dorsum nose,  vessel ascends along the side of the </a:t>
            </a:r>
            <a:r>
              <a:rPr lang="en-US" sz="3600" u="sng" dirty="0">
                <a:hlinkClick r:id="rId4" tooltip="Human nose"/>
              </a:rPr>
              <a:t>nose</a:t>
            </a:r>
            <a:r>
              <a:rPr lang="en-US" sz="3600" dirty="0"/>
              <a:t>.</a:t>
            </a:r>
          </a:p>
          <a:p>
            <a:pPr algn="just" rtl="0">
              <a:buNone/>
            </a:pPr>
            <a:r>
              <a:rPr lang="en-US" sz="3600" dirty="0">
                <a:solidFill>
                  <a:srgbClr val="FF0000"/>
                </a:solidFill>
              </a:rPr>
              <a:t>4}</a:t>
            </a:r>
            <a:r>
              <a:rPr lang="en-US" sz="3600" dirty="0">
                <a:solidFill>
                  <a:srgbClr val="FF0000"/>
                </a:solidFill>
                <a:hlinkClick r:id="rId5" tooltip="Angular arte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Angular artery</a:t>
            </a:r>
            <a:r>
              <a:rPr lang="en-US" sz="3600" dirty="0">
                <a:solidFill>
                  <a:srgbClr val="FF0000"/>
                </a:solidFill>
              </a:rPr>
              <a:t> - the terminal branch:  </a:t>
            </a:r>
            <a:r>
              <a:rPr lang="en-US" sz="3600" dirty="0"/>
              <a:t>is the terminal part of the </a:t>
            </a:r>
            <a:r>
              <a:rPr lang="en-US" sz="3600" u="sng" dirty="0">
                <a:hlinkClick r:id="rId6" tooltip="Facial artery"/>
              </a:rPr>
              <a:t>facial artery</a:t>
            </a:r>
            <a:r>
              <a:rPr lang="en-US" sz="3600" dirty="0"/>
              <a:t>; it ascends to the medial angle of the eye's </a:t>
            </a:r>
            <a:r>
              <a:rPr lang="en-US" sz="3600" u="sng" dirty="0">
                <a:hlinkClick r:id="rId7"/>
              </a:rPr>
              <a:t>orbit</a:t>
            </a:r>
            <a:r>
              <a:rPr lang="en-US" sz="3600" dirty="0"/>
              <a:t>,  supplying the </a:t>
            </a:r>
            <a:r>
              <a:rPr lang="en-US" sz="3600" u="sng" dirty="0" err="1">
                <a:hlinkClick r:id="rId8" tooltip="Lacrimal sac"/>
              </a:rPr>
              <a:t>lacrimal</a:t>
            </a:r>
            <a:r>
              <a:rPr lang="en-US" sz="3600" u="sng" dirty="0">
                <a:hlinkClick r:id="rId8" tooltip="Lacrimal sac"/>
              </a:rPr>
              <a:t> sac</a:t>
            </a:r>
            <a:r>
              <a:rPr lang="en-US" sz="3600" dirty="0"/>
              <a:t> and </a:t>
            </a:r>
            <a:r>
              <a:rPr lang="en-US" sz="3600" u="sng" dirty="0" err="1">
                <a:hlinkClick r:id="rId9"/>
              </a:rPr>
              <a:t>Orbicularis</a:t>
            </a:r>
            <a:r>
              <a:rPr lang="en-US" sz="3600" u="sng" dirty="0">
                <a:hlinkClick r:id="rId9"/>
              </a:rPr>
              <a:t> </a:t>
            </a:r>
            <a:r>
              <a:rPr lang="en-US" sz="3600" u="sng" dirty="0" err="1">
                <a:hlinkClick r:id="rId9"/>
              </a:rPr>
              <a:t>oculi</a:t>
            </a:r>
            <a:r>
              <a:rPr lang="en-US" sz="3600" dirty="0"/>
              <a:t>.</a:t>
            </a:r>
          </a:p>
          <a:p>
            <a:pPr algn="just"/>
            <a:endParaRPr lang="ar-SA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>
                <a:solidFill>
                  <a:srgbClr val="FF0000"/>
                </a:solidFill>
              </a:rPr>
              <a:t>II)The superficial temporal artery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rtl="0"/>
            <a:r>
              <a:rPr lang="en-US" sz="3600" dirty="0"/>
              <a:t>the smaller terminal branch of the external carotid artery, commences in the parotid gland. </a:t>
            </a:r>
          </a:p>
          <a:p>
            <a:pPr algn="just" rtl="0"/>
            <a:r>
              <a:rPr lang="en-US" sz="3600" dirty="0"/>
              <a:t>It ascends in front of the auricle to supply the scalp. </a:t>
            </a:r>
          </a:p>
          <a:p>
            <a:pPr algn="just" rtl="0"/>
            <a:r>
              <a:rPr lang="en-US" sz="3600" dirty="0"/>
              <a:t> The </a:t>
            </a:r>
            <a:r>
              <a:rPr lang="en-US" sz="3600" b="1" dirty="0"/>
              <a:t>transverse facial artery, </a:t>
            </a:r>
            <a:r>
              <a:rPr lang="en-US" sz="3600" dirty="0"/>
              <a:t>a branch of the superficial temporal artery, arises within the parotid gland. </a:t>
            </a:r>
          </a:p>
          <a:p>
            <a:pPr algn="just" rtl="0"/>
            <a:r>
              <a:rPr lang="en-US" sz="3600" dirty="0"/>
              <a:t>It runs forward across the cheek </a:t>
            </a:r>
            <a:r>
              <a:rPr lang="en-US" sz="3600" b="1" dirty="0"/>
              <a:t>just above </a:t>
            </a:r>
            <a:r>
              <a:rPr lang="en-US" sz="3600" dirty="0"/>
              <a:t>the parotid duct.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mage result for superficial temporal art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85800"/>
            <a:ext cx="84582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>
                <a:solidFill>
                  <a:srgbClr val="FF0000"/>
                </a:solidFill>
              </a:rPr>
              <a:t>Branches of (STA):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just" rtl="0">
              <a:buNone/>
            </a:pPr>
            <a:r>
              <a:rPr lang="en-US" b="1" dirty="0">
                <a:solidFill>
                  <a:srgbClr val="00B050"/>
                </a:solidFill>
              </a:rPr>
              <a:t>1)parietal branch of superficial temporal artery</a:t>
            </a:r>
            <a:r>
              <a:rPr lang="en-US" dirty="0">
                <a:solidFill>
                  <a:srgbClr val="00B050"/>
                </a:solidFill>
              </a:rPr>
              <a:t> (</a:t>
            </a:r>
            <a:r>
              <a:rPr lang="en-US" b="1" dirty="0">
                <a:solidFill>
                  <a:srgbClr val="00B050"/>
                </a:solidFill>
              </a:rPr>
              <a:t>posterior temporal</a:t>
            </a:r>
            <a:r>
              <a:rPr lang="en-US" dirty="0">
                <a:solidFill>
                  <a:srgbClr val="00B050"/>
                </a:solidFill>
              </a:rPr>
              <a:t>): </a:t>
            </a:r>
            <a:r>
              <a:rPr lang="en-US" dirty="0"/>
              <a:t>supplying temple region.(</a:t>
            </a:r>
            <a:r>
              <a:rPr lang="en-US" b="1" i="1" dirty="0"/>
              <a:t>out side of parotid gland)</a:t>
            </a:r>
            <a:endParaRPr lang="en-US" dirty="0"/>
          </a:p>
          <a:p>
            <a:pPr marL="0" lvl="0" indent="0" algn="just" rtl="0">
              <a:buNone/>
            </a:pPr>
            <a:r>
              <a:rPr lang="en-US" b="1" dirty="0">
                <a:solidFill>
                  <a:srgbClr val="00B050"/>
                </a:solidFill>
              </a:rPr>
              <a:t>2)frontal branch of superficial temporal artery</a:t>
            </a:r>
            <a:r>
              <a:rPr lang="en-US" dirty="0">
                <a:solidFill>
                  <a:srgbClr val="00B050"/>
                </a:solidFill>
              </a:rPr>
              <a:t> (</a:t>
            </a:r>
            <a:r>
              <a:rPr lang="en-US" b="1" dirty="0">
                <a:solidFill>
                  <a:srgbClr val="00B050"/>
                </a:solidFill>
              </a:rPr>
              <a:t>anterior temporal</a:t>
            </a:r>
            <a:r>
              <a:rPr lang="en-US" dirty="0">
                <a:solidFill>
                  <a:srgbClr val="00B050"/>
                </a:solidFill>
              </a:rPr>
              <a:t>): </a:t>
            </a:r>
            <a:r>
              <a:rPr lang="en-US" dirty="0"/>
              <a:t>supplying the muscles, integument, and </a:t>
            </a:r>
            <a:r>
              <a:rPr lang="en-US" dirty="0">
                <a:hlinkClick r:id="rId2" tooltip="Pericranium"/>
              </a:rPr>
              <a:t>pericranium</a:t>
            </a:r>
            <a:r>
              <a:rPr lang="en-US" dirty="0"/>
              <a:t> in this region. (</a:t>
            </a:r>
            <a:r>
              <a:rPr lang="en-US" b="1" i="1" dirty="0"/>
              <a:t>out side of parotid gland)</a:t>
            </a:r>
            <a:endParaRPr lang="en-US" dirty="0"/>
          </a:p>
          <a:p>
            <a:pPr marL="0" lvl="0" indent="0" algn="just" rtl="0">
              <a:buNone/>
            </a:pPr>
            <a:r>
              <a:rPr lang="en-US" b="1" i="1" u="sng" dirty="0">
                <a:solidFill>
                  <a:srgbClr val="00B050"/>
                </a:solidFill>
              </a:rPr>
              <a:t>3)transverse facial artery</a:t>
            </a:r>
            <a:r>
              <a:rPr lang="en-US" i="1" u="sng" dirty="0">
                <a:solidFill>
                  <a:srgbClr val="00B050"/>
                </a:solidFill>
              </a:rPr>
              <a:t>:  </a:t>
            </a:r>
            <a:r>
              <a:rPr lang="en-US" dirty="0"/>
              <a:t>supply the </a:t>
            </a:r>
            <a:r>
              <a:rPr lang="en-US" dirty="0">
                <a:hlinkClick r:id="rId3" tooltip="Parotid gland"/>
              </a:rPr>
              <a:t>parotid gland</a:t>
            </a:r>
            <a:r>
              <a:rPr lang="en-US" dirty="0"/>
              <a:t> and </a:t>
            </a:r>
            <a:r>
              <a:rPr lang="en-US" dirty="0">
                <a:hlinkClick r:id="rId4" tooltip="Parotid duct"/>
              </a:rPr>
              <a:t>parotid duct</a:t>
            </a:r>
            <a:r>
              <a:rPr lang="en-US" dirty="0"/>
              <a:t>, the </a:t>
            </a:r>
            <a:r>
              <a:rPr lang="en-US" dirty="0">
                <a:hlinkClick r:id="rId5" tooltip="Masseter muscle"/>
              </a:rPr>
              <a:t>masseter muscle</a:t>
            </a:r>
            <a:r>
              <a:rPr lang="en-US" dirty="0"/>
              <a:t>&amp; the </a:t>
            </a:r>
            <a:r>
              <a:rPr lang="en-US" dirty="0">
                <a:solidFill>
                  <a:srgbClr val="C00000"/>
                </a:solidFill>
              </a:rPr>
              <a:t>integument</a:t>
            </a:r>
            <a:r>
              <a:rPr lang="en-US" b="1" i="1" dirty="0"/>
              <a:t>.( inside parotid gland)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uperficial temporal art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"/>
            <a:ext cx="70866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5EA062C-20B5-E4FD-FF9E-26614D1B9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III)Some branches of maxillary artery.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3E6B6BB-E6A1-68FA-4EFF-8E6532621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endParaRPr lang="en-US" dirty="0"/>
          </a:p>
          <a:p>
            <a:pPr algn="l" rtl="0"/>
            <a:endParaRPr lang="en-US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11EE4D5-8A8F-364C-5269-735F72C98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1143000"/>
            <a:ext cx="8687553" cy="556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94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344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200" dirty="0">
                <a:solidFill>
                  <a:srgbClr val="FF0000"/>
                </a:solidFill>
              </a:rPr>
            </a:br>
            <a:r>
              <a:rPr lang="en-US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IV) : </a:t>
            </a:r>
            <a:r>
              <a:rPr lang="en-US" sz="3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branches of the ophthalmic artery, supply the skin of the forehead.</a:t>
            </a:r>
            <a:br>
              <a:rPr lang="en-US" dirty="0"/>
            </a:br>
            <a:endParaRPr lang="ar-SA" dirty="0"/>
          </a:p>
        </p:txBody>
      </p:sp>
      <p:pic>
        <p:nvPicPr>
          <p:cNvPr id="4" name="عنصر نائب للمحتوى 3">
            <a:extLst>
              <a:ext uri="{FF2B5EF4-FFF2-40B4-BE49-F238E27FC236}">
                <a16:creationId xmlns:a16="http://schemas.microsoft.com/office/drawing/2014/main" id="{807EDA1E-BEAF-764A-3A2D-7EF93AC41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371600"/>
            <a:ext cx="7848599" cy="525779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27D63E15-A783-6EEE-882D-D7FF05971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52399"/>
            <a:ext cx="8096250" cy="647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99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u="sng" dirty="0"/>
              <a:t>Facial vein</a:t>
            </a:r>
            <a:r>
              <a:rPr lang="en-US" i="1" u="sng" dirty="0"/>
              <a:t>: 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81000" y="3581400"/>
            <a:ext cx="8458200" cy="1219200"/>
          </a:xfrm>
        </p:spPr>
        <p:txBody>
          <a:bodyPr/>
          <a:lstStyle/>
          <a:p>
            <a:r>
              <a:rPr lang="en-US" sz="4000" b="1" i="1" u="sng" dirty="0">
                <a:solidFill>
                  <a:srgbClr val="00B0F0"/>
                </a:solidFill>
              </a:rPr>
              <a:t>Venous Drainage of the Face </a:t>
            </a:r>
            <a:endParaRPr lang="en-US" sz="4000" dirty="0">
              <a:solidFill>
                <a:srgbClr val="00B0F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3600" dirty="0">
                <a:solidFill>
                  <a:srgbClr val="0070C0"/>
                </a:solidFill>
              </a:rPr>
              <a:t>The </a:t>
            </a:r>
            <a:r>
              <a:rPr lang="en-US" sz="3600" b="1" dirty="0">
                <a:solidFill>
                  <a:srgbClr val="0070C0"/>
                </a:solidFill>
              </a:rPr>
              <a:t>facial vein</a:t>
            </a:r>
            <a:r>
              <a:rPr lang="en-US" sz="3600" b="1" dirty="0"/>
              <a:t>=(Anterior Facial Vein) </a:t>
            </a:r>
            <a:r>
              <a:rPr lang="en-US" sz="3600" dirty="0"/>
              <a:t>is formed at the medial angle of the eye by the union of the </a:t>
            </a:r>
            <a:r>
              <a:rPr lang="en-US" sz="3600" dirty="0">
                <a:solidFill>
                  <a:srgbClr val="00B0F0"/>
                </a:solidFill>
              </a:rPr>
              <a:t>supraorbital and supratrochlear veins. </a:t>
            </a:r>
          </a:p>
          <a:p>
            <a:pPr algn="just" rtl="0"/>
            <a:r>
              <a:rPr lang="en-US" sz="3600" dirty="0"/>
              <a:t>It is connected to the </a:t>
            </a:r>
            <a:r>
              <a:rPr lang="en-US" sz="3600" b="1" dirty="0"/>
              <a:t>superior ophthalmic vein</a:t>
            </a:r>
            <a:r>
              <a:rPr lang="en-US" sz="3600" dirty="0"/>
              <a:t> directly through the </a:t>
            </a:r>
            <a:r>
              <a:rPr lang="en-US" sz="3600" b="1" i="1" dirty="0"/>
              <a:t>supraorbital vein</a:t>
            </a:r>
            <a:r>
              <a:rPr lang="en-US" sz="3600" dirty="0"/>
              <a:t>. By means of the superior ophthalmic vein.</a:t>
            </a:r>
          </a:p>
          <a:p>
            <a:pPr algn="just" rtl="0"/>
            <a:endParaRPr lang="ar-SA" sz="3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Image result for venous drainage of scal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8458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 rtl="0"/>
            <a:r>
              <a:rPr lang="en-US" dirty="0">
                <a:solidFill>
                  <a:srgbClr val="0070C0"/>
                </a:solidFill>
              </a:rPr>
              <a:t>facial vein </a:t>
            </a:r>
            <a:r>
              <a:rPr lang="en-US" dirty="0"/>
              <a:t>is connected to the </a:t>
            </a:r>
            <a:r>
              <a:rPr lang="en-US" dirty="0">
                <a:solidFill>
                  <a:srgbClr val="0070C0"/>
                </a:solidFill>
              </a:rPr>
              <a:t>cavernous sinus </a:t>
            </a:r>
            <a:r>
              <a:rPr lang="en-US" dirty="0"/>
              <a:t>; this connection is of great clinical importance because it provides a pathway for the spread of infection from the face to the cavernous sinus.</a:t>
            </a:r>
          </a:p>
          <a:p>
            <a:pPr lvl="0" algn="just" rtl="0"/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The facial vein </a:t>
            </a:r>
            <a:r>
              <a:rPr lang="en-US" dirty="0"/>
              <a:t>descends </a:t>
            </a:r>
            <a:r>
              <a:rPr lang="en-US" b="1" dirty="0"/>
              <a:t>behind</a:t>
            </a:r>
            <a:r>
              <a:rPr lang="en-US" dirty="0"/>
              <a:t> the facial artery to the lower margin of the body of the mandible.</a:t>
            </a:r>
          </a:p>
          <a:p>
            <a:pPr lvl="0" algn="just" rtl="0"/>
            <a:r>
              <a:rPr lang="en-US" dirty="0"/>
              <a:t> It crosses superficial to the </a:t>
            </a:r>
            <a:r>
              <a:rPr lang="en-US" b="1" dirty="0"/>
              <a:t>submandibular gland </a:t>
            </a:r>
            <a:r>
              <a:rPr lang="en-US" dirty="0"/>
              <a:t>and is joined by </a:t>
            </a:r>
            <a:r>
              <a:rPr lang="en-US" b="1" dirty="0"/>
              <a:t>the anterior division of the retromandibular </a:t>
            </a:r>
            <a:r>
              <a:rPr lang="en-US" dirty="0"/>
              <a:t>vein forming </a:t>
            </a:r>
            <a:r>
              <a:rPr lang="en-US" b="1" u="sng" dirty="0">
                <a:solidFill>
                  <a:srgbClr val="0070C0"/>
                </a:solidFill>
              </a:rPr>
              <a:t>common facial vein</a:t>
            </a:r>
            <a:r>
              <a:rPr lang="en-US" dirty="0"/>
              <a:t>. </a:t>
            </a:r>
          </a:p>
          <a:p>
            <a:pPr lvl="0" algn="just" rtl="0"/>
            <a:r>
              <a:rPr lang="en-US" dirty="0">
                <a:solidFill>
                  <a:srgbClr val="0070C0"/>
                </a:solidFill>
              </a:rPr>
              <a:t>The facial vein </a:t>
            </a:r>
            <a:r>
              <a:rPr lang="en-US" dirty="0"/>
              <a:t>ends by draining into the </a:t>
            </a:r>
            <a:r>
              <a:rPr lang="en-US" b="1" dirty="0">
                <a:solidFill>
                  <a:srgbClr val="00B0F0"/>
                </a:solidFill>
              </a:rPr>
              <a:t>internal jugular vein.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facial ve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i="1" u="sng" dirty="0"/>
              <a:t>Tributaries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 rtl="0"/>
            <a:r>
              <a:rPr lang="en-US" sz="3600" u="sng" dirty="0">
                <a:solidFill>
                  <a:srgbClr val="0070C0"/>
                </a:solidFill>
              </a:rPr>
              <a:t>The facial vein </a:t>
            </a:r>
            <a:r>
              <a:rPr lang="en-US" sz="3600" dirty="0"/>
              <a:t>receives tributaries that </a:t>
            </a:r>
            <a:r>
              <a:rPr lang="en-US" sz="3600" b="1" i="1" u="sng" dirty="0"/>
              <a:t>correspond to the branches of the </a:t>
            </a:r>
            <a:r>
              <a:rPr lang="en-US" sz="3600" b="1" i="1" u="sng" dirty="0">
                <a:solidFill>
                  <a:srgbClr val="FF0000"/>
                </a:solidFill>
              </a:rPr>
              <a:t>facial artery.</a:t>
            </a:r>
            <a:r>
              <a:rPr lang="en-US" sz="3600" b="1" i="1" u="sng" dirty="0"/>
              <a:t> </a:t>
            </a:r>
          </a:p>
          <a:p>
            <a:pPr lvl="0" algn="just" rtl="0"/>
            <a:r>
              <a:rPr lang="en-US" sz="3600" dirty="0"/>
              <a:t>It is joined to </a:t>
            </a:r>
            <a:r>
              <a:rPr lang="en-US" sz="3600" b="1" dirty="0">
                <a:solidFill>
                  <a:srgbClr val="00B0F0"/>
                </a:solidFill>
              </a:rPr>
              <a:t>the pterygoid venous plexus</a:t>
            </a:r>
            <a:r>
              <a:rPr lang="en-US" sz="3600" dirty="0"/>
              <a:t> by the </a:t>
            </a:r>
            <a:r>
              <a:rPr lang="en-US" sz="3600" b="1" i="1" dirty="0">
                <a:solidFill>
                  <a:srgbClr val="0070C0"/>
                </a:solidFill>
              </a:rPr>
              <a:t>deep facial vein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dirty="0"/>
              <a:t>and to the </a:t>
            </a:r>
            <a:r>
              <a:rPr lang="en-US" sz="3600" dirty="0">
                <a:solidFill>
                  <a:srgbClr val="00B0F0"/>
                </a:solidFill>
              </a:rPr>
              <a:t>cavernous sinus</a:t>
            </a:r>
            <a:r>
              <a:rPr lang="en-US" sz="3600" dirty="0"/>
              <a:t> by the </a:t>
            </a:r>
            <a:r>
              <a:rPr lang="en-US" sz="3600" b="1" i="1" dirty="0">
                <a:solidFill>
                  <a:srgbClr val="0070C0"/>
                </a:solidFill>
              </a:rPr>
              <a:t>superior ophthalmic vein.</a:t>
            </a:r>
            <a:endParaRPr lang="en-US" sz="3600" dirty="0">
              <a:solidFill>
                <a:srgbClr val="0070C0"/>
              </a:solidFill>
            </a:endParaRPr>
          </a:p>
          <a:p>
            <a:pPr lvl="0" algn="just" rtl="0"/>
            <a:r>
              <a:rPr lang="en-US" sz="3600" dirty="0">
                <a:solidFill>
                  <a:srgbClr val="0070C0"/>
                </a:solidFill>
              </a:rPr>
              <a:t>The </a:t>
            </a:r>
            <a:r>
              <a:rPr lang="en-US" sz="3600" b="1" dirty="0">
                <a:solidFill>
                  <a:srgbClr val="0070C0"/>
                </a:solidFill>
              </a:rPr>
              <a:t>transverse facial vein </a:t>
            </a:r>
            <a:r>
              <a:rPr lang="en-US" sz="3600" dirty="0"/>
              <a:t>joins the superficial temporal vein within the parotid gland.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Image result for facial ve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Image result for facial ve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0"/>
            <a:ext cx="5943600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85344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Image result for facial ve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"/>
            <a:ext cx="8343900" cy="666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763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534399" cy="632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b="1" i="1" u="sng" dirty="0"/>
              <a:t> Facial nerve, CN VII: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i="1" u="sng" dirty="0">
                <a:solidFill>
                  <a:srgbClr val="C00000"/>
                </a:solidFill>
              </a:rPr>
              <a:t>MOTOR INNERVATION OF THE FACE</a:t>
            </a:r>
            <a:endParaRPr lang="ar-SA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CA" dirty="0"/>
              <a:t> Is the seventh paired cranial nerve. </a:t>
            </a:r>
            <a:endParaRPr lang="en-US" dirty="0"/>
          </a:p>
          <a:p>
            <a:pPr lvl="0" algn="just" rtl="0"/>
            <a:r>
              <a:rPr lang="en-CA" dirty="0"/>
              <a:t>Motor: Innervates the muscles of facial expression, the posterior belly of the </a:t>
            </a:r>
            <a:r>
              <a:rPr lang="en-CA" dirty="0" err="1"/>
              <a:t>digastric</a:t>
            </a:r>
            <a:r>
              <a:rPr lang="en-CA" dirty="0"/>
              <a:t>, the </a:t>
            </a:r>
            <a:r>
              <a:rPr lang="en-CA" dirty="0" err="1"/>
              <a:t>stylohyoid</a:t>
            </a:r>
            <a:r>
              <a:rPr lang="en-CA" dirty="0"/>
              <a:t> and the </a:t>
            </a:r>
            <a:r>
              <a:rPr lang="en-CA" dirty="0" err="1"/>
              <a:t>stapedius</a:t>
            </a:r>
            <a:r>
              <a:rPr lang="en-CA" dirty="0"/>
              <a:t> muscles</a:t>
            </a:r>
            <a:r>
              <a:rPr lang="ar-IQ" dirty="0" err="1"/>
              <a:t>.</a:t>
            </a:r>
            <a:endParaRPr lang="en-US" dirty="0"/>
          </a:p>
          <a:p>
            <a:pPr lvl="0" algn="just" rtl="0"/>
            <a:r>
              <a:rPr lang="en-CA" dirty="0"/>
              <a:t>Sensory: A small area around the concha of the auricle</a:t>
            </a:r>
            <a:r>
              <a:rPr lang="ar-IQ" dirty="0"/>
              <a:t>.</a:t>
            </a:r>
            <a:endParaRPr lang="en-US" dirty="0"/>
          </a:p>
          <a:p>
            <a:pPr lvl="0" algn="just" rtl="0"/>
            <a:r>
              <a:rPr lang="en-CA" dirty="0"/>
              <a:t>Special Sensory: Provides special taste sensation to the anterior 2/3 of the tongue</a:t>
            </a:r>
            <a:r>
              <a:rPr lang="ar-IQ" dirty="0"/>
              <a:t>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C120AA6-8A73-9811-9CB8-C6F915543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425" y="838200"/>
            <a:ext cx="386715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5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 rtl="0"/>
            <a:r>
              <a:rPr lang="en-CA" sz="3600" dirty="0"/>
              <a:t>Parasympathetic: Supplies many of the glands of the head and neck, including</a:t>
            </a:r>
            <a:r>
              <a:rPr lang="ar-IQ" sz="3600" dirty="0"/>
              <a:t>:</a:t>
            </a:r>
            <a:endParaRPr lang="en-US" sz="3600" dirty="0"/>
          </a:p>
          <a:p>
            <a:pPr lvl="0" algn="just" rtl="0"/>
            <a:r>
              <a:rPr lang="en-CA" sz="3600" dirty="0" err="1">
                <a:solidFill>
                  <a:srgbClr val="FF0000"/>
                </a:solidFill>
              </a:rPr>
              <a:t>Submandibular</a:t>
            </a:r>
            <a:r>
              <a:rPr lang="en-CA" sz="3600" dirty="0">
                <a:solidFill>
                  <a:srgbClr val="FF0000"/>
                </a:solidFill>
              </a:rPr>
              <a:t> and sublingual salivary glands</a:t>
            </a:r>
            <a:r>
              <a:rPr lang="ar-IQ" sz="3600" dirty="0" err="1">
                <a:solidFill>
                  <a:srgbClr val="FF0000"/>
                </a:solidFill>
              </a:rPr>
              <a:t>.</a:t>
            </a:r>
            <a:endParaRPr lang="en-US" sz="3600" dirty="0">
              <a:solidFill>
                <a:srgbClr val="FF0000"/>
              </a:solidFill>
            </a:endParaRPr>
          </a:p>
          <a:p>
            <a:pPr lvl="0" algn="just" rtl="0"/>
            <a:r>
              <a:rPr lang="en-CA" sz="3600" dirty="0">
                <a:solidFill>
                  <a:srgbClr val="FF0000"/>
                </a:solidFill>
              </a:rPr>
              <a:t>Nasal, palatine and pharyngeal mucous glands</a:t>
            </a:r>
            <a:r>
              <a:rPr lang="ar-IQ" sz="3600" dirty="0" err="1">
                <a:solidFill>
                  <a:srgbClr val="FF0000"/>
                </a:solidFill>
              </a:rPr>
              <a:t>.</a:t>
            </a:r>
            <a:endParaRPr lang="en-US" sz="3600" dirty="0">
              <a:solidFill>
                <a:srgbClr val="FF0000"/>
              </a:solidFill>
            </a:endParaRPr>
          </a:p>
          <a:p>
            <a:pPr lvl="0" algn="just" rtl="0"/>
            <a:r>
              <a:rPr lang="en-CA" sz="3600" dirty="0" err="1">
                <a:solidFill>
                  <a:srgbClr val="FF0000"/>
                </a:solidFill>
              </a:rPr>
              <a:t>Lacrimal</a:t>
            </a:r>
            <a:r>
              <a:rPr lang="en-CA" sz="3600" dirty="0">
                <a:solidFill>
                  <a:srgbClr val="FF0000"/>
                </a:solidFill>
              </a:rPr>
              <a:t> glands</a:t>
            </a:r>
            <a:r>
              <a:rPr lang="en-CA" dirty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5BBAF555-E988-1CD1-4314-D04A1D3BD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975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CA" b="1" i="1" u="sng" dirty="0"/>
              <a:t>The course of the facial nerve: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CA" sz="3600" dirty="0"/>
              <a:t>Anatomically, the course of the facial nerve can be divided into two parts</a:t>
            </a:r>
            <a:r>
              <a:rPr lang="ar-IQ" sz="3600" dirty="0" err="1"/>
              <a:t>:</a:t>
            </a:r>
            <a:endParaRPr lang="en-US" sz="3600" dirty="0"/>
          </a:p>
          <a:p>
            <a:pPr lvl="0" algn="just" rtl="0"/>
            <a:r>
              <a:rPr lang="en-CA" sz="3600" b="1" i="1" dirty="0"/>
              <a:t>Intracranial</a:t>
            </a:r>
            <a:r>
              <a:rPr lang="en-CA" sz="3600" dirty="0"/>
              <a:t> – the course of the nerve through the cranial cavity, and the cranium itself</a:t>
            </a:r>
            <a:r>
              <a:rPr lang="ar-IQ" sz="3600" dirty="0" err="1"/>
              <a:t>.</a:t>
            </a:r>
            <a:endParaRPr lang="en-US" sz="3600" dirty="0"/>
          </a:p>
          <a:p>
            <a:pPr lvl="0" algn="just" rtl="0"/>
            <a:r>
              <a:rPr lang="en-CA" sz="3600" b="1" i="1" dirty="0" err="1"/>
              <a:t>Extracranial</a:t>
            </a:r>
            <a:r>
              <a:rPr lang="en-CA" sz="3600" dirty="0"/>
              <a:t> – the course of the nerve outside the cranium, through the face and neck</a:t>
            </a:r>
            <a:r>
              <a:rPr lang="ar-IQ" sz="3600" dirty="0" err="1"/>
              <a:t>.</a:t>
            </a:r>
            <a:endParaRPr lang="en-US" sz="3600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CA" b="1" i="1" u="sng" dirty="0"/>
              <a:t>Intracranial: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CA" dirty="0"/>
              <a:t>The nerve arises in the pons, an area of the brainstem. </a:t>
            </a:r>
          </a:p>
          <a:p>
            <a:pPr algn="just" rtl="0"/>
            <a:r>
              <a:rPr lang="en-CA" dirty="0"/>
              <a:t>It begins as two roots; a </a:t>
            </a:r>
            <a:r>
              <a:rPr lang="en-CA" b="1" i="1" dirty="0"/>
              <a:t>large motor </a:t>
            </a:r>
            <a:r>
              <a:rPr lang="en-CA" dirty="0"/>
              <a:t>root, and a </a:t>
            </a:r>
            <a:r>
              <a:rPr lang="en-CA" b="1" i="1" dirty="0"/>
              <a:t>small sensory </a:t>
            </a:r>
            <a:r>
              <a:rPr lang="en-CA" dirty="0"/>
              <a:t>root </a:t>
            </a:r>
            <a:r>
              <a:rPr lang="en-CA" b="1" dirty="0">
                <a:solidFill>
                  <a:srgbClr val="FF0000"/>
                </a:solidFill>
              </a:rPr>
              <a:t>(the part of the facial nerve that arises from the sensory root is sometimes known as the intermediate nerve)</a:t>
            </a:r>
            <a:r>
              <a:rPr lang="ar-IQ" dirty="0"/>
              <a:t>.</a:t>
            </a:r>
            <a:endParaRPr lang="en-US" dirty="0"/>
          </a:p>
          <a:p>
            <a:pPr algn="just" rtl="0"/>
            <a:r>
              <a:rPr lang="en-CA" dirty="0"/>
              <a:t>The two roots travel through the internal acoustic meatus, a </a:t>
            </a:r>
            <a:r>
              <a:rPr lang="en-CA" b="1" i="1" dirty="0"/>
              <a:t>1cm long </a:t>
            </a:r>
            <a:r>
              <a:rPr lang="en-CA" dirty="0"/>
              <a:t>opening in the petrous part of the temporal bone. </a:t>
            </a:r>
            <a:endParaRPr lang="ar-SA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CA" sz="3600" dirty="0"/>
              <a:t>Here, they are in very close proximity to </a:t>
            </a:r>
            <a:r>
              <a:rPr lang="en-CA" sz="3600" b="1" dirty="0">
                <a:solidFill>
                  <a:srgbClr val="FF0000"/>
                </a:solidFill>
              </a:rPr>
              <a:t>the inner ear.</a:t>
            </a:r>
          </a:p>
          <a:p>
            <a:pPr algn="just" rtl="0"/>
            <a:r>
              <a:rPr lang="en-CA" sz="3600" dirty="0"/>
              <a:t>Still within the temporal bone, the roots leave the internal acoustic meatus, and enter into the </a:t>
            </a:r>
            <a:r>
              <a:rPr lang="en-CA" sz="3600" b="1" dirty="0">
                <a:solidFill>
                  <a:srgbClr val="FF0000"/>
                </a:solidFill>
              </a:rPr>
              <a:t>facial canal. </a:t>
            </a:r>
          </a:p>
          <a:p>
            <a:pPr algn="just" rtl="0"/>
            <a:r>
              <a:rPr lang="en-CA" sz="3600" dirty="0"/>
              <a:t>The canal is a ‘Z’ shaped structure. </a:t>
            </a:r>
          </a:p>
          <a:p>
            <a:pPr algn="just" rtl="0"/>
            <a:r>
              <a:rPr lang="en-CA" sz="3600" dirty="0"/>
              <a:t>Within the facial canal, </a:t>
            </a:r>
            <a:r>
              <a:rPr lang="en-CA" sz="3600" b="1" u="sng" dirty="0"/>
              <a:t>three important events occur</a:t>
            </a:r>
            <a:r>
              <a:rPr lang="ar-IQ" b="1" u="sng" dirty="0" err="1"/>
              <a:t>:</a:t>
            </a:r>
            <a:endParaRPr lang="en-US" b="1" u="sng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ourse of facial ner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94488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just" rtl="0"/>
            <a:r>
              <a:rPr lang="en-CA" b="1" dirty="0">
                <a:solidFill>
                  <a:srgbClr val="FF0000"/>
                </a:solidFill>
              </a:rPr>
              <a:t>Firstly</a:t>
            </a:r>
            <a:r>
              <a:rPr lang="en-CA" dirty="0"/>
              <a:t> the two roots fuse to form the facial nerve</a:t>
            </a:r>
            <a:r>
              <a:rPr lang="ar-IQ" dirty="0" err="1"/>
              <a:t>.</a:t>
            </a:r>
            <a:endParaRPr lang="en-US" dirty="0"/>
          </a:p>
          <a:p>
            <a:pPr lvl="0" algn="just" rtl="0"/>
            <a:r>
              <a:rPr lang="en-CA" b="1" dirty="0">
                <a:solidFill>
                  <a:srgbClr val="FF0000"/>
                </a:solidFill>
              </a:rPr>
              <a:t>Next, </a:t>
            </a:r>
            <a:r>
              <a:rPr lang="en-CA" dirty="0"/>
              <a:t>the nerve forms the </a:t>
            </a:r>
            <a:r>
              <a:rPr lang="en-CA" dirty="0" err="1"/>
              <a:t>geniculate</a:t>
            </a:r>
            <a:r>
              <a:rPr lang="en-CA" dirty="0"/>
              <a:t> ganglion (a ganglion is a collection of nerve cell bodies)</a:t>
            </a:r>
            <a:r>
              <a:rPr lang="ar-IQ" dirty="0" err="1"/>
              <a:t>.</a:t>
            </a:r>
            <a:endParaRPr lang="en-US" dirty="0"/>
          </a:p>
          <a:p>
            <a:pPr lvl="0" algn="just" rtl="0"/>
            <a:r>
              <a:rPr lang="en-CA" b="1" dirty="0">
                <a:solidFill>
                  <a:srgbClr val="FF0000"/>
                </a:solidFill>
              </a:rPr>
              <a:t>Lastly, </a:t>
            </a:r>
            <a:r>
              <a:rPr lang="en-CA" dirty="0"/>
              <a:t>the nerve gives rise to</a:t>
            </a:r>
            <a:r>
              <a:rPr lang="ar-IQ" dirty="0" err="1"/>
              <a:t>:</a:t>
            </a:r>
            <a:endParaRPr lang="en-US" dirty="0"/>
          </a:p>
          <a:p>
            <a:pPr marL="0" lvl="0" indent="0" algn="just" rtl="0">
              <a:buNone/>
            </a:pPr>
            <a:r>
              <a:rPr lang="en-CA" b="1" dirty="0">
                <a:solidFill>
                  <a:srgbClr val="C00000"/>
                </a:solidFill>
              </a:rPr>
              <a:t>1)Greater petrosal nerve </a:t>
            </a:r>
            <a:r>
              <a:rPr lang="en-CA" dirty="0"/>
              <a:t>– parasympathetic fibres to mucous glands and lacrimal gland</a:t>
            </a:r>
            <a:r>
              <a:rPr lang="ar-IQ" dirty="0" err="1"/>
              <a:t>.</a:t>
            </a:r>
            <a:endParaRPr lang="en-US" dirty="0"/>
          </a:p>
          <a:p>
            <a:pPr marL="0" lvl="0" indent="0" algn="just" rtl="0">
              <a:buNone/>
            </a:pPr>
            <a:r>
              <a:rPr lang="en-CA" b="1" dirty="0">
                <a:solidFill>
                  <a:srgbClr val="C00000"/>
                </a:solidFill>
              </a:rPr>
              <a:t>2)Nerve to stapedius </a:t>
            </a:r>
            <a:r>
              <a:rPr lang="en-CA" dirty="0"/>
              <a:t>– motor fibres to stapedius muscle of the middle ear</a:t>
            </a:r>
            <a:r>
              <a:rPr lang="ar-IQ" dirty="0" err="1"/>
              <a:t>.</a:t>
            </a:r>
            <a:endParaRPr lang="en-US" dirty="0"/>
          </a:p>
          <a:p>
            <a:pPr marL="0" lvl="0" indent="0" algn="just" rtl="0">
              <a:buNone/>
            </a:pPr>
            <a:r>
              <a:rPr lang="en-CA" b="1" dirty="0">
                <a:solidFill>
                  <a:srgbClr val="C00000"/>
                </a:solidFill>
              </a:rPr>
              <a:t>3)Chorda tympani </a:t>
            </a:r>
            <a:r>
              <a:rPr lang="en-CA" dirty="0"/>
              <a:t>– special sensory fibres to the anterior 2/3 tongue and parasympathetic fibres to the submandibular and sublingual glands</a:t>
            </a:r>
            <a:r>
              <a:rPr lang="ar-IQ" dirty="0" err="1"/>
              <a:t>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2A1F1D4-797A-2740-2003-C939FD228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462" y="381000"/>
            <a:ext cx="4791075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706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Image result for course of facial ner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86487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/>
              <a:t>Intracranial branches:</a:t>
            </a:r>
            <a:br>
              <a:rPr lang="en-US" b="1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rtl="0"/>
            <a:r>
              <a:rPr lang="en-US" b="1" i="1" dirty="0"/>
              <a:t>1.</a:t>
            </a:r>
            <a:r>
              <a:rPr lang="en-US" b="1" i="1" dirty="0">
                <a:hlinkClick r:id="rId2" tooltip="Greater petrosal nerve"/>
              </a:rPr>
              <a:t>Greater petrosal nerve</a:t>
            </a:r>
            <a:r>
              <a:rPr lang="en-US" i="1" dirty="0"/>
              <a:t> :</a:t>
            </a:r>
            <a:r>
              <a:rPr lang="en-US" dirty="0"/>
              <a:t> It arises at the geniculate ganglion and provides parasympathetic innervation to several glands, including the </a:t>
            </a:r>
            <a:r>
              <a:rPr lang="en-US" dirty="0">
                <a:hlinkClick r:id="rId3" tooltip="Nasal glands"/>
              </a:rPr>
              <a:t>nasal glands</a:t>
            </a:r>
            <a:r>
              <a:rPr lang="en-US" dirty="0"/>
              <a:t>, the </a:t>
            </a:r>
            <a:r>
              <a:rPr lang="en-US" dirty="0">
                <a:hlinkClick r:id="rId4" tooltip="Palatine glands"/>
              </a:rPr>
              <a:t>palatine glands</a:t>
            </a:r>
            <a:r>
              <a:rPr lang="en-US" dirty="0"/>
              <a:t>, the </a:t>
            </a:r>
            <a:r>
              <a:rPr lang="en-US" dirty="0">
                <a:hlinkClick r:id="rId5" tooltip="Lacrimal gland"/>
              </a:rPr>
              <a:t>lacrimal gland</a:t>
            </a:r>
            <a:r>
              <a:rPr lang="en-US" dirty="0"/>
              <a:t>, and the </a:t>
            </a:r>
            <a:r>
              <a:rPr lang="en-US" dirty="0">
                <a:hlinkClick r:id="rId6" tooltip="Pharyngeal gland (page does not exist)"/>
              </a:rPr>
              <a:t>pharyngeal gland</a:t>
            </a:r>
            <a:r>
              <a:rPr lang="en-US" dirty="0"/>
              <a:t>. </a:t>
            </a:r>
          </a:p>
          <a:p>
            <a:pPr algn="just" rtl="0"/>
            <a:r>
              <a:rPr lang="en-US" dirty="0"/>
              <a:t>It also provides parasympathetic innervation to the </a:t>
            </a:r>
            <a:r>
              <a:rPr lang="en-US" dirty="0">
                <a:hlinkClick r:id="rId7" tooltip="Sphenoid sinus"/>
              </a:rPr>
              <a:t>sphenoid sinus</a:t>
            </a:r>
            <a:r>
              <a:rPr lang="en-US" dirty="0"/>
              <a:t>, </a:t>
            </a:r>
            <a:r>
              <a:rPr lang="en-US" dirty="0">
                <a:hlinkClick r:id="rId8" tooltip="Frontal sinus"/>
              </a:rPr>
              <a:t>frontal sinus</a:t>
            </a:r>
            <a:r>
              <a:rPr lang="en-US" dirty="0"/>
              <a:t>, </a:t>
            </a:r>
            <a:r>
              <a:rPr lang="en-US" dirty="0">
                <a:hlinkClick r:id="rId9" tooltip="Maxillary sinus"/>
              </a:rPr>
              <a:t>maxillary sinus</a:t>
            </a:r>
            <a:r>
              <a:rPr lang="en-US" dirty="0"/>
              <a:t>, </a:t>
            </a:r>
            <a:r>
              <a:rPr lang="en-US" dirty="0">
                <a:hlinkClick r:id="rId10" tooltip="Ethmoid sinus"/>
              </a:rPr>
              <a:t>ethmoid sinus</a:t>
            </a:r>
            <a:r>
              <a:rPr lang="en-US" dirty="0"/>
              <a:t> and </a:t>
            </a:r>
            <a:r>
              <a:rPr lang="en-US" dirty="0">
                <a:hlinkClick r:id="rId11" tooltip="Nasal cavity"/>
              </a:rPr>
              <a:t>nasal cavity</a:t>
            </a:r>
            <a:r>
              <a:rPr lang="en-US" dirty="0"/>
              <a:t>. </a:t>
            </a:r>
          </a:p>
          <a:p>
            <a:pPr algn="just" rtl="0"/>
            <a:r>
              <a:rPr lang="en-US" dirty="0"/>
              <a:t>This nerve also includes taste fibers for </a:t>
            </a:r>
            <a:r>
              <a:rPr lang="en-US" dirty="0">
                <a:hlinkClick r:id="rId12" tooltip="Palate"/>
              </a:rPr>
              <a:t>palate</a:t>
            </a:r>
            <a:r>
              <a:rPr lang="en-US" dirty="0"/>
              <a:t> via </a:t>
            </a:r>
            <a:r>
              <a:rPr lang="en-US" dirty="0">
                <a:hlinkClick r:id="rId13" tooltip="Lesser palatine nerve"/>
              </a:rPr>
              <a:t>lesser palatine nerve</a:t>
            </a:r>
            <a:r>
              <a:rPr lang="en-US" dirty="0"/>
              <a:t> and </a:t>
            </a:r>
            <a:r>
              <a:rPr lang="en-US" dirty="0">
                <a:hlinkClick r:id="rId14" tooltip="Greater palatine nerve"/>
              </a:rPr>
              <a:t>greater palatine nerve</a:t>
            </a:r>
            <a:r>
              <a:rPr lang="en-US" dirty="0"/>
              <a:t>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rtl="0">
              <a:buNone/>
            </a:pPr>
            <a:r>
              <a:rPr lang="en-US" b="1" i="1" dirty="0"/>
              <a:t>2.Communicating branch</a:t>
            </a:r>
            <a:r>
              <a:rPr lang="en-US" i="1" dirty="0"/>
              <a:t> </a:t>
            </a:r>
            <a:r>
              <a:rPr lang="en-US" dirty="0"/>
              <a:t>: to the </a:t>
            </a:r>
            <a:r>
              <a:rPr lang="en-US" dirty="0" err="1">
                <a:hlinkClick r:id="rId2" tooltip="Otic ganglion"/>
              </a:rPr>
              <a:t>otic</a:t>
            </a:r>
            <a:r>
              <a:rPr lang="en-US" dirty="0">
                <a:hlinkClick r:id="rId2" tooltip="Otic ganglion"/>
              </a:rPr>
              <a:t> ganglion</a:t>
            </a:r>
            <a:r>
              <a:rPr lang="en-US" dirty="0"/>
              <a:t> – It arises at the </a:t>
            </a:r>
            <a:r>
              <a:rPr lang="en-US" dirty="0" err="1">
                <a:hlinkClick r:id="rId3" tooltip="Geniculate ganglion"/>
              </a:rPr>
              <a:t>geniculate</a:t>
            </a:r>
            <a:r>
              <a:rPr lang="en-US" dirty="0">
                <a:hlinkClick r:id="rId3" tooltip="Geniculate ganglion"/>
              </a:rPr>
              <a:t> ganglion</a:t>
            </a:r>
            <a:r>
              <a:rPr lang="en-US" dirty="0"/>
              <a:t> and joins the </a:t>
            </a:r>
            <a:r>
              <a:rPr lang="en-US" dirty="0">
                <a:hlinkClick r:id="rId4" tooltip="Lesser petrosal nerve"/>
              </a:rPr>
              <a:t>lesser </a:t>
            </a:r>
            <a:r>
              <a:rPr lang="en-US" dirty="0" err="1">
                <a:hlinkClick r:id="rId4" tooltip="Lesser petrosal nerve"/>
              </a:rPr>
              <a:t>petrosal</a:t>
            </a:r>
            <a:r>
              <a:rPr lang="en-US" dirty="0">
                <a:hlinkClick r:id="rId4" tooltip="Lesser petrosal nerve"/>
              </a:rPr>
              <a:t> nerve</a:t>
            </a:r>
            <a:r>
              <a:rPr lang="en-US" dirty="0"/>
              <a:t> to reach the </a:t>
            </a:r>
            <a:r>
              <a:rPr lang="en-US" dirty="0" err="1"/>
              <a:t>otic</a:t>
            </a:r>
            <a:r>
              <a:rPr lang="en-US" dirty="0"/>
              <a:t> ganglion. </a:t>
            </a:r>
            <a:endParaRPr lang="en-US" sz="2400" dirty="0"/>
          </a:p>
          <a:p>
            <a:pPr algn="just" rtl="0">
              <a:buNone/>
            </a:pPr>
            <a:r>
              <a:rPr lang="en-US" b="1" i="1" dirty="0"/>
              <a:t>3.</a:t>
            </a:r>
            <a:r>
              <a:rPr lang="en-US" b="1" i="1" dirty="0">
                <a:hlinkClick r:id="rId5" tooltip="Nerve to stapedius"/>
              </a:rPr>
              <a:t>Nerve to </a:t>
            </a:r>
            <a:r>
              <a:rPr lang="en-US" b="1" i="1" dirty="0" err="1">
                <a:hlinkClick r:id="rId5" tooltip="Nerve to stapedius"/>
              </a:rPr>
              <a:t>stapedius</a:t>
            </a:r>
            <a:r>
              <a:rPr lang="en-US" i="1" dirty="0"/>
              <a:t> :</a:t>
            </a:r>
            <a:r>
              <a:rPr lang="en-US" dirty="0"/>
              <a:t> provides motor </a:t>
            </a:r>
            <a:r>
              <a:rPr lang="en-US" dirty="0" err="1"/>
              <a:t>innervation</a:t>
            </a:r>
            <a:r>
              <a:rPr lang="en-US" dirty="0"/>
              <a:t> for </a:t>
            </a:r>
            <a:r>
              <a:rPr lang="en-US" dirty="0" err="1">
                <a:hlinkClick r:id="rId6" tooltip="Stapedius"/>
              </a:rPr>
              <a:t>stapedius</a:t>
            </a:r>
            <a:r>
              <a:rPr lang="en-US" dirty="0"/>
              <a:t> muscle in middle ear</a:t>
            </a:r>
            <a:endParaRPr lang="en-US" sz="2400" dirty="0"/>
          </a:p>
          <a:p>
            <a:pPr algn="just" rtl="0">
              <a:buNone/>
            </a:pPr>
            <a:r>
              <a:rPr lang="en-US" b="1" i="1" dirty="0"/>
              <a:t>4.</a:t>
            </a:r>
            <a:r>
              <a:rPr lang="en-US" b="1" i="1" dirty="0">
                <a:hlinkClick r:id="rId7" tooltip="Chorda tympani"/>
              </a:rPr>
              <a:t>Chorda tympani</a:t>
            </a:r>
            <a:r>
              <a:rPr lang="en-US" b="1" i="1" dirty="0"/>
              <a:t>:</a:t>
            </a:r>
            <a:endParaRPr lang="en-US" sz="2400" dirty="0"/>
          </a:p>
          <a:p>
            <a:pPr lvl="1" algn="just" rtl="0"/>
            <a:r>
              <a:rPr lang="en-US" dirty="0"/>
              <a:t>Parasympathetic </a:t>
            </a:r>
            <a:r>
              <a:rPr lang="en-US" dirty="0" err="1"/>
              <a:t>innervation</a:t>
            </a:r>
            <a:r>
              <a:rPr lang="en-US" dirty="0"/>
              <a:t> to </a:t>
            </a:r>
            <a:r>
              <a:rPr lang="en-US" dirty="0" err="1">
                <a:hlinkClick r:id="rId8" tooltip="Submandibular gland"/>
              </a:rPr>
              <a:t>submandibular</a:t>
            </a:r>
            <a:r>
              <a:rPr lang="en-US" dirty="0">
                <a:hlinkClick r:id="rId8" tooltip="Submandibular gland"/>
              </a:rPr>
              <a:t> gland</a:t>
            </a:r>
            <a:endParaRPr lang="en-US" sz="2000" dirty="0"/>
          </a:p>
          <a:p>
            <a:pPr lvl="1" algn="just" rtl="0"/>
            <a:r>
              <a:rPr lang="en-US" dirty="0"/>
              <a:t>Parasympathetic </a:t>
            </a:r>
            <a:r>
              <a:rPr lang="en-US" dirty="0" err="1"/>
              <a:t>innervation</a:t>
            </a:r>
            <a:r>
              <a:rPr lang="en-US" dirty="0"/>
              <a:t> to </a:t>
            </a:r>
            <a:r>
              <a:rPr lang="en-US" dirty="0">
                <a:hlinkClick r:id="rId9" tooltip="Sublingual gland"/>
              </a:rPr>
              <a:t>sublingual gland</a:t>
            </a:r>
            <a:endParaRPr lang="en-US" sz="2000" dirty="0"/>
          </a:p>
          <a:p>
            <a:pPr lvl="1" algn="just" rtl="0"/>
            <a:r>
              <a:rPr lang="en-US" dirty="0"/>
              <a:t>Special sensory taste fibers for the anterior 2/3 of the tongue</a:t>
            </a:r>
            <a:endParaRPr lang="en-US" sz="2000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66700"/>
            <a:ext cx="7467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Image result for intracranial branches of facial ner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CA" b="1" i="1" u="sng" dirty="0" err="1"/>
              <a:t>Extracranial</a:t>
            </a:r>
            <a:r>
              <a:rPr lang="en-CA" b="1" i="1" u="sng" dirty="0"/>
              <a:t>: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 rtl="0"/>
            <a:r>
              <a:rPr lang="en-CA" dirty="0"/>
              <a:t>After exiting the skull, the facial nerve turns superiorly to run just anterior to the outer ear. The first extracranial branch to arise is </a:t>
            </a:r>
            <a:r>
              <a:rPr lang="en-CA" b="1" i="1" dirty="0">
                <a:solidFill>
                  <a:srgbClr val="C00000"/>
                </a:solidFill>
              </a:rPr>
              <a:t>the posterior auricular nerve.</a:t>
            </a:r>
            <a:r>
              <a:rPr lang="en-CA" b="1" dirty="0">
                <a:solidFill>
                  <a:srgbClr val="C00000"/>
                </a:solidFill>
              </a:rPr>
              <a:t> </a:t>
            </a:r>
          </a:p>
          <a:p>
            <a:pPr algn="just" rtl="0"/>
            <a:r>
              <a:rPr lang="en-CA" dirty="0"/>
              <a:t>It provides motor innervation to the some of the muscles around the ear </a:t>
            </a:r>
            <a:r>
              <a:rPr lang="en-CA" b="1" dirty="0">
                <a:solidFill>
                  <a:srgbClr val="00B050"/>
                </a:solidFill>
              </a:rPr>
              <a:t>(Occipitalis muscle). </a:t>
            </a:r>
          </a:p>
          <a:p>
            <a:pPr algn="just" rtl="0"/>
            <a:r>
              <a:rPr lang="en-CA" dirty="0"/>
              <a:t>Immediately distal to this, motor branches are sent to </a:t>
            </a:r>
            <a:r>
              <a:rPr lang="en-CA" b="1" dirty="0">
                <a:solidFill>
                  <a:srgbClr val="C00000"/>
                </a:solidFill>
              </a:rPr>
              <a:t>the posterior belly of the digastric muscle and to the stylohyoid muscle</a:t>
            </a:r>
            <a:r>
              <a:rPr lang="ar-IQ" b="1" dirty="0">
                <a:solidFill>
                  <a:srgbClr val="C00000"/>
                </a:solidFill>
              </a:rPr>
              <a:t>.</a:t>
            </a:r>
            <a:endParaRPr lang="en-US" b="1" dirty="0">
              <a:solidFill>
                <a:srgbClr val="C00000"/>
              </a:solidFill>
            </a:endParaRPr>
          </a:p>
          <a:p>
            <a:pPr algn="just" rtl="0"/>
            <a:r>
              <a:rPr lang="en-CA" b="1" dirty="0"/>
              <a:t>The main trunk of the nerve</a:t>
            </a:r>
            <a:r>
              <a:rPr lang="en-CA" dirty="0"/>
              <a:t>, now termed the motor root of the facial nerve, continues anteriorly and inferiorly into the parotid gland.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83058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err="1"/>
              <a:t>Extracranial</a:t>
            </a:r>
            <a:r>
              <a:rPr lang="en-US" b="1" i="1" u="sng" dirty="0"/>
              <a:t> branches</a:t>
            </a:r>
            <a:r>
              <a:rPr lang="en-US" sz="2800" b="1" i="1" u="sng" dirty="0"/>
              <a:t>:</a:t>
            </a:r>
            <a:r>
              <a:rPr lang="en-US" b="1" dirty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 rtl="0"/>
            <a:r>
              <a:rPr lang="en-US" b="1" dirty="0"/>
              <a:t>Distal to </a:t>
            </a:r>
            <a:r>
              <a:rPr lang="en-US" b="1" u="sng" dirty="0" err="1">
                <a:hlinkClick r:id="rId2" tooltip="Stylomastoid foramen"/>
              </a:rPr>
              <a:t>stylomastoid</a:t>
            </a:r>
            <a:r>
              <a:rPr lang="en-US" b="1" u="sng" dirty="0">
                <a:hlinkClick r:id="rId2" tooltip="Stylomastoid foramen"/>
              </a:rPr>
              <a:t> foramen</a:t>
            </a:r>
            <a:r>
              <a:rPr lang="en-US" b="1" dirty="0"/>
              <a:t>, the following nerves branch off the facial nerve:</a:t>
            </a:r>
          </a:p>
          <a:p>
            <a:pPr algn="just" rtl="0">
              <a:buNone/>
            </a:pPr>
            <a:r>
              <a:rPr lang="en-US" b="1" dirty="0"/>
              <a:t>1.</a:t>
            </a:r>
            <a:r>
              <a:rPr lang="en-US" b="1" i="1" dirty="0">
                <a:solidFill>
                  <a:srgbClr val="AD1F1F"/>
                </a:solidFill>
                <a:hlinkClick r:id="rId3" tooltip="Posterior auricular ner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Posterior </a:t>
            </a:r>
            <a:r>
              <a:rPr lang="en-US" b="1" i="1" dirty="0">
                <a:solidFill>
                  <a:schemeClr val="tx1"/>
                </a:solidFill>
                <a:hlinkClick r:id="rId3" tooltip="Posterior auricular ner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r>
              <a:rPr lang="en-US" b="1" i="1" dirty="0"/>
              <a:t>uricular nerve :</a:t>
            </a:r>
            <a:r>
              <a:rPr lang="en-US" b="1" dirty="0"/>
              <a:t> controls movements of some of the scalp muscles around the ear</a:t>
            </a:r>
            <a:endParaRPr lang="en-US" sz="2400" b="1" dirty="0"/>
          </a:p>
          <a:p>
            <a:pPr algn="just" rtl="0">
              <a:buNone/>
            </a:pPr>
            <a:r>
              <a:rPr lang="en-US" b="1" dirty="0"/>
              <a:t>2.</a:t>
            </a:r>
            <a:r>
              <a:rPr lang="en-US" b="1" i="1" dirty="0"/>
              <a:t>Branch</a:t>
            </a:r>
            <a:r>
              <a:rPr lang="en-US" b="1" dirty="0"/>
              <a:t> to Posterior belly of  </a:t>
            </a:r>
            <a:r>
              <a:rPr lang="en-US" b="1" u="sng" dirty="0" err="1">
                <a:hlinkClick r:id="rId4" tooltip="Digastric muscle"/>
              </a:rPr>
              <a:t>Digastric</a:t>
            </a:r>
            <a:r>
              <a:rPr lang="en-US" b="1" u="sng" dirty="0">
                <a:hlinkClick r:id="rId4" tooltip="Digastric muscle"/>
              </a:rPr>
              <a:t> muscle</a:t>
            </a:r>
            <a:r>
              <a:rPr lang="en-US" b="1" dirty="0"/>
              <a:t> as well as the </a:t>
            </a:r>
            <a:r>
              <a:rPr lang="en-US" b="1" u="sng" dirty="0" err="1">
                <a:hlinkClick r:id="rId5" tooltip="Stylohyoid muscle"/>
              </a:rPr>
              <a:t>Stylohyoid</a:t>
            </a:r>
            <a:r>
              <a:rPr lang="en-US" b="1" u="sng" dirty="0">
                <a:hlinkClick r:id="rId5" tooltip="Stylohyoid muscle"/>
              </a:rPr>
              <a:t> muscle</a:t>
            </a:r>
            <a:endParaRPr lang="en-US" sz="2400" b="1" dirty="0"/>
          </a:p>
          <a:p>
            <a:pPr algn="just" rtl="0">
              <a:buNone/>
            </a:pPr>
            <a:r>
              <a:rPr lang="en-US" b="1" i="1" dirty="0"/>
              <a:t>3.Five major facial branches</a:t>
            </a:r>
            <a:r>
              <a:rPr lang="en-US" b="1" dirty="0"/>
              <a:t> (in parotid gland) – from top to bottom:</a:t>
            </a:r>
            <a:endParaRPr lang="en-US" sz="2400" b="1" dirty="0"/>
          </a:p>
          <a:p>
            <a:pPr lvl="1" algn="just" rtl="0"/>
            <a:r>
              <a:rPr lang="en-US" b="1" u="sng" dirty="0">
                <a:hlinkClick r:id="rId6" tooltip="Temporal branch of the facial nerve"/>
              </a:rPr>
              <a:t>Temporal branch</a:t>
            </a:r>
            <a:r>
              <a:rPr lang="en-US" b="1" dirty="0"/>
              <a:t> (Frontal branch)</a:t>
            </a:r>
            <a:endParaRPr lang="en-US" sz="2000" b="1" dirty="0"/>
          </a:p>
          <a:p>
            <a:pPr lvl="1" algn="just" rtl="0"/>
            <a:r>
              <a:rPr lang="en-US" b="1" u="sng" dirty="0" err="1">
                <a:hlinkClick r:id="rId7" tooltip="Zygomatic branch of the facial nerve"/>
              </a:rPr>
              <a:t>Zygomatic</a:t>
            </a:r>
            <a:r>
              <a:rPr lang="en-US" b="1" u="sng" dirty="0">
                <a:hlinkClick r:id="rId7" tooltip="Zygomatic branch of the facial nerve"/>
              </a:rPr>
              <a:t> branch</a:t>
            </a:r>
            <a:endParaRPr lang="en-US" sz="2000" b="1" dirty="0"/>
          </a:p>
          <a:p>
            <a:pPr lvl="1" algn="just" rtl="0"/>
            <a:r>
              <a:rPr lang="en-US" b="1" u="sng" dirty="0" err="1">
                <a:hlinkClick r:id="rId8" tooltip="Buccal branch of the facial nerve"/>
              </a:rPr>
              <a:t>Buccal</a:t>
            </a:r>
            <a:r>
              <a:rPr lang="en-US" b="1" u="sng" dirty="0">
                <a:hlinkClick r:id="rId8" tooltip="Buccal branch of the facial nerve"/>
              </a:rPr>
              <a:t> branch</a:t>
            </a:r>
            <a:endParaRPr lang="en-US" sz="2000" b="1" dirty="0"/>
          </a:p>
          <a:p>
            <a:pPr lvl="1" algn="just" rtl="0"/>
            <a:r>
              <a:rPr lang="en-US" b="1" u="sng" dirty="0">
                <a:hlinkClick r:id="rId9" tooltip="Marginal mandibular branch of the facial nerve"/>
              </a:rPr>
              <a:t>Marginal </a:t>
            </a:r>
            <a:r>
              <a:rPr lang="en-US" b="1" u="sng" dirty="0" err="1">
                <a:hlinkClick r:id="rId9" tooltip="Marginal mandibular branch of the facial nerve"/>
              </a:rPr>
              <a:t>mandibular</a:t>
            </a:r>
            <a:r>
              <a:rPr lang="en-US" b="1" u="sng" dirty="0">
                <a:hlinkClick r:id="rId9" tooltip="Marginal mandibular branch of the facial nerve"/>
              </a:rPr>
              <a:t> branch</a:t>
            </a:r>
            <a:endParaRPr lang="en-US" sz="2000" b="1" dirty="0"/>
          </a:p>
          <a:p>
            <a:pPr lvl="1" algn="just" rtl="0"/>
            <a:r>
              <a:rPr lang="en-US" b="1" u="sng" dirty="0">
                <a:hlinkClick r:id="rId10" tooltip="Cervical branch of the facial nerve"/>
              </a:rPr>
              <a:t>Cervical branch</a:t>
            </a:r>
            <a:endParaRPr lang="en-US" sz="2000" b="1" dirty="0"/>
          </a:p>
          <a:p>
            <a:pPr algn="just"/>
            <a:endParaRPr lang="ar-SA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Image result for posterior belly of the digastric musc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8600"/>
            <a:ext cx="73152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facial nerve branch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9753600" cy="7400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382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Image result for facial nerve branch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1"/>
            <a:ext cx="83820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Image result for facial nerve branch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28600"/>
            <a:ext cx="55626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81000" y="2971800"/>
            <a:ext cx="8458200" cy="1828800"/>
          </a:xfrm>
        </p:spPr>
        <p:txBody>
          <a:bodyPr>
            <a:normAutofit/>
          </a:bodyPr>
          <a:lstStyle/>
          <a:p>
            <a:r>
              <a:rPr lang="en-US" sz="4400" b="1" i="1" u="sng" dirty="0"/>
              <a:t>Muscles of the Face (Muscles of Facial Expression)</a:t>
            </a:r>
            <a:endParaRPr lang="en-US" sz="4400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3600" dirty="0"/>
              <a:t>The muscles of the face are embedded in the superficial fascia, and most arise from the bones of the skull and are inserted into the skin. </a:t>
            </a:r>
          </a:p>
          <a:p>
            <a:pPr algn="just" rtl="0"/>
            <a:r>
              <a:rPr lang="en-US" sz="3600" dirty="0"/>
              <a:t>The orifices of the face, namely, the orbit, nose, and mouth, are guarded by the eyelids, nostrils, and lips, respectively. </a:t>
            </a:r>
            <a:endParaRPr lang="ar-SA" sz="36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0"/>
            <a:r>
              <a:rPr lang="en-US" sz="3600" dirty="0"/>
              <a:t>It is the function of the facial muscles to serve as sphincters or dilators of these structures.</a:t>
            </a:r>
          </a:p>
          <a:p>
            <a:pPr algn="just" rtl="0"/>
            <a:r>
              <a:rPr lang="en-US" sz="3600" dirty="0"/>
              <a:t> A secondary function of the facial muscles is to modify the expression of the face. </a:t>
            </a:r>
          </a:p>
          <a:p>
            <a:pPr algn="just" rtl="0"/>
            <a:r>
              <a:rPr lang="en-US" sz="3600" dirty="0"/>
              <a:t>All the muscles of the face are developed from the second pharyngeal arch and are supplied by the facial nerve.</a:t>
            </a:r>
            <a:endParaRPr lang="ar-SA" sz="36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Muscles of the Eyelids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sz="3600" dirty="0"/>
              <a:t>The sphincter muscle of the eyelids is the </a:t>
            </a:r>
            <a:r>
              <a:rPr lang="en-US" sz="3600" b="1" dirty="0">
                <a:solidFill>
                  <a:srgbClr val="00B050"/>
                </a:solidFill>
              </a:rPr>
              <a:t>orbicularis oculi </a:t>
            </a:r>
            <a:r>
              <a:rPr lang="en-US" sz="3600" dirty="0"/>
              <a:t>which is innervated by </a:t>
            </a:r>
            <a:r>
              <a:rPr lang="en-US" sz="3600" dirty="0">
                <a:solidFill>
                  <a:srgbClr val="FF0000"/>
                </a:solidFill>
              </a:rPr>
              <a:t>temporal&amp; zygomatic branch of facial nerve</a:t>
            </a:r>
            <a:r>
              <a:rPr lang="en-US" sz="3600" dirty="0"/>
              <a:t>, and the dilator muscles are : the </a:t>
            </a:r>
            <a:r>
              <a:rPr lang="en-US" sz="3600" b="1" i="1" dirty="0" err="1">
                <a:solidFill>
                  <a:srgbClr val="C00000"/>
                </a:solidFill>
              </a:rPr>
              <a:t>levator</a:t>
            </a:r>
            <a:r>
              <a:rPr lang="en-US" sz="3600" b="1" i="1" dirty="0">
                <a:solidFill>
                  <a:srgbClr val="C00000"/>
                </a:solidFill>
              </a:rPr>
              <a:t> palpebrae superioris </a:t>
            </a:r>
            <a:r>
              <a:rPr lang="en-US" sz="3600" b="1" i="1" dirty="0"/>
              <a:t>(which is innervated by </a:t>
            </a:r>
            <a:r>
              <a:rPr lang="en-US" sz="3600" b="1" i="1" u="sng" dirty="0"/>
              <a:t>3</a:t>
            </a:r>
            <a:r>
              <a:rPr lang="en-US" sz="3600" b="1" i="1" u="sng" baseline="30000" dirty="0"/>
              <a:t>r</a:t>
            </a:r>
            <a:r>
              <a:rPr lang="en-US" sz="3600" b="1" i="1" baseline="30000" dirty="0"/>
              <a:t>d</a:t>
            </a:r>
            <a:r>
              <a:rPr lang="en-US" sz="3600" b="1" i="1" dirty="0"/>
              <a:t> cranial nerve)</a:t>
            </a:r>
            <a:r>
              <a:rPr lang="en-US" sz="3600" dirty="0"/>
              <a:t> and </a:t>
            </a:r>
            <a:r>
              <a:rPr lang="en-US" sz="3600" b="1" dirty="0">
                <a:solidFill>
                  <a:srgbClr val="C00000"/>
                </a:solidFill>
              </a:rPr>
              <a:t>the occipitofrontalis.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Muscles of the Nostrils (</a:t>
            </a:r>
            <a:r>
              <a:rPr lang="en-US" b="1" dirty="0" err="1"/>
              <a:t>Nasalis</a:t>
            </a:r>
            <a:r>
              <a:rPr lang="en-US" b="1" dirty="0"/>
              <a:t> muscle)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sz="4000" dirty="0"/>
              <a:t>The sphincter muscle is the </a:t>
            </a:r>
            <a:r>
              <a:rPr lang="en-US" sz="4000" b="1" dirty="0">
                <a:solidFill>
                  <a:srgbClr val="C00000"/>
                </a:solidFill>
              </a:rPr>
              <a:t>compressor </a:t>
            </a:r>
            <a:r>
              <a:rPr lang="en-US" sz="4000" b="1" dirty="0" err="1">
                <a:solidFill>
                  <a:srgbClr val="C00000"/>
                </a:solidFill>
              </a:rPr>
              <a:t>naris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dirty="0"/>
              <a:t>and the dilator muscle is the dilator </a:t>
            </a:r>
            <a:r>
              <a:rPr lang="en-US" sz="4000" dirty="0" err="1"/>
              <a:t>naris</a:t>
            </a:r>
            <a:r>
              <a:rPr lang="en-US" sz="4000" dirty="0"/>
              <a:t> &amp; are innervated by </a:t>
            </a:r>
            <a:r>
              <a:rPr lang="en-US" sz="4000" b="1" i="1" dirty="0" err="1"/>
              <a:t>buccal</a:t>
            </a:r>
            <a:r>
              <a:rPr lang="en-US" sz="4000" b="1" i="1" dirty="0"/>
              <a:t> branch of facial nerve.</a:t>
            </a:r>
            <a:r>
              <a:rPr lang="en-US" sz="4000" dirty="0"/>
              <a:t>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8153399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Muscles of the Lips and Cheeks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0"/>
            <a:r>
              <a:rPr lang="en-US" sz="3600" dirty="0"/>
              <a:t>The sphincter muscle is the </a:t>
            </a:r>
            <a:r>
              <a:rPr lang="en-US" sz="3600" b="1" dirty="0">
                <a:solidFill>
                  <a:srgbClr val="C00000"/>
                </a:solidFill>
              </a:rPr>
              <a:t>orbicularis </a:t>
            </a:r>
            <a:r>
              <a:rPr lang="en-US" sz="3600" b="1" dirty="0" err="1">
                <a:solidFill>
                  <a:srgbClr val="C00000"/>
                </a:solidFill>
              </a:rPr>
              <a:t>oris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</a:p>
          <a:p>
            <a:pPr marL="0" indent="0" algn="just" rtl="0">
              <a:buNone/>
            </a:pPr>
            <a:r>
              <a:rPr lang="en-US" sz="3600" b="1" i="1" dirty="0"/>
              <a:t>( which is innervated by buccal &amp; mandibular branches of facial nerve).</a:t>
            </a:r>
            <a:r>
              <a:rPr lang="en-US" sz="3600" dirty="0"/>
              <a:t> </a:t>
            </a:r>
          </a:p>
          <a:p>
            <a:pPr algn="just" rtl="0"/>
            <a:r>
              <a:rPr lang="en-US" sz="3600" dirty="0"/>
              <a:t>The dilator muscles consist of a series of small muscles that radiate out from the lips which are innervated by </a:t>
            </a:r>
            <a:r>
              <a:rPr lang="en-US" sz="3600" b="1" i="1" dirty="0"/>
              <a:t>(</a:t>
            </a:r>
            <a:r>
              <a:rPr lang="en-US" sz="3600" b="1" i="1" dirty="0" err="1"/>
              <a:t>buccal,zygomatic</a:t>
            </a:r>
            <a:r>
              <a:rPr lang="en-US" sz="3600" b="1" i="1" dirty="0"/>
              <a:t> &amp; mandibular branches of facial nerve).</a:t>
            </a:r>
            <a:endParaRPr lang="en-US" sz="3600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305800" cy="64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Muscle of the Cheek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sz="4000" b="1" dirty="0" err="1">
                <a:solidFill>
                  <a:srgbClr val="C00000"/>
                </a:solidFill>
              </a:rPr>
              <a:t>Buccinator</a:t>
            </a:r>
            <a:endParaRPr lang="en-US" sz="4000" b="1" dirty="0">
              <a:solidFill>
                <a:srgbClr val="C00000"/>
              </a:solidFill>
            </a:endParaRPr>
          </a:p>
          <a:p>
            <a:pPr algn="just" rtl="0"/>
            <a:r>
              <a:rPr lang="en-US" sz="4000" b="1" u="sng" dirty="0"/>
              <a:t>Nerve supply:</a:t>
            </a:r>
            <a:r>
              <a:rPr lang="en-US" sz="4000" b="1" dirty="0"/>
              <a:t> </a:t>
            </a:r>
            <a:r>
              <a:rPr lang="en-US" sz="4000" dirty="0" err="1"/>
              <a:t>Buccal</a:t>
            </a:r>
            <a:r>
              <a:rPr lang="en-US" sz="4000" dirty="0"/>
              <a:t> branch of the facial nerve</a:t>
            </a:r>
          </a:p>
          <a:p>
            <a:pPr algn="just" rtl="0"/>
            <a:r>
              <a:rPr lang="en-US" sz="4000" b="1" u="sng" dirty="0"/>
              <a:t>Action:</a:t>
            </a:r>
            <a:r>
              <a:rPr lang="en-US" sz="4000" b="1" dirty="0"/>
              <a:t> </a:t>
            </a:r>
            <a:r>
              <a:rPr lang="en-US" sz="4000" dirty="0"/>
              <a:t>Compresses the cheeks and lips against the teeth.</a:t>
            </a:r>
          </a:p>
          <a:p>
            <a:pPr rtl="0"/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3048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b="1" i="1" u="sng" dirty="0">
                <a:solidFill>
                  <a:srgbClr val="FF0000"/>
                </a:solidFill>
              </a:rPr>
              <a:t>Clinical Significance-2</a:t>
            </a:r>
            <a:endParaRPr lang="en-US" sz="3600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000" b="1" dirty="0">
                <a:solidFill>
                  <a:schemeClr val="tx1"/>
                </a:solidFill>
              </a:rPr>
              <a:t>1.</a:t>
            </a:r>
            <a:r>
              <a:rPr lang="en-US" sz="4000" b="1" dirty="0">
                <a:solidFill>
                  <a:srgbClr val="C00000"/>
                </a:solidFill>
              </a:rPr>
              <a:t>Blood Supply of the Facial Skin</a:t>
            </a:r>
          </a:p>
          <a:p>
            <a:pPr marL="0" indent="0" algn="l" rtl="0">
              <a:buNone/>
            </a:pPr>
            <a:r>
              <a:rPr lang="en-US" sz="4000" b="1" dirty="0">
                <a:solidFill>
                  <a:schemeClr val="tx1"/>
                </a:solidFill>
              </a:rPr>
              <a:t>2.</a:t>
            </a:r>
            <a:r>
              <a:rPr lang="en-US" sz="4000" b="1" dirty="0">
                <a:solidFill>
                  <a:srgbClr val="C00000"/>
                </a:solidFill>
              </a:rPr>
              <a:t>Facial Arteries and Taking the Patient’s Pulse</a:t>
            </a:r>
          </a:p>
          <a:p>
            <a:pPr marL="0" indent="0" algn="l" rtl="0">
              <a:buNone/>
            </a:pPr>
            <a:r>
              <a:rPr lang="en-US" sz="4000" b="1" dirty="0">
                <a:solidFill>
                  <a:schemeClr val="tx1"/>
                </a:solidFill>
              </a:rPr>
              <a:t>3.</a:t>
            </a:r>
            <a:r>
              <a:rPr lang="en-US" sz="4000" b="1" dirty="0">
                <a:solidFill>
                  <a:srgbClr val="C00000"/>
                </a:solidFill>
              </a:rPr>
              <a:t>Facial Infections and Cavernous Sinus Thrombosis</a:t>
            </a:r>
          </a:p>
          <a:p>
            <a:pPr marL="0" marR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tx1"/>
                </a:solidFill>
                <a:effectLst/>
                <a:latin typeface="Adobe Caslon Pro Bold"/>
                <a:ea typeface="Calibri" panose="020F0502020204030204" pitchFamily="34" charset="0"/>
                <a:cs typeface="Univers-CondensedBold"/>
              </a:rPr>
              <a:t>4.</a:t>
            </a:r>
            <a:r>
              <a:rPr lang="en-US" sz="4000" b="1" dirty="0">
                <a:solidFill>
                  <a:srgbClr val="C00000"/>
                </a:solidFill>
                <a:effectLst/>
                <a:latin typeface="Adobe Caslon Pro Bold"/>
                <a:ea typeface="Calibri" panose="020F0502020204030204" pitchFamily="34" charset="0"/>
                <a:cs typeface="Univers-CondensedBold"/>
              </a:rPr>
              <a:t>Facial Muscle Paralysis</a:t>
            </a:r>
            <a:endParaRPr lang="en-US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/>
            <a:endParaRPr lang="en-US" sz="4000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Facial Infections and Cavernous Sinus Thrombosis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0"/>
            <a:r>
              <a:rPr lang="en-US" dirty="0"/>
              <a:t>The area of facial skin bounded by the nose, the eye, and the upper lip is a potentially dangerous zone to have an infection.</a:t>
            </a:r>
          </a:p>
          <a:p>
            <a:pPr algn="just" rtl="0"/>
            <a:r>
              <a:rPr lang="en-US" dirty="0"/>
              <a:t> For example, a boil in this region can cause thrombosis of the facial vein, with spread of organisms through the inferior ophthalmic veins to the cavernous sinus. </a:t>
            </a:r>
          </a:p>
          <a:p>
            <a:pPr algn="just" rtl="0"/>
            <a:r>
              <a:rPr lang="en-US" dirty="0"/>
              <a:t>The resulting cavernous sinus thrombosis may be fatal unless adequately treated with antibiotics.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228600"/>
            <a:ext cx="8839199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Before the advent of antibiotics, death was the normal outcome from the sepsis</a:t>
            </a:r>
          </a:p>
          <a:p>
            <a:pPr algn="l" rtl="0"/>
            <a:r>
              <a:rPr lang="en-US" dirty="0"/>
              <a:t>It affects the contents of the cavernous sinus, including:</a:t>
            </a:r>
          </a:p>
          <a:p>
            <a:pPr algn="l" rtl="0">
              <a:buNone/>
            </a:pPr>
            <a:r>
              <a:rPr lang="en-US" b="1" dirty="0">
                <a:solidFill>
                  <a:srgbClr val="C00000"/>
                </a:solidFill>
              </a:rPr>
              <a:t>● Internal carotid artery with </a:t>
            </a:r>
            <a:r>
              <a:rPr lang="en-US" b="1" dirty="0" err="1">
                <a:solidFill>
                  <a:srgbClr val="C00000"/>
                </a:solidFill>
              </a:rPr>
              <a:t>sympathetics</a:t>
            </a:r>
            <a:endParaRPr lang="en-US" b="1" dirty="0">
              <a:solidFill>
                <a:srgbClr val="C000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C00000"/>
                </a:solidFill>
              </a:rPr>
              <a:t>● Cranial nerves ( III,IV,V,VI)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3600" dirty="0"/>
              <a:t>Common clinical manifestations include:</a:t>
            </a:r>
          </a:p>
          <a:p>
            <a:pPr algn="just" rtl="0">
              <a:buNone/>
            </a:pPr>
            <a:r>
              <a:rPr lang="en-US" sz="3600" dirty="0"/>
              <a:t>● </a:t>
            </a:r>
            <a:r>
              <a:rPr lang="en-US" sz="3600" dirty="0" err="1"/>
              <a:t>Ophthalmoplegia</a:t>
            </a:r>
            <a:r>
              <a:rPr lang="en-US" sz="3600" dirty="0"/>
              <a:t> with diminished </a:t>
            </a:r>
            <a:r>
              <a:rPr lang="en-US" sz="3600" dirty="0" err="1"/>
              <a:t>pupillary</a:t>
            </a:r>
            <a:r>
              <a:rPr lang="en-US" sz="3600" dirty="0"/>
              <a:t> light reflexes</a:t>
            </a:r>
          </a:p>
          <a:p>
            <a:pPr algn="just" rtl="0">
              <a:buNone/>
            </a:pPr>
            <a:r>
              <a:rPr lang="en-US" sz="3600" dirty="0"/>
              <a:t>● Venous congestion leading to </a:t>
            </a:r>
            <a:r>
              <a:rPr lang="en-US" sz="3600" dirty="0" err="1"/>
              <a:t>periorbital</a:t>
            </a:r>
            <a:r>
              <a:rPr lang="en-US" sz="3600" dirty="0"/>
              <a:t> edema</a:t>
            </a:r>
          </a:p>
          <a:p>
            <a:pPr algn="just" rtl="0">
              <a:buNone/>
            </a:pPr>
            <a:r>
              <a:rPr lang="en-US" sz="3600" dirty="0"/>
              <a:t>● </a:t>
            </a:r>
            <a:r>
              <a:rPr lang="en-US" sz="3600" dirty="0" err="1"/>
              <a:t>Exophthalmos</a:t>
            </a:r>
            <a:endParaRPr lang="ar-SA" sz="36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52400"/>
            <a:ext cx="581025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0"/>
            <a:ext cx="533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1" y="152400"/>
            <a:ext cx="64008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8601"/>
            <a:ext cx="7391400" cy="662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8601"/>
            <a:ext cx="7467600" cy="64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4988" y="228600"/>
            <a:ext cx="5815012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81001"/>
            <a:ext cx="6858000" cy="617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04801"/>
            <a:ext cx="7086600" cy="617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5DF20C8F-F627-18B0-DD5E-5A1B4A3EA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12" y="152400"/>
            <a:ext cx="827557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8379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226DC308-3E22-7E76-599B-09708F6C5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143" y="152400"/>
            <a:ext cx="5805714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635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2248</TotalTime>
  <Words>2308</Words>
  <Application>Microsoft Office PowerPoint</Application>
  <PresentationFormat>عرض على الشاشة (4:3)</PresentationFormat>
  <Paragraphs>180</Paragraphs>
  <Slides>99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99</vt:i4>
      </vt:variant>
    </vt:vector>
  </HeadingPairs>
  <TitlesOfParts>
    <vt:vector size="106" baseType="lpstr">
      <vt:lpstr>Adobe Caslon Pro Bold</vt:lpstr>
      <vt:lpstr>Calibri</vt:lpstr>
      <vt:lpstr>Franklin Gothic Book</vt:lpstr>
      <vt:lpstr>Franklin Gothic Medium</vt:lpstr>
      <vt:lpstr>Lucida Fax</vt:lpstr>
      <vt:lpstr>Wingdings 2</vt:lpstr>
      <vt:lpstr>رحلة</vt:lpstr>
      <vt:lpstr>عرض تقديمي في PowerPoint</vt:lpstr>
      <vt:lpstr>عرض تقديمي في PowerPoint</vt:lpstr>
      <vt:lpstr>SECOND STAGE Lec.No.4 Dr.Mukhalled.Al-Asady  (Oral &amp; maxillofacial surgeon)  B.D.S-C.A.B.M.F.S Al-MuthNNa University C0llege of dentistry   2024-2025 </vt:lpstr>
      <vt:lpstr>عرض تقديمي في PowerPoint</vt:lpstr>
      <vt:lpstr>عرض تقديمي في PowerPoint</vt:lpstr>
      <vt:lpstr>عرض تقديمي في PowerPoint</vt:lpstr>
      <vt:lpstr>Arterial Supply of the Face: </vt:lpstr>
      <vt:lpstr>عرض تقديمي في PowerPoint</vt:lpstr>
      <vt:lpstr>عرض تقديمي في PowerPoint</vt:lpstr>
      <vt:lpstr>Braanches of  (ECA):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Orbital group </vt:lpstr>
      <vt:lpstr>Ocular group </vt:lpstr>
      <vt:lpstr>عرض تقديمي في PowerPoint</vt:lpstr>
      <vt:lpstr> </vt:lpstr>
      <vt:lpstr>I)FACIAL ARTERY:</vt:lpstr>
      <vt:lpstr>عرض تقديمي في PowerPoint</vt:lpstr>
      <vt:lpstr>عرض تقديمي في PowerPoint</vt:lpstr>
      <vt:lpstr>Cervical &amp; facial</vt:lpstr>
      <vt:lpstr>A)Cervical </vt:lpstr>
      <vt:lpstr>عرض تقديمي في PowerPoint</vt:lpstr>
      <vt:lpstr>B)Facial </vt:lpstr>
      <vt:lpstr>عرض تقديمي في PowerPoint</vt:lpstr>
      <vt:lpstr>II)The superficial temporal artery </vt:lpstr>
      <vt:lpstr>عرض تقديمي في PowerPoint</vt:lpstr>
      <vt:lpstr>Branches of (STA): </vt:lpstr>
      <vt:lpstr>عرض تقديمي في PowerPoint</vt:lpstr>
      <vt:lpstr>III)Some branches of maxillary artery. </vt:lpstr>
      <vt:lpstr>عرض تقديمي في PowerPoint</vt:lpstr>
      <vt:lpstr> IV) : branches of the ophthalmic artery, supply the skin of the forehead. </vt:lpstr>
      <vt:lpstr>عرض تقديمي في PowerPoint</vt:lpstr>
      <vt:lpstr>Facial vein: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Tributaries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Facial nerve, CN VII: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The course of the facial nerve: </vt:lpstr>
      <vt:lpstr>Intracranial: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Intracranial branches: </vt:lpstr>
      <vt:lpstr>عرض تقديمي في PowerPoint</vt:lpstr>
      <vt:lpstr>عرض تقديمي في PowerPoint</vt:lpstr>
      <vt:lpstr>عرض تقديمي في PowerPoint</vt:lpstr>
      <vt:lpstr>Extracranial: </vt:lpstr>
      <vt:lpstr>عرض تقديمي في PowerPoint</vt:lpstr>
      <vt:lpstr>Extracranial branches: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Muscles of the Eyelids </vt:lpstr>
      <vt:lpstr>Muscles of the Nostrils (Nasalis muscle) </vt:lpstr>
      <vt:lpstr>عرض تقديمي في PowerPoint</vt:lpstr>
      <vt:lpstr>Muscles of the Lips and Cheeks </vt:lpstr>
      <vt:lpstr>عرض تقديمي في PowerPoint</vt:lpstr>
      <vt:lpstr>Muscle of the Cheek </vt:lpstr>
      <vt:lpstr>عرض تقديمي في PowerPoint</vt:lpstr>
      <vt:lpstr>عرض تقديمي في PowerPoint</vt:lpstr>
      <vt:lpstr> </vt:lpstr>
      <vt:lpstr>Facial Infections and Cavernous Sinus Thrombosis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mukhalled</dc:creator>
  <cp:lastModifiedBy>MUKHALLED SALIM</cp:lastModifiedBy>
  <cp:revision>194</cp:revision>
  <dcterms:created xsi:type="dcterms:W3CDTF">2017-10-26T08:26:00Z</dcterms:created>
  <dcterms:modified xsi:type="dcterms:W3CDTF">2024-10-26T17:30:02Z</dcterms:modified>
</cp:coreProperties>
</file>