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82" r:id="rId2"/>
    <p:sldId id="256" r:id="rId3"/>
    <p:sldId id="260" r:id="rId4"/>
    <p:sldId id="262" r:id="rId5"/>
    <p:sldId id="384" r:id="rId6"/>
    <p:sldId id="385" r:id="rId7"/>
    <p:sldId id="475" r:id="rId8"/>
    <p:sldId id="396" r:id="rId9"/>
    <p:sldId id="471" r:id="rId10"/>
    <p:sldId id="398" r:id="rId11"/>
    <p:sldId id="390" r:id="rId12"/>
    <p:sldId id="397" r:id="rId13"/>
    <p:sldId id="386" r:id="rId14"/>
    <p:sldId id="387" r:id="rId15"/>
    <p:sldId id="388" r:id="rId16"/>
    <p:sldId id="472" r:id="rId17"/>
    <p:sldId id="399" r:id="rId18"/>
    <p:sldId id="400" r:id="rId19"/>
    <p:sldId id="389" r:id="rId20"/>
    <p:sldId id="391" r:id="rId21"/>
    <p:sldId id="392" r:id="rId22"/>
    <p:sldId id="394" r:id="rId23"/>
    <p:sldId id="393" r:id="rId24"/>
    <p:sldId id="395" r:id="rId25"/>
    <p:sldId id="401" r:id="rId26"/>
    <p:sldId id="402" r:id="rId27"/>
    <p:sldId id="403" r:id="rId28"/>
    <p:sldId id="404" r:id="rId29"/>
    <p:sldId id="405" r:id="rId30"/>
    <p:sldId id="407" r:id="rId31"/>
    <p:sldId id="408" r:id="rId32"/>
    <p:sldId id="406" r:id="rId33"/>
    <p:sldId id="476" r:id="rId34"/>
    <p:sldId id="410" r:id="rId35"/>
    <p:sldId id="409" r:id="rId36"/>
    <p:sldId id="477" r:id="rId37"/>
    <p:sldId id="413" r:id="rId38"/>
    <p:sldId id="417" r:id="rId39"/>
    <p:sldId id="341" r:id="rId40"/>
    <p:sldId id="418" r:id="rId41"/>
    <p:sldId id="419" r:id="rId42"/>
    <p:sldId id="425" r:id="rId43"/>
    <p:sldId id="421" r:id="rId44"/>
    <p:sldId id="422" r:id="rId45"/>
    <p:sldId id="414" r:id="rId46"/>
    <p:sldId id="420" r:id="rId47"/>
    <p:sldId id="415" r:id="rId48"/>
    <p:sldId id="424" r:id="rId49"/>
    <p:sldId id="416" r:id="rId50"/>
    <p:sldId id="426" r:id="rId51"/>
    <p:sldId id="427" r:id="rId52"/>
    <p:sldId id="428" r:id="rId53"/>
    <p:sldId id="437" r:id="rId54"/>
    <p:sldId id="438" r:id="rId55"/>
    <p:sldId id="443" r:id="rId56"/>
    <p:sldId id="444" r:id="rId57"/>
    <p:sldId id="473" r:id="rId58"/>
    <p:sldId id="474" r:id="rId59"/>
    <p:sldId id="445" r:id="rId60"/>
    <p:sldId id="446" r:id="rId61"/>
    <p:sldId id="450" r:id="rId62"/>
    <p:sldId id="451" r:id="rId63"/>
    <p:sldId id="449" r:id="rId64"/>
    <p:sldId id="448" r:id="rId65"/>
    <p:sldId id="453" r:id="rId66"/>
    <p:sldId id="452" r:id="rId67"/>
    <p:sldId id="447" r:id="rId68"/>
    <p:sldId id="439" r:id="rId69"/>
    <p:sldId id="454" r:id="rId70"/>
    <p:sldId id="440" r:id="rId71"/>
    <p:sldId id="441" r:id="rId72"/>
    <p:sldId id="458" r:id="rId73"/>
    <p:sldId id="459" r:id="rId74"/>
    <p:sldId id="460" r:id="rId75"/>
    <p:sldId id="461" r:id="rId76"/>
    <p:sldId id="462" r:id="rId77"/>
    <p:sldId id="457" r:id="rId78"/>
    <p:sldId id="463" r:id="rId79"/>
    <p:sldId id="455" r:id="rId80"/>
    <p:sldId id="464" r:id="rId81"/>
    <p:sldId id="456" r:id="rId82"/>
    <p:sldId id="465" r:id="rId83"/>
    <p:sldId id="466" r:id="rId84"/>
    <p:sldId id="467" r:id="rId85"/>
    <p:sldId id="468" r:id="rId86"/>
    <p:sldId id="469" r:id="rId87"/>
    <p:sldId id="470" r:id="rId88"/>
    <p:sldId id="429" r:id="rId89"/>
    <p:sldId id="430" r:id="rId90"/>
    <p:sldId id="431" r:id="rId91"/>
    <p:sldId id="432" r:id="rId92"/>
    <p:sldId id="433" r:id="rId93"/>
    <p:sldId id="434" r:id="rId94"/>
    <p:sldId id="435" r:id="rId95"/>
    <p:sldId id="436" r:id="rId9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2385" autoAdjust="0"/>
  </p:normalViewPr>
  <p:slideViewPr>
    <p:cSldViewPr>
      <p:cViewPr varScale="1">
        <p:scale>
          <a:sx n="80" d="100"/>
          <a:sy n="80" d="100"/>
        </p:scale>
        <p:origin x="1522"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C3CD359D-4F44-4729-B037-DBD4FBD74615}" type="datetimeFigureOut">
              <a:rPr lang="ar-SA" smtClean="0"/>
              <a:pPr/>
              <a:t>16/04/1446</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13065141-E8A6-4A71-98C8-88B98ED6D8B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5" name="عنصر نائب للتاريخ 24"/>
          <p:cNvSpPr>
            <a:spLocks noGrp="1"/>
          </p:cNvSpPr>
          <p:nvPr>
            <p:ph type="dt" sz="half" idx="10"/>
          </p:nvPr>
        </p:nvSpPr>
        <p:spPr/>
        <p:txBody>
          <a:bodyPr/>
          <a:lstStyle/>
          <a:p>
            <a:fld id="{C3CD359D-4F44-4729-B037-DBD4FBD74615}" type="datetimeFigureOut">
              <a:rPr lang="ar-SA" smtClean="0"/>
              <a:pPr/>
              <a:t>16/04/1446</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13065141-E8A6-4A71-98C8-88B98ED6D8B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a:t>انقر لتحرير أنماط النص الرئيسي</a:t>
            </a:r>
          </a:p>
        </p:txBody>
      </p:sp>
      <p:sp>
        <p:nvSpPr>
          <p:cNvPr id="19" name="عنصر نائب للتاريخ 18"/>
          <p:cNvSpPr>
            <a:spLocks noGrp="1"/>
          </p:cNvSpPr>
          <p:nvPr>
            <p:ph type="dt" sz="half" idx="10"/>
          </p:nvPr>
        </p:nvSpPr>
        <p:spPr/>
        <p:txBody>
          <a:bodyPr/>
          <a:lstStyle/>
          <a:p>
            <a:fld id="{C3CD359D-4F44-4729-B037-DBD4FBD74615}" type="datetimeFigureOut">
              <a:rPr lang="ar-SA" smtClean="0"/>
              <a:pPr/>
              <a:t>16/04/1446</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13065141-E8A6-4A71-98C8-88B98ED6D8BB}"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1" name="عنصر نائب للتاريخ 20"/>
          <p:cNvSpPr>
            <a:spLocks noGrp="1"/>
          </p:cNvSpPr>
          <p:nvPr>
            <p:ph type="dt" sz="half" idx="10"/>
          </p:nvPr>
        </p:nvSpPr>
        <p:spPr/>
        <p:txBody>
          <a:bodyPr/>
          <a:lstStyle/>
          <a:p>
            <a:fld id="{C3CD359D-4F44-4729-B037-DBD4FBD74615}" type="datetimeFigureOut">
              <a:rPr lang="ar-SA" smtClean="0"/>
              <a:pPr/>
              <a:t>16/04/1446</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0" name="عنصر نائب للتاريخ 9"/>
          <p:cNvSpPr>
            <a:spLocks noGrp="1"/>
          </p:cNvSpPr>
          <p:nvPr>
            <p:ph type="dt" sz="half" idx="10"/>
          </p:nvPr>
        </p:nvSpPr>
        <p:spPr/>
        <p:txBody>
          <a:bodyPr/>
          <a:lstStyle/>
          <a:p>
            <a:fld id="{C3CD359D-4F44-4729-B037-DBD4FBD74615}" type="datetimeFigureOut">
              <a:rPr lang="ar-SA" smtClean="0"/>
              <a:pPr/>
              <a:t>16/04/1446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13065141-E8A6-4A71-98C8-88B98ED6D8BB}"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C3CD359D-4F44-4729-B037-DBD4FBD74615}" type="datetimeFigureOut">
              <a:rPr lang="ar-SA" smtClean="0"/>
              <a:pPr/>
              <a:t>16/04/1446</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C3CD359D-4F44-4729-B037-DBD4FBD74615}" type="datetimeFigureOut">
              <a:rPr lang="ar-SA" smtClean="0"/>
              <a:pPr/>
              <a:t>16/04/1446</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5" name="عنصر نائب للتاريخ 24"/>
          <p:cNvSpPr>
            <a:spLocks noGrp="1"/>
          </p:cNvSpPr>
          <p:nvPr>
            <p:ph type="dt" sz="half" idx="10"/>
          </p:nvPr>
        </p:nvSpPr>
        <p:spPr/>
        <p:txBody>
          <a:bodyPr/>
          <a:lstStyle/>
          <a:p>
            <a:fld id="{C3CD359D-4F44-4729-B037-DBD4FBD74615}" type="datetimeFigureOut">
              <a:rPr lang="ar-SA" smtClean="0"/>
              <a:pPr/>
              <a:t>16/04/1446</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C3CD359D-4F44-4729-B037-DBD4FBD74615}" type="datetimeFigureOut">
              <a:rPr lang="ar-SA" smtClean="0"/>
              <a:pPr/>
              <a:t>16/04/1446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13065141-E8A6-4A71-98C8-88B98ED6D8BB}"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C3CD359D-4F44-4729-B037-DBD4FBD74615}" type="datetimeFigureOut">
              <a:rPr lang="ar-SA" smtClean="0"/>
              <a:pPr/>
              <a:t>16/04/1446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C3CD359D-4F44-4729-B037-DBD4FBD74615}" type="datetimeFigureOut">
              <a:rPr lang="ar-SA" smtClean="0"/>
              <a:pPr/>
              <a:t>16/04/1446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C3CD359D-4F44-4729-B037-DBD4FBD74615}" type="datetimeFigureOut">
              <a:rPr lang="ar-SA" smtClean="0"/>
              <a:pPr/>
              <a:t>16/04/1446</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13065141-E8A6-4A71-98C8-88B98ED6D8BB}"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hyperlink" Target="https://en.wikipedia.org/wiki/Supratrochlear_artery" TargetMode="External"/><Relationship Id="rId3" Type="http://schemas.openxmlformats.org/officeDocument/2006/relationships/hyperlink" Target="https://en.wikipedia.org/wiki/Supraorbital_artery" TargetMode="External"/><Relationship Id="rId7" Type="http://schemas.openxmlformats.org/officeDocument/2006/relationships/hyperlink" Target="https://en.wikipedia.org/wiki/Frontal_artery" TargetMode="External"/><Relationship Id="rId2" Type="http://schemas.openxmlformats.org/officeDocument/2006/relationships/hyperlink" Target="https://en.wikipedia.org/wiki/Lacrimal_artery" TargetMode="External"/><Relationship Id="rId1" Type="http://schemas.openxmlformats.org/officeDocument/2006/relationships/slideLayout" Target="../slideLayouts/slideLayout2.xml"/><Relationship Id="rId6" Type="http://schemas.openxmlformats.org/officeDocument/2006/relationships/hyperlink" Target="https://en.wikipedia.org/wiki/Medial_palpebral_artery" TargetMode="External"/><Relationship Id="rId5" Type="http://schemas.openxmlformats.org/officeDocument/2006/relationships/hyperlink" Target="https://en.wikipedia.org/wiki/Anterior_ethmoidal_artery" TargetMode="External"/><Relationship Id="rId4" Type="http://schemas.openxmlformats.org/officeDocument/2006/relationships/hyperlink" Target="https://en.wikipedia.org/wiki/Posterior_ethmoidal_artery" TargetMode="External"/><Relationship Id="rId9" Type="http://schemas.openxmlformats.org/officeDocument/2006/relationships/hyperlink" Target="https://en.wikipedia.org/wiki/Dorsal_nasal_artery"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Short_posterior_ciliary_arteries" TargetMode="External"/><Relationship Id="rId7" Type="http://schemas.openxmlformats.org/officeDocument/2006/relationships/hyperlink" Target="https://en.wikipedia.org/wiki/Inferior_muscular_artery" TargetMode="External"/><Relationship Id="rId2" Type="http://schemas.openxmlformats.org/officeDocument/2006/relationships/hyperlink" Target="https://en.wikipedia.org/wiki/Long_posterior_ciliary_arteries" TargetMode="External"/><Relationship Id="rId1" Type="http://schemas.openxmlformats.org/officeDocument/2006/relationships/slideLayout" Target="../slideLayouts/slideLayout2.xml"/><Relationship Id="rId6" Type="http://schemas.openxmlformats.org/officeDocument/2006/relationships/hyperlink" Target="https://en.wikipedia.org/w/index.php?title=Superior_muscular_artery&amp;action=edit&amp;redlink=1" TargetMode="External"/><Relationship Id="rId5" Type="http://schemas.openxmlformats.org/officeDocument/2006/relationships/hyperlink" Target="https://en.wikipedia.org/wiki/Retinal_artery" TargetMode="External"/><Relationship Id="rId4" Type="http://schemas.openxmlformats.org/officeDocument/2006/relationships/hyperlink" Target="https://en.wikipedia.org/wiki/Anterior_ciliary_artery"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en.wikipedia.org/wiki/External_carotid_artery"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hyperlink" Target="https://en.wikipedia.org/wiki/Palatine_glands" TargetMode="External"/><Relationship Id="rId3" Type="http://schemas.openxmlformats.org/officeDocument/2006/relationships/hyperlink" Target="https://en.wikipedia.org/wiki/Facial_artery" TargetMode="External"/><Relationship Id="rId7" Type="http://schemas.openxmlformats.org/officeDocument/2006/relationships/hyperlink" Target="https://en.wikipedia.org/wiki/Soft_palate" TargetMode="External"/><Relationship Id="rId12" Type="http://schemas.openxmlformats.org/officeDocument/2006/relationships/hyperlink" Target="https://en.wikipedia.org/wiki/Pterygoideus_internus" TargetMode="External"/><Relationship Id="rId2" Type="http://schemas.openxmlformats.org/officeDocument/2006/relationships/hyperlink" Target="https://en.wikipedia.org/wiki/Ascending_palatine_artery" TargetMode="External"/><Relationship Id="rId1" Type="http://schemas.openxmlformats.org/officeDocument/2006/relationships/slideLayout" Target="../slideLayouts/slideLayout2.xml"/><Relationship Id="rId6" Type="http://schemas.openxmlformats.org/officeDocument/2006/relationships/hyperlink" Target="https://en.wikipedia.org/wiki/Pharynx" TargetMode="External"/><Relationship Id="rId11" Type="http://schemas.openxmlformats.org/officeDocument/2006/relationships/hyperlink" Target="https://en.wikipedia.org/wiki/Tonsillar_branch_of_facial_artery" TargetMode="External"/><Relationship Id="rId5" Type="http://schemas.openxmlformats.org/officeDocument/2006/relationships/hyperlink" Target="https://en.wikipedia.org/wiki/Stylopharyngeus" TargetMode="External"/><Relationship Id="rId10" Type="http://schemas.openxmlformats.org/officeDocument/2006/relationships/hyperlink" Target="https://en.wikipedia.org/wiki/Auditory_tube" TargetMode="External"/><Relationship Id="rId4" Type="http://schemas.openxmlformats.org/officeDocument/2006/relationships/hyperlink" Target="https://en.wikipedia.org/wiki/Styloglossus" TargetMode="External"/><Relationship Id="rId9" Type="http://schemas.openxmlformats.org/officeDocument/2006/relationships/hyperlink" Target="https://en.wikipedia.org/wiki/Palatine_tonsil"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en.wikipedia.org/wiki/Chin" TargetMode="External"/><Relationship Id="rId7" Type="http://schemas.openxmlformats.org/officeDocument/2006/relationships/hyperlink" Target="https://en.wikipedia.org/wiki/Integument" TargetMode="External"/><Relationship Id="rId2" Type="http://schemas.openxmlformats.org/officeDocument/2006/relationships/hyperlink" Target="https://en.wikipedia.org/wiki/Submental_artery" TargetMode="External"/><Relationship Id="rId1" Type="http://schemas.openxmlformats.org/officeDocument/2006/relationships/slideLayout" Target="../slideLayouts/slideLayout2.xml"/><Relationship Id="rId6" Type="http://schemas.openxmlformats.org/officeDocument/2006/relationships/hyperlink" Target="https://en.wikipedia.org/wiki/Lymph_glands" TargetMode="External"/><Relationship Id="rId5" Type="http://schemas.openxmlformats.org/officeDocument/2006/relationships/hyperlink" Target="https://en.wikipedia.org/wiki/Submandibular_gland" TargetMode="External"/><Relationship Id="rId4" Type="http://schemas.openxmlformats.org/officeDocument/2006/relationships/hyperlink" Target="https://en.wikipedia.org/wiki/Glandular_branches_of_facial_artery"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en.wikipedia.org/wiki/Mouth" TargetMode="External"/><Relationship Id="rId7" Type="http://schemas.openxmlformats.org/officeDocument/2006/relationships/hyperlink" Target="https://en.wikipedia.org/wiki/Ala_of_the_nose" TargetMode="External"/><Relationship Id="rId2" Type="http://schemas.openxmlformats.org/officeDocument/2006/relationships/hyperlink" Target="https://en.wikipedia.org/wiki/Inferior_labial_artery" TargetMode="External"/><Relationship Id="rId1" Type="http://schemas.openxmlformats.org/officeDocument/2006/relationships/slideLayout" Target="../slideLayouts/slideLayout2.xml"/><Relationship Id="rId6" Type="http://schemas.openxmlformats.org/officeDocument/2006/relationships/hyperlink" Target="https://en.wikipedia.org/wiki/Human_nose" TargetMode="External"/><Relationship Id="rId5" Type="http://schemas.openxmlformats.org/officeDocument/2006/relationships/hyperlink" Target="https://en.wikipedia.org/wiki/Nasal_septum" TargetMode="External"/><Relationship Id="rId4" Type="http://schemas.openxmlformats.org/officeDocument/2006/relationships/hyperlink" Target="https://en.wikipedia.org/wiki/Superior_labial_artery"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en.wikipedia.org/wiki/Lacrimal_sac" TargetMode="External"/><Relationship Id="rId3" Type="http://schemas.openxmlformats.org/officeDocument/2006/relationships/hyperlink" Target="https://en.wikipedia.org/wiki/Nasalis_muscle" TargetMode="External"/><Relationship Id="rId7" Type="http://schemas.openxmlformats.org/officeDocument/2006/relationships/hyperlink" Target="https://en.wikipedia.org/wiki/Orbit" TargetMode="External"/><Relationship Id="rId2" Type="http://schemas.openxmlformats.org/officeDocument/2006/relationships/hyperlink" Target="https://en.wikipedia.org/wiki/Lateral_nasal_branch_of_facial_artery" TargetMode="External"/><Relationship Id="rId1" Type="http://schemas.openxmlformats.org/officeDocument/2006/relationships/slideLayout" Target="../slideLayouts/slideLayout2.xml"/><Relationship Id="rId6" Type="http://schemas.openxmlformats.org/officeDocument/2006/relationships/hyperlink" Target="https://en.wikipedia.org/wiki/Facial_artery" TargetMode="External"/><Relationship Id="rId5" Type="http://schemas.openxmlformats.org/officeDocument/2006/relationships/hyperlink" Target="https://en.wikipedia.org/wiki/Angular_artery" TargetMode="External"/><Relationship Id="rId4" Type="http://schemas.openxmlformats.org/officeDocument/2006/relationships/hyperlink" Target="https://en.wikipedia.org/wiki/Human_nose" TargetMode="External"/><Relationship Id="rId9" Type="http://schemas.openxmlformats.org/officeDocument/2006/relationships/hyperlink" Target="https://en.wikipedia.org/wiki/Orbicularis_oculi"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en.wikipedia.org/wiki/Parotid_gland" TargetMode="External"/><Relationship Id="rId2" Type="http://schemas.openxmlformats.org/officeDocument/2006/relationships/hyperlink" Target="https://en.wikipedia.org/wiki/Pericranium" TargetMode="External"/><Relationship Id="rId1" Type="http://schemas.openxmlformats.org/officeDocument/2006/relationships/slideLayout" Target="../slideLayouts/slideLayout2.xml"/><Relationship Id="rId5" Type="http://schemas.openxmlformats.org/officeDocument/2006/relationships/hyperlink" Target="https://en.wikipedia.org/wiki/Masseter_muscle" TargetMode="External"/><Relationship Id="rId4" Type="http://schemas.openxmlformats.org/officeDocument/2006/relationships/hyperlink" Target="https://en.wikipedia.org/wiki/Parotid_duct"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hyperlink" Target="https://en.wikipedia.org/wiki/Frontal_sinus" TargetMode="External"/><Relationship Id="rId13" Type="http://schemas.openxmlformats.org/officeDocument/2006/relationships/hyperlink" Target="https://en.wikipedia.org/wiki/Lesser_palatine_nerve" TargetMode="External"/><Relationship Id="rId3" Type="http://schemas.openxmlformats.org/officeDocument/2006/relationships/hyperlink" Target="https://en.wikipedia.org/wiki/Nasal_glands" TargetMode="External"/><Relationship Id="rId7" Type="http://schemas.openxmlformats.org/officeDocument/2006/relationships/hyperlink" Target="https://en.wikipedia.org/wiki/Sphenoid_sinus" TargetMode="External"/><Relationship Id="rId12" Type="http://schemas.openxmlformats.org/officeDocument/2006/relationships/hyperlink" Target="https://en.wikipedia.org/wiki/Palate" TargetMode="External"/><Relationship Id="rId2" Type="http://schemas.openxmlformats.org/officeDocument/2006/relationships/hyperlink" Target="https://en.wikipedia.org/wiki/Greater_petrosal_nerve" TargetMode="External"/><Relationship Id="rId1" Type="http://schemas.openxmlformats.org/officeDocument/2006/relationships/slideLayout" Target="../slideLayouts/slideLayout2.xml"/><Relationship Id="rId6" Type="http://schemas.openxmlformats.org/officeDocument/2006/relationships/hyperlink" Target="https://en.wikipedia.org/w/index.php?title=Pharyngeal_gland&amp;action=edit&amp;redlink=1" TargetMode="External"/><Relationship Id="rId11" Type="http://schemas.openxmlformats.org/officeDocument/2006/relationships/hyperlink" Target="https://en.wikipedia.org/wiki/Nasal_cavity" TargetMode="External"/><Relationship Id="rId5" Type="http://schemas.openxmlformats.org/officeDocument/2006/relationships/hyperlink" Target="https://en.wikipedia.org/wiki/Lacrimal_gland" TargetMode="External"/><Relationship Id="rId10" Type="http://schemas.openxmlformats.org/officeDocument/2006/relationships/hyperlink" Target="https://en.wikipedia.org/wiki/Ethmoid_sinus" TargetMode="External"/><Relationship Id="rId4" Type="http://schemas.openxmlformats.org/officeDocument/2006/relationships/hyperlink" Target="https://en.wikipedia.org/wiki/Palatine_glands" TargetMode="External"/><Relationship Id="rId9" Type="http://schemas.openxmlformats.org/officeDocument/2006/relationships/hyperlink" Target="https://en.wikipedia.org/wiki/Maxillary_sinus" TargetMode="External"/><Relationship Id="rId14" Type="http://schemas.openxmlformats.org/officeDocument/2006/relationships/hyperlink" Target="https://en.wikipedia.org/wiki/Greater_palatine_nerve"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en.wikipedia.org/wiki/Submandibular_gland" TargetMode="External"/><Relationship Id="rId3" Type="http://schemas.openxmlformats.org/officeDocument/2006/relationships/hyperlink" Target="https://en.wikipedia.org/wiki/Geniculate_ganglion" TargetMode="External"/><Relationship Id="rId7" Type="http://schemas.openxmlformats.org/officeDocument/2006/relationships/hyperlink" Target="https://en.wikipedia.org/wiki/Chorda_tympani" TargetMode="External"/><Relationship Id="rId2" Type="http://schemas.openxmlformats.org/officeDocument/2006/relationships/hyperlink" Target="https://en.wikipedia.org/wiki/Otic_ganglion" TargetMode="External"/><Relationship Id="rId1" Type="http://schemas.openxmlformats.org/officeDocument/2006/relationships/slideLayout" Target="../slideLayouts/slideLayout2.xml"/><Relationship Id="rId6" Type="http://schemas.openxmlformats.org/officeDocument/2006/relationships/hyperlink" Target="https://en.wikipedia.org/wiki/Stapedius" TargetMode="External"/><Relationship Id="rId5" Type="http://schemas.openxmlformats.org/officeDocument/2006/relationships/hyperlink" Target="https://en.wikipedia.org/wiki/Nerve_to_stapedius" TargetMode="External"/><Relationship Id="rId4" Type="http://schemas.openxmlformats.org/officeDocument/2006/relationships/hyperlink" Target="https://en.wikipedia.org/wiki/Lesser_petrosal_nerve" TargetMode="External"/><Relationship Id="rId9" Type="http://schemas.openxmlformats.org/officeDocument/2006/relationships/hyperlink" Target="https://en.wikipedia.org/wiki/Sublingual_gland" TargetMode="External"/></Relationships>
</file>

<file path=ppt/slides/_rels/slide6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hyperlink" Target="https://en.wikipedia.org/wiki/Buccal_branch_of_the_facial_nerve" TargetMode="External"/><Relationship Id="rId3" Type="http://schemas.openxmlformats.org/officeDocument/2006/relationships/hyperlink" Target="https://en.wikipedia.org/wiki/Posterior_auricular_nerve" TargetMode="External"/><Relationship Id="rId7" Type="http://schemas.openxmlformats.org/officeDocument/2006/relationships/hyperlink" Target="https://en.wikipedia.org/wiki/Zygomatic_branch_of_the_facial_nerve" TargetMode="External"/><Relationship Id="rId2" Type="http://schemas.openxmlformats.org/officeDocument/2006/relationships/hyperlink" Target="https://en.wikipedia.org/wiki/Stylomastoid_foramen" TargetMode="External"/><Relationship Id="rId1" Type="http://schemas.openxmlformats.org/officeDocument/2006/relationships/slideLayout" Target="../slideLayouts/slideLayout2.xml"/><Relationship Id="rId6" Type="http://schemas.openxmlformats.org/officeDocument/2006/relationships/hyperlink" Target="https://en.wikipedia.org/wiki/Temporal_branch_of_the_facial_nerve" TargetMode="External"/><Relationship Id="rId5" Type="http://schemas.openxmlformats.org/officeDocument/2006/relationships/hyperlink" Target="https://en.wikipedia.org/wiki/Stylohyoid_muscle" TargetMode="External"/><Relationship Id="rId10" Type="http://schemas.openxmlformats.org/officeDocument/2006/relationships/hyperlink" Target="https://en.wikipedia.org/wiki/Cervical_branch_of_the_facial_nerve" TargetMode="External"/><Relationship Id="rId4" Type="http://schemas.openxmlformats.org/officeDocument/2006/relationships/hyperlink" Target="https://en.wikipedia.org/wiki/Digastric_muscle" TargetMode="External"/><Relationship Id="rId9" Type="http://schemas.openxmlformats.org/officeDocument/2006/relationships/hyperlink" Target="https://en.wikipedia.org/wiki/Marginal_mandibular_branch_of_the_facial_nerve" TargetMode="External"/></Relationships>
</file>

<file path=ppt/slides/_rels/slide6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428625" y="428625"/>
            <a:ext cx="8143875" cy="2862263"/>
          </a:xfrm>
          <a:prstGeom prst="rect">
            <a:avLst/>
          </a:prstGeom>
          <a:noFill/>
          <a:ln w="9525">
            <a:noFill/>
            <a:miter lim="800000"/>
            <a:headEnd/>
            <a:tailEnd/>
          </a:ln>
        </p:spPr>
        <p:txBody>
          <a:bodyPr>
            <a:spAutoFit/>
          </a:bodyPr>
          <a:lstStyle/>
          <a:p>
            <a:endParaRPr lang="en-US" sz="3600">
              <a:latin typeface="Lucida Fax" pitchFamily="18" charset="0"/>
              <a:cs typeface="FrankRuehl" pitchFamily="2" charset="-79"/>
            </a:endParaRPr>
          </a:p>
          <a:p>
            <a:r>
              <a:rPr lang="en-US" sz="3600">
                <a:latin typeface="Lucida Fax" pitchFamily="18" charset="0"/>
                <a:cs typeface="FrankRuehl" pitchFamily="2" charset="-79"/>
              </a:rPr>
              <a:t>Before  starting……</a:t>
            </a:r>
          </a:p>
          <a:p>
            <a:r>
              <a:rPr lang="en-US" sz="3600">
                <a:latin typeface="Lucida Fax" pitchFamily="18" charset="0"/>
                <a:cs typeface="FrankRuehl" pitchFamily="2" charset="-79"/>
              </a:rPr>
              <a:t>   </a:t>
            </a:r>
          </a:p>
          <a:p>
            <a:endParaRPr lang="en-US" sz="3600">
              <a:latin typeface="Lucida Fax" pitchFamily="18" charset="0"/>
              <a:cs typeface="FrankRuehl" pitchFamily="2" charset="-79"/>
            </a:endParaRPr>
          </a:p>
          <a:p>
            <a:r>
              <a:rPr lang="en-US" sz="3600">
                <a:latin typeface="Lucida Fax" pitchFamily="18" charset="0"/>
                <a:cs typeface="FrankRuehl" pitchFamily="2" charset="-79"/>
              </a:rPr>
              <a:t>    please switch off your mobile </a:t>
            </a:r>
            <a:endParaRPr lang="ar-IQ" sz="3600">
              <a:latin typeface="Lucida Fax" pitchFamily="18" charset="0"/>
            </a:endParaRPr>
          </a:p>
        </p:txBody>
      </p:sp>
      <p:pic>
        <p:nvPicPr>
          <p:cNvPr id="3075" name="Picture 2" descr="C:\Documents and Settings\al_bably\Desktop\باطنية\4151.jpg"/>
          <p:cNvPicPr>
            <a:picLocks noChangeAspect="1" noChangeArrowheads="1"/>
          </p:cNvPicPr>
          <p:nvPr/>
        </p:nvPicPr>
        <p:blipFill>
          <a:blip r:embed="rId2" cstate="print"/>
          <a:srcRect/>
          <a:stretch>
            <a:fillRect/>
          </a:stretch>
        </p:blipFill>
        <p:spPr bwMode="auto">
          <a:xfrm>
            <a:off x="6429375" y="3484563"/>
            <a:ext cx="2157413" cy="2997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r>
              <a:rPr lang="en-US" sz="4800" b="1" i="1" dirty="0"/>
              <a:t>GENERAL ANATOMY</a:t>
            </a:r>
            <a:endParaRPr lang="ar-SA" sz="48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p:txBody>
          <a:bodyPr/>
          <a:lstStyle/>
          <a:p>
            <a:endParaRPr lang="ar-SA"/>
          </a:p>
        </p:txBody>
      </p:sp>
      <p:sp>
        <p:nvSpPr>
          <p:cNvPr id="3" name="عنوان 2"/>
          <p:cNvSpPr>
            <a:spLocks noGrp="1"/>
          </p:cNvSpPr>
          <p:nvPr>
            <p:ph type="title"/>
          </p:nvPr>
        </p:nvSpPr>
        <p:spPr>
          <a:xfrm>
            <a:off x="180475" y="2286001"/>
            <a:ext cx="8686800" cy="4953000"/>
          </a:xfrm>
        </p:spPr>
        <p:txBody>
          <a:bodyPr>
            <a:normAutofit fontScale="90000"/>
          </a:bodyPr>
          <a:lstStyle/>
          <a:p>
            <a:pPr algn="l" rtl="0"/>
            <a:r>
              <a:rPr lang="en-US" sz="4400" dirty="0"/>
              <a:t>SECOND STAGE Lec.No.4</a:t>
            </a:r>
            <a:br>
              <a:rPr lang="en-US" sz="4400" dirty="0"/>
            </a:br>
            <a:r>
              <a:rPr lang="en-US" sz="4400" i="1" dirty="0" err="1"/>
              <a:t>Dr.Mukhalled.Al-Asady</a:t>
            </a:r>
            <a:br>
              <a:rPr lang="en-US" sz="4400" dirty="0"/>
            </a:br>
            <a:r>
              <a:rPr lang="en-US" sz="4400" b="1" dirty="0">
                <a:solidFill>
                  <a:schemeClr val="tx1"/>
                </a:solidFill>
              </a:rPr>
              <a:t> (Oral &amp; maxillofacial surgeon) </a:t>
            </a:r>
            <a:br>
              <a:rPr lang="en-US" sz="4400" dirty="0"/>
            </a:br>
            <a:r>
              <a:rPr lang="en-US" sz="4400" dirty="0"/>
              <a:t>B.D.S-C.A.B.M.F.S</a:t>
            </a:r>
            <a:br>
              <a:rPr lang="en-US" sz="4400" dirty="0"/>
            </a:br>
            <a:r>
              <a:rPr lang="en-US" sz="4400" dirty="0"/>
              <a:t>Al-</a:t>
            </a:r>
            <a:r>
              <a:rPr lang="en-US" sz="4400" dirty="0" err="1"/>
              <a:t>MuthNNa</a:t>
            </a:r>
            <a:r>
              <a:rPr lang="en-US" sz="4400" dirty="0"/>
              <a:t> University</a:t>
            </a:r>
            <a:br>
              <a:rPr lang="en-US" sz="4400" dirty="0"/>
            </a:br>
            <a:r>
              <a:rPr lang="en-US" sz="4400" dirty="0"/>
              <a:t>C0llege of dentistry  </a:t>
            </a:r>
            <a:br>
              <a:rPr lang="en-US" sz="4400" dirty="0"/>
            </a:br>
            <a:r>
              <a:rPr lang="en-US" sz="4400" dirty="0"/>
              <a:t>2024-2025</a:t>
            </a:r>
            <a:br>
              <a:rPr lang="en-US" dirty="0"/>
            </a:b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noAutofit/>
          </a:bodyPr>
          <a:lstStyle/>
          <a:p>
            <a:r>
              <a:rPr lang="ar-SA" sz="4800" b="1" i="1" dirty="0">
                <a:solidFill>
                  <a:srgbClr val="FF0000"/>
                </a:solidFill>
              </a:rPr>
              <a:t>2-</a:t>
            </a:r>
            <a:r>
              <a:rPr lang="en-US" sz="4800" b="1" i="1" dirty="0">
                <a:solidFill>
                  <a:srgbClr val="FF0000"/>
                </a:solidFill>
              </a:rPr>
              <a:t>HUMAN FACE</a:t>
            </a:r>
            <a:endParaRPr lang="ar-SA" sz="4800" b="1" i="1"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a:xfrm>
            <a:off x="381000" y="2514600"/>
            <a:ext cx="8458200" cy="2286000"/>
          </a:xfrm>
        </p:spPr>
        <p:txBody>
          <a:bodyPr/>
          <a:lstStyle/>
          <a:p>
            <a:pPr rtl="0"/>
            <a:r>
              <a:rPr lang="en-US" sz="4000" b="1" i="1" u="sng" dirty="0">
                <a:solidFill>
                  <a:srgbClr val="FF0000"/>
                </a:solidFill>
              </a:rPr>
              <a:t>Arterial Supply of the Face</a:t>
            </a:r>
            <a:endParaRPr lang="en-US" sz="4000" dirty="0">
              <a:solidFill>
                <a:srgbClr val="FF0000"/>
              </a:solidFill>
            </a:endParaRPr>
          </a:p>
          <a:p>
            <a:pPr rtl="0"/>
            <a:r>
              <a:rPr lang="en-US" sz="4000" b="1" i="1" u="sng" dirty="0"/>
              <a:t>GENERAL INFORMATION:</a:t>
            </a:r>
            <a:endParaRPr lang="en-US" sz="4000" dirty="0"/>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algn="just" rtl="0"/>
            <a:r>
              <a:rPr lang="en-US" b="1" i="1" u="sng" dirty="0"/>
              <a:t>Most</a:t>
            </a:r>
            <a:r>
              <a:rPr lang="en-US" dirty="0"/>
              <a:t> of the </a:t>
            </a:r>
            <a:r>
              <a:rPr lang="en-US" b="1" dirty="0">
                <a:solidFill>
                  <a:srgbClr val="FF0000"/>
                </a:solidFill>
              </a:rPr>
              <a:t>arterial supply </a:t>
            </a:r>
            <a:r>
              <a:rPr lang="en-US" dirty="0"/>
              <a:t>to the face arises from the </a:t>
            </a:r>
            <a:r>
              <a:rPr lang="en-US" b="1" i="1" u="sng" dirty="0">
                <a:solidFill>
                  <a:srgbClr val="FF0000"/>
                </a:solidFill>
              </a:rPr>
              <a:t>superficial temporal artery and facial branches of the external carotid artery</a:t>
            </a:r>
            <a:r>
              <a:rPr lang="en-US" b="1" u="sng" dirty="0">
                <a:solidFill>
                  <a:srgbClr val="FF0000"/>
                </a:solidFill>
              </a:rPr>
              <a:t>.</a:t>
            </a:r>
          </a:p>
          <a:p>
            <a:pPr marL="0" indent="0" algn="just" rtl="0">
              <a:buNone/>
            </a:pPr>
            <a:endParaRPr lang="en-US" b="1" i="1" dirty="0"/>
          </a:p>
          <a:p>
            <a:pPr algn="just" rtl="0"/>
            <a:r>
              <a:rPr lang="en-US" b="1" dirty="0"/>
              <a:t>The face receives a rich blood supply from two main vessels: </a:t>
            </a:r>
            <a:r>
              <a:rPr lang="en-US" b="1" i="1" u="sng" dirty="0"/>
              <a:t>the facial</a:t>
            </a:r>
            <a:r>
              <a:rPr lang="en-US" b="1" i="1" dirty="0"/>
              <a:t> and </a:t>
            </a:r>
            <a:r>
              <a:rPr lang="en-US" b="1" i="1" u="sng" dirty="0"/>
              <a:t>superficial temporal arteries</a:t>
            </a:r>
            <a:r>
              <a:rPr lang="en-US" b="1" i="1" dirty="0"/>
              <a:t>, </a:t>
            </a:r>
            <a:r>
              <a:rPr lang="en-US" dirty="0"/>
              <a:t>which are supplemented by several small arteries that accompany the sensory nerves of the face.</a:t>
            </a:r>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55DF76B-EAFC-0316-B1E9-415851315FAB}"/>
              </a:ext>
            </a:extLst>
          </p:cNvPr>
          <p:cNvSpPr>
            <a:spLocks noGrp="1"/>
          </p:cNvSpPr>
          <p:nvPr>
            <p:ph type="title"/>
          </p:nvPr>
        </p:nvSpPr>
        <p:spPr/>
        <p:txBody>
          <a:bodyPr>
            <a:normAutofit fontScale="90000"/>
          </a:bodyPr>
          <a:lstStyle/>
          <a:p>
            <a:r>
              <a:rPr lang="en-US" dirty="0">
                <a:solidFill>
                  <a:srgbClr val="FF0000"/>
                </a:solidFill>
              </a:rPr>
              <a:t>Arterial Supply of the Face:</a:t>
            </a:r>
            <a:br>
              <a:rPr lang="en-US" dirty="0">
                <a:solidFill>
                  <a:srgbClr val="FF0000"/>
                </a:solidFill>
              </a:rPr>
            </a:br>
            <a:endParaRPr lang="en-US" dirty="0">
              <a:solidFill>
                <a:srgbClr val="FF0000"/>
              </a:solidFill>
            </a:endParaRPr>
          </a:p>
        </p:txBody>
      </p:sp>
      <p:sp>
        <p:nvSpPr>
          <p:cNvPr id="3" name="عنصر نائب للمحتوى 2">
            <a:extLst>
              <a:ext uri="{FF2B5EF4-FFF2-40B4-BE49-F238E27FC236}">
                <a16:creationId xmlns:a16="http://schemas.microsoft.com/office/drawing/2014/main" id="{EE5726B1-1B8F-6735-9AEA-D42E4940177A}"/>
              </a:ext>
            </a:extLst>
          </p:cNvPr>
          <p:cNvSpPr>
            <a:spLocks noGrp="1"/>
          </p:cNvSpPr>
          <p:nvPr>
            <p:ph idx="1"/>
          </p:nvPr>
        </p:nvSpPr>
        <p:spPr/>
        <p:txBody>
          <a:bodyPr/>
          <a:lstStyle/>
          <a:p>
            <a:pPr marL="0" indent="0" algn="l" rtl="0">
              <a:buNone/>
            </a:pPr>
            <a:r>
              <a:rPr lang="en-US" b="1" dirty="0">
                <a:solidFill>
                  <a:srgbClr val="C00000"/>
                </a:solidFill>
              </a:rPr>
              <a:t>1)Some branches of ECA </a:t>
            </a:r>
          </a:p>
          <a:p>
            <a:pPr marL="0" indent="0" algn="l" rtl="0">
              <a:buNone/>
            </a:pPr>
            <a:r>
              <a:rPr lang="en-US" dirty="0"/>
              <a:t>(FACIAL.A, MAXILLARY.A &amp; SUPERFICIALTEMPORAL.A).</a:t>
            </a:r>
          </a:p>
          <a:p>
            <a:pPr marL="0" indent="0" algn="l" rtl="0">
              <a:buNone/>
            </a:pPr>
            <a:r>
              <a:rPr lang="en-US" dirty="0"/>
              <a:t> </a:t>
            </a:r>
            <a:r>
              <a:rPr lang="en-US" b="1" dirty="0">
                <a:solidFill>
                  <a:srgbClr val="C00000"/>
                </a:solidFill>
              </a:rPr>
              <a:t>2)OPHALMIC BRANCH OF ICA.</a:t>
            </a:r>
          </a:p>
          <a:p>
            <a:pPr algn="l" rtl="0"/>
            <a:endParaRPr lang="en-US" dirty="0"/>
          </a:p>
        </p:txBody>
      </p:sp>
    </p:spTree>
    <p:extLst>
      <p:ext uri="{BB962C8B-B14F-4D97-AF65-F5344CB8AC3E}">
        <p14:creationId xmlns:p14="http://schemas.microsoft.com/office/powerpoint/2010/main" val="586956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Image result for aortic arch"/>
          <p:cNvPicPr>
            <a:picLocks noChangeAspect="1" noChangeArrowheads="1"/>
          </p:cNvPicPr>
          <p:nvPr/>
        </p:nvPicPr>
        <p:blipFill>
          <a:blip r:embed="rId2" cstate="print"/>
          <a:srcRect/>
          <a:stretch>
            <a:fillRect/>
          </a:stretch>
        </p:blipFill>
        <p:spPr bwMode="auto">
          <a:xfrm>
            <a:off x="1143000" y="0"/>
            <a:ext cx="6248400" cy="68580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arch of aorta"/>
          <p:cNvPicPr>
            <a:picLocks noChangeAspect="1" noChangeArrowheads="1"/>
          </p:cNvPicPr>
          <p:nvPr/>
        </p:nvPicPr>
        <p:blipFill>
          <a:blip r:embed="rId2" cstate="print"/>
          <a:srcRect/>
          <a:stretch>
            <a:fillRect/>
          </a:stretch>
        </p:blipFill>
        <p:spPr bwMode="auto">
          <a:xfrm>
            <a:off x="990600" y="381000"/>
            <a:ext cx="6934200" cy="62484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i="1" u="sng" dirty="0" err="1">
                <a:solidFill>
                  <a:srgbClr val="FF0000"/>
                </a:solidFill>
              </a:rPr>
              <a:t>Braanches</a:t>
            </a:r>
            <a:r>
              <a:rPr lang="en-US" b="1" i="1" u="sng" dirty="0">
                <a:solidFill>
                  <a:srgbClr val="FF0000"/>
                </a:solidFill>
              </a:rPr>
              <a:t> of  (ECA):</a:t>
            </a:r>
            <a:br>
              <a:rPr lang="en-US" dirty="0"/>
            </a:br>
            <a:endParaRPr lang="ar-SA" dirty="0"/>
          </a:p>
        </p:txBody>
      </p:sp>
      <p:sp>
        <p:nvSpPr>
          <p:cNvPr id="3" name="عنصر نائب للمحتوى 2"/>
          <p:cNvSpPr>
            <a:spLocks noGrp="1"/>
          </p:cNvSpPr>
          <p:nvPr>
            <p:ph idx="1"/>
          </p:nvPr>
        </p:nvSpPr>
        <p:spPr/>
        <p:txBody>
          <a:bodyPr>
            <a:normAutofit lnSpcReduction="10000"/>
          </a:bodyPr>
          <a:lstStyle/>
          <a:p>
            <a:pPr algn="just" rtl="0"/>
            <a:r>
              <a:rPr lang="en-US" i="1" dirty="0">
                <a:solidFill>
                  <a:srgbClr val="C00000"/>
                </a:solidFill>
              </a:rPr>
              <a:t>S: </a:t>
            </a:r>
            <a:r>
              <a:rPr lang="en-US" b="1" i="1" dirty="0">
                <a:solidFill>
                  <a:srgbClr val="C00000"/>
                </a:solidFill>
              </a:rPr>
              <a:t>superior thyroid artery</a:t>
            </a:r>
            <a:r>
              <a:rPr lang="en-US" i="1" dirty="0">
                <a:solidFill>
                  <a:srgbClr val="C00000"/>
                </a:solidFill>
              </a:rPr>
              <a:t>.</a:t>
            </a:r>
            <a:endParaRPr lang="en-US" dirty="0">
              <a:solidFill>
                <a:srgbClr val="C00000"/>
              </a:solidFill>
            </a:endParaRPr>
          </a:p>
          <a:p>
            <a:pPr algn="just" rtl="0"/>
            <a:r>
              <a:rPr lang="en-US" i="1" dirty="0">
                <a:solidFill>
                  <a:srgbClr val="C00000"/>
                </a:solidFill>
              </a:rPr>
              <a:t>A: </a:t>
            </a:r>
            <a:r>
              <a:rPr lang="en-US" b="1" i="1" dirty="0">
                <a:solidFill>
                  <a:srgbClr val="C00000"/>
                </a:solidFill>
              </a:rPr>
              <a:t>ascending pharyngeal artery</a:t>
            </a:r>
            <a:r>
              <a:rPr lang="en-US" i="1" dirty="0">
                <a:solidFill>
                  <a:srgbClr val="C00000"/>
                </a:solidFill>
              </a:rPr>
              <a:t>.</a:t>
            </a:r>
            <a:endParaRPr lang="en-US" dirty="0">
              <a:solidFill>
                <a:srgbClr val="C00000"/>
              </a:solidFill>
            </a:endParaRPr>
          </a:p>
          <a:p>
            <a:pPr algn="just" rtl="0"/>
            <a:r>
              <a:rPr lang="en-US" i="1" dirty="0">
                <a:solidFill>
                  <a:srgbClr val="C00000"/>
                </a:solidFill>
              </a:rPr>
              <a:t>L: </a:t>
            </a:r>
            <a:r>
              <a:rPr lang="en-US" b="1" i="1" dirty="0">
                <a:solidFill>
                  <a:srgbClr val="C00000"/>
                </a:solidFill>
              </a:rPr>
              <a:t>lingual artery</a:t>
            </a:r>
            <a:r>
              <a:rPr lang="en-US" i="1" dirty="0">
                <a:solidFill>
                  <a:srgbClr val="C00000"/>
                </a:solidFill>
              </a:rPr>
              <a:t>.</a:t>
            </a:r>
            <a:endParaRPr lang="en-US" dirty="0">
              <a:solidFill>
                <a:srgbClr val="C00000"/>
              </a:solidFill>
            </a:endParaRPr>
          </a:p>
          <a:p>
            <a:pPr algn="just" rtl="0"/>
            <a:r>
              <a:rPr lang="en-US" b="1" i="1" u="sng" dirty="0">
                <a:solidFill>
                  <a:srgbClr val="FF0000"/>
                </a:solidFill>
              </a:rPr>
              <a:t>F: facial artery.</a:t>
            </a:r>
            <a:endParaRPr lang="en-US" b="1" u="sng" dirty="0">
              <a:solidFill>
                <a:srgbClr val="FF0000"/>
              </a:solidFill>
            </a:endParaRPr>
          </a:p>
          <a:p>
            <a:pPr algn="just" rtl="0"/>
            <a:r>
              <a:rPr lang="en-US" i="1" dirty="0">
                <a:solidFill>
                  <a:srgbClr val="C00000"/>
                </a:solidFill>
              </a:rPr>
              <a:t>O: </a:t>
            </a:r>
            <a:r>
              <a:rPr lang="en-US" b="1" i="1" dirty="0">
                <a:solidFill>
                  <a:srgbClr val="C00000"/>
                </a:solidFill>
              </a:rPr>
              <a:t>occipital artery</a:t>
            </a:r>
            <a:r>
              <a:rPr lang="en-US" i="1" dirty="0">
                <a:solidFill>
                  <a:srgbClr val="C00000"/>
                </a:solidFill>
              </a:rPr>
              <a:t>.</a:t>
            </a:r>
            <a:endParaRPr lang="en-US" dirty="0">
              <a:solidFill>
                <a:srgbClr val="C00000"/>
              </a:solidFill>
            </a:endParaRPr>
          </a:p>
          <a:p>
            <a:pPr algn="just" rtl="0"/>
            <a:r>
              <a:rPr lang="en-US" i="1" dirty="0">
                <a:solidFill>
                  <a:srgbClr val="C00000"/>
                </a:solidFill>
              </a:rPr>
              <a:t>P: </a:t>
            </a:r>
            <a:r>
              <a:rPr lang="en-US" b="1" i="1" dirty="0">
                <a:solidFill>
                  <a:srgbClr val="C00000"/>
                </a:solidFill>
              </a:rPr>
              <a:t>posterior auricular artery</a:t>
            </a:r>
            <a:r>
              <a:rPr lang="en-US" i="1" dirty="0">
                <a:solidFill>
                  <a:srgbClr val="C00000"/>
                </a:solidFill>
              </a:rPr>
              <a:t>.</a:t>
            </a:r>
            <a:endParaRPr lang="en-US" dirty="0">
              <a:solidFill>
                <a:srgbClr val="C00000"/>
              </a:solidFill>
            </a:endParaRPr>
          </a:p>
          <a:p>
            <a:pPr algn="just" rtl="0"/>
            <a:r>
              <a:rPr lang="en-US" i="1" u="sng" dirty="0">
                <a:solidFill>
                  <a:srgbClr val="FF0000"/>
                </a:solidFill>
              </a:rPr>
              <a:t>M: </a:t>
            </a:r>
            <a:r>
              <a:rPr lang="en-US" b="1" i="1" u="sng" dirty="0">
                <a:solidFill>
                  <a:srgbClr val="FF0000"/>
                </a:solidFill>
              </a:rPr>
              <a:t>maxillary artery.</a:t>
            </a:r>
            <a:endParaRPr lang="en-US" b="1" u="sng" dirty="0">
              <a:solidFill>
                <a:srgbClr val="FF0000"/>
              </a:solidFill>
            </a:endParaRPr>
          </a:p>
          <a:p>
            <a:pPr algn="just" rtl="0"/>
            <a:r>
              <a:rPr lang="en-US" b="1" i="1" u="sng" dirty="0">
                <a:solidFill>
                  <a:srgbClr val="FF0000"/>
                </a:solidFill>
              </a:rPr>
              <a:t>S: superficial temporal artery</a:t>
            </a:r>
            <a:endParaRPr lang="en-US" b="1" u="sng" dirty="0">
              <a:solidFill>
                <a:srgbClr val="FF0000"/>
              </a:solidFill>
            </a:endParaRPr>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descr="Image result for aortic arch"/>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32772" name="AutoShape 4" descr="Image result for aortic arch"/>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32774" name="AutoShape 6" descr="Image result for aortic arch"/>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32776" name="Picture 8" descr="Image result for common carotid artery branches"/>
          <p:cNvPicPr>
            <a:picLocks noChangeAspect="1" noChangeArrowheads="1"/>
          </p:cNvPicPr>
          <p:nvPr/>
        </p:nvPicPr>
        <p:blipFill>
          <a:blip r:embed="rId2" cstate="print"/>
          <a:srcRect/>
          <a:stretch>
            <a:fillRect/>
          </a:stretch>
        </p:blipFill>
        <p:spPr bwMode="auto">
          <a:xfrm>
            <a:off x="1981200" y="190500"/>
            <a:ext cx="5943600" cy="6477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Image result for common carotid artery branches"/>
          <p:cNvPicPr>
            <a:picLocks noChangeAspect="1" noChangeArrowheads="1"/>
          </p:cNvPicPr>
          <p:nvPr/>
        </p:nvPicPr>
        <p:blipFill>
          <a:blip r:embed="rId2" cstate="print"/>
          <a:srcRect/>
          <a:stretch>
            <a:fillRect/>
          </a:stretch>
        </p:blipFill>
        <p:spPr bwMode="auto">
          <a:xfrm>
            <a:off x="1714500" y="152400"/>
            <a:ext cx="5715000" cy="64008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r>
              <a:rPr lang="en-US" sz="3600" dirty="0">
                <a:solidFill>
                  <a:srgbClr val="C00000"/>
                </a:solidFill>
              </a:rPr>
              <a:t>The </a:t>
            </a:r>
            <a:r>
              <a:rPr lang="en-US" sz="3600" b="1" i="1" dirty="0">
                <a:solidFill>
                  <a:srgbClr val="C00000"/>
                </a:solidFill>
              </a:rPr>
              <a:t>internal carotid artery </a:t>
            </a:r>
            <a:r>
              <a:rPr lang="en-US" sz="3600" dirty="0"/>
              <a:t>supplies the anterior portion of the forehead and dorsal surface of the nose via </a:t>
            </a:r>
            <a:r>
              <a:rPr lang="en-US" sz="3600" b="1" i="1" dirty="0">
                <a:solidFill>
                  <a:srgbClr val="FF0000"/>
                </a:solidFill>
              </a:rPr>
              <a:t>ophthalmic artery </a:t>
            </a:r>
            <a:r>
              <a:rPr lang="en-US" sz="3600" dirty="0">
                <a:solidFill>
                  <a:srgbClr val="FF0000"/>
                </a:solidFill>
              </a:rPr>
              <a:t>branches.</a:t>
            </a:r>
          </a:p>
          <a:p>
            <a:pPr algn="just" rtl="0"/>
            <a:endParaRPr lang="en-US" sz="3600" dirty="0"/>
          </a:p>
          <a:p>
            <a:pPr algn="just" rtl="0"/>
            <a:r>
              <a:rPr lang="en-US" sz="3600" dirty="0"/>
              <a:t>The arteries of the face anastomose freely</a:t>
            </a:r>
            <a:r>
              <a:rPr lang="en-US" sz="3600" b="1" i="1" u="sng" dirty="0"/>
              <a:t>.</a:t>
            </a:r>
            <a:endParaRPr lang="en-US" sz="3600" dirty="0"/>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age result for internal carotid artery"/>
          <p:cNvPicPr>
            <a:picLocks noChangeAspect="1" noChangeArrowheads="1"/>
          </p:cNvPicPr>
          <p:nvPr/>
        </p:nvPicPr>
        <p:blipFill>
          <a:blip r:embed="rId2" cstate="print"/>
          <a:srcRect/>
          <a:stretch>
            <a:fillRect/>
          </a:stretch>
        </p:blipFill>
        <p:spPr bwMode="auto">
          <a:xfrm>
            <a:off x="2667000" y="304800"/>
            <a:ext cx="5410200" cy="64008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Image result for internal carotid artery"/>
          <p:cNvPicPr>
            <a:picLocks noChangeAspect="1" noChangeArrowheads="1"/>
          </p:cNvPicPr>
          <p:nvPr/>
        </p:nvPicPr>
        <p:blipFill>
          <a:blip r:embed="rId2" cstate="print"/>
          <a:srcRect/>
          <a:stretch>
            <a:fillRect/>
          </a:stretch>
        </p:blipFill>
        <p:spPr bwMode="auto">
          <a:xfrm>
            <a:off x="152400" y="1676400"/>
            <a:ext cx="8839200" cy="4114801"/>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r>
              <a:rPr lang="en-US" sz="4400" b="1" i="1" dirty="0">
                <a:solidFill>
                  <a:srgbClr val="FF0000"/>
                </a:solidFill>
              </a:rPr>
              <a:t>BRANCHES OF ophthalmic artery</a:t>
            </a:r>
            <a:endParaRPr lang="ar-SA" sz="4400" b="1" i="1"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i="1" u="sng" dirty="0"/>
              <a:t>Orbital group</a:t>
            </a:r>
            <a:r>
              <a:rPr lang="en-US" b="1" dirty="0"/>
              <a:t> </a:t>
            </a:r>
            <a:endParaRPr lang="ar-SA" dirty="0"/>
          </a:p>
        </p:txBody>
      </p:sp>
      <p:sp>
        <p:nvSpPr>
          <p:cNvPr id="3" name="عنصر نائب للمحتوى 2"/>
          <p:cNvSpPr>
            <a:spLocks noGrp="1"/>
          </p:cNvSpPr>
          <p:nvPr>
            <p:ph idx="1"/>
          </p:nvPr>
        </p:nvSpPr>
        <p:spPr/>
        <p:txBody>
          <a:bodyPr>
            <a:normAutofit fontScale="85000" lnSpcReduction="10000"/>
          </a:bodyPr>
          <a:lstStyle/>
          <a:p>
            <a:pPr algn="just" rtl="0"/>
            <a:r>
              <a:rPr lang="en-US" b="1" dirty="0"/>
              <a:t>The orbital group, distributing vessels to the orbit and surrounding parts, includes:</a:t>
            </a:r>
          </a:p>
          <a:p>
            <a:pPr lvl="0" algn="just" rtl="0"/>
            <a:r>
              <a:rPr lang="en-US" b="1" i="1" dirty="0" err="1">
                <a:solidFill>
                  <a:srgbClr val="FF0000"/>
                </a:solidFill>
                <a:hlinkClick r:id="rId2" tooltip="Lacrimal artery">
                  <a:extLst>
                    <a:ext uri="{A12FA001-AC4F-418D-AE19-62706E023703}">
                      <ahyp:hlinkClr xmlns:ahyp="http://schemas.microsoft.com/office/drawing/2018/hyperlinkcolor" val="tx"/>
                    </a:ext>
                  </a:extLst>
                </a:hlinkClick>
              </a:rPr>
              <a:t>Lacrimal</a:t>
            </a:r>
            <a:r>
              <a:rPr lang="en-US" b="1" i="1" dirty="0">
                <a:solidFill>
                  <a:srgbClr val="FF0000"/>
                </a:solidFill>
                <a:hlinkClick r:id="rId2" tooltip="Lacrimal artery">
                  <a:extLst>
                    <a:ext uri="{A12FA001-AC4F-418D-AE19-62706E023703}">
                      <ahyp:hlinkClr xmlns:ahyp="http://schemas.microsoft.com/office/drawing/2018/hyperlinkcolor" val="tx"/>
                    </a:ext>
                  </a:extLst>
                </a:hlinkClick>
              </a:rPr>
              <a:t> artery</a:t>
            </a:r>
            <a:r>
              <a:rPr lang="en-US" b="1" i="1" dirty="0">
                <a:solidFill>
                  <a:srgbClr val="FF0000"/>
                </a:solidFill>
              </a:rPr>
              <a:t> </a:t>
            </a:r>
          </a:p>
          <a:p>
            <a:pPr lvl="0" algn="just" rtl="0"/>
            <a:r>
              <a:rPr lang="en-US" b="1" i="1" dirty="0" err="1">
                <a:solidFill>
                  <a:srgbClr val="FF0000"/>
                </a:solidFill>
                <a:hlinkClick r:id="rId3" tooltip="Supraorbital artery">
                  <a:extLst>
                    <a:ext uri="{A12FA001-AC4F-418D-AE19-62706E023703}">
                      <ahyp:hlinkClr xmlns:ahyp="http://schemas.microsoft.com/office/drawing/2018/hyperlinkcolor" val="tx"/>
                    </a:ext>
                  </a:extLst>
                </a:hlinkClick>
              </a:rPr>
              <a:t>Supraorbital</a:t>
            </a:r>
            <a:r>
              <a:rPr lang="en-US" b="1" i="1" dirty="0">
                <a:solidFill>
                  <a:srgbClr val="FF0000"/>
                </a:solidFill>
                <a:hlinkClick r:id="rId3" tooltip="Supraorbital artery">
                  <a:extLst>
                    <a:ext uri="{A12FA001-AC4F-418D-AE19-62706E023703}">
                      <ahyp:hlinkClr xmlns:ahyp="http://schemas.microsoft.com/office/drawing/2018/hyperlinkcolor" val="tx"/>
                    </a:ext>
                  </a:extLst>
                </a:hlinkClick>
              </a:rPr>
              <a:t> artery</a:t>
            </a:r>
            <a:r>
              <a:rPr lang="en-US" b="1" i="1" dirty="0">
                <a:solidFill>
                  <a:srgbClr val="FF0000"/>
                </a:solidFill>
              </a:rPr>
              <a:t> </a:t>
            </a:r>
          </a:p>
          <a:p>
            <a:pPr lvl="0" algn="just" rtl="0"/>
            <a:r>
              <a:rPr lang="en-US" b="1" dirty="0">
                <a:hlinkClick r:id="rId4" tooltip="Posterior ethmoidal artery"/>
              </a:rPr>
              <a:t>Posterior </a:t>
            </a:r>
            <a:r>
              <a:rPr lang="en-US" b="1" dirty="0" err="1">
                <a:hlinkClick r:id="rId4" tooltip="Posterior ethmoidal artery"/>
              </a:rPr>
              <a:t>ethmoidal</a:t>
            </a:r>
            <a:r>
              <a:rPr lang="en-US" b="1" dirty="0">
                <a:hlinkClick r:id="rId4" tooltip="Posterior ethmoidal artery"/>
              </a:rPr>
              <a:t> artery</a:t>
            </a:r>
            <a:r>
              <a:rPr lang="en-US" b="1" dirty="0"/>
              <a:t> </a:t>
            </a:r>
          </a:p>
          <a:p>
            <a:pPr lvl="0" algn="just" rtl="0"/>
            <a:r>
              <a:rPr lang="en-US" b="1" i="1" dirty="0">
                <a:solidFill>
                  <a:srgbClr val="FF0000"/>
                </a:solidFill>
                <a:hlinkClick r:id="rId5" tooltip="Anterior ethmoidal artery">
                  <a:extLst>
                    <a:ext uri="{A12FA001-AC4F-418D-AE19-62706E023703}">
                      <ahyp:hlinkClr xmlns:ahyp="http://schemas.microsoft.com/office/drawing/2018/hyperlinkcolor" val="tx"/>
                    </a:ext>
                  </a:extLst>
                </a:hlinkClick>
              </a:rPr>
              <a:t>Anterior ethmoidal artery</a:t>
            </a:r>
            <a:r>
              <a:rPr lang="en-US" b="1" i="1" dirty="0">
                <a:solidFill>
                  <a:srgbClr val="FF0000"/>
                </a:solidFill>
              </a:rPr>
              <a:t> (</a:t>
            </a:r>
            <a:r>
              <a:rPr lang="en-US" b="1" i="1" dirty="0">
                <a:solidFill>
                  <a:schemeClr val="tx1"/>
                </a:solidFill>
              </a:rPr>
              <a:t>by</a:t>
            </a:r>
            <a:r>
              <a:rPr lang="en-US" b="1" i="1" dirty="0">
                <a:solidFill>
                  <a:srgbClr val="FF0000"/>
                </a:solidFill>
              </a:rPr>
              <a:t> external nasal branch)</a:t>
            </a:r>
          </a:p>
          <a:p>
            <a:pPr lvl="0" algn="just" rtl="0"/>
            <a:r>
              <a:rPr lang="en-US" b="1" dirty="0">
                <a:hlinkClick r:id="rId6" tooltip="Medial palpebral artery"/>
              </a:rPr>
              <a:t>Medial </a:t>
            </a:r>
            <a:r>
              <a:rPr lang="en-US" b="1" dirty="0" err="1">
                <a:hlinkClick r:id="rId6" tooltip="Medial palpebral artery"/>
              </a:rPr>
              <a:t>palpebral</a:t>
            </a:r>
            <a:r>
              <a:rPr lang="en-US" b="1" dirty="0">
                <a:hlinkClick r:id="rId6" tooltip="Medial palpebral artery"/>
              </a:rPr>
              <a:t> artery</a:t>
            </a:r>
            <a:r>
              <a:rPr lang="en-US" b="1" i="1" dirty="0"/>
              <a:t>. </a:t>
            </a:r>
            <a:endParaRPr lang="en-US" b="1" dirty="0"/>
          </a:p>
          <a:p>
            <a:pPr lvl="0" algn="just" rtl="0"/>
            <a:r>
              <a:rPr lang="en-US" b="1" u="sng" dirty="0">
                <a:solidFill>
                  <a:srgbClr val="FF0000"/>
                </a:solidFill>
                <a:hlinkClick r:id="rId7" tooltip="Frontal artery">
                  <a:extLst>
                    <a:ext uri="{A12FA001-AC4F-418D-AE19-62706E023703}">
                      <ahyp:hlinkClr xmlns:ahyp="http://schemas.microsoft.com/office/drawing/2018/hyperlinkcolor" val="tx"/>
                    </a:ext>
                  </a:extLst>
                </a:hlinkClick>
              </a:rPr>
              <a:t>Frontal artery</a:t>
            </a:r>
            <a:r>
              <a:rPr lang="en-US" b="1" u="sng" dirty="0">
                <a:solidFill>
                  <a:srgbClr val="FF0000"/>
                </a:solidFill>
              </a:rPr>
              <a:t>, </a:t>
            </a:r>
            <a:r>
              <a:rPr lang="en-US" b="1" dirty="0"/>
              <a:t>also called the </a:t>
            </a:r>
            <a:r>
              <a:rPr lang="en-US" b="1" i="1" dirty="0" err="1">
                <a:solidFill>
                  <a:srgbClr val="FF0000"/>
                </a:solidFill>
                <a:hlinkClick r:id="rId8" tooltip="Supratrochlear artery">
                  <a:extLst>
                    <a:ext uri="{A12FA001-AC4F-418D-AE19-62706E023703}">
                      <ahyp:hlinkClr xmlns:ahyp="http://schemas.microsoft.com/office/drawing/2018/hyperlinkcolor" val="tx"/>
                    </a:ext>
                  </a:extLst>
                </a:hlinkClick>
              </a:rPr>
              <a:t>Supratrochlear</a:t>
            </a:r>
            <a:r>
              <a:rPr lang="en-US" b="1" i="1" dirty="0">
                <a:solidFill>
                  <a:srgbClr val="FF0000"/>
                </a:solidFill>
                <a:hlinkClick r:id="rId8" tooltip="Supratrochlear artery">
                  <a:extLst>
                    <a:ext uri="{A12FA001-AC4F-418D-AE19-62706E023703}">
                      <ahyp:hlinkClr xmlns:ahyp="http://schemas.microsoft.com/office/drawing/2018/hyperlinkcolor" val="tx"/>
                    </a:ext>
                  </a:extLst>
                </a:hlinkClick>
              </a:rPr>
              <a:t> artery</a:t>
            </a:r>
            <a:endParaRPr lang="en-US" b="1" i="1" dirty="0">
              <a:solidFill>
                <a:srgbClr val="FF0000"/>
              </a:solidFill>
            </a:endParaRPr>
          </a:p>
          <a:p>
            <a:pPr algn="just" rtl="0"/>
            <a:r>
              <a:rPr lang="en-US" b="1" i="1" dirty="0">
                <a:solidFill>
                  <a:srgbClr val="FF0000"/>
                </a:solidFill>
                <a:hlinkClick r:id="rId9" tooltip="Dorsal nasal artery">
                  <a:extLst>
                    <a:ext uri="{A12FA001-AC4F-418D-AE19-62706E023703}">
                      <ahyp:hlinkClr xmlns:ahyp="http://schemas.microsoft.com/office/drawing/2018/hyperlinkcolor" val="tx"/>
                    </a:ext>
                  </a:extLst>
                </a:hlinkClick>
              </a:rPr>
              <a:t>Dorsal nasal artery</a:t>
            </a:r>
            <a:endParaRPr lang="ar-SA" i="1"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i="1" u="sng" dirty="0"/>
              <a:t>Ocular group</a:t>
            </a:r>
            <a:r>
              <a:rPr lang="en-US" b="1" dirty="0"/>
              <a:t> </a:t>
            </a:r>
            <a:endParaRPr lang="ar-SA" dirty="0"/>
          </a:p>
        </p:txBody>
      </p:sp>
      <p:sp>
        <p:nvSpPr>
          <p:cNvPr id="3" name="عنصر نائب للمحتوى 2"/>
          <p:cNvSpPr>
            <a:spLocks noGrp="1"/>
          </p:cNvSpPr>
          <p:nvPr>
            <p:ph idx="1"/>
          </p:nvPr>
        </p:nvSpPr>
        <p:spPr/>
        <p:txBody>
          <a:bodyPr>
            <a:normAutofit lnSpcReduction="10000"/>
          </a:bodyPr>
          <a:lstStyle/>
          <a:p>
            <a:pPr algn="just" rtl="0"/>
            <a:r>
              <a:rPr lang="en-US" b="1" dirty="0"/>
              <a:t>The ocular group, distributing vessels to the eye and its muscles, includes:</a:t>
            </a:r>
          </a:p>
          <a:p>
            <a:pPr lvl="0" algn="just" rtl="0"/>
            <a:r>
              <a:rPr lang="en-US" b="1" dirty="0">
                <a:hlinkClick r:id="rId2"/>
              </a:rPr>
              <a:t>Long posterior </a:t>
            </a:r>
            <a:r>
              <a:rPr lang="en-US" b="1" dirty="0" err="1">
                <a:hlinkClick r:id="rId2"/>
              </a:rPr>
              <a:t>ciliary</a:t>
            </a:r>
            <a:r>
              <a:rPr lang="en-US" b="1" dirty="0">
                <a:hlinkClick r:id="rId2"/>
              </a:rPr>
              <a:t> arteries</a:t>
            </a:r>
            <a:r>
              <a:rPr lang="en-US" b="1" dirty="0"/>
              <a:t> </a:t>
            </a:r>
          </a:p>
          <a:p>
            <a:pPr lvl="0" algn="just" rtl="0"/>
            <a:r>
              <a:rPr lang="en-US" b="1" dirty="0">
                <a:hlinkClick r:id="rId3" tooltip="Short posterior ciliary arteries"/>
              </a:rPr>
              <a:t>Short posterior </a:t>
            </a:r>
            <a:r>
              <a:rPr lang="en-US" b="1" dirty="0" err="1">
                <a:hlinkClick r:id="rId3" tooltip="Short posterior ciliary arteries"/>
              </a:rPr>
              <a:t>ciliary</a:t>
            </a:r>
            <a:r>
              <a:rPr lang="en-US" b="1" dirty="0">
                <a:hlinkClick r:id="rId3" tooltip="Short posterior ciliary arteries"/>
              </a:rPr>
              <a:t> arteries</a:t>
            </a:r>
            <a:r>
              <a:rPr lang="en-US" b="1" dirty="0"/>
              <a:t> </a:t>
            </a:r>
          </a:p>
          <a:p>
            <a:pPr lvl="0" algn="just" rtl="0"/>
            <a:r>
              <a:rPr lang="en-US" b="1" dirty="0">
                <a:hlinkClick r:id="rId4" tooltip="Anterior ciliary artery"/>
              </a:rPr>
              <a:t>Anterior </a:t>
            </a:r>
            <a:r>
              <a:rPr lang="en-US" b="1" dirty="0" err="1">
                <a:hlinkClick r:id="rId4" tooltip="Anterior ciliary artery"/>
              </a:rPr>
              <a:t>ciliary</a:t>
            </a:r>
            <a:r>
              <a:rPr lang="en-US" b="1" dirty="0">
                <a:hlinkClick r:id="rId4" tooltip="Anterior ciliary artery"/>
              </a:rPr>
              <a:t> artery</a:t>
            </a:r>
            <a:endParaRPr lang="en-US" b="1" dirty="0"/>
          </a:p>
          <a:p>
            <a:pPr lvl="0" algn="just" rtl="0"/>
            <a:r>
              <a:rPr lang="en-US" b="1" dirty="0">
                <a:hlinkClick r:id="rId5" tooltip="Retinal artery"/>
              </a:rPr>
              <a:t>Central retinal artery</a:t>
            </a:r>
            <a:r>
              <a:rPr lang="en-US" b="1" dirty="0"/>
              <a:t> </a:t>
            </a:r>
          </a:p>
          <a:p>
            <a:pPr lvl="0" algn="just" rtl="0"/>
            <a:r>
              <a:rPr lang="en-US" b="1" dirty="0">
                <a:hlinkClick r:id="rId6" tooltip="Superior muscular artery (page does not exist)"/>
              </a:rPr>
              <a:t>Superior muscular artery</a:t>
            </a:r>
            <a:r>
              <a:rPr lang="en-US" b="1" dirty="0"/>
              <a:t> </a:t>
            </a:r>
          </a:p>
          <a:p>
            <a:pPr algn="just" rtl="0"/>
            <a:r>
              <a:rPr lang="en-US" b="1" dirty="0">
                <a:hlinkClick r:id="rId7" tooltip="Inferior muscular artery"/>
              </a:rPr>
              <a:t>Inferior muscular artery</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Image result for internal carotid artery"/>
          <p:cNvPicPr>
            <a:picLocks noChangeAspect="1" noChangeArrowheads="1"/>
          </p:cNvPicPr>
          <p:nvPr/>
        </p:nvPicPr>
        <p:blipFill>
          <a:blip r:embed="rId2" cstate="print"/>
          <a:srcRect/>
          <a:stretch>
            <a:fillRect/>
          </a:stretch>
        </p:blipFill>
        <p:spPr bwMode="auto">
          <a:xfrm>
            <a:off x="228600" y="228600"/>
            <a:ext cx="8610600" cy="66294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br>
              <a:rPr lang="en-US" b="1" dirty="0">
                <a:solidFill>
                  <a:srgbClr val="FF0000"/>
                </a:solidFill>
              </a:rPr>
            </a:br>
            <a:endParaRPr lang="ar-SA" dirty="0"/>
          </a:p>
        </p:txBody>
      </p:sp>
      <p:sp>
        <p:nvSpPr>
          <p:cNvPr id="3" name="عنوان فرعي 2"/>
          <p:cNvSpPr>
            <a:spLocks noGrp="1"/>
          </p:cNvSpPr>
          <p:nvPr>
            <p:ph type="subTitle" idx="1"/>
          </p:nvPr>
        </p:nvSpPr>
        <p:spPr/>
        <p:txBody>
          <a:bodyPr>
            <a:normAutofit/>
          </a:bodyPr>
          <a:lstStyle/>
          <a:p>
            <a:r>
              <a:rPr lang="en-US" sz="4000" b="1" i="1" dirty="0">
                <a:solidFill>
                  <a:srgbClr val="C00000"/>
                </a:solidFill>
              </a:rPr>
              <a:t>Arterial supply for human face :</a:t>
            </a:r>
            <a:endParaRPr lang="ar-SA" sz="4000" b="1" i="1" dirty="0">
              <a:solidFill>
                <a:srgbClr val="C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FF0000"/>
                </a:solidFill>
              </a:rPr>
              <a:t>I)FACIAL ARTERY:</a:t>
            </a:r>
            <a:endParaRPr lang="ar-SA" b="1" dirty="0">
              <a:solidFill>
                <a:srgbClr val="FF0000"/>
              </a:solidFill>
            </a:endParaRPr>
          </a:p>
        </p:txBody>
      </p:sp>
      <p:sp>
        <p:nvSpPr>
          <p:cNvPr id="3" name="عنصر نائب للمحتوى 2"/>
          <p:cNvSpPr>
            <a:spLocks noGrp="1"/>
          </p:cNvSpPr>
          <p:nvPr>
            <p:ph idx="1"/>
          </p:nvPr>
        </p:nvSpPr>
        <p:spPr/>
        <p:txBody>
          <a:bodyPr/>
          <a:lstStyle/>
          <a:p>
            <a:pPr algn="just" rtl="0"/>
            <a:r>
              <a:rPr lang="en-US" dirty="0"/>
              <a:t>The </a:t>
            </a:r>
            <a:r>
              <a:rPr lang="en-US" b="1" dirty="0"/>
              <a:t>facial artery</a:t>
            </a:r>
            <a:r>
              <a:rPr lang="en-US" dirty="0"/>
              <a:t> (</a:t>
            </a:r>
            <a:r>
              <a:rPr lang="en-US" b="1" dirty="0"/>
              <a:t>external maxillary artery</a:t>
            </a:r>
            <a:r>
              <a:rPr lang="en-US" dirty="0"/>
              <a:t> in older texts) is a branch of the </a:t>
            </a:r>
            <a:r>
              <a:rPr lang="en-US" u="sng" dirty="0">
                <a:hlinkClick r:id="rId2" tooltip="External carotid artery"/>
              </a:rPr>
              <a:t>external carotid artery</a:t>
            </a:r>
            <a:r>
              <a:rPr lang="en-US" dirty="0"/>
              <a:t> that supplies structures of the superficial face.</a:t>
            </a:r>
          </a:p>
          <a:p>
            <a:pPr algn="just" rtl="0"/>
            <a:r>
              <a:rPr lang="en-US" dirty="0"/>
              <a:t>Having arched upward and over the </a:t>
            </a:r>
            <a:r>
              <a:rPr lang="en-US" dirty="0" err="1"/>
              <a:t>submandibular</a:t>
            </a:r>
            <a:r>
              <a:rPr lang="en-US" dirty="0"/>
              <a:t> salivary gland, it curves around the inferior margin of the body of the mandible at the anterior border of the </a:t>
            </a:r>
            <a:r>
              <a:rPr lang="en-US" dirty="0" err="1"/>
              <a:t>masseter</a:t>
            </a:r>
            <a:r>
              <a:rPr lang="en-US" dirty="0"/>
              <a:t> muscle.</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algn="just" rtl="0"/>
            <a:r>
              <a:rPr lang="en-US" dirty="0"/>
              <a:t>It runs upward in a tortuous course </a:t>
            </a:r>
            <a:r>
              <a:rPr lang="en-US" b="1" dirty="0"/>
              <a:t>toward the angle </a:t>
            </a:r>
            <a:r>
              <a:rPr lang="en-US" dirty="0"/>
              <a:t>of the mouth and is covered by the platysma and the risorius muscles.</a:t>
            </a:r>
          </a:p>
          <a:p>
            <a:pPr algn="just" rtl="0"/>
            <a:r>
              <a:rPr lang="en-US" dirty="0"/>
              <a:t> It then ascends </a:t>
            </a:r>
            <a:r>
              <a:rPr lang="en-US" b="1" dirty="0"/>
              <a:t>deep</a:t>
            </a:r>
            <a:r>
              <a:rPr lang="en-US" dirty="0"/>
              <a:t> to the zygomaticus muscles and the </a:t>
            </a:r>
            <a:r>
              <a:rPr lang="en-US" dirty="0" err="1"/>
              <a:t>levator</a:t>
            </a:r>
            <a:r>
              <a:rPr lang="en-US" dirty="0"/>
              <a:t> labii superioris muscle and runs along the </a:t>
            </a:r>
            <a:r>
              <a:rPr lang="en-US" b="1" dirty="0"/>
              <a:t>side of the nose </a:t>
            </a:r>
            <a:r>
              <a:rPr lang="en-US" dirty="0"/>
              <a:t>to the </a:t>
            </a:r>
            <a:r>
              <a:rPr lang="en-US" b="1" dirty="0"/>
              <a:t>medial angle of the eye</a:t>
            </a:r>
            <a:r>
              <a:rPr lang="en-US" dirty="0"/>
              <a:t>, where it anastomoses with the terminal branches of the ophthalmic artery.</a:t>
            </a:r>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304800" y="152400"/>
            <a:ext cx="8534400" cy="65532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dirty="0">
                <a:solidFill>
                  <a:srgbClr val="C00000"/>
                </a:solidFill>
              </a:rPr>
              <a:t>Cervical &amp; facial</a:t>
            </a:r>
            <a:endParaRPr lang="ar-SA" dirty="0">
              <a:solidFill>
                <a:srgbClr val="C00000"/>
              </a:solidFill>
            </a:endParaRPr>
          </a:p>
        </p:txBody>
      </p:sp>
      <p:sp>
        <p:nvSpPr>
          <p:cNvPr id="3" name="عنوان فرعي 2"/>
          <p:cNvSpPr>
            <a:spLocks noGrp="1"/>
          </p:cNvSpPr>
          <p:nvPr>
            <p:ph type="subTitle" idx="1"/>
          </p:nvPr>
        </p:nvSpPr>
        <p:spPr/>
        <p:txBody>
          <a:bodyPr>
            <a:normAutofit/>
          </a:bodyPr>
          <a:lstStyle/>
          <a:p>
            <a:r>
              <a:rPr lang="en-US" sz="4400" b="1" i="1" u="sng" dirty="0">
                <a:solidFill>
                  <a:srgbClr val="FF0000"/>
                </a:solidFill>
              </a:rPr>
              <a:t>BRANCHES:</a:t>
            </a:r>
            <a:endParaRPr lang="ar-SA" sz="4400" dirty="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u="sng" dirty="0">
                <a:solidFill>
                  <a:srgbClr val="FF0000"/>
                </a:solidFill>
              </a:rPr>
              <a:t>A)Cervical</a:t>
            </a:r>
            <a:br>
              <a:rPr lang="en-US" dirty="0"/>
            </a:br>
            <a:endParaRPr lang="ar-SA" dirty="0"/>
          </a:p>
        </p:txBody>
      </p:sp>
      <p:sp>
        <p:nvSpPr>
          <p:cNvPr id="3" name="عنصر نائب للمحتوى 2"/>
          <p:cNvSpPr>
            <a:spLocks noGrp="1"/>
          </p:cNvSpPr>
          <p:nvPr>
            <p:ph idx="1"/>
          </p:nvPr>
        </p:nvSpPr>
        <p:spPr/>
        <p:txBody>
          <a:bodyPr>
            <a:normAutofit fontScale="92500"/>
          </a:bodyPr>
          <a:lstStyle/>
          <a:p>
            <a:pPr algn="just" rtl="0">
              <a:buNone/>
            </a:pPr>
            <a:r>
              <a:rPr lang="en-US" dirty="0">
                <a:solidFill>
                  <a:srgbClr val="FF0000"/>
                </a:solidFill>
              </a:rPr>
              <a:t>1}</a:t>
            </a:r>
            <a:r>
              <a:rPr lang="en-US" b="1" dirty="0">
                <a:solidFill>
                  <a:srgbClr val="FF0000"/>
                </a:solidFill>
                <a:hlinkClick r:id="rId2">
                  <a:extLst>
                    <a:ext uri="{A12FA001-AC4F-418D-AE19-62706E023703}">
                      <ahyp:hlinkClr xmlns:ahyp="http://schemas.microsoft.com/office/drawing/2018/hyperlinkcolor" val="tx"/>
                    </a:ext>
                  </a:extLst>
                </a:hlinkClick>
              </a:rPr>
              <a:t>Ascending palatine artery</a:t>
            </a:r>
            <a:r>
              <a:rPr lang="en-US" b="1" dirty="0">
                <a:solidFill>
                  <a:srgbClr val="FF0000"/>
                </a:solidFill>
              </a:rPr>
              <a:t> :  </a:t>
            </a:r>
            <a:r>
              <a:rPr lang="en-US" dirty="0"/>
              <a:t>arises close to the origin of the </a:t>
            </a:r>
            <a:r>
              <a:rPr lang="en-US" u="sng" dirty="0">
                <a:hlinkClick r:id="rId3" tooltip="Facial artery"/>
              </a:rPr>
              <a:t>facial artery</a:t>
            </a:r>
            <a:r>
              <a:rPr lang="en-US" dirty="0"/>
              <a:t> and passes up between the </a:t>
            </a:r>
            <a:r>
              <a:rPr lang="en-US" u="sng" dirty="0">
                <a:hlinkClick r:id="rId4" tooltip="Styloglossus"/>
              </a:rPr>
              <a:t>styloglossus</a:t>
            </a:r>
            <a:r>
              <a:rPr lang="en-US" dirty="0"/>
              <a:t> and </a:t>
            </a:r>
            <a:r>
              <a:rPr lang="en-US" u="sng" dirty="0">
                <a:hlinkClick r:id="rId5" tooltip="Stylopharyngeus"/>
              </a:rPr>
              <a:t>stylopharyngeus</a:t>
            </a:r>
            <a:r>
              <a:rPr lang="en-US" dirty="0"/>
              <a:t> to the side of the </a:t>
            </a:r>
            <a:r>
              <a:rPr lang="en-US" u="sng" dirty="0">
                <a:hlinkClick r:id="rId6"/>
              </a:rPr>
              <a:t>pharynx</a:t>
            </a:r>
            <a:r>
              <a:rPr lang="en-US" dirty="0"/>
              <a:t>, supplies the </a:t>
            </a:r>
            <a:r>
              <a:rPr lang="en-US" u="sng" dirty="0">
                <a:hlinkClick r:id="rId7" tooltip="Soft palate"/>
              </a:rPr>
              <a:t>soft palate</a:t>
            </a:r>
            <a:r>
              <a:rPr lang="en-US" dirty="0"/>
              <a:t>, </a:t>
            </a:r>
            <a:r>
              <a:rPr lang="en-US" u="sng" dirty="0">
                <a:hlinkClick r:id="rId8"/>
              </a:rPr>
              <a:t>palatine glands</a:t>
            </a:r>
            <a:r>
              <a:rPr lang="en-US" dirty="0"/>
              <a:t>, </a:t>
            </a:r>
            <a:r>
              <a:rPr lang="en-US" u="sng" dirty="0">
                <a:hlinkClick r:id="rId9" tooltip="Palatine tonsil"/>
              </a:rPr>
              <a:t>palatine tonsil</a:t>
            </a:r>
            <a:r>
              <a:rPr lang="en-US" dirty="0"/>
              <a:t> and </a:t>
            </a:r>
            <a:r>
              <a:rPr lang="en-US" u="sng" dirty="0">
                <a:hlinkClick r:id="rId10"/>
              </a:rPr>
              <a:t>auditory tube</a:t>
            </a:r>
            <a:r>
              <a:rPr lang="en-US" dirty="0"/>
              <a:t>.</a:t>
            </a:r>
          </a:p>
          <a:p>
            <a:pPr algn="just" rtl="0">
              <a:buNone/>
            </a:pPr>
            <a:r>
              <a:rPr lang="en-US" dirty="0">
                <a:solidFill>
                  <a:srgbClr val="FF0000"/>
                </a:solidFill>
              </a:rPr>
              <a:t>2}</a:t>
            </a:r>
            <a:r>
              <a:rPr lang="en-US" b="1" dirty="0">
                <a:solidFill>
                  <a:srgbClr val="FF0000"/>
                </a:solidFill>
                <a:hlinkClick r:id="rId11" tooltip="Tonsillar branch of facial artery">
                  <a:extLst>
                    <a:ext uri="{A12FA001-AC4F-418D-AE19-62706E023703}">
                      <ahyp:hlinkClr xmlns:ahyp="http://schemas.microsoft.com/office/drawing/2018/hyperlinkcolor" val="tx"/>
                    </a:ext>
                  </a:extLst>
                </a:hlinkClick>
              </a:rPr>
              <a:t>Tonsillar branch</a:t>
            </a:r>
            <a:r>
              <a:rPr lang="en-US" b="1" dirty="0">
                <a:solidFill>
                  <a:srgbClr val="FF0000"/>
                </a:solidFill>
              </a:rPr>
              <a:t> :  </a:t>
            </a:r>
            <a:r>
              <a:rPr lang="en-US" dirty="0"/>
              <a:t>ascends between the </a:t>
            </a:r>
            <a:r>
              <a:rPr lang="en-US" u="sng" dirty="0" err="1">
                <a:hlinkClick r:id="rId12"/>
              </a:rPr>
              <a:t>pterygoideus</a:t>
            </a:r>
            <a:r>
              <a:rPr lang="en-US" u="sng" dirty="0">
                <a:hlinkClick r:id="rId12"/>
              </a:rPr>
              <a:t> internus</a:t>
            </a:r>
            <a:r>
              <a:rPr lang="en-US" dirty="0"/>
              <a:t> and </a:t>
            </a:r>
            <a:r>
              <a:rPr lang="en-US" u="sng" dirty="0">
                <a:hlinkClick r:id="rId4" tooltip="Styloglossus"/>
              </a:rPr>
              <a:t>styloglossus</a:t>
            </a:r>
            <a:r>
              <a:rPr lang="en-US" dirty="0"/>
              <a:t> muscles, and then along the side  of the </a:t>
            </a:r>
            <a:r>
              <a:rPr lang="en-US" u="sng" dirty="0" err="1">
                <a:hlinkClick r:id="rId6" tooltip="Pharynx"/>
              </a:rPr>
              <a:t>pharynx</a:t>
            </a:r>
            <a:r>
              <a:rPr lang="en-US" dirty="0" err="1"/>
              <a:t>,supplies</a:t>
            </a:r>
            <a:r>
              <a:rPr lang="en-US" dirty="0"/>
              <a:t> </a:t>
            </a:r>
            <a:r>
              <a:rPr lang="en-US" u="sng" dirty="0">
                <a:hlinkClick r:id="rId9"/>
              </a:rPr>
              <a:t>palatine tonsil</a:t>
            </a:r>
            <a:r>
              <a:rPr lang="en-US" dirty="0"/>
              <a:t>.</a:t>
            </a:r>
          </a:p>
          <a:p>
            <a:pPr algn="just" rtl="0">
              <a:buNone/>
            </a:pPr>
            <a:endParaRPr lang="en-US" dirty="0"/>
          </a:p>
          <a:p>
            <a:pPr algn="just"/>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buNone/>
            </a:pPr>
            <a:r>
              <a:rPr lang="en-US" dirty="0">
                <a:solidFill>
                  <a:srgbClr val="FF0000"/>
                </a:solidFill>
              </a:rPr>
              <a:t>3}</a:t>
            </a:r>
            <a:r>
              <a:rPr lang="en-US" dirty="0">
                <a:solidFill>
                  <a:srgbClr val="FF0000"/>
                </a:solidFill>
                <a:hlinkClick r:id="rId2" tooltip="Submental artery">
                  <a:extLst>
                    <a:ext uri="{A12FA001-AC4F-418D-AE19-62706E023703}">
                      <ahyp:hlinkClr xmlns:ahyp="http://schemas.microsoft.com/office/drawing/2018/hyperlinkcolor" val="tx"/>
                    </a:ext>
                  </a:extLst>
                </a:hlinkClick>
              </a:rPr>
              <a:t>Submental artery</a:t>
            </a:r>
            <a:r>
              <a:rPr lang="en-US" dirty="0">
                <a:solidFill>
                  <a:srgbClr val="FF0000"/>
                </a:solidFill>
              </a:rPr>
              <a:t> :</a:t>
            </a:r>
          </a:p>
          <a:p>
            <a:pPr algn="just" rtl="0"/>
            <a:r>
              <a:rPr lang="en-US" dirty="0"/>
              <a:t>It supplies the surrounding muscles(</a:t>
            </a:r>
            <a:r>
              <a:rPr lang="en-US" dirty="0" err="1"/>
              <a:t>mylohyoid</a:t>
            </a:r>
            <a:r>
              <a:rPr lang="en-US" dirty="0"/>
              <a:t> and </a:t>
            </a:r>
            <a:r>
              <a:rPr lang="en-US" dirty="0" err="1"/>
              <a:t>diagastric</a:t>
            </a:r>
            <a:r>
              <a:rPr lang="en-US" dirty="0"/>
              <a:t>),</a:t>
            </a:r>
            <a:r>
              <a:rPr lang="en-US" dirty="0" err="1"/>
              <a:t>submandibular</a:t>
            </a:r>
            <a:r>
              <a:rPr lang="en-US" dirty="0"/>
              <a:t> </a:t>
            </a:r>
            <a:r>
              <a:rPr lang="en-US" dirty="0" err="1"/>
              <a:t>gland,chin</a:t>
            </a:r>
            <a:r>
              <a:rPr lang="en-US" dirty="0"/>
              <a:t> &amp; lower lip,  runs on the underside of the </a:t>
            </a:r>
            <a:r>
              <a:rPr lang="en-US" u="sng" dirty="0">
                <a:hlinkClick r:id="rId3"/>
              </a:rPr>
              <a:t>chin</a:t>
            </a:r>
            <a:r>
              <a:rPr lang="en-US" dirty="0"/>
              <a:t>.</a:t>
            </a:r>
          </a:p>
          <a:p>
            <a:pPr algn="just" rtl="0">
              <a:buNone/>
            </a:pPr>
            <a:r>
              <a:rPr lang="en-US" dirty="0">
                <a:solidFill>
                  <a:srgbClr val="FF0000"/>
                </a:solidFill>
              </a:rPr>
              <a:t>4}</a:t>
            </a:r>
            <a:r>
              <a:rPr lang="en-US" dirty="0">
                <a:solidFill>
                  <a:srgbClr val="FF0000"/>
                </a:solidFill>
                <a:hlinkClick r:id="rId4" tooltip="Glandular branches of facial artery">
                  <a:extLst>
                    <a:ext uri="{A12FA001-AC4F-418D-AE19-62706E023703}">
                      <ahyp:hlinkClr xmlns:ahyp="http://schemas.microsoft.com/office/drawing/2018/hyperlinkcolor" val="tx"/>
                    </a:ext>
                  </a:extLst>
                </a:hlinkClick>
              </a:rPr>
              <a:t>Glandular branches</a:t>
            </a:r>
            <a:r>
              <a:rPr lang="en-US" dirty="0">
                <a:solidFill>
                  <a:srgbClr val="FF0000"/>
                </a:solidFill>
              </a:rPr>
              <a:t> : </a:t>
            </a:r>
            <a:r>
              <a:rPr lang="en-US" dirty="0"/>
              <a:t>(Submaxillary branches)</a:t>
            </a:r>
          </a:p>
          <a:p>
            <a:pPr algn="just" rtl="0"/>
            <a:r>
              <a:rPr lang="en-US" dirty="0"/>
              <a:t>supply the </a:t>
            </a:r>
            <a:r>
              <a:rPr lang="en-US" u="sng" dirty="0" err="1">
                <a:hlinkClick r:id="rId5" tooltip="Submandibular gland"/>
              </a:rPr>
              <a:t>submandibular</a:t>
            </a:r>
            <a:r>
              <a:rPr lang="en-US" u="sng" dirty="0">
                <a:hlinkClick r:id="rId5" tooltip="Submandibular gland"/>
              </a:rPr>
              <a:t> gland</a:t>
            </a:r>
            <a:r>
              <a:rPr lang="en-US" dirty="0"/>
              <a:t>, some being prolonged to the neighboring muscles, </a:t>
            </a:r>
            <a:r>
              <a:rPr lang="en-US" u="sng" dirty="0">
                <a:hlinkClick r:id="rId6" tooltip="Lymph glands"/>
              </a:rPr>
              <a:t>lymph glands</a:t>
            </a:r>
            <a:r>
              <a:rPr lang="en-US" dirty="0"/>
              <a:t>, and </a:t>
            </a:r>
            <a:r>
              <a:rPr lang="en-US" u="sng" dirty="0">
                <a:hlinkClick r:id="rId7" tooltip="Integument"/>
              </a:rPr>
              <a:t>integument</a:t>
            </a:r>
            <a:r>
              <a:rPr lang="en-US" dirty="0"/>
              <a:t>.</a:t>
            </a:r>
          </a:p>
          <a:p>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u="sng" dirty="0">
                <a:solidFill>
                  <a:srgbClr val="FF0000"/>
                </a:solidFill>
              </a:rPr>
              <a:t>B)Facial</a:t>
            </a:r>
            <a:br>
              <a:rPr lang="en-US" dirty="0"/>
            </a:br>
            <a:endParaRPr lang="ar-SA" dirty="0"/>
          </a:p>
        </p:txBody>
      </p:sp>
      <p:sp>
        <p:nvSpPr>
          <p:cNvPr id="3" name="عنصر نائب للمحتوى 2"/>
          <p:cNvSpPr>
            <a:spLocks noGrp="1"/>
          </p:cNvSpPr>
          <p:nvPr>
            <p:ph idx="1"/>
          </p:nvPr>
        </p:nvSpPr>
        <p:spPr/>
        <p:txBody>
          <a:bodyPr>
            <a:normAutofit/>
          </a:bodyPr>
          <a:lstStyle/>
          <a:p>
            <a:pPr algn="just" rtl="0">
              <a:buNone/>
            </a:pPr>
            <a:r>
              <a:rPr lang="en-US" dirty="0">
                <a:solidFill>
                  <a:srgbClr val="FF0000"/>
                </a:solidFill>
              </a:rPr>
              <a:t>1}</a:t>
            </a:r>
            <a:r>
              <a:rPr lang="en-US" dirty="0">
                <a:solidFill>
                  <a:srgbClr val="FF0000"/>
                </a:solidFill>
                <a:hlinkClick r:id="rId2" tooltip="Inferior labial artery">
                  <a:extLst>
                    <a:ext uri="{A12FA001-AC4F-418D-AE19-62706E023703}">
                      <ahyp:hlinkClr xmlns:ahyp="http://schemas.microsoft.com/office/drawing/2018/hyperlinkcolor" val="tx"/>
                    </a:ext>
                  </a:extLst>
                </a:hlinkClick>
              </a:rPr>
              <a:t>Inferior labial artery</a:t>
            </a:r>
            <a:r>
              <a:rPr lang="en-US" dirty="0">
                <a:solidFill>
                  <a:srgbClr val="FF0000"/>
                </a:solidFill>
              </a:rPr>
              <a:t> : </a:t>
            </a:r>
            <a:r>
              <a:rPr lang="en-US" dirty="0"/>
              <a:t>Supplies the lower lip,  arises near the angle of the </a:t>
            </a:r>
            <a:r>
              <a:rPr lang="en-US" u="sng" dirty="0">
                <a:hlinkClick r:id="rId3"/>
              </a:rPr>
              <a:t>mouth</a:t>
            </a:r>
            <a:r>
              <a:rPr lang="en-US" dirty="0"/>
              <a:t>.</a:t>
            </a:r>
          </a:p>
          <a:p>
            <a:pPr algn="just" rtl="0">
              <a:buNone/>
            </a:pPr>
            <a:r>
              <a:rPr lang="en-US" dirty="0">
                <a:solidFill>
                  <a:srgbClr val="FF0000"/>
                </a:solidFill>
              </a:rPr>
              <a:t>2}</a:t>
            </a:r>
            <a:r>
              <a:rPr lang="en-US" dirty="0">
                <a:solidFill>
                  <a:srgbClr val="FF0000"/>
                </a:solidFill>
                <a:hlinkClick r:id="rId4" tooltip="Superior labial artery">
                  <a:extLst>
                    <a:ext uri="{A12FA001-AC4F-418D-AE19-62706E023703}">
                      <ahyp:hlinkClr xmlns:ahyp="http://schemas.microsoft.com/office/drawing/2018/hyperlinkcolor" val="tx"/>
                    </a:ext>
                  </a:extLst>
                </a:hlinkClick>
              </a:rPr>
              <a:t>Superior labial artery</a:t>
            </a:r>
            <a:r>
              <a:rPr lang="en-US" dirty="0">
                <a:solidFill>
                  <a:srgbClr val="FF0000"/>
                </a:solidFill>
              </a:rPr>
              <a:t> : </a:t>
            </a:r>
            <a:r>
              <a:rPr lang="en-US" dirty="0"/>
              <a:t>supplies the upper lip, and gives off in its course two or three vessels which ascend to the nose; </a:t>
            </a:r>
            <a:r>
              <a:rPr lang="en-US" b="1" u="sng" dirty="0"/>
              <a:t>a septal branch </a:t>
            </a:r>
            <a:r>
              <a:rPr lang="en-US" dirty="0"/>
              <a:t>ramifies on the </a:t>
            </a:r>
            <a:r>
              <a:rPr lang="en-US" u="sng" dirty="0">
                <a:hlinkClick r:id="rId5" tooltip="Nasal septum"/>
              </a:rPr>
              <a:t>nasal septum</a:t>
            </a:r>
            <a:r>
              <a:rPr lang="en-US" dirty="0"/>
              <a:t> as far as the point of the </a:t>
            </a:r>
            <a:r>
              <a:rPr lang="en-US" u="sng" dirty="0">
                <a:hlinkClick r:id="rId6" tooltip="Human nose"/>
              </a:rPr>
              <a:t>nose</a:t>
            </a:r>
            <a:r>
              <a:rPr lang="en-US" dirty="0"/>
              <a:t>, and an </a:t>
            </a:r>
            <a:r>
              <a:rPr lang="en-US" b="1" u="sng" dirty="0"/>
              <a:t>alar branch </a:t>
            </a:r>
            <a:r>
              <a:rPr lang="en-US" dirty="0"/>
              <a:t>supplies the </a:t>
            </a:r>
            <a:r>
              <a:rPr lang="en-US" u="sng" dirty="0">
                <a:hlinkClick r:id="rId7" tooltip="Ala of the nose"/>
              </a:rPr>
              <a:t>ala of the nose</a:t>
            </a:r>
            <a:r>
              <a:rPr lang="en-US" u="sng" dirty="0"/>
              <a:t>.</a:t>
            </a:r>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Autofit/>
          </a:bodyPr>
          <a:lstStyle/>
          <a:p>
            <a:pPr algn="just" rtl="0">
              <a:buNone/>
            </a:pPr>
            <a:r>
              <a:rPr lang="en-US" sz="3600" dirty="0">
                <a:solidFill>
                  <a:srgbClr val="FF0000"/>
                </a:solidFill>
              </a:rPr>
              <a:t>3}</a:t>
            </a:r>
            <a:r>
              <a:rPr lang="en-US" sz="3600" dirty="0">
                <a:solidFill>
                  <a:srgbClr val="FF0000"/>
                </a:solidFill>
                <a:hlinkClick r:id="rId2" tooltip="Lateral nasal branch of facial artery">
                  <a:extLst>
                    <a:ext uri="{A12FA001-AC4F-418D-AE19-62706E023703}">
                      <ahyp:hlinkClr xmlns:ahyp="http://schemas.microsoft.com/office/drawing/2018/hyperlinkcolor" val="tx"/>
                    </a:ext>
                  </a:extLst>
                </a:hlinkClick>
              </a:rPr>
              <a:t>Lateral nasal branch</a:t>
            </a:r>
            <a:r>
              <a:rPr lang="en-US" sz="3600" dirty="0">
                <a:solidFill>
                  <a:srgbClr val="FF0000"/>
                </a:solidFill>
              </a:rPr>
              <a:t> to </a:t>
            </a:r>
            <a:r>
              <a:rPr lang="en-US" sz="3600" dirty="0" err="1">
                <a:solidFill>
                  <a:srgbClr val="FF0000"/>
                </a:solidFill>
                <a:hlinkClick r:id="rId3" tooltip="Nasalis muscle">
                  <a:extLst>
                    <a:ext uri="{A12FA001-AC4F-418D-AE19-62706E023703}">
                      <ahyp:hlinkClr xmlns:ahyp="http://schemas.microsoft.com/office/drawing/2018/hyperlinkcolor" val="tx"/>
                    </a:ext>
                  </a:extLst>
                </a:hlinkClick>
              </a:rPr>
              <a:t>nasalis</a:t>
            </a:r>
            <a:r>
              <a:rPr lang="en-US" sz="3600" dirty="0">
                <a:solidFill>
                  <a:srgbClr val="FF0000"/>
                </a:solidFill>
                <a:hlinkClick r:id="rId3" tooltip="Nasalis muscle">
                  <a:extLst>
                    <a:ext uri="{A12FA001-AC4F-418D-AE19-62706E023703}">
                      <ahyp:hlinkClr xmlns:ahyp="http://schemas.microsoft.com/office/drawing/2018/hyperlinkcolor" val="tx"/>
                    </a:ext>
                  </a:extLst>
                </a:hlinkClick>
              </a:rPr>
              <a:t> muscle</a:t>
            </a:r>
            <a:r>
              <a:rPr lang="en-US" sz="3600" dirty="0">
                <a:solidFill>
                  <a:srgbClr val="FF0000"/>
                </a:solidFill>
              </a:rPr>
              <a:t>: </a:t>
            </a:r>
            <a:r>
              <a:rPr lang="en-US" sz="3600" dirty="0"/>
              <a:t>Supplies the ala and dorsum nose,  vessel ascends along the side of the </a:t>
            </a:r>
            <a:r>
              <a:rPr lang="en-US" sz="3600" u="sng" dirty="0">
                <a:hlinkClick r:id="rId4" tooltip="Human nose"/>
              </a:rPr>
              <a:t>nose</a:t>
            </a:r>
            <a:r>
              <a:rPr lang="en-US" sz="3600" dirty="0"/>
              <a:t>.</a:t>
            </a:r>
          </a:p>
          <a:p>
            <a:pPr algn="just" rtl="0">
              <a:buNone/>
            </a:pPr>
            <a:r>
              <a:rPr lang="en-US" sz="3600" dirty="0">
                <a:solidFill>
                  <a:srgbClr val="FF0000"/>
                </a:solidFill>
              </a:rPr>
              <a:t>4}</a:t>
            </a:r>
            <a:r>
              <a:rPr lang="en-US" sz="3600" dirty="0">
                <a:solidFill>
                  <a:srgbClr val="FF0000"/>
                </a:solidFill>
                <a:hlinkClick r:id="rId5" tooltip="Angular artery">
                  <a:extLst>
                    <a:ext uri="{A12FA001-AC4F-418D-AE19-62706E023703}">
                      <ahyp:hlinkClr xmlns:ahyp="http://schemas.microsoft.com/office/drawing/2018/hyperlinkcolor" val="tx"/>
                    </a:ext>
                  </a:extLst>
                </a:hlinkClick>
              </a:rPr>
              <a:t>Angular artery</a:t>
            </a:r>
            <a:r>
              <a:rPr lang="en-US" sz="3600" dirty="0">
                <a:solidFill>
                  <a:srgbClr val="FF0000"/>
                </a:solidFill>
              </a:rPr>
              <a:t> - the terminal branch:  </a:t>
            </a:r>
            <a:r>
              <a:rPr lang="en-US" sz="3600" dirty="0"/>
              <a:t>is the terminal part of the </a:t>
            </a:r>
            <a:r>
              <a:rPr lang="en-US" sz="3600" u="sng" dirty="0">
                <a:hlinkClick r:id="rId6" tooltip="Facial artery"/>
              </a:rPr>
              <a:t>facial artery</a:t>
            </a:r>
            <a:r>
              <a:rPr lang="en-US" sz="3600" dirty="0"/>
              <a:t>; it ascends to the medial angle of the eye's </a:t>
            </a:r>
            <a:r>
              <a:rPr lang="en-US" sz="3600" u="sng" dirty="0">
                <a:hlinkClick r:id="rId7"/>
              </a:rPr>
              <a:t>orbit</a:t>
            </a:r>
            <a:r>
              <a:rPr lang="en-US" sz="3600" dirty="0"/>
              <a:t>,  supplying the </a:t>
            </a:r>
            <a:r>
              <a:rPr lang="en-US" sz="3600" u="sng" dirty="0" err="1">
                <a:hlinkClick r:id="rId8" tooltip="Lacrimal sac"/>
              </a:rPr>
              <a:t>lacrimal</a:t>
            </a:r>
            <a:r>
              <a:rPr lang="en-US" sz="3600" u="sng" dirty="0">
                <a:hlinkClick r:id="rId8" tooltip="Lacrimal sac"/>
              </a:rPr>
              <a:t> sac</a:t>
            </a:r>
            <a:r>
              <a:rPr lang="en-US" sz="3600" dirty="0"/>
              <a:t> and </a:t>
            </a:r>
            <a:r>
              <a:rPr lang="en-US" sz="3600" u="sng" dirty="0" err="1">
                <a:hlinkClick r:id="rId9"/>
              </a:rPr>
              <a:t>Orbicularis</a:t>
            </a:r>
            <a:r>
              <a:rPr lang="en-US" sz="3600" u="sng" dirty="0">
                <a:hlinkClick r:id="rId9"/>
              </a:rPr>
              <a:t> </a:t>
            </a:r>
            <a:r>
              <a:rPr lang="en-US" sz="3600" u="sng" dirty="0" err="1">
                <a:hlinkClick r:id="rId9"/>
              </a:rPr>
              <a:t>oculi</a:t>
            </a:r>
            <a:r>
              <a:rPr lang="en-US" sz="3600" dirty="0"/>
              <a:t>.</a:t>
            </a:r>
          </a:p>
          <a:p>
            <a:pPr algn="just"/>
            <a:endParaRPr lang="ar-SA" sz="3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i="1" u="sng" dirty="0">
                <a:solidFill>
                  <a:srgbClr val="FF0000"/>
                </a:solidFill>
              </a:rPr>
              <a:t>II)The superficial temporal artery</a:t>
            </a:r>
            <a:r>
              <a:rPr lang="en-US" dirty="0">
                <a:solidFill>
                  <a:srgbClr val="FF0000"/>
                </a:solidFill>
              </a:rPr>
              <a:t> </a:t>
            </a:r>
            <a:endParaRPr lang="ar-SA" dirty="0">
              <a:solidFill>
                <a:srgbClr val="FF0000"/>
              </a:solidFill>
            </a:endParaRPr>
          </a:p>
        </p:txBody>
      </p:sp>
      <p:sp>
        <p:nvSpPr>
          <p:cNvPr id="3" name="عنصر نائب للمحتوى 2"/>
          <p:cNvSpPr>
            <a:spLocks noGrp="1"/>
          </p:cNvSpPr>
          <p:nvPr>
            <p:ph idx="1"/>
          </p:nvPr>
        </p:nvSpPr>
        <p:spPr/>
        <p:txBody>
          <a:bodyPr>
            <a:normAutofit fontScale="92500" lnSpcReduction="20000"/>
          </a:bodyPr>
          <a:lstStyle/>
          <a:p>
            <a:pPr algn="just" rtl="0"/>
            <a:r>
              <a:rPr lang="en-US" sz="3600" dirty="0"/>
              <a:t>the smaller terminal branch of the external carotid artery, commences in the parotid gland. </a:t>
            </a:r>
          </a:p>
          <a:p>
            <a:pPr algn="just" rtl="0"/>
            <a:r>
              <a:rPr lang="en-US" sz="3600" dirty="0"/>
              <a:t>It ascends in front of the auricle to supply the scalp. </a:t>
            </a:r>
          </a:p>
          <a:p>
            <a:pPr algn="just" rtl="0"/>
            <a:r>
              <a:rPr lang="en-US" sz="3600" dirty="0"/>
              <a:t> The </a:t>
            </a:r>
            <a:r>
              <a:rPr lang="en-US" sz="3600" b="1" dirty="0"/>
              <a:t>transverse facial artery, </a:t>
            </a:r>
            <a:r>
              <a:rPr lang="en-US" sz="3600" dirty="0"/>
              <a:t>a branch of the superficial temporal artery, arises within the parotid gland. </a:t>
            </a:r>
          </a:p>
          <a:p>
            <a:pPr algn="just" rtl="0"/>
            <a:r>
              <a:rPr lang="en-US" sz="3600" dirty="0"/>
              <a:t>It runs forward across the cheek </a:t>
            </a:r>
            <a:r>
              <a:rPr lang="en-US" sz="3600" b="1" dirty="0"/>
              <a:t>just above </a:t>
            </a:r>
            <a:r>
              <a:rPr lang="en-US" sz="3600" dirty="0"/>
              <a:t>the parotid duct.</a:t>
            </a:r>
          </a:p>
          <a:p>
            <a:endParaRPr lang="ar-S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Image result for superficial temporal artery"/>
          <p:cNvPicPr>
            <a:picLocks noChangeAspect="1" noChangeArrowheads="1"/>
          </p:cNvPicPr>
          <p:nvPr/>
        </p:nvPicPr>
        <p:blipFill>
          <a:blip r:embed="rId2" cstate="print"/>
          <a:srcRect/>
          <a:stretch>
            <a:fillRect/>
          </a:stretch>
        </p:blipFill>
        <p:spPr bwMode="auto">
          <a:xfrm>
            <a:off x="228600" y="685800"/>
            <a:ext cx="8458200" cy="58674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i="1" u="sng" dirty="0">
                <a:solidFill>
                  <a:srgbClr val="FF0000"/>
                </a:solidFill>
              </a:rPr>
              <a:t>Branches of (STA):</a:t>
            </a:r>
            <a:br>
              <a:rPr lang="en-US" dirty="0"/>
            </a:br>
            <a:endParaRPr lang="ar-SA" dirty="0"/>
          </a:p>
        </p:txBody>
      </p:sp>
      <p:sp>
        <p:nvSpPr>
          <p:cNvPr id="3" name="عنصر نائب للمحتوى 2"/>
          <p:cNvSpPr>
            <a:spLocks noGrp="1"/>
          </p:cNvSpPr>
          <p:nvPr>
            <p:ph idx="1"/>
          </p:nvPr>
        </p:nvSpPr>
        <p:spPr/>
        <p:txBody>
          <a:bodyPr>
            <a:normAutofit fontScale="92500" lnSpcReduction="10000"/>
          </a:bodyPr>
          <a:lstStyle/>
          <a:p>
            <a:pPr marL="0" lvl="0" indent="0" algn="just" rtl="0">
              <a:buNone/>
            </a:pPr>
            <a:r>
              <a:rPr lang="en-US" b="1" dirty="0">
                <a:solidFill>
                  <a:srgbClr val="00B050"/>
                </a:solidFill>
              </a:rPr>
              <a:t>1)parietal branch of superficial temporal artery</a:t>
            </a:r>
            <a:r>
              <a:rPr lang="en-US" dirty="0">
                <a:solidFill>
                  <a:srgbClr val="00B050"/>
                </a:solidFill>
              </a:rPr>
              <a:t> (</a:t>
            </a:r>
            <a:r>
              <a:rPr lang="en-US" b="1" dirty="0">
                <a:solidFill>
                  <a:srgbClr val="00B050"/>
                </a:solidFill>
              </a:rPr>
              <a:t>posterior temporal</a:t>
            </a:r>
            <a:r>
              <a:rPr lang="en-US" dirty="0">
                <a:solidFill>
                  <a:srgbClr val="00B050"/>
                </a:solidFill>
              </a:rPr>
              <a:t>): </a:t>
            </a:r>
            <a:r>
              <a:rPr lang="en-US" dirty="0"/>
              <a:t>supplying temple region.(</a:t>
            </a:r>
            <a:r>
              <a:rPr lang="en-US" b="1" i="1" dirty="0"/>
              <a:t>out side of parotid gland)</a:t>
            </a:r>
            <a:endParaRPr lang="en-US" dirty="0"/>
          </a:p>
          <a:p>
            <a:pPr marL="0" lvl="0" indent="0" algn="just" rtl="0">
              <a:buNone/>
            </a:pPr>
            <a:r>
              <a:rPr lang="en-US" b="1" dirty="0">
                <a:solidFill>
                  <a:srgbClr val="00B050"/>
                </a:solidFill>
              </a:rPr>
              <a:t>2)frontal branch of superficial temporal artery</a:t>
            </a:r>
            <a:r>
              <a:rPr lang="en-US" dirty="0">
                <a:solidFill>
                  <a:srgbClr val="00B050"/>
                </a:solidFill>
              </a:rPr>
              <a:t> (</a:t>
            </a:r>
            <a:r>
              <a:rPr lang="en-US" b="1" dirty="0">
                <a:solidFill>
                  <a:srgbClr val="00B050"/>
                </a:solidFill>
              </a:rPr>
              <a:t>anterior temporal</a:t>
            </a:r>
            <a:r>
              <a:rPr lang="en-US" dirty="0">
                <a:solidFill>
                  <a:srgbClr val="00B050"/>
                </a:solidFill>
              </a:rPr>
              <a:t>): </a:t>
            </a:r>
            <a:r>
              <a:rPr lang="en-US" dirty="0"/>
              <a:t>supplying the muscles, integument, and </a:t>
            </a:r>
            <a:r>
              <a:rPr lang="en-US" dirty="0">
                <a:hlinkClick r:id="rId2" tooltip="Pericranium"/>
              </a:rPr>
              <a:t>pericranium</a:t>
            </a:r>
            <a:r>
              <a:rPr lang="en-US" dirty="0"/>
              <a:t> in this region. (</a:t>
            </a:r>
            <a:r>
              <a:rPr lang="en-US" b="1" i="1" dirty="0"/>
              <a:t>out side of parotid gland)</a:t>
            </a:r>
            <a:endParaRPr lang="en-US" dirty="0"/>
          </a:p>
          <a:p>
            <a:pPr marL="0" lvl="0" indent="0" algn="just" rtl="0">
              <a:buNone/>
            </a:pPr>
            <a:r>
              <a:rPr lang="en-US" b="1" i="1" u="sng" dirty="0">
                <a:solidFill>
                  <a:srgbClr val="00B050"/>
                </a:solidFill>
              </a:rPr>
              <a:t>3)transverse facial artery</a:t>
            </a:r>
            <a:r>
              <a:rPr lang="en-US" i="1" u="sng" dirty="0">
                <a:solidFill>
                  <a:srgbClr val="00B050"/>
                </a:solidFill>
              </a:rPr>
              <a:t>:  </a:t>
            </a:r>
            <a:r>
              <a:rPr lang="en-US" dirty="0"/>
              <a:t>supply the </a:t>
            </a:r>
            <a:r>
              <a:rPr lang="en-US" dirty="0">
                <a:hlinkClick r:id="rId3" tooltip="Parotid gland"/>
              </a:rPr>
              <a:t>parotid gland</a:t>
            </a:r>
            <a:r>
              <a:rPr lang="en-US" dirty="0"/>
              <a:t> and </a:t>
            </a:r>
            <a:r>
              <a:rPr lang="en-US" dirty="0">
                <a:hlinkClick r:id="rId4" tooltip="Parotid duct"/>
              </a:rPr>
              <a:t>parotid duct</a:t>
            </a:r>
            <a:r>
              <a:rPr lang="en-US" dirty="0"/>
              <a:t>, the </a:t>
            </a:r>
            <a:r>
              <a:rPr lang="en-US" dirty="0">
                <a:hlinkClick r:id="rId5" tooltip="Masseter muscle"/>
              </a:rPr>
              <a:t>masseter muscle</a:t>
            </a:r>
            <a:r>
              <a:rPr lang="en-US" dirty="0"/>
              <a:t>&amp; the </a:t>
            </a:r>
            <a:r>
              <a:rPr lang="en-US" dirty="0">
                <a:solidFill>
                  <a:srgbClr val="C00000"/>
                </a:solidFill>
              </a:rPr>
              <a:t>integument</a:t>
            </a:r>
            <a:r>
              <a:rPr lang="en-US" b="1" i="1" dirty="0"/>
              <a:t>.( inside parotid gland)</a:t>
            </a:r>
            <a:endParaRPr lang="en-US" dirty="0"/>
          </a:p>
          <a:p>
            <a:endParaRPr lang="ar-S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uperficial temporal artery"/>
          <p:cNvPicPr>
            <a:picLocks noChangeAspect="1" noChangeArrowheads="1"/>
          </p:cNvPicPr>
          <p:nvPr/>
        </p:nvPicPr>
        <p:blipFill>
          <a:blip r:embed="rId2" cstate="print"/>
          <a:srcRect/>
          <a:stretch>
            <a:fillRect/>
          </a:stretch>
        </p:blipFill>
        <p:spPr bwMode="auto">
          <a:xfrm>
            <a:off x="1066800" y="381000"/>
            <a:ext cx="7086600" cy="64770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5EA062C-20B5-E4FD-FF9E-26614D1B97B8}"/>
              </a:ext>
            </a:extLst>
          </p:cNvPr>
          <p:cNvSpPr>
            <a:spLocks noGrp="1"/>
          </p:cNvSpPr>
          <p:nvPr>
            <p:ph type="title"/>
          </p:nvPr>
        </p:nvSpPr>
        <p:spPr/>
        <p:txBody>
          <a:bodyPr>
            <a:normAutofit fontScale="90000"/>
          </a:bodyPr>
          <a:lstStyle/>
          <a:p>
            <a:r>
              <a:rPr lang="en-US" b="1" dirty="0">
                <a:solidFill>
                  <a:srgbClr val="FF0000"/>
                </a:solidFill>
              </a:rPr>
              <a:t>III)Some branches of maxillary artery.</a:t>
            </a:r>
            <a:br>
              <a:rPr lang="en-US" dirty="0">
                <a:solidFill>
                  <a:srgbClr val="FF0000"/>
                </a:solidFill>
              </a:rPr>
            </a:br>
            <a:endParaRPr lang="en-US" dirty="0">
              <a:solidFill>
                <a:srgbClr val="FF0000"/>
              </a:solidFill>
            </a:endParaRPr>
          </a:p>
        </p:txBody>
      </p:sp>
      <p:sp>
        <p:nvSpPr>
          <p:cNvPr id="3" name="عنصر نائب للمحتوى 2">
            <a:extLst>
              <a:ext uri="{FF2B5EF4-FFF2-40B4-BE49-F238E27FC236}">
                <a16:creationId xmlns:a16="http://schemas.microsoft.com/office/drawing/2014/main" id="{A3E6B6BB-E6A1-68FA-4EFF-8E6532621881}"/>
              </a:ext>
            </a:extLst>
          </p:cNvPr>
          <p:cNvSpPr>
            <a:spLocks noGrp="1"/>
          </p:cNvSpPr>
          <p:nvPr>
            <p:ph idx="1"/>
          </p:nvPr>
        </p:nvSpPr>
        <p:spPr/>
        <p:txBody>
          <a:bodyPr/>
          <a:lstStyle/>
          <a:p>
            <a:pPr marL="0" indent="0" algn="l" rtl="0">
              <a:buNone/>
            </a:pPr>
            <a:endParaRPr lang="en-US" dirty="0"/>
          </a:p>
          <a:p>
            <a:pPr algn="l" rtl="0"/>
            <a:endParaRPr lang="en-US" dirty="0"/>
          </a:p>
        </p:txBody>
      </p:sp>
      <p:pic>
        <p:nvPicPr>
          <p:cNvPr id="6" name="صورة 5">
            <a:extLst>
              <a:ext uri="{FF2B5EF4-FFF2-40B4-BE49-F238E27FC236}">
                <a16:creationId xmlns:a16="http://schemas.microsoft.com/office/drawing/2014/main" id="{311EE4D5-8A8F-364C-5269-735F72C9868E}"/>
              </a:ext>
            </a:extLst>
          </p:cNvPr>
          <p:cNvPicPr>
            <a:picLocks noChangeAspect="1"/>
          </p:cNvPicPr>
          <p:nvPr/>
        </p:nvPicPr>
        <p:blipFill>
          <a:blip r:embed="rId2"/>
          <a:stretch>
            <a:fillRect/>
          </a:stretch>
        </p:blipFill>
        <p:spPr>
          <a:xfrm>
            <a:off x="228223" y="1143000"/>
            <a:ext cx="8687553" cy="5562884"/>
          </a:xfrm>
          <a:prstGeom prst="rect">
            <a:avLst/>
          </a:prstGeom>
        </p:spPr>
      </p:pic>
    </p:spTree>
    <p:extLst>
      <p:ext uri="{BB962C8B-B14F-4D97-AF65-F5344CB8AC3E}">
        <p14:creationId xmlns:p14="http://schemas.microsoft.com/office/powerpoint/2010/main" val="1211694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04800" y="228600"/>
            <a:ext cx="8534400" cy="64770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br>
              <a:rPr lang="en-US" sz="2200" dirty="0">
                <a:solidFill>
                  <a:srgbClr val="FF0000"/>
                </a:solidFill>
              </a:rPr>
            </a:br>
            <a:r>
              <a:rPr lang="en-US" b="1" i="1" u="sng" dirty="0">
                <a:solidFill>
                  <a:srgbClr val="FF0000"/>
                </a:solidFill>
                <a:effectLst>
                  <a:outerShdw blurRad="38100" dist="38100" dir="2700000" algn="tl">
                    <a:srgbClr val="000000">
                      <a:alpha val="43137"/>
                    </a:srgbClr>
                  </a:outerShdw>
                  <a:reflection blurRad="12700" stA="48000" endA="300" endPos="55000" dir="5400000" sy="-90000" algn="bl" rotWithShape="0"/>
                </a:effectLst>
              </a:rPr>
              <a:t>IV) : </a:t>
            </a:r>
            <a:r>
              <a:rPr lang="en-US" sz="3100" dirty="0">
                <a:solidFill>
                  <a:srgbClr val="FF0000"/>
                </a:solidFill>
                <a:effectLst>
                  <a:outerShdw blurRad="38100" dist="38100" dir="2700000" algn="tl">
                    <a:srgbClr val="000000">
                      <a:alpha val="43137"/>
                    </a:srgbClr>
                  </a:outerShdw>
                  <a:reflection blurRad="12700" stA="48000" endA="300" endPos="55000" dir="5400000" sy="-90000" algn="bl" rotWithShape="0"/>
                </a:effectLst>
              </a:rPr>
              <a:t>branches of the ophthalmic artery, supply the skin of the forehead.</a:t>
            </a:r>
            <a:br>
              <a:rPr lang="en-US" dirty="0"/>
            </a:br>
            <a:endParaRPr lang="ar-SA" dirty="0"/>
          </a:p>
        </p:txBody>
      </p:sp>
      <p:pic>
        <p:nvPicPr>
          <p:cNvPr id="4" name="عنصر نائب للمحتوى 3">
            <a:extLst>
              <a:ext uri="{FF2B5EF4-FFF2-40B4-BE49-F238E27FC236}">
                <a16:creationId xmlns:a16="http://schemas.microsoft.com/office/drawing/2014/main" id="{807EDA1E-BEAF-764A-3A2D-7EF93AC4175B}"/>
              </a:ext>
            </a:extLst>
          </p:cNvPr>
          <p:cNvPicPr>
            <a:picLocks noGrp="1" noChangeAspect="1"/>
          </p:cNvPicPr>
          <p:nvPr>
            <p:ph idx="1"/>
          </p:nvPr>
        </p:nvPicPr>
        <p:blipFill>
          <a:blip r:embed="rId2"/>
          <a:stretch>
            <a:fillRect/>
          </a:stretch>
        </p:blipFill>
        <p:spPr>
          <a:xfrm>
            <a:off x="685800" y="1371600"/>
            <a:ext cx="7848599" cy="5257799"/>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27D63E15-A783-6EEE-882D-D7FF059716FE}"/>
              </a:ext>
            </a:extLst>
          </p:cNvPr>
          <p:cNvPicPr>
            <a:picLocks noChangeAspect="1"/>
          </p:cNvPicPr>
          <p:nvPr/>
        </p:nvPicPr>
        <p:blipFill>
          <a:blip r:embed="rId2"/>
          <a:stretch>
            <a:fillRect/>
          </a:stretch>
        </p:blipFill>
        <p:spPr>
          <a:xfrm>
            <a:off x="523875" y="152399"/>
            <a:ext cx="8096250" cy="6477001"/>
          </a:xfrm>
          <a:prstGeom prst="rect">
            <a:avLst/>
          </a:prstGeom>
        </p:spPr>
      </p:pic>
    </p:spTree>
    <p:extLst>
      <p:ext uri="{BB962C8B-B14F-4D97-AF65-F5344CB8AC3E}">
        <p14:creationId xmlns:p14="http://schemas.microsoft.com/office/powerpoint/2010/main" val="5741996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b="1" i="1" u="sng" dirty="0"/>
              <a:t>Facial vein</a:t>
            </a:r>
            <a:r>
              <a:rPr lang="en-US" i="1" u="sng" dirty="0"/>
              <a:t>: </a:t>
            </a:r>
            <a:br>
              <a:rPr lang="en-US" dirty="0"/>
            </a:br>
            <a:endParaRPr lang="ar-SA" dirty="0"/>
          </a:p>
        </p:txBody>
      </p:sp>
      <p:sp>
        <p:nvSpPr>
          <p:cNvPr id="3" name="عنوان فرعي 2"/>
          <p:cNvSpPr>
            <a:spLocks noGrp="1"/>
          </p:cNvSpPr>
          <p:nvPr>
            <p:ph type="subTitle" idx="1"/>
          </p:nvPr>
        </p:nvSpPr>
        <p:spPr>
          <a:xfrm>
            <a:off x="381000" y="3581400"/>
            <a:ext cx="8458200" cy="1219200"/>
          </a:xfrm>
        </p:spPr>
        <p:txBody>
          <a:bodyPr/>
          <a:lstStyle/>
          <a:p>
            <a:r>
              <a:rPr lang="en-US" sz="4000" b="1" i="1" u="sng" dirty="0">
                <a:solidFill>
                  <a:srgbClr val="00B0F0"/>
                </a:solidFill>
              </a:rPr>
              <a:t>Venous Drainage of the Face </a:t>
            </a:r>
            <a:endParaRPr lang="en-US" sz="4000" dirty="0">
              <a:solidFill>
                <a:srgbClr val="00B0F0"/>
              </a:solidFill>
            </a:endParaRPr>
          </a:p>
          <a:p>
            <a:endParaRPr lang="ar-SA"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lgn="just" rtl="0"/>
            <a:r>
              <a:rPr lang="en-US" sz="3600" dirty="0">
                <a:solidFill>
                  <a:srgbClr val="0070C0"/>
                </a:solidFill>
              </a:rPr>
              <a:t>The </a:t>
            </a:r>
            <a:r>
              <a:rPr lang="en-US" sz="3600" b="1" dirty="0">
                <a:solidFill>
                  <a:srgbClr val="0070C0"/>
                </a:solidFill>
              </a:rPr>
              <a:t>facial vein</a:t>
            </a:r>
            <a:r>
              <a:rPr lang="en-US" sz="3600" b="1" dirty="0"/>
              <a:t>=(Anterior Facial Vein) </a:t>
            </a:r>
            <a:r>
              <a:rPr lang="en-US" sz="3600" dirty="0"/>
              <a:t>is formed at the medial angle of the eye by the union of the </a:t>
            </a:r>
            <a:r>
              <a:rPr lang="en-US" sz="3600" dirty="0">
                <a:solidFill>
                  <a:srgbClr val="00B0F0"/>
                </a:solidFill>
              </a:rPr>
              <a:t>supraorbital and supratrochlear veins. </a:t>
            </a:r>
          </a:p>
          <a:p>
            <a:pPr algn="just" rtl="0"/>
            <a:r>
              <a:rPr lang="en-US" sz="3600" dirty="0"/>
              <a:t>It is connected to the </a:t>
            </a:r>
            <a:r>
              <a:rPr lang="en-US" sz="3600" b="1" dirty="0"/>
              <a:t>superior ophthalmic vein</a:t>
            </a:r>
            <a:r>
              <a:rPr lang="en-US" sz="3600" dirty="0"/>
              <a:t> directly through the </a:t>
            </a:r>
            <a:r>
              <a:rPr lang="en-US" sz="3600" b="1" i="1" dirty="0"/>
              <a:t>supraorbital vein</a:t>
            </a:r>
            <a:r>
              <a:rPr lang="en-US" sz="3600" dirty="0"/>
              <a:t>. By means of the superior ophthalmic vein.</a:t>
            </a:r>
          </a:p>
          <a:p>
            <a:pPr algn="just" rtl="0"/>
            <a:endParaRPr lang="ar-SA" sz="3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Image result for venous drainage of scalp"/>
          <p:cNvPicPr>
            <a:picLocks noChangeAspect="1" noChangeArrowheads="1"/>
          </p:cNvPicPr>
          <p:nvPr/>
        </p:nvPicPr>
        <p:blipFill>
          <a:blip r:embed="rId2" cstate="print"/>
          <a:srcRect/>
          <a:stretch>
            <a:fillRect/>
          </a:stretch>
        </p:blipFill>
        <p:spPr bwMode="auto">
          <a:xfrm>
            <a:off x="457200" y="228600"/>
            <a:ext cx="8458200" cy="64008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lvl="0" algn="just" rtl="0"/>
            <a:r>
              <a:rPr lang="en-US" dirty="0">
                <a:solidFill>
                  <a:srgbClr val="0070C0"/>
                </a:solidFill>
              </a:rPr>
              <a:t>facial vein </a:t>
            </a:r>
            <a:r>
              <a:rPr lang="en-US" dirty="0"/>
              <a:t>is connected to the </a:t>
            </a:r>
            <a:r>
              <a:rPr lang="en-US" dirty="0">
                <a:solidFill>
                  <a:srgbClr val="0070C0"/>
                </a:solidFill>
              </a:rPr>
              <a:t>cavernous sinus </a:t>
            </a:r>
            <a:r>
              <a:rPr lang="en-US" dirty="0"/>
              <a:t>; this connection is of great clinical importance because it provides a pathway for the spread of infection from the face to the cavernous sinus.</a:t>
            </a:r>
          </a:p>
          <a:p>
            <a:pPr lvl="0" algn="just" rtl="0"/>
            <a:r>
              <a:rPr lang="en-US" dirty="0"/>
              <a:t> </a:t>
            </a:r>
            <a:r>
              <a:rPr lang="en-US" dirty="0">
                <a:solidFill>
                  <a:srgbClr val="0070C0"/>
                </a:solidFill>
              </a:rPr>
              <a:t>The facial vein </a:t>
            </a:r>
            <a:r>
              <a:rPr lang="en-US" dirty="0"/>
              <a:t>descends </a:t>
            </a:r>
            <a:r>
              <a:rPr lang="en-US" b="1" dirty="0"/>
              <a:t>behind</a:t>
            </a:r>
            <a:r>
              <a:rPr lang="en-US" dirty="0"/>
              <a:t> the facial artery to the lower margin of the body of the mandible.</a:t>
            </a:r>
          </a:p>
          <a:p>
            <a:pPr lvl="0" algn="just" rtl="0"/>
            <a:r>
              <a:rPr lang="en-US" dirty="0"/>
              <a:t> It crosses superficial to the </a:t>
            </a:r>
            <a:r>
              <a:rPr lang="en-US" b="1" dirty="0"/>
              <a:t>submandibular gland </a:t>
            </a:r>
            <a:r>
              <a:rPr lang="en-US" dirty="0"/>
              <a:t>and is joined by </a:t>
            </a:r>
            <a:r>
              <a:rPr lang="en-US" b="1" dirty="0"/>
              <a:t>the anterior division of the retromandibular </a:t>
            </a:r>
            <a:r>
              <a:rPr lang="en-US" dirty="0"/>
              <a:t>vein forming </a:t>
            </a:r>
            <a:r>
              <a:rPr lang="en-US" b="1" u="sng" dirty="0">
                <a:solidFill>
                  <a:srgbClr val="0070C0"/>
                </a:solidFill>
              </a:rPr>
              <a:t>common facial vein</a:t>
            </a:r>
            <a:r>
              <a:rPr lang="en-US" dirty="0"/>
              <a:t>. </a:t>
            </a:r>
          </a:p>
          <a:p>
            <a:pPr lvl="0" algn="just" rtl="0"/>
            <a:r>
              <a:rPr lang="en-US" dirty="0">
                <a:solidFill>
                  <a:srgbClr val="0070C0"/>
                </a:solidFill>
              </a:rPr>
              <a:t>The facial vein </a:t>
            </a:r>
            <a:r>
              <a:rPr lang="en-US" dirty="0"/>
              <a:t>ends by draining into the </a:t>
            </a:r>
            <a:r>
              <a:rPr lang="en-US" b="1" dirty="0">
                <a:solidFill>
                  <a:srgbClr val="00B0F0"/>
                </a:solidFill>
              </a:rPr>
              <a:t>internal jugular vein.</a:t>
            </a:r>
          </a:p>
          <a:p>
            <a:endParaRPr lang="ar-SA"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facial vein"/>
          <p:cNvPicPr>
            <a:picLocks noChangeAspect="1" noChangeArrowheads="1"/>
          </p:cNvPicPr>
          <p:nvPr/>
        </p:nvPicPr>
        <p:blipFill>
          <a:blip r:embed="rId2" cstate="print"/>
          <a:srcRect/>
          <a:stretch>
            <a:fillRect/>
          </a:stretch>
        </p:blipFill>
        <p:spPr bwMode="auto">
          <a:xfrm>
            <a:off x="0" y="0"/>
            <a:ext cx="9296400" cy="6858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en-US" b="1" i="1" u="sng" dirty="0"/>
              <a:t>Tributaries</a:t>
            </a:r>
            <a:br>
              <a:rPr lang="en-US" dirty="0"/>
            </a:br>
            <a:endParaRPr lang="ar-SA" dirty="0"/>
          </a:p>
        </p:txBody>
      </p:sp>
      <p:sp>
        <p:nvSpPr>
          <p:cNvPr id="3" name="عنصر نائب للمحتوى 2"/>
          <p:cNvSpPr>
            <a:spLocks noGrp="1"/>
          </p:cNvSpPr>
          <p:nvPr>
            <p:ph idx="1"/>
          </p:nvPr>
        </p:nvSpPr>
        <p:spPr/>
        <p:txBody>
          <a:bodyPr>
            <a:normAutofit fontScale="92500"/>
          </a:bodyPr>
          <a:lstStyle/>
          <a:p>
            <a:pPr lvl="0" algn="just" rtl="0"/>
            <a:r>
              <a:rPr lang="en-US" sz="3600" u="sng" dirty="0">
                <a:solidFill>
                  <a:srgbClr val="0070C0"/>
                </a:solidFill>
              </a:rPr>
              <a:t>The facial vein </a:t>
            </a:r>
            <a:r>
              <a:rPr lang="en-US" sz="3600" dirty="0"/>
              <a:t>receives tributaries that </a:t>
            </a:r>
            <a:r>
              <a:rPr lang="en-US" sz="3600" b="1" i="1" u="sng" dirty="0"/>
              <a:t>correspond to the branches of the </a:t>
            </a:r>
            <a:r>
              <a:rPr lang="en-US" sz="3600" b="1" i="1" u="sng" dirty="0">
                <a:solidFill>
                  <a:srgbClr val="FF0000"/>
                </a:solidFill>
              </a:rPr>
              <a:t>facial artery.</a:t>
            </a:r>
            <a:r>
              <a:rPr lang="en-US" sz="3600" b="1" i="1" u="sng" dirty="0"/>
              <a:t> </a:t>
            </a:r>
          </a:p>
          <a:p>
            <a:pPr lvl="0" algn="just" rtl="0"/>
            <a:r>
              <a:rPr lang="en-US" sz="3600" dirty="0"/>
              <a:t>It is joined to </a:t>
            </a:r>
            <a:r>
              <a:rPr lang="en-US" sz="3600" b="1" dirty="0">
                <a:solidFill>
                  <a:srgbClr val="00B0F0"/>
                </a:solidFill>
              </a:rPr>
              <a:t>the pterygoid venous plexus</a:t>
            </a:r>
            <a:r>
              <a:rPr lang="en-US" sz="3600" dirty="0"/>
              <a:t> by the </a:t>
            </a:r>
            <a:r>
              <a:rPr lang="en-US" sz="3600" b="1" i="1" dirty="0">
                <a:solidFill>
                  <a:srgbClr val="0070C0"/>
                </a:solidFill>
              </a:rPr>
              <a:t>deep facial vein</a:t>
            </a:r>
            <a:r>
              <a:rPr lang="en-US" sz="3600" b="1" dirty="0">
                <a:solidFill>
                  <a:srgbClr val="0070C0"/>
                </a:solidFill>
              </a:rPr>
              <a:t> </a:t>
            </a:r>
            <a:r>
              <a:rPr lang="en-US" sz="3600" dirty="0"/>
              <a:t>and to the </a:t>
            </a:r>
            <a:r>
              <a:rPr lang="en-US" sz="3600" dirty="0">
                <a:solidFill>
                  <a:srgbClr val="00B0F0"/>
                </a:solidFill>
              </a:rPr>
              <a:t>cavernous sinus</a:t>
            </a:r>
            <a:r>
              <a:rPr lang="en-US" sz="3600" dirty="0"/>
              <a:t> by the </a:t>
            </a:r>
            <a:r>
              <a:rPr lang="en-US" sz="3600" b="1" i="1" dirty="0">
                <a:solidFill>
                  <a:srgbClr val="0070C0"/>
                </a:solidFill>
              </a:rPr>
              <a:t>superior ophthalmic vein.</a:t>
            </a:r>
            <a:endParaRPr lang="en-US" sz="3600" dirty="0">
              <a:solidFill>
                <a:srgbClr val="0070C0"/>
              </a:solidFill>
            </a:endParaRPr>
          </a:p>
          <a:p>
            <a:pPr lvl="0" algn="just" rtl="0"/>
            <a:r>
              <a:rPr lang="en-US" sz="3600" dirty="0">
                <a:solidFill>
                  <a:srgbClr val="0070C0"/>
                </a:solidFill>
              </a:rPr>
              <a:t>The </a:t>
            </a:r>
            <a:r>
              <a:rPr lang="en-US" sz="3600" b="1" dirty="0">
                <a:solidFill>
                  <a:srgbClr val="0070C0"/>
                </a:solidFill>
              </a:rPr>
              <a:t>transverse facial vein </a:t>
            </a:r>
            <a:r>
              <a:rPr lang="en-US" sz="3600" dirty="0"/>
              <a:t>joins the superficial temporal vein within the parotid gland.</a:t>
            </a:r>
          </a:p>
          <a:p>
            <a:endParaRPr lang="ar-SA"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Image result for facial vein"/>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Image result for facial vein"/>
          <p:cNvPicPr>
            <a:picLocks noChangeAspect="1" noChangeArrowheads="1"/>
          </p:cNvPicPr>
          <p:nvPr/>
        </p:nvPicPr>
        <p:blipFill>
          <a:blip r:embed="rId2" cstate="print"/>
          <a:srcRect/>
          <a:stretch>
            <a:fillRect/>
          </a:stretch>
        </p:blipFill>
        <p:spPr bwMode="auto">
          <a:xfrm>
            <a:off x="1676400" y="0"/>
            <a:ext cx="5943600" cy="67056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04800" y="152400"/>
            <a:ext cx="8534400" cy="670560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Image result for facial vein"/>
          <p:cNvPicPr>
            <a:picLocks noChangeAspect="1" noChangeArrowheads="1"/>
          </p:cNvPicPr>
          <p:nvPr/>
        </p:nvPicPr>
        <p:blipFill>
          <a:blip r:embed="rId2" cstate="print"/>
          <a:srcRect/>
          <a:stretch>
            <a:fillRect/>
          </a:stretch>
        </p:blipFill>
        <p:spPr bwMode="auto">
          <a:xfrm>
            <a:off x="304800" y="190500"/>
            <a:ext cx="8343900" cy="666750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52400" y="152400"/>
            <a:ext cx="8763000" cy="670560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cstate="print"/>
          <a:srcRect/>
          <a:stretch>
            <a:fillRect/>
          </a:stretch>
        </p:blipFill>
        <p:spPr bwMode="auto">
          <a:xfrm>
            <a:off x="228600" y="381000"/>
            <a:ext cx="8534399" cy="6324599"/>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228600" y="228600"/>
            <a:ext cx="8610600" cy="6400800"/>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CA" b="1" i="1" u="sng" dirty="0"/>
              <a:t> Facial nerve, CN VII:</a:t>
            </a:r>
            <a:br>
              <a:rPr lang="en-US" dirty="0"/>
            </a:br>
            <a:endParaRPr lang="ar-SA" dirty="0"/>
          </a:p>
        </p:txBody>
      </p:sp>
      <p:sp>
        <p:nvSpPr>
          <p:cNvPr id="3" name="عنوان فرعي 2"/>
          <p:cNvSpPr>
            <a:spLocks noGrp="1"/>
          </p:cNvSpPr>
          <p:nvPr>
            <p:ph type="subTitle" idx="1"/>
          </p:nvPr>
        </p:nvSpPr>
        <p:spPr/>
        <p:txBody>
          <a:bodyPr>
            <a:normAutofit/>
          </a:bodyPr>
          <a:lstStyle/>
          <a:p>
            <a:r>
              <a:rPr lang="en-US" sz="3200" b="1" i="1" u="sng" dirty="0">
                <a:solidFill>
                  <a:srgbClr val="C00000"/>
                </a:solidFill>
              </a:rPr>
              <a:t>MOTOR INNERVATION OF THE FACE</a:t>
            </a:r>
            <a:endParaRPr lang="ar-SA" sz="3200" b="1" dirty="0">
              <a:solidFill>
                <a:srgbClr val="C0000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r>
              <a:rPr lang="en-CA" dirty="0"/>
              <a:t> Is the seventh paired cranial nerve. </a:t>
            </a:r>
            <a:endParaRPr lang="en-US" dirty="0"/>
          </a:p>
          <a:p>
            <a:pPr lvl="0" algn="just" rtl="0"/>
            <a:r>
              <a:rPr lang="en-CA" dirty="0"/>
              <a:t>Motor: Innervates the muscles of facial expression, the posterior belly of the </a:t>
            </a:r>
            <a:r>
              <a:rPr lang="en-CA" dirty="0" err="1"/>
              <a:t>digastric</a:t>
            </a:r>
            <a:r>
              <a:rPr lang="en-CA" dirty="0"/>
              <a:t>, the </a:t>
            </a:r>
            <a:r>
              <a:rPr lang="en-CA" dirty="0" err="1"/>
              <a:t>stylohyoid</a:t>
            </a:r>
            <a:r>
              <a:rPr lang="en-CA" dirty="0"/>
              <a:t> and the </a:t>
            </a:r>
            <a:r>
              <a:rPr lang="en-CA" dirty="0" err="1"/>
              <a:t>stapedius</a:t>
            </a:r>
            <a:r>
              <a:rPr lang="en-CA" dirty="0"/>
              <a:t> muscles</a:t>
            </a:r>
            <a:r>
              <a:rPr lang="ar-IQ" dirty="0" err="1"/>
              <a:t>.</a:t>
            </a:r>
            <a:endParaRPr lang="en-US" dirty="0"/>
          </a:p>
          <a:p>
            <a:pPr lvl="0" algn="just" rtl="0"/>
            <a:r>
              <a:rPr lang="en-CA" dirty="0"/>
              <a:t>Sensory: A small area around the </a:t>
            </a:r>
            <a:r>
              <a:rPr lang="en-CA" dirty="0" err="1"/>
              <a:t>concha</a:t>
            </a:r>
            <a:r>
              <a:rPr lang="en-CA" dirty="0"/>
              <a:t> of the auricle</a:t>
            </a:r>
            <a:r>
              <a:rPr lang="ar-IQ" dirty="0" err="1"/>
              <a:t>.</a:t>
            </a:r>
            <a:endParaRPr lang="en-US" dirty="0"/>
          </a:p>
          <a:p>
            <a:pPr lvl="0" algn="just" rtl="0"/>
            <a:r>
              <a:rPr lang="en-CA" dirty="0"/>
              <a:t>Special Sensory: Provides special taste sensation to the anterior 2/3 of the tongue</a:t>
            </a:r>
            <a:r>
              <a:rPr lang="ar-IQ" dirty="0" err="1"/>
              <a:t>.</a:t>
            </a:r>
            <a:endParaRPr lang="en-US" dirty="0"/>
          </a:p>
          <a:p>
            <a:endParaRPr lang="ar-SA"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lvl="0" algn="just" rtl="0"/>
            <a:r>
              <a:rPr lang="en-CA" sz="3600" dirty="0"/>
              <a:t>Parasympathetic: Supplies many of the glands of the head and neck, including</a:t>
            </a:r>
            <a:r>
              <a:rPr lang="ar-IQ" sz="3600" dirty="0"/>
              <a:t>:</a:t>
            </a:r>
            <a:endParaRPr lang="en-US" sz="3600" dirty="0"/>
          </a:p>
          <a:p>
            <a:pPr lvl="0" algn="just" rtl="0"/>
            <a:r>
              <a:rPr lang="en-CA" sz="3600" dirty="0" err="1">
                <a:solidFill>
                  <a:srgbClr val="FF0000"/>
                </a:solidFill>
              </a:rPr>
              <a:t>Submandibular</a:t>
            </a:r>
            <a:r>
              <a:rPr lang="en-CA" sz="3600" dirty="0">
                <a:solidFill>
                  <a:srgbClr val="FF0000"/>
                </a:solidFill>
              </a:rPr>
              <a:t> and sublingual salivary glands</a:t>
            </a:r>
            <a:r>
              <a:rPr lang="ar-IQ" sz="3600" dirty="0" err="1">
                <a:solidFill>
                  <a:srgbClr val="FF0000"/>
                </a:solidFill>
              </a:rPr>
              <a:t>.</a:t>
            </a:r>
            <a:endParaRPr lang="en-US" sz="3600" dirty="0">
              <a:solidFill>
                <a:srgbClr val="FF0000"/>
              </a:solidFill>
            </a:endParaRPr>
          </a:p>
          <a:p>
            <a:pPr lvl="0" algn="just" rtl="0"/>
            <a:r>
              <a:rPr lang="en-CA" sz="3600" dirty="0">
                <a:solidFill>
                  <a:srgbClr val="FF0000"/>
                </a:solidFill>
              </a:rPr>
              <a:t>Nasal, palatine and pharyngeal mucous glands</a:t>
            </a:r>
            <a:r>
              <a:rPr lang="ar-IQ" sz="3600" dirty="0" err="1">
                <a:solidFill>
                  <a:srgbClr val="FF0000"/>
                </a:solidFill>
              </a:rPr>
              <a:t>.</a:t>
            </a:r>
            <a:endParaRPr lang="en-US" sz="3600" dirty="0">
              <a:solidFill>
                <a:srgbClr val="FF0000"/>
              </a:solidFill>
            </a:endParaRPr>
          </a:p>
          <a:p>
            <a:pPr lvl="0" algn="just" rtl="0"/>
            <a:r>
              <a:rPr lang="en-CA" sz="3600" dirty="0" err="1">
                <a:solidFill>
                  <a:srgbClr val="FF0000"/>
                </a:solidFill>
              </a:rPr>
              <a:t>Lacrimal</a:t>
            </a:r>
            <a:r>
              <a:rPr lang="en-CA" sz="3600" dirty="0">
                <a:solidFill>
                  <a:srgbClr val="FF0000"/>
                </a:solidFill>
              </a:rPr>
              <a:t> glands</a:t>
            </a:r>
            <a:r>
              <a:rPr lang="en-CA" dirty="0">
                <a:solidFill>
                  <a:srgbClr val="FF0000"/>
                </a:solidFill>
              </a:rPr>
              <a:t>.</a:t>
            </a:r>
            <a:endParaRPr lang="en-US" dirty="0">
              <a:solidFill>
                <a:srgbClr val="FF0000"/>
              </a:solidFill>
            </a:endParaRPr>
          </a:p>
          <a:p>
            <a:endParaRPr lang="ar-SA"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en-CA" b="1" i="1" u="sng" dirty="0"/>
              <a:t>The course of the facial nerve:</a:t>
            </a:r>
            <a:br>
              <a:rPr lang="en-US" dirty="0"/>
            </a:br>
            <a:endParaRPr lang="ar-SA" dirty="0"/>
          </a:p>
        </p:txBody>
      </p:sp>
      <p:sp>
        <p:nvSpPr>
          <p:cNvPr id="3" name="عنصر نائب للمحتوى 2"/>
          <p:cNvSpPr>
            <a:spLocks noGrp="1"/>
          </p:cNvSpPr>
          <p:nvPr>
            <p:ph idx="1"/>
          </p:nvPr>
        </p:nvSpPr>
        <p:spPr/>
        <p:txBody>
          <a:bodyPr>
            <a:normAutofit lnSpcReduction="10000"/>
          </a:bodyPr>
          <a:lstStyle/>
          <a:p>
            <a:pPr algn="just" rtl="0"/>
            <a:r>
              <a:rPr lang="en-CA" sz="3600" dirty="0"/>
              <a:t>Anatomically, the course of the facial nerve can be divided into two parts</a:t>
            </a:r>
            <a:r>
              <a:rPr lang="ar-IQ" sz="3600" dirty="0" err="1"/>
              <a:t>:</a:t>
            </a:r>
            <a:endParaRPr lang="en-US" sz="3600" dirty="0"/>
          </a:p>
          <a:p>
            <a:pPr lvl="0" algn="just" rtl="0"/>
            <a:r>
              <a:rPr lang="en-CA" sz="3600" b="1" i="1" dirty="0"/>
              <a:t>Intracranial</a:t>
            </a:r>
            <a:r>
              <a:rPr lang="en-CA" sz="3600" dirty="0"/>
              <a:t> – the course of the nerve through the cranial cavity, and the cranium itself</a:t>
            </a:r>
            <a:r>
              <a:rPr lang="ar-IQ" sz="3600" dirty="0" err="1"/>
              <a:t>.</a:t>
            </a:r>
            <a:endParaRPr lang="en-US" sz="3600" dirty="0"/>
          </a:p>
          <a:p>
            <a:pPr lvl="0" algn="just" rtl="0"/>
            <a:r>
              <a:rPr lang="en-CA" sz="3600" b="1" i="1" dirty="0" err="1"/>
              <a:t>Extracranial</a:t>
            </a:r>
            <a:r>
              <a:rPr lang="en-CA" sz="3600" dirty="0"/>
              <a:t> – the course of the nerve outside the cranium, through the face and neck</a:t>
            </a:r>
            <a:r>
              <a:rPr lang="ar-IQ" sz="3600" dirty="0" err="1"/>
              <a:t>.</a:t>
            </a:r>
            <a:endParaRPr lang="en-US" sz="3600" dirty="0"/>
          </a:p>
          <a:p>
            <a:endParaRPr lang="ar-SA"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en-CA" b="1" i="1" u="sng" dirty="0"/>
              <a:t>Intracranial:</a:t>
            </a:r>
            <a:br>
              <a:rPr lang="en-US" dirty="0"/>
            </a:br>
            <a:endParaRPr lang="ar-SA" dirty="0"/>
          </a:p>
        </p:txBody>
      </p:sp>
      <p:sp>
        <p:nvSpPr>
          <p:cNvPr id="3" name="عنصر نائب للمحتوى 2"/>
          <p:cNvSpPr>
            <a:spLocks noGrp="1"/>
          </p:cNvSpPr>
          <p:nvPr>
            <p:ph idx="1"/>
          </p:nvPr>
        </p:nvSpPr>
        <p:spPr/>
        <p:txBody>
          <a:bodyPr>
            <a:normAutofit lnSpcReduction="10000"/>
          </a:bodyPr>
          <a:lstStyle/>
          <a:p>
            <a:pPr algn="just" rtl="0"/>
            <a:r>
              <a:rPr lang="en-CA" dirty="0"/>
              <a:t>The nerve arises in the pons, an area of the brainstem. </a:t>
            </a:r>
          </a:p>
          <a:p>
            <a:pPr algn="just" rtl="0"/>
            <a:r>
              <a:rPr lang="en-CA" dirty="0"/>
              <a:t>It begins as two roots; a </a:t>
            </a:r>
            <a:r>
              <a:rPr lang="en-CA" b="1" i="1" dirty="0"/>
              <a:t>large motor </a:t>
            </a:r>
            <a:r>
              <a:rPr lang="en-CA" dirty="0"/>
              <a:t>root, and a </a:t>
            </a:r>
            <a:r>
              <a:rPr lang="en-CA" b="1" i="1" dirty="0"/>
              <a:t>small sensory </a:t>
            </a:r>
            <a:r>
              <a:rPr lang="en-CA" dirty="0"/>
              <a:t>root (the part of the facial nerve that arises from the sensory root is sometimes known as the intermediate nerve)</a:t>
            </a:r>
            <a:r>
              <a:rPr lang="ar-IQ" dirty="0"/>
              <a:t>.</a:t>
            </a:r>
            <a:endParaRPr lang="en-US" dirty="0"/>
          </a:p>
          <a:p>
            <a:pPr algn="just" rtl="0"/>
            <a:r>
              <a:rPr lang="en-CA" dirty="0"/>
              <a:t>The two roots travel through the internal acoustic meatus, a </a:t>
            </a:r>
            <a:r>
              <a:rPr lang="en-CA" b="1" i="1" dirty="0"/>
              <a:t>1cm long </a:t>
            </a:r>
            <a:r>
              <a:rPr lang="en-CA" dirty="0"/>
              <a:t>opening in the petrous part of the temporal bone. </a:t>
            </a:r>
            <a:endParaRPr lang="ar-SA"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algn="just" rtl="0"/>
            <a:r>
              <a:rPr lang="en-CA" sz="3600" dirty="0"/>
              <a:t>Here, they are in very close proximity to the inner ear.</a:t>
            </a:r>
          </a:p>
          <a:p>
            <a:pPr algn="just" rtl="0"/>
            <a:r>
              <a:rPr lang="en-CA" sz="3600" dirty="0"/>
              <a:t>Still within the temporal bone, the roots leave the internal acoustic meatus, and enter into the facial canal. </a:t>
            </a:r>
          </a:p>
          <a:p>
            <a:pPr algn="just" rtl="0"/>
            <a:r>
              <a:rPr lang="en-CA" sz="3600" dirty="0"/>
              <a:t>The canal is a ‘Z’ shaped structure. Within the facial canal, three important events occur</a:t>
            </a:r>
            <a:r>
              <a:rPr lang="ar-IQ" dirty="0" err="1"/>
              <a:t>:</a:t>
            </a:r>
            <a:endParaRPr lang="en-US" dirty="0"/>
          </a:p>
          <a:p>
            <a:endParaRPr lang="ar-SA"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85000" lnSpcReduction="20000"/>
          </a:bodyPr>
          <a:lstStyle/>
          <a:p>
            <a:pPr lvl="0" algn="just" rtl="0"/>
            <a:r>
              <a:rPr lang="en-CA" dirty="0"/>
              <a:t>Firstly the two roots fuse to form the facial nerve</a:t>
            </a:r>
            <a:r>
              <a:rPr lang="ar-IQ" dirty="0" err="1"/>
              <a:t>.</a:t>
            </a:r>
            <a:endParaRPr lang="en-US" dirty="0"/>
          </a:p>
          <a:p>
            <a:pPr lvl="0" algn="just" rtl="0"/>
            <a:r>
              <a:rPr lang="en-CA" dirty="0"/>
              <a:t>Next, the nerve forms the </a:t>
            </a:r>
            <a:r>
              <a:rPr lang="en-CA" dirty="0" err="1"/>
              <a:t>geniculate</a:t>
            </a:r>
            <a:r>
              <a:rPr lang="en-CA" dirty="0"/>
              <a:t> ganglion (a ganglion is a collection of nerve cell bodies)</a:t>
            </a:r>
            <a:r>
              <a:rPr lang="ar-IQ" dirty="0" err="1"/>
              <a:t>.</a:t>
            </a:r>
            <a:endParaRPr lang="en-US" dirty="0"/>
          </a:p>
          <a:p>
            <a:pPr lvl="0" algn="just" rtl="0"/>
            <a:r>
              <a:rPr lang="en-CA" dirty="0"/>
              <a:t>Lastly, the nerve gives rise to</a:t>
            </a:r>
            <a:r>
              <a:rPr lang="ar-IQ" dirty="0" err="1"/>
              <a:t>:</a:t>
            </a:r>
            <a:endParaRPr lang="en-US" dirty="0"/>
          </a:p>
          <a:p>
            <a:pPr lvl="0" algn="just" rtl="0"/>
            <a:r>
              <a:rPr lang="en-CA" dirty="0"/>
              <a:t>Greater </a:t>
            </a:r>
            <a:r>
              <a:rPr lang="en-CA" dirty="0" err="1"/>
              <a:t>petrosal</a:t>
            </a:r>
            <a:r>
              <a:rPr lang="en-CA" dirty="0"/>
              <a:t> nerve – parasympathetic fibres to mucous glands and </a:t>
            </a:r>
            <a:r>
              <a:rPr lang="en-CA" dirty="0" err="1"/>
              <a:t>lacrimal</a:t>
            </a:r>
            <a:r>
              <a:rPr lang="en-CA" dirty="0"/>
              <a:t> gland</a:t>
            </a:r>
            <a:r>
              <a:rPr lang="ar-IQ" dirty="0" err="1"/>
              <a:t>.</a:t>
            </a:r>
            <a:endParaRPr lang="en-US" dirty="0"/>
          </a:p>
          <a:p>
            <a:pPr lvl="0" algn="just" rtl="0"/>
            <a:r>
              <a:rPr lang="en-CA" dirty="0"/>
              <a:t>Nerve to </a:t>
            </a:r>
            <a:r>
              <a:rPr lang="en-CA" dirty="0" err="1"/>
              <a:t>stapedius</a:t>
            </a:r>
            <a:r>
              <a:rPr lang="en-CA" dirty="0"/>
              <a:t> – motor fibres to </a:t>
            </a:r>
            <a:r>
              <a:rPr lang="en-CA" dirty="0" err="1"/>
              <a:t>stapedius</a:t>
            </a:r>
            <a:r>
              <a:rPr lang="en-CA" dirty="0"/>
              <a:t> muscle of the middle ear</a:t>
            </a:r>
            <a:r>
              <a:rPr lang="ar-IQ" dirty="0" err="1"/>
              <a:t>.</a:t>
            </a:r>
            <a:endParaRPr lang="en-US" dirty="0"/>
          </a:p>
          <a:p>
            <a:pPr lvl="0" algn="just" rtl="0"/>
            <a:r>
              <a:rPr lang="en-CA" dirty="0" err="1"/>
              <a:t>Chorda</a:t>
            </a:r>
            <a:r>
              <a:rPr lang="en-CA" dirty="0"/>
              <a:t> tympani – special sensory fibres to the anterior 2/3 tongue and parasympathetic fibres to the </a:t>
            </a:r>
            <a:r>
              <a:rPr lang="en-CA" dirty="0" err="1"/>
              <a:t>submandibular</a:t>
            </a:r>
            <a:r>
              <a:rPr lang="en-CA" dirty="0"/>
              <a:t> and sublingual glands</a:t>
            </a:r>
            <a:r>
              <a:rPr lang="ar-IQ" dirty="0" err="1"/>
              <a:t>.</a:t>
            </a:r>
            <a:endParaRPr lang="en-US" dirty="0"/>
          </a:p>
          <a:p>
            <a:endParaRPr lang="ar-SA"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ourse of facial nerve"/>
          <p:cNvPicPr>
            <a:picLocks noChangeAspect="1" noChangeArrowheads="1"/>
          </p:cNvPicPr>
          <p:nvPr/>
        </p:nvPicPr>
        <p:blipFill>
          <a:blip r:embed="rId2" cstate="print"/>
          <a:srcRect/>
          <a:stretch>
            <a:fillRect/>
          </a:stretch>
        </p:blipFill>
        <p:spPr bwMode="auto">
          <a:xfrm>
            <a:off x="228600" y="228600"/>
            <a:ext cx="9448800" cy="640080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Image result for course of facial nerve"/>
          <p:cNvPicPr>
            <a:picLocks noChangeAspect="1" noChangeArrowheads="1"/>
          </p:cNvPicPr>
          <p:nvPr/>
        </p:nvPicPr>
        <p:blipFill>
          <a:blip r:embed="rId2" cstate="print"/>
          <a:srcRect/>
          <a:stretch>
            <a:fillRect/>
          </a:stretch>
        </p:blipFill>
        <p:spPr bwMode="auto">
          <a:xfrm>
            <a:off x="304800" y="0"/>
            <a:ext cx="8648700" cy="6629400"/>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i="1" u="sng" dirty="0"/>
              <a:t>Intracranial branches:</a:t>
            </a:r>
            <a:br>
              <a:rPr lang="en-US" b="1" dirty="0"/>
            </a:br>
            <a:endParaRPr lang="ar-SA" dirty="0"/>
          </a:p>
        </p:txBody>
      </p:sp>
      <p:sp>
        <p:nvSpPr>
          <p:cNvPr id="3" name="عنصر نائب للمحتوى 2"/>
          <p:cNvSpPr>
            <a:spLocks noGrp="1"/>
          </p:cNvSpPr>
          <p:nvPr>
            <p:ph idx="1"/>
          </p:nvPr>
        </p:nvSpPr>
        <p:spPr/>
        <p:txBody>
          <a:bodyPr>
            <a:normAutofit fontScale="92500" lnSpcReduction="20000"/>
          </a:bodyPr>
          <a:lstStyle/>
          <a:p>
            <a:pPr algn="just" rtl="0"/>
            <a:r>
              <a:rPr lang="en-US" b="1" i="1" dirty="0"/>
              <a:t>1.</a:t>
            </a:r>
            <a:r>
              <a:rPr lang="en-US" b="1" i="1" dirty="0">
                <a:hlinkClick r:id="rId2" tooltip="Greater petrosal nerve"/>
              </a:rPr>
              <a:t>Greater petrosal nerve</a:t>
            </a:r>
            <a:r>
              <a:rPr lang="en-US" i="1" dirty="0"/>
              <a:t> :</a:t>
            </a:r>
            <a:r>
              <a:rPr lang="en-US" dirty="0"/>
              <a:t> It arises at the geniculate ganglion and provides parasympathetic innervation to several glands, including the </a:t>
            </a:r>
            <a:r>
              <a:rPr lang="en-US" dirty="0">
                <a:hlinkClick r:id="rId3" tooltip="Nasal glands"/>
              </a:rPr>
              <a:t>nasal glands</a:t>
            </a:r>
            <a:r>
              <a:rPr lang="en-US" dirty="0"/>
              <a:t>, the </a:t>
            </a:r>
            <a:r>
              <a:rPr lang="en-US" dirty="0">
                <a:hlinkClick r:id="rId4" tooltip="Palatine glands"/>
              </a:rPr>
              <a:t>palatine glands</a:t>
            </a:r>
            <a:r>
              <a:rPr lang="en-US" dirty="0"/>
              <a:t>, the </a:t>
            </a:r>
            <a:r>
              <a:rPr lang="en-US" dirty="0">
                <a:hlinkClick r:id="rId5" tooltip="Lacrimal gland"/>
              </a:rPr>
              <a:t>lacrimal gland</a:t>
            </a:r>
            <a:r>
              <a:rPr lang="en-US" dirty="0"/>
              <a:t>, and the </a:t>
            </a:r>
            <a:r>
              <a:rPr lang="en-US" dirty="0">
                <a:hlinkClick r:id="rId6" tooltip="Pharyngeal gland (page does not exist)"/>
              </a:rPr>
              <a:t>pharyngeal gland</a:t>
            </a:r>
            <a:r>
              <a:rPr lang="en-US" dirty="0"/>
              <a:t>. </a:t>
            </a:r>
          </a:p>
          <a:p>
            <a:pPr algn="just" rtl="0"/>
            <a:r>
              <a:rPr lang="en-US" dirty="0"/>
              <a:t>It also provides parasympathetic innervation to the </a:t>
            </a:r>
            <a:r>
              <a:rPr lang="en-US" dirty="0">
                <a:hlinkClick r:id="rId7" tooltip="Sphenoid sinus"/>
              </a:rPr>
              <a:t>sphenoid sinus</a:t>
            </a:r>
            <a:r>
              <a:rPr lang="en-US" dirty="0"/>
              <a:t>, </a:t>
            </a:r>
            <a:r>
              <a:rPr lang="en-US" dirty="0">
                <a:hlinkClick r:id="rId8" tooltip="Frontal sinus"/>
              </a:rPr>
              <a:t>frontal sinus</a:t>
            </a:r>
            <a:r>
              <a:rPr lang="en-US" dirty="0"/>
              <a:t>, </a:t>
            </a:r>
            <a:r>
              <a:rPr lang="en-US" dirty="0">
                <a:hlinkClick r:id="rId9" tooltip="Maxillary sinus"/>
              </a:rPr>
              <a:t>maxillary sinus</a:t>
            </a:r>
            <a:r>
              <a:rPr lang="en-US" dirty="0"/>
              <a:t>, </a:t>
            </a:r>
            <a:r>
              <a:rPr lang="en-US" dirty="0">
                <a:hlinkClick r:id="rId10" tooltip="Ethmoid sinus"/>
              </a:rPr>
              <a:t>ethmoid sinus</a:t>
            </a:r>
            <a:r>
              <a:rPr lang="en-US" dirty="0"/>
              <a:t> and </a:t>
            </a:r>
            <a:r>
              <a:rPr lang="en-US" dirty="0">
                <a:hlinkClick r:id="rId11" tooltip="Nasal cavity"/>
              </a:rPr>
              <a:t>nasal cavity</a:t>
            </a:r>
            <a:r>
              <a:rPr lang="en-US" dirty="0"/>
              <a:t>. </a:t>
            </a:r>
          </a:p>
          <a:p>
            <a:pPr algn="just" rtl="0"/>
            <a:r>
              <a:rPr lang="en-US" dirty="0"/>
              <a:t>This nerve also includes taste fibers for </a:t>
            </a:r>
            <a:r>
              <a:rPr lang="en-US" dirty="0">
                <a:hlinkClick r:id="rId12" tooltip="Palate"/>
              </a:rPr>
              <a:t>palate</a:t>
            </a:r>
            <a:r>
              <a:rPr lang="en-US" dirty="0"/>
              <a:t> via </a:t>
            </a:r>
            <a:r>
              <a:rPr lang="en-US" dirty="0">
                <a:hlinkClick r:id="rId13" tooltip="Lesser palatine nerve"/>
              </a:rPr>
              <a:t>lesser palatine nerve</a:t>
            </a:r>
            <a:r>
              <a:rPr lang="en-US" dirty="0"/>
              <a:t> and </a:t>
            </a:r>
            <a:r>
              <a:rPr lang="en-US" dirty="0">
                <a:hlinkClick r:id="rId14" tooltip="Greater palatine nerve"/>
              </a:rPr>
              <a:t>greater palatine nerve</a:t>
            </a:r>
            <a:r>
              <a:rPr lang="en-US" dirty="0"/>
              <a:t>.</a:t>
            </a:r>
          </a:p>
          <a:p>
            <a:endParaRPr lang="ar-SA"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algn="just" rtl="0">
              <a:buNone/>
            </a:pPr>
            <a:r>
              <a:rPr lang="en-US" b="1" i="1" dirty="0"/>
              <a:t>2.Communicating branch</a:t>
            </a:r>
            <a:r>
              <a:rPr lang="en-US" i="1" dirty="0"/>
              <a:t> </a:t>
            </a:r>
            <a:r>
              <a:rPr lang="en-US" dirty="0"/>
              <a:t>: to the </a:t>
            </a:r>
            <a:r>
              <a:rPr lang="en-US" dirty="0" err="1">
                <a:hlinkClick r:id="rId2" tooltip="Otic ganglion"/>
              </a:rPr>
              <a:t>otic</a:t>
            </a:r>
            <a:r>
              <a:rPr lang="en-US" dirty="0">
                <a:hlinkClick r:id="rId2" tooltip="Otic ganglion"/>
              </a:rPr>
              <a:t> ganglion</a:t>
            </a:r>
            <a:r>
              <a:rPr lang="en-US" dirty="0"/>
              <a:t> – It arises at the </a:t>
            </a:r>
            <a:r>
              <a:rPr lang="en-US" dirty="0" err="1">
                <a:hlinkClick r:id="rId3" tooltip="Geniculate ganglion"/>
              </a:rPr>
              <a:t>geniculate</a:t>
            </a:r>
            <a:r>
              <a:rPr lang="en-US" dirty="0">
                <a:hlinkClick r:id="rId3" tooltip="Geniculate ganglion"/>
              </a:rPr>
              <a:t> ganglion</a:t>
            </a:r>
            <a:r>
              <a:rPr lang="en-US" dirty="0"/>
              <a:t> and joins the </a:t>
            </a:r>
            <a:r>
              <a:rPr lang="en-US" dirty="0">
                <a:hlinkClick r:id="rId4" tooltip="Lesser petrosal nerve"/>
              </a:rPr>
              <a:t>lesser </a:t>
            </a:r>
            <a:r>
              <a:rPr lang="en-US" dirty="0" err="1">
                <a:hlinkClick r:id="rId4" tooltip="Lesser petrosal nerve"/>
              </a:rPr>
              <a:t>petrosal</a:t>
            </a:r>
            <a:r>
              <a:rPr lang="en-US" dirty="0">
                <a:hlinkClick r:id="rId4" tooltip="Lesser petrosal nerve"/>
              </a:rPr>
              <a:t> nerve</a:t>
            </a:r>
            <a:r>
              <a:rPr lang="en-US" dirty="0"/>
              <a:t> to reach the </a:t>
            </a:r>
            <a:r>
              <a:rPr lang="en-US" dirty="0" err="1"/>
              <a:t>otic</a:t>
            </a:r>
            <a:r>
              <a:rPr lang="en-US" dirty="0"/>
              <a:t> ganglion. </a:t>
            </a:r>
            <a:endParaRPr lang="en-US" sz="2400" dirty="0"/>
          </a:p>
          <a:p>
            <a:pPr algn="just" rtl="0">
              <a:buNone/>
            </a:pPr>
            <a:r>
              <a:rPr lang="en-US" b="1" i="1" dirty="0"/>
              <a:t>3.</a:t>
            </a:r>
            <a:r>
              <a:rPr lang="en-US" b="1" i="1" dirty="0">
                <a:hlinkClick r:id="rId5" tooltip="Nerve to stapedius"/>
              </a:rPr>
              <a:t>Nerve to </a:t>
            </a:r>
            <a:r>
              <a:rPr lang="en-US" b="1" i="1" dirty="0" err="1">
                <a:hlinkClick r:id="rId5" tooltip="Nerve to stapedius"/>
              </a:rPr>
              <a:t>stapedius</a:t>
            </a:r>
            <a:r>
              <a:rPr lang="en-US" i="1" dirty="0"/>
              <a:t> :</a:t>
            </a:r>
            <a:r>
              <a:rPr lang="en-US" dirty="0"/>
              <a:t> provides motor </a:t>
            </a:r>
            <a:r>
              <a:rPr lang="en-US" dirty="0" err="1"/>
              <a:t>innervation</a:t>
            </a:r>
            <a:r>
              <a:rPr lang="en-US" dirty="0"/>
              <a:t> for </a:t>
            </a:r>
            <a:r>
              <a:rPr lang="en-US" dirty="0" err="1">
                <a:hlinkClick r:id="rId6" tooltip="Stapedius"/>
              </a:rPr>
              <a:t>stapedius</a:t>
            </a:r>
            <a:r>
              <a:rPr lang="en-US" dirty="0"/>
              <a:t> muscle in middle ear</a:t>
            </a:r>
            <a:endParaRPr lang="en-US" sz="2400" dirty="0"/>
          </a:p>
          <a:p>
            <a:pPr algn="just" rtl="0">
              <a:buNone/>
            </a:pPr>
            <a:r>
              <a:rPr lang="en-US" b="1" i="1" dirty="0"/>
              <a:t>4.</a:t>
            </a:r>
            <a:r>
              <a:rPr lang="en-US" b="1" i="1" dirty="0">
                <a:hlinkClick r:id="rId7" tooltip="Chorda tympani"/>
              </a:rPr>
              <a:t>Chorda tympani</a:t>
            </a:r>
            <a:r>
              <a:rPr lang="en-US" b="1" i="1" dirty="0"/>
              <a:t>:</a:t>
            </a:r>
            <a:endParaRPr lang="en-US" sz="2400" dirty="0"/>
          </a:p>
          <a:p>
            <a:pPr lvl="1" algn="just" rtl="0"/>
            <a:r>
              <a:rPr lang="en-US" dirty="0"/>
              <a:t>Parasympathetic </a:t>
            </a:r>
            <a:r>
              <a:rPr lang="en-US" dirty="0" err="1"/>
              <a:t>innervation</a:t>
            </a:r>
            <a:r>
              <a:rPr lang="en-US" dirty="0"/>
              <a:t> to </a:t>
            </a:r>
            <a:r>
              <a:rPr lang="en-US" dirty="0" err="1">
                <a:hlinkClick r:id="rId8" tooltip="Submandibular gland"/>
              </a:rPr>
              <a:t>submandibular</a:t>
            </a:r>
            <a:r>
              <a:rPr lang="en-US" dirty="0">
                <a:hlinkClick r:id="rId8" tooltip="Submandibular gland"/>
              </a:rPr>
              <a:t> gland</a:t>
            </a:r>
            <a:endParaRPr lang="en-US" sz="2000" dirty="0"/>
          </a:p>
          <a:p>
            <a:pPr lvl="1" algn="just" rtl="0"/>
            <a:r>
              <a:rPr lang="en-US" dirty="0"/>
              <a:t>Parasympathetic </a:t>
            </a:r>
            <a:r>
              <a:rPr lang="en-US" dirty="0" err="1"/>
              <a:t>innervation</a:t>
            </a:r>
            <a:r>
              <a:rPr lang="en-US" dirty="0"/>
              <a:t> to </a:t>
            </a:r>
            <a:r>
              <a:rPr lang="en-US" dirty="0">
                <a:hlinkClick r:id="rId9" tooltip="Sublingual gland"/>
              </a:rPr>
              <a:t>sublingual gland</a:t>
            </a:r>
            <a:endParaRPr lang="en-US" sz="2000" dirty="0"/>
          </a:p>
          <a:p>
            <a:pPr lvl="1" algn="just" rtl="0"/>
            <a:r>
              <a:rPr lang="en-US" dirty="0"/>
              <a:t>Special sensory taste fibers for the anterior 2/3 of the tongue</a:t>
            </a:r>
            <a:endParaRPr lang="en-US" sz="2000" dirty="0"/>
          </a:p>
          <a:p>
            <a:endParaRPr lang="ar-SA"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Image result for intracranial branches of facial nerve"/>
          <p:cNvPicPr>
            <a:picLocks noChangeAspect="1" noChangeArrowheads="1"/>
          </p:cNvPicPr>
          <p:nvPr/>
        </p:nvPicPr>
        <p:blipFill>
          <a:blip r:embed="rId2" cstate="print"/>
          <a:srcRect/>
          <a:stretch>
            <a:fillRect/>
          </a:stretch>
        </p:blipFill>
        <p:spPr bwMode="auto">
          <a:xfrm>
            <a:off x="152400" y="381000"/>
            <a:ext cx="8763000" cy="6477000"/>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2" cstate="print"/>
          <a:srcRect/>
          <a:stretch>
            <a:fillRect/>
          </a:stretch>
        </p:blipFill>
        <p:spPr bwMode="auto">
          <a:xfrm>
            <a:off x="990600" y="266700"/>
            <a:ext cx="7467600" cy="6324600"/>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Image result for intracranial branches of facial nerve"/>
          <p:cNvPicPr>
            <a:picLocks noChangeAspect="1" noChangeArrowheads="1"/>
          </p:cNvPicPr>
          <p:nvPr/>
        </p:nvPicPr>
        <p:blipFill>
          <a:blip r:embed="rId2" cstate="print"/>
          <a:srcRect/>
          <a:stretch>
            <a:fillRect/>
          </a:stretch>
        </p:blipFill>
        <p:spPr bwMode="auto">
          <a:xfrm>
            <a:off x="304800" y="304800"/>
            <a:ext cx="8534400" cy="6324600"/>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en-CA" b="1" i="1" u="sng" dirty="0" err="1"/>
              <a:t>Extracranial</a:t>
            </a:r>
            <a:r>
              <a:rPr lang="en-CA" b="1" i="1" u="sng" dirty="0"/>
              <a:t>:</a:t>
            </a:r>
            <a:br>
              <a:rPr lang="en-US" dirty="0"/>
            </a:br>
            <a:endParaRPr lang="ar-SA" dirty="0"/>
          </a:p>
        </p:txBody>
      </p:sp>
      <p:sp>
        <p:nvSpPr>
          <p:cNvPr id="3" name="عنصر نائب للمحتوى 2"/>
          <p:cNvSpPr>
            <a:spLocks noGrp="1"/>
          </p:cNvSpPr>
          <p:nvPr>
            <p:ph idx="1"/>
          </p:nvPr>
        </p:nvSpPr>
        <p:spPr/>
        <p:txBody>
          <a:bodyPr>
            <a:normAutofit fontScale="85000" lnSpcReduction="10000"/>
          </a:bodyPr>
          <a:lstStyle/>
          <a:p>
            <a:pPr algn="just" rtl="0"/>
            <a:r>
              <a:rPr lang="en-CA" dirty="0"/>
              <a:t>After exiting the skull, the facial nerve turns superiorly to run just anterior to the outer ear. The first extracranial branch to arise is </a:t>
            </a:r>
            <a:r>
              <a:rPr lang="en-CA" b="1" i="1" dirty="0"/>
              <a:t>the posterior auricular nerve.</a:t>
            </a:r>
            <a:r>
              <a:rPr lang="en-CA" dirty="0"/>
              <a:t> </a:t>
            </a:r>
          </a:p>
          <a:p>
            <a:pPr algn="just" rtl="0"/>
            <a:r>
              <a:rPr lang="en-CA" dirty="0"/>
              <a:t>It provides motor innervation to the some of the muscles around the ear. </a:t>
            </a:r>
          </a:p>
          <a:p>
            <a:pPr algn="just" rtl="0"/>
            <a:r>
              <a:rPr lang="en-CA" dirty="0"/>
              <a:t>Immediately distal to this, motor branches are sent to the posterior belly of the digastric muscle and to the stylohyoid muscle</a:t>
            </a:r>
            <a:r>
              <a:rPr lang="ar-IQ" dirty="0"/>
              <a:t>.</a:t>
            </a:r>
            <a:endParaRPr lang="en-US" dirty="0"/>
          </a:p>
          <a:p>
            <a:pPr algn="just" rtl="0"/>
            <a:r>
              <a:rPr lang="en-CA" dirty="0"/>
              <a:t>The main trunk of the nerve, now termed the motor root of the facial nerve, continues anteriorly and inferiorly into the parotid gland.</a:t>
            </a:r>
            <a:endParaRPr lang="en-US" dirty="0"/>
          </a:p>
          <a:p>
            <a:endParaRPr lang="ar-SA"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04800" y="152400"/>
            <a:ext cx="8305800" cy="6553200"/>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i="1" u="sng" dirty="0" err="1"/>
              <a:t>Extracranial</a:t>
            </a:r>
            <a:r>
              <a:rPr lang="en-US" b="1" i="1" u="sng" dirty="0"/>
              <a:t> branches</a:t>
            </a:r>
            <a:r>
              <a:rPr lang="en-US" sz="2800" b="1" i="1" u="sng" dirty="0"/>
              <a:t>:</a:t>
            </a:r>
            <a:r>
              <a:rPr lang="en-US" b="1" dirty="0"/>
              <a:t> </a:t>
            </a:r>
            <a:endParaRPr lang="ar-SA" dirty="0"/>
          </a:p>
        </p:txBody>
      </p:sp>
      <p:sp>
        <p:nvSpPr>
          <p:cNvPr id="3" name="عنصر نائب للمحتوى 2"/>
          <p:cNvSpPr>
            <a:spLocks noGrp="1"/>
          </p:cNvSpPr>
          <p:nvPr>
            <p:ph idx="1"/>
          </p:nvPr>
        </p:nvSpPr>
        <p:spPr/>
        <p:txBody>
          <a:bodyPr>
            <a:normAutofit fontScale="77500" lnSpcReduction="20000"/>
          </a:bodyPr>
          <a:lstStyle/>
          <a:p>
            <a:pPr algn="just" rtl="0"/>
            <a:r>
              <a:rPr lang="en-US" b="1" dirty="0"/>
              <a:t>Distal to </a:t>
            </a:r>
            <a:r>
              <a:rPr lang="en-US" b="1" u="sng" dirty="0" err="1">
                <a:hlinkClick r:id="rId2" tooltip="Stylomastoid foramen"/>
              </a:rPr>
              <a:t>stylomastoid</a:t>
            </a:r>
            <a:r>
              <a:rPr lang="en-US" b="1" u="sng" dirty="0">
                <a:hlinkClick r:id="rId2" tooltip="Stylomastoid foramen"/>
              </a:rPr>
              <a:t> foramen</a:t>
            </a:r>
            <a:r>
              <a:rPr lang="en-US" b="1" dirty="0"/>
              <a:t>, the following nerves branch off the facial nerve:</a:t>
            </a:r>
          </a:p>
          <a:p>
            <a:pPr algn="just" rtl="0">
              <a:buNone/>
            </a:pPr>
            <a:r>
              <a:rPr lang="en-US" b="1" dirty="0"/>
              <a:t>1.</a:t>
            </a:r>
            <a:r>
              <a:rPr lang="en-US" b="1" i="1" dirty="0">
                <a:solidFill>
                  <a:srgbClr val="AD1F1F"/>
                </a:solidFill>
                <a:hlinkClick r:id="rId3" tooltip="Posterior auricular nerve">
                  <a:extLst>
                    <a:ext uri="{A12FA001-AC4F-418D-AE19-62706E023703}">
                      <ahyp:hlinkClr xmlns:ahyp="http://schemas.microsoft.com/office/drawing/2018/hyperlinkcolor" val="tx"/>
                    </a:ext>
                  </a:extLst>
                </a:hlinkClick>
              </a:rPr>
              <a:t>Posterior </a:t>
            </a:r>
            <a:r>
              <a:rPr lang="en-US" b="1" i="1" dirty="0">
                <a:solidFill>
                  <a:schemeClr val="tx1"/>
                </a:solidFill>
                <a:hlinkClick r:id="rId3" tooltip="Posterior auricular nerve">
                  <a:extLst>
                    <a:ext uri="{A12FA001-AC4F-418D-AE19-62706E023703}">
                      <ahyp:hlinkClr xmlns:ahyp="http://schemas.microsoft.com/office/drawing/2018/hyperlinkcolor" val="tx"/>
                    </a:ext>
                  </a:extLst>
                </a:hlinkClick>
              </a:rPr>
              <a:t>a</a:t>
            </a:r>
            <a:r>
              <a:rPr lang="en-US" b="1" i="1" dirty="0"/>
              <a:t>uricular nerve :</a:t>
            </a:r>
            <a:r>
              <a:rPr lang="en-US" b="1" dirty="0"/>
              <a:t> controls movements of some of the scalp muscles around the ear</a:t>
            </a:r>
            <a:endParaRPr lang="en-US" sz="2400" b="1" dirty="0"/>
          </a:p>
          <a:p>
            <a:pPr algn="just" rtl="0">
              <a:buNone/>
            </a:pPr>
            <a:r>
              <a:rPr lang="en-US" b="1" dirty="0"/>
              <a:t>2.</a:t>
            </a:r>
            <a:r>
              <a:rPr lang="en-US" b="1" i="1" dirty="0"/>
              <a:t>Branch</a:t>
            </a:r>
            <a:r>
              <a:rPr lang="en-US" b="1" dirty="0"/>
              <a:t> to Posterior belly of  </a:t>
            </a:r>
            <a:r>
              <a:rPr lang="en-US" b="1" u="sng" dirty="0" err="1">
                <a:hlinkClick r:id="rId4" tooltip="Digastric muscle"/>
              </a:rPr>
              <a:t>Digastric</a:t>
            </a:r>
            <a:r>
              <a:rPr lang="en-US" b="1" u="sng" dirty="0">
                <a:hlinkClick r:id="rId4" tooltip="Digastric muscle"/>
              </a:rPr>
              <a:t> muscle</a:t>
            </a:r>
            <a:r>
              <a:rPr lang="en-US" b="1" dirty="0"/>
              <a:t> as well as the </a:t>
            </a:r>
            <a:r>
              <a:rPr lang="en-US" b="1" u="sng" dirty="0" err="1">
                <a:hlinkClick r:id="rId5" tooltip="Stylohyoid muscle"/>
              </a:rPr>
              <a:t>Stylohyoid</a:t>
            </a:r>
            <a:r>
              <a:rPr lang="en-US" b="1" u="sng" dirty="0">
                <a:hlinkClick r:id="rId5" tooltip="Stylohyoid muscle"/>
              </a:rPr>
              <a:t> muscle</a:t>
            </a:r>
            <a:endParaRPr lang="en-US" sz="2400" b="1" dirty="0"/>
          </a:p>
          <a:p>
            <a:pPr algn="just" rtl="0">
              <a:buNone/>
            </a:pPr>
            <a:r>
              <a:rPr lang="en-US" b="1" i="1" dirty="0"/>
              <a:t>3.Five major facial branches</a:t>
            </a:r>
            <a:r>
              <a:rPr lang="en-US" b="1" dirty="0"/>
              <a:t> (in parotid gland) – from top to bottom:</a:t>
            </a:r>
            <a:endParaRPr lang="en-US" sz="2400" b="1" dirty="0"/>
          </a:p>
          <a:p>
            <a:pPr lvl="1" algn="just" rtl="0"/>
            <a:r>
              <a:rPr lang="en-US" b="1" u="sng" dirty="0">
                <a:hlinkClick r:id="rId6" tooltip="Temporal branch of the facial nerve"/>
              </a:rPr>
              <a:t>Temporal branch</a:t>
            </a:r>
            <a:r>
              <a:rPr lang="en-US" b="1" dirty="0"/>
              <a:t> (Frontal branch)</a:t>
            </a:r>
            <a:endParaRPr lang="en-US" sz="2000" b="1" dirty="0"/>
          </a:p>
          <a:p>
            <a:pPr lvl="1" algn="just" rtl="0"/>
            <a:r>
              <a:rPr lang="en-US" b="1" u="sng" dirty="0" err="1">
                <a:hlinkClick r:id="rId7" tooltip="Zygomatic branch of the facial nerve"/>
              </a:rPr>
              <a:t>Zygomatic</a:t>
            </a:r>
            <a:r>
              <a:rPr lang="en-US" b="1" u="sng" dirty="0">
                <a:hlinkClick r:id="rId7" tooltip="Zygomatic branch of the facial nerve"/>
              </a:rPr>
              <a:t> branch</a:t>
            </a:r>
            <a:endParaRPr lang="en-US" sz="2000" b="1" dirty="0"/>
          </a:p>
          <a:p>
            <a:pPr lvl="1" algn="just" rtl="0"/>
            <a:r>
              <a:rPr lang="en-US" b="1" u="sng" dirty="0" err="1">
                <a:hlinkClick r:id="rId8" tooltip="Buccal branch of the facial nerve"/>
              </a:rPr>
              <a:t>Buccal</a:t>
            </a:r>
            <a:r>
              <a:rPr lang="en-US" b="1" u="sng" dirty="0">
                <a:hlinkClick r:id="rId8" tooltip="Buccal branch of the facial nerve"/>
              </a:rPr>
              <a:t> branch</a:t>
            </a:r>
            <a:endParaRPr lang="en-US" sz="2000" b="1" dirty="0"/>
          </a:p>
          <a:p>
            <a:pPr lvl="1" algn="just" rtl="0"/>
            <a:r>
              <a:rPr lang="en-US" b="1" u="sng" dirty="0">
                <a:hlinkClick r:id="rId9" tooltip="Marginal mandibular branch of the facial nerve"/>
              </a:rPr>
              <a:t>Marginal </a:t>
            </a:r>
            <a:r>
              <a:rPr lang="en-US" b="1" u="sng" dirty="0" err="1">
                <a:hlinkClick r:id="rId9" tooltip="Marginal mandibular branch of the facial nerve"/>
              </a:rPr>
              <a:t>mandibular</a:t>
            </a:r>
            <a:r>
              <a:rPr lang="en-US" b="1" u="sng" dirty="0">
                <a:hlinkClick r:id="rId9" tooltip="Marginal mandibular branch of the facial nerve"/>
              </a:rPr>
              <a:t> branch</a:t>
            </a:r>
            <a:endParaRPr lang="en-US" sz="2000" b="1" dirty="0"/>
          </a:p>
          <a:p>
            <a:pPr lvl="1" algn="just" rtl="0"/>
            <a:r>
              <a:rPr lang="en-US" b="1" u="sng" dirty="0">
                <a:hlinkClick r:id="rId10" tooltip="Cervical branch of the facial nerve"/>
              </a:rPr>
              <a:t>Cervical branch</a:t>
            </a:r>
            <a:endParaRPr lang="en-US" sz="2000" b="1" dirty="0"/>
          </a:p>
          <a:p>
            <a:pPr algn="just"/>
            <a:endParaRPr lang="ar-SA"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Image result for posterior belly of the digastric muscle"/>
          <p:cNvPicPr>
            <a:picLocks noChangeAspect="1" noChangeArrowheads="1"/>
          </p:cNvPicPr>
          <p:nvPr/>
        </p:nvPicPr>
        <p:blipFill>
          <a:blip r:embed="rId2" cstate="print"/>
          <a:srcRect/>
          <a:stretch>
            <a:fillRect/>
          </a:stretch>
        </p:blipFill>
        <p:spPr bwMode="auto">
          <a:xfrm>
            <a:off x="1143000" y="228600"/>
            <a:ext cx="7315200" cy="6477000"/>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facial nerve branches"/>
          <p:cNvPicPr>
            <a:picLocks noChangeAspect="1" noChangeArrowheads="1"/>
          </p:cNvPicPr>
          <p:nvPr/>
        </p:nvPicPr>
        <p:blipFill>
          <a:blip r:embed="rId2" cstate="print"/>
          <a:srcRect/>
          <a:stretch>
            <a:fillRect/>
          </a:stretch>
        </p:blipFill>
        <p:spPr bwMode="auto">
          <a:xfrm>
            <a:off x="0" y="-152400"/>
            <a:ext cx="9753600" cy="7400926"/>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381000" y="228600"/>
            <a:ext cx="8382000" cy="6477000"/>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Image result for facial nerve branches"/>
          <p:cNvPicPr>
            <a:picLocks noChangeAspect="1" noChangeArrowheads="1"/>
          </p:cNvPicPr>
          <p:nvPr/>
        </p:nvPicPr>
        <p:blipFill>
          <a:blip r:embed="rId2" cstate="print"/>
          <a:srcRect/>
          <a:stretch>
            <a:fillRect/>
          </a:stretch>
        </p:blipFill>
        <p:spPr bwMode="auto">
          <a:xfrm>
            <a:off x="457200" y="304801"/>
            <a:ext cx="8382000" cy="6324600"/>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Image result for facial nerve branches"/>
          <p:cNvPicPr>
            <a:picLocks noChangeAspect="1" noChangeArrowheads="1"/>
          </p:cNvPicPr>
          <p:nvPr/>
        </p:nvPicPr>
        <p:blipFill>
          <a:blip r:embed="rId2" cstate="print"/>
          <a:srcRect/>
          <a:stretch>
            <a:fillRect/>
          </a:stretch>
        </p:blipFill>
        <p:spPr bwMode="auto">
          <a:xfrm>
            <a:off x="2057400" y="228600"/>
            <a:ext cx="5562600" cy="6477000"/>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a:xfrm>
            <a:off x="381000" y="2971800"/>
            <a:ext cx="8458200" cy="1828800"/>
          </a:xfrm>
        </p:spPr>
        <p:txBody>
          <a:bodyPr>
            <a:normAutofit/>
          </a:bodyPr>
          <a:lstStyle/>
          <a:p>
            <a:r>
              <a:rPr lang="en-US" sz="4400" b="1" i="1" u="sng" dirty="0"/>
              <a:t>Muscles of the Face (Muscles of Facial Expression)</a:t>
            </a:r>
            <a:endParaRPr lang="en-US" sz="4400" dirty="0"/>
          </a:p>
          <a:p>
            <a:endParaRPr lang="ar-SA"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lgn="just" rtl="0"/>
            <a:r>
              <a:rPr lang="en-US" sz="3600" dirty="0"/>
              <a:t>The muscles of the face are embedded in the superficial fascia, and most arise from the bones of the skull and are inserted into the skin. </a:t>
            </a:r>
          </a:p>
          <a:p>
            <a:pPr algn="just" rtl="0"/>
            <a:r>
              <a:rPr lang="en-US" sz="3600" dirty="0"/>
              <a:t>The orifices of the face, namely, the orbit, nose, and mouth, are guarded by the eyelids, nostrils, and lips, respectively. </a:t>
            </a:r>
            <a:endParaRPr lang="ar-SA" sz="36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pPr algn="just" rtl="0"/>
            <a:r>
              <a:rPr lang="en-US" sz="3600" dirty="0"/>
              <a:t>It is the function of the facial muscles to serve as sphincters or dilators of these structures.</a:t>
            </a:r>
          </a:p>
          <a:p>
            <a:pPr algn="just" rtl="0"/>
            <a:r>
              <a:rPr lang="en-US" sz="3600" dirty="0"/>
              <a:t> A secondary function of the facial muscles is to modify the expression of the face. </a:t>
            </a:r>
          </a:p>
          <a:p>
            <a:pPr algn="just" rtl="0"/>
            <a:r>
              <a:rPr lang="en-US" sz="3600" dirty="0"/>
              <a:t>All the muscles of the face are developed from the second pharyngeal arch and are supplied by the facial nerve.</a:t>
            </a:r>
            <a:endParaRPr lang="ar-SA" sz="36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a:t>Muscles of the Eyelids</a:t>
            </a:r>
            <a:br>
              <a:rPr lang="en-US" dirty="0"/>
            </a:br>
            <a:endParaRPr lang="ar-SA" dirty="0"/>
          </a:p>
        </p:txBody>
      </p:sp>
      <p:sp>
        <p:nvSpPr>
          <p:cNvPr id="3" name="عنصر نائب للمحتوى 2"/>
          <p:cNvSpPr>
            <a:spLocks noGrp="1"/>
          </p:cNvSpPr>
          <p:nvPr>
            <p:ph idx="1"/>
          </p:nvPr>
        </p:nvSpPr>
        <p:spPr/>
        <p:txBody>
          <a:bodyPr/>
          <a:lstStyle/>
          <a:p>
            <a:pPr algn="just" rtl="0"/>
            <a:r>
              <a:rPr lang="en-US" sz="3600" dirty="0"/>
              <a:t>The sphincter muscle of the eyelids is the </a:t>
            </a:r>
            <a:r>
              <a:rPr lang="en-US" sz="3600" dirty="0" err="1"/>
              <a:t>orbicularis</a:t>
            </a:r>
            <a:r>
              <a:rPr lang="en-US" sz="3600" dirty="0"/>
              <a:t> </a:t>
            </a:r>
            <a:r>
              <a:rPr lang="en-US" sz="3600" dirty="0" err="1"/>
              <a:t>oculi</a:t>
            </a:r>
            <a:r>
              <a:rPr lang="en-US" sz="3600" dirty="0"/>
              <a:t> which is innervated by temporal&amp; </a:t>
            </a:r>
            <a:r>
              <a:rPr lang="en-US" sz="3600" dirty="0" err="1"/>
              <a:t>zygomatic</a:t>
            </a:r>
            <a:r>
              <a:rPr lang="en-US" sz="3600" dirty="0"/>
              <a:t> branch of facial nerve, and the dilator muscles are the </a:t>
            </a:r>
            <a:r>
              <a:rPr lang="en-US" sz="3600" b="1" i="1" dirty="0" err="1"/>
              <a:t>levator</a:t>
            </a:r>
            <a:r>
              <a:rPr lang="en-US" sz="3600" b="1" i="1" dirty="0"/>
              <a:t> </a:t>
            </a:r>
            <a:r>
              <a:rPr lang="en-US" sz="3600" b="1" i="1" dirty="0" err="1"/>
              <a:t>palpebrae</a:t>
            </a:r>
            <a:r>
              <a:rPr lang="en-US" sz="3600" b="1" i="1" dirty="0"/>
              <a:t> </a:t>
            </a:r>
            <a:r>
              <a:rPr lang="en-US" sz="3600" b="1" i="1" dirty="0" err="1"/>
              <a:t>superioris</a:t>
            </a:r>
            <a:r>
              <a:rPr lang="en-US" sz="3600" b="1" i="1" dirty="0"/>
              <a:t> (which is innervated by </a:t>
            </a:r>
            <a:r>
              <a:rPr lang="en-US" sz="3600" b="1" i="1" u="sng" dirty="0"/>
              <a:t>3</a:t>
            </a:r>
            <a:r>
              <a:rPr lang="en-US" sz="3600" b="1" i="1" u="sng" baseline="30000" dirty="0"/>
              <a:t>r</a:t>
            </a:r>
            <a:r>
              <a:rPr lang="en-US" sz="3600" b="1" i="1" baseline="30000" dirty="0"/>
              <a:t>d</a:t>
            </a:r>
            <a:r>
              <a:rPr lang="en-US" sz="3600" b="1" i="1" dirty="0"/>
              <a:t> cranial nerve)</a:t>
            </a:r>
            <a:r>
              <a:rPr lang="en-US" sz="3600" dirty="0"/>
              <a:t> and the </a:t>
            </a:r>
            <a:r>
              <a:rPr lang="en-US" sz="3600" dirty="0" err="1"/>
              <a:t>occipitofrontalis</a:t>
            </a:r>
            <a:r>
              <a:rPr lang="en-US" sz="3600" dirty="0"/>
              <a:t>.</a:t>
            </a:r>
          </a:p>
          <a:p>
            <a:endParaRPr lang="ar-SA"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a:t>Muscles of the Nostrils (</a:t>
            </a:r>
            <a:r>
              <a:rPr lang="en-US" b="1" dirty="0" err="1"/>
              <a:t>Nasalis</a:t>
            </a:r>
            <a:r>
              <a:rPr lang="en-US" b="1" dirty="0"/>
              <a:t> muscle)</a:t>
            </a:r>
            <a:br>
              <a:rPr lang="en-US" dirty="0"/>
            </a:br>
            <a:endParaRPr lang="ar-SA" dirty="0"/>
          </a:p>
        </p:txBody>
      </p:sp>
      <p:sp>
        <p:nvSpPr>
          <p:cNvPr id="3" name="عنصر نائب للمحتوى 2"/>
          <p:cNvSpPr>
            <a:spLocks noGrp="1"/>
          </p:cNvSpPr>
          <p:nvPr>
            <p:ph idx="1"/>
          </p:nvPr>
        </p:nvSpPr>
        <p:spPr/>
        <p:txBody>
          <a:bodyPr/>
          <a:lstStyle/>
          <a:p>
            <a:pPr algn="just" rtl="0"/>
            <a:r>
              <a:rPr lang="en-US" sz="4000" dirty="0"/>
              <a:t>The sphincter muscle is the compressor </a:t>
            </a:r>
            <a:r>
              <a:rPr lang="en-US" sz="4000" dirty="0" err="1"/>
              <a:t>naris</a:t>
            </a:r>
            <a:r>
              <a:rPr lang="en-US" sz="4000" dirty="0"/>
              <a:t> and the dilator muscle is the dilator </a:t>
            </a:r>
            <a:r>
              <a:rPr lang="en-US" sz="4000" dirty="0" err="1"/>
              <a:t>naris</a:t>
            </a:r>
            <a:r>
              <a:rPr lang="en-US" sz="4000" dirty="0"/>
              <a:t> &amp; are innervated by </a:t>
            </a:r>
            <a:r>
              <a:rPr lang="en-US" sz="4000" b="1" i="1" dirty="0" err="1"/>
              <a:t>buccal</a:t>
            </a:r>
            <a:r>
              <a:rPr lang="en-US" sz="4000" b="1" i="1" dirty="0"/>
              <a:t> branch of facial nerve.</a:t>
            </a:r>
            <a:r>
              <a:rPr lang="en-US" sz="4000" dirty="0"/>
              <a:t> </a:t>
            </a:r>
          </a:p>
          <a:p>
            <a:endParaRPr lang="ar-SA"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457200" y="228600"/>
            <a:ext cx="8153399" cy="6400800"/>
          </a:xfrm>
          <a:prstGeom prst="rect">
            <a:avLst/>
          </a:prstGeom>
          <a:noFill/>
          <a:ln w="9525">
            <a:noFill/>
            <a:miter lim="800000"/>
            <a:headEnd/>
            <a:tailEnd/>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a:t>Muscles of the Lips and Cheeks</a:t>
            </a:r>
            <a:br>
              <a:rPr lang="en-US" dirty="0"/>
            </a:br>
            <a:endParaRPr lang="ar-SA" dirty="0"/>
          </a:p>
        </p:txBody>
      </p:sp>
      <p:sp>
        <p:nvSpPr>
          <p:cNvPr id="3" name="عنصر نائب للمحتوى 2"/>
          <p:cNvSpPr>
            <a:spLocks noGrp="1"/>
          </p:cNvSpPr>
          <p:nvPr>
            <p:ph idx="1"/>
          </p:nvPr>
        </p:nvSpPr>
        <p:spPr/>
        <p:txBody>
          <a:bodyPr>
            <a:normAutofit fontScale="92500"/>
          </a:bodyPr>
          <a:lstStyle/>
          <a:p>
            <a:pPr algn="just" rtl="0"/>
            <a:r>
              <a:rPr lang="en-US" sz="3600" dirty="0"/>
              <a:t>The sphincter muscle is the orbicularis </a:t>
            </a:r>
            <a:r>
              <a:rPr lang="en-US" sz="3600" dirty="0" err="1"/>
              <a:t>oris</a:t>
            </a:r>
            <a:r>
              <a:rPr lang="en-US" sz="3600" dirty="0"/>
              <a:t> </a:t>
            </a:r>
            <a:r>
              <a:rPr lang="en-US" sz="3600" b="1" i="1" dirty="0"/>
              <a:t>( which is innervated by </a:t>
            </a:r>
            <a:r>
              <a:rPr lang="en-US" sz="3600" b="1" i="1" dirty="0" err="1"/>
              <a:t>buccal&amp;mandibular</a:t>
            </a:r>
            <a:r>
              <a:rPr lang="en-US" sz="3600" b="1" i="1" dirty="0"/>
              <a:t> branches of facial nerve).</a:t>
            </a:r>
            <a:r>
              <a:rPr lang="en-US" sz="3600" dirty="0"/>
              <a:t> </a:t>
            </a:r>
          </a:p>
          <a:p>
            <a:pPr algn="just" rtl="0"/>
            <a:r>
              <a:rPr lang="en-US" sz="3600" dirty="0"/>
              <a:t>The dilator muscles consist of a series of small muscles that radiate out from the lips which are innervated by </a:t>
            </a:r>
            <a:r>
              <a:rPr lang="en-US" sz="3600" b="1" i="1" dirty="0"/>
              <a:t>(</a:t>
            </a:r>
            <a:r>
              <a:rPr lang="en-US" sz="3600" b="1" i="1" dirty="0" err="1"/>
              <a:t>buccal,zygomatic&amp;mandibular</a:t>
            </a:r>
            <a:r>
              <a:rPr lang="en-US" sz="3600" b="1" i="1" dirty="0"/>
              <a:t> branches of facial nerve).</a:t>
            </a:r>
            <a:endParaRPr lang="en-US" sz="3600" dirty="0"/>
          </a:p>
          <a:p>
            <a:endParaRPr lang="ar-SA"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304800" y="228600"/>
            <a:ext cx="8305800" cy="6476999"/>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a:t>Muscle of the Cheek</a:t>
            </a:r>
            <a:br>
              <a:rPr lang="en-US" dirty="0"/>
            </a:br>
            <a:endParaRPr lang="ar-SA" dirty="0"/>
          </a:p>
        </p:txBody>
      </p:sp>
      <p:sp>
        <p:nvSpPr>
          <p:cNvPr id="3" name="عنصر نائب للمحتوى 2"/>
          <p:cNvSpPr>
            <a:spLocks noGrp="1"/>
          </p:cNvSpPr>
          <p:nvPr>
            <p:ph idx="1"/>
          </p:nvPr>
        </p:nvSpPr>
        <p:spPr/>
        <p:txBody>
          <a:bodyPr/>
          <a:lstStyle/>
          <a:p>
            <a:pPr algn="just" rtl="0"/>
            <a:r>
              <a:rPr lang="en-US" sz="4000" dirty="0" err="1"/>
              <a:t>Buccinator</a:t>
            </a:r>
            <a:endParaRPr lang="en-US" sz="4000" dirty="0"/>
          </a:p>
          <a:p>
            <a:pPr algn="just" rtl="0"/>
            <a:r>
              <a:rPr lang="en-US" sz="4000" b="1" u="sng" dirty="0"/>
              <a:t>Nerve supply:</a:t>
            </a:r>
            <a:r>
              <a:rPr lang="en-US" sz="4000" b="1" dirty="0"/>
              <a:t> </a:t>
            </a:r>
            <a:r>
              <a:rPr lang="en-US" sz="4000" dirty="0" err="1"/>
              <a:t>Buccal</a:t>
            </a:r>
            <a:r>
              <a:rPr lang="en-US" sz="4000" dirty="0"/>
              <a:t> branch of the facial nerve</a:t>
            </a:r>
          </a:p>
          <a:p>
            <a:pPr algn="just" rtl="0"/>
            <a:r>
              <a:rPr lang="en-US" sz="4000" b="1" u="sng" dirty="0"/>
              <a:t>Action:</a:t>
            </a:r>
            <a:r>
              <a:rPr lang="en-US" sz="4000" b="1" dirty="0"/>
              <a:t> </a:t>
            </a:r>
            <a:r>
              <a:rPr lang="en-US" sz="4000" dirty="0"/>
              <a:t>Compresses the cheeks and lips against the teeth.</a:t>
            </a:r>
          </a:p>
          <a:p>
            <a:pPr rtl="0"/>
            <a:endParaRPr lang="en-US" dirty="0"/>
          </a:p>
          <a:p>
            <a:endParaRPr lang="ar-SA"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04801" y="304800"/>
            <a:ext cx="8534400" cy="6400800"/>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r>
              <a:rPr lang="en-US" sz="3600" b="1" i="1" u="sng" dirty="0">
                <a:solidFill>
                  <a:srgbClr val="FF0000"/>
                </a:solidFill>
              </a:rPr>
              <a:t>Clinical Significance-2</a:t>
            </a:r>
            <a:endParaRPr lang="en-US" sz="3600" dirty="0">
              <a:solidFill>
                <a:srgbClr val="FF0000"/>
              </a:solidFill>
            </a:endParaRPr>
          </a:p>
          <a:p>
            <a:endParaRPr lang="ar-SA"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br>
              <a:rPr lang="en-US" dirty="0"/>
            </a:br>
            <a:endParaRPr lang="ar-SA" dirty="0"/>
          </a:p>
        </p:txBody>
      </p:sp>
      <p:sp>
        <p:nvSpPr>
          <p:cNvPr id="3" name="عنصر نائب للمحتوى 2"/>
          <p:cNvSpPr>
            <a:spLocks noGrp="1"/>
          </p:cNvSpPr>
          <p:nvPr>
            <p:ph idx="1"/>
          </p:nvPr>
        </p:nvSpPr>
        <p:spPr/>
        <p:txBody>
          <a:bodyPr/>
          <a:lstStyle/>
          <a:p>
            <a:pPr algn="l" rtl="0"/>
            <a:r>
              <a:rPr lang="en-US" sz="4000" b="1" u="sng" dirty="0"/>
              <a:t>Blood Supply of the Facial Skin</a:t>
            </a:r>
          </a:p>
          <a:p>
            <a:pPr algn="l" rtl="0"/>
            <a:r>
              <a:rPr lang="en-US" sz="4000" b="1" u="sng" dirty="0"/>
              <a:t>Facial Arteries and Taking the Patient’s Pulse</a:t>
            </a:r>
            <a:endParaRPr lang="en-US" sz="4000" dirty="0"/>
          </a:p>
          <a:p>
            <a:endParaRPr lang="ar-SA"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u="sng" dirty="0"/>
              <a:t>Facial Infections and Cavernous Sinus Thrombosis</a:t>
            </a:r>
            <a:br>
              <a:rPr lang="en-US" dirty="0"/>
            </a:br>
            <a:endParaRPr lang="ar-SA" dirty="0"/>
          </a:p>
        </p:txBody>
      </p:sp>
      <p:sp>
        <p:nvSpPr>
          <p:cNvPr id="3" name="عنصر نائب للمحتوى 2"/>
          <p:cNvSpPr>
            <a:spLocks noGrp="1"/>
          </p:cNvSpPr>
          <p:nvPr>
            <p:ph idx="1"/>
          </p:nvPr>
        </p:nvSpPr>
        <p:spPr/>
        <p:txBody>
          <a:bodyPr>
            <a:normAutofit/>
          </a:bodyPr>
          <a:lstStyle/>
          <a:p>
            <a:pPr algn="just" rtl="0"/>
            <a:r>
              <a:rPr lang="en-US" dirty="0"/>
              <a:t>The area of facial skin bounded by the nose, the eye, and the upper lip is a potentially dangerous zone to have an infection. For example, a boil in this region can cause thrombosis of the facial vein, with spread of organisms through the inferior ophthalmic veins to the cavernous sinus. The resulting cavernous sinus thrombosis may be fatal unless adequately treated with antibiotics.</a:t>
            </a:r>
          </a:p>
          <a:p>
            <a:endParaRPr lang="ar-SA"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152401" y="228600"/>
            <a:ext cx="8839199" cy="6629400"/>
          </a:xfrm>
          <a:prstGeom prst="rect">
            <a:avLst/>
          </a:prstGeom>
          <a:noFill/>
          <a:ln w="9525">
            <a:noFill/>
            <a:miter lim="800000"/>
            <a:headEnd/>
            <a:tailEnd/>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lgn="l" rtl="0"/>
            <a:r>
              <a:rPr lang="en-US" dirty="0"/>
              <a:t>Before the advent of antibiotics, death was the normal outcome from the sepsis</a:t>
            </a:r>
          </a:p>
          <a:p>
            <a:pPr algn="l" rtl="0"/>
            <a:r>
              <a:rPr lang="en-US" dirty="0"/>
              <a:t>It affects the contents of the cavernous sinus, including:</a:t>
            </a:r>
          </a:p>
          <a:p>
            <a:pPr algn="l" rtl="0">
              <a:buNone/>
            </a:pPr>
            <a:r>
              <a:rPr lang="en-US" dirty="0"/>
              <a:t>● Internal carotid artery with </a:t>
            </a:r>
            <a:r>
              <a:rPr lang="en-US" dirty="0" err="1"/>
              <a:t>sympathetics</a:t>
            </a:r>
            <a:endParaRPr lang="en-US" dirty="0"/>
          </a:p>
          <a:p>
            <a:pPr algn="l" rtl="0">
              <a:buNone/>
            </a:pPr>
            <a:r>
              <a:rPr lang="en-US" dirty="0"/>
              <a:t>● Cranial nerve III</a:t>
            </a:r>
          </a:p>
          <a:p>
            <a:pPr algn="l" rtl="0">
              <a:buNone/>
            </a:pPr>
            <a:r>
              <a:rPr lang="en-US" dirty="0"/>
              <a:t>● Cranial nerve V1</a:t>
            </a:r>
          </a:p>
          <a:p>
            <a:pPr algn="l" rtl="0">
              <a:buNone/>
            </a:pPr>
            <a:r>
              <a:rPr lang="en-US" dirty="0"/>
              <a:t>● Cranial nerve V2</a:t>
            </a:r>
            <a:endParaRPr lang="ar-SA"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lgn="just" rtl="0"/>
            <a:r>
              <a:rPr lang="en-US" sz="3600" dirty="0"/>
              <a:t>Common clinical manifestations include:</a:t>
            </a:r>
          </a:p>
          <a:p>
            <a:pPr algn="just" rtl="0">
              <a:buNone/>
            </a:pPr>
            <a:r>
              <a:rPr lang="en-US" sz="3600" dirty="0"/>
              <a:t>● </a:t>
            </a:r>
            <a:r>
              <a:rPr lang="en-US" sz="3600" dirty="0" err="1"/>
              <a:t>Ophthalmoplegia</a:t>
            </a:r>
            <a:r>
              <a:rPr lang="en-US" sz="3600" dirty="0"/>
              <a:t> with diminished </a:t>
            </a:r>
            <a:r>
              <a:rPr lang="en-US" sz="3600" dirty="0" err="1"/>
              <a:t>pupillary</a:t>
            </a:r>
            <a:r>
              <a:rPr lang="en-US" sz="3600" dirty="0"/>
              <a:t> light reflexes</a:t>
            </a:r>
          </a:p>
          <a:p>
            <a:pPr algn="just" rtl="0">
              <a:buNone/>
            </a:pPr>
            <a:r>
              <a:rPr lang="en-US" sz="3600" dirty="0"/>
              <a:t>● Venous congestion leading to </a:t>
            </a:r>
            <a:r>
              <a:rPr lang="en-US" sz="3600" dirty="0" err="1"/>
              <a:t>periorbital</a:t>
            </a:r>
            <a:r>
              <a:rPr lang="en-US" sz="3600" dirty="0"/>
              <a:t> edema</a:t>
            </a:r>
          </a:p>
          <a:p>
            <a:pPr algn="just" rtl="0">
              <a:buNone/>
            </a:pPr>
            <a:r>
              <a:rPr lang="en-US" sz="3600" dirty="0"/>
              <a:t>● </a:t>
            </a:r>
            <a:r>
              <a:rPr lang="en-US" sz="3600" dirty="0" err="1"/>
              <a:t>Exophthalmos</a:t>
            </a:r>
            <a:endParaRPr lang="ar-SA" sz="36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981200" y="152400"/>
            <a:ext cx="5810250" cy="6705600"/>
          </a:xfrm>
          <a:prstGeom prst="rect">
            <a:avLst/>
          </a:prstGeom>
          <a:noFill/>
          <a:ln w="9525">
            <a:noFill/>
            <a:miter lim="800000"/>
            <a:headEnd/>
            <a:tailEnd/>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590800" y="0"/>
            <a:ext cx="5334000" cy="6858000"/>
          </a:xfrm>
          <a:prstGeom prst="rect">
            <a:avLst/>
          </a:prstGeom>
          <a:noFill/>
          <a:ln w="9525">
            <a:noFill/>
            <a:miter lim="800000"/>
            <a:headEnd/>
            <a:tailEnd/>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676401" y="152400"/>
            <a:ext cx="6400800" cy="6705600"/>
          </a:xfrm>
          <a:prstGeom prst="rect">
            <a:avLst/>
          </a:prstGeom>
          <a:noFill/>
          <a:ln w="9525">
            <a:noFill/>
            <a:miter lim="800000"/>
            <a:headEnd/>
            <a:tailEnd/>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990600" y="228601"/>
            <a:ext cx="7391400" cy="6629399"/>
          </a:xfrm>
          <a:prstGeom prst="rect">
            <a:avLst/>
          </a:prstGeom>
          <a:noFill/>
          <a:ln w="9525">
            <a:noFill/>
            <a:miter lim="800000"/>
            <a:headEnd/>
            <a:tailEnd/>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838200" y="228601"/>
            <a:ext cx="7467600" cy="6476999"/>
          </a:xfrm>
          <a:prstGeom prst="rect">
            <a:avLst/>
          </a:prstGeom>
          <a:noFill/>
          <a:ln w="9525">
            <a:noFill/>
            <a:miter lim="800000"/>
            <a:headEnd/>
            <a:tailEnd/>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1804988" y="228600"/>
            <a:ext cx="5815012" cy="6477000"/>
          </a:xfrm>
          <a:prstGeom prst="rect">
            <a:avLst/>
          </a:prstGeom>
          <a:noFill/>
          <a:ln w="9525">
            <a:noFill/>
            <a:miter lim="800000"/>
            <a:headEnd/>
            <a:tailEnd/>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295400" y="381001"/>
            <a:ext cx="6858000" cy="6172199"/>
          </a:xfrm>
          <a:prstGeom prst="rect">
            <a:avLst/>
          </a:prstGeom>
          <a:noFill/>
          <a:ln w="9525">
            <a:noFill/>
            <a:miter lim="800000"/>
            <a:headEnd/>
            <a:tailEnd/>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838200" y="304801"/>
            <a:ext cx="7086600" cy="6172199"/>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2184</TotalTime>
  <Words>2280</Words>
  <Application>Microsoft Office PowerPoint</Application>
  <PresentationFormat>عرض على الشاشة (4:3)</PresentationFormat>
  <Paragraphs>176</Paragraphs>
  <Slides>95</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95</vt:i4>
      </vt:variant>
    </vt:vector>
  </HeadingPairs>
  <TitlesOfParts>
    <vt:vector size="100" baseType="lpstr">
      <vt:lpstr>Franklin Gothic Book</vt:lpstr>
      <vt:lpstr>Franklin Gothic Medium</vt:lpstr>
      <vt:lpstr>Lucida Fax</vt:lpstr>
      <vt:lpstr>Wingdings 2</vt:lpstr>
      <vt:lpstr>رحلة</vt:lpstr>
      <vt:lpstr>عرض تقديمي في PowerPoint</vt:lpstr>
      <vt:lpstr>عرض تقديمي في PowerPoint</vt:lpstr>
      <vt:lpstr>SECOND STAGE Lec.No.4 Dr.Mukhalled.Al-Asady  (Oral &amp; maxillofacial surgeon)  B.D.S-C.A.B.M.F.S Al-MuthNNa University C0llege of dentistry   2024-2025 </vt:lpstr>
      <vt:lpstr>عرض تقديمي في PowerPoint</vt:lpstr>
      <vt:lpstr>عرض تقديمي في PowerPoint</vt:lpstr>
      <vt:lpstr>عرض تقديمي في PowerPoint</vt:lpstr>
      <vt:lpstr>Arterial Supply of the Face: </vt:lpstr>
      <vt:lpstr>عرض تقديمي في PowerPoint</vt:lpstr>
      <vt:lpstr>عرض تقديمي في PowerPoint</vt:lpstr>
      <vt:lpstr>Braanches of  (ECA):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Orbital group </vt:lpstr>
      <vt:lpstr>Ocular group </vt:lpstr>
      <vt:lpstr>عرض تقديمي في PowerPoint</vt:lpstr>
      <vt:lpstr> </vt:lpstr>
      <vt:lpstr>I)FACIAL ARTERY:</vt:lpstr>
      <vt:lpstr>عرض تقديمي في PowerPoint</vt:lpstr>
      <vt:lpstr>عرض تقديمي في PowerPoint</vt:lpstr>
      <vt:lpstr>Cervical &amp; facial</vt:lpstr>
      <vt:lpstr>A)Cervical </vt:lpstr>
      <vt:lpstr>عرض تقديمي في PowerPoint</vt:lpstr>
      <vt:lpstr>B)Facial </vt:lpstr>
      <vt:lpstr>عرض تقديمي في PowerPoint</vt:lpstr>
      <vt:lpstr>II)The superficial temporal artery </vt:lpstr>
      <vt:lpstr>عرض تقديمي في PowerPoint</vt:lpstr>
      <vt:lpstr>Branches of (STA): </vt:lpstr>
      <vt:lpstr>عرض تقديمي في PowerPoint</vt:lpstr>
      <vt:lpstr>III)Some branches of maxillary artery. </vt:lpstr>
      <vt:lpstr>عرض تقديمي في PowerPoint</vt:lpstr>
      <vt:lpstr> IV) : branches of the ophthalmic artery, supply the skin of the forehead. </vt:lpstr>
      <vt:lpstr>عرض تقديمي في PowerPoint</vt:lpstr>
      <vt:lpstr>Facial vein:  </vt:lpstr>
      <vt:lpstr>عرض تقديمي في PowerPoint</vt:lpstr>
      <vt:lpstr>عرض تقديمي في PowerPoint</vt:lpstr>
      <vt:lpstr>عرض تقديمي في PowerPoint</vt:lpstr>
      <vt:lpstr>عرض تقديمي في PowerPoint</vt:lpstr>
      <vt:lpstr>Tributaries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Facial nerve, CN VII: </vt:lpstr>
      <vt:lpstr>عرض تقديمي في PowerPoint</vt:lpstr>
      <vt:lpstr>عرض تقديمي في PowerPoint</vt:lpstr>
      <vt:lpstr>The course of the facial nerve: </vt:lpstr>
      <vt:lpstr>Intracranial: </vt:lpstr>
      <vt:lpstr>عرض تقديمي في PowerPoint</vt:lpstr>
      <vt:lpstr>عرض تقديمي في PowerPoint</vt:lpstr>
      <vt:lpstr>عرض تقديمي في PowerPoint</vt:lpstr>
      <vt:lpstr>عرض تقديمي في PowerPoint</vt:lpstr>
      <vt:lpstr>Intracranial branches: </vt:lpstr>
      <vt:lpstr>عرض تقديمي في PowerPoint</vt:lpstr>
      <vt:lpstr>عرض تقديمي في PowerPoint</vt:lpstr>
      <vt:lpstr>عرض تقديمي في PowerPoint</vt:lpstr>
      <vt:lpstr>عرض تقديمي في PowerPoint</vt:lpstr>
      <vt:lpstr>Extracranial: </vt:lpstr>
      <vt:lpstr>عرض تقديمي في PowerPoint</vt:lpstr>
      <vt:lpstr>Extracranial branches: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Muscles of the Eyelids </vt:lpstr>
      <vt:lpstr>Muscles of the Nostrils (Nasalis muscle) </vt:lpstr>
      <vt:lpstr>عرض تقديمي في PowerPoint</vt:lpstr>
      <vt:lpstr>Muscles of the Lips and Cheeks </vt:lpstr>
      <vt:lpstr>عرض تقديمي في PowerPoint</vt:lpstr>
      <vt:lpstr>Muscle of the Cheek </vt:lpstr>
      <vt:lpstr>عرض تقديمي في PowerPoint</vt:lpstr>
      <vt:lpstr>عرض تقديمي في PowerPoint</vt:lpstr>
      <vt:lpstr> </vt:lpstr>
      <vt:lpstr>Facial Infections and Cavernous Sinus Thrombosis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Ahmed-Under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mukhalled</dc:creator>
  <cp:lastModifiedBy>MUKHALLED SALIM</cp:lastModifiedBy>
  <cp:revision>192</cp:revision>
  <dcterms:created xsi:type="dcterms:W3CDTF">2017-10-26T08:26:00Z</dcterms:created>
  <dcterms:modified xsi:type="dcterms:W3CDTF">2024-10-19T08:16:42Z</dcterms:modified>
</cp:coreProperties>
</file>