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82" r:id="rId2"/>
    <p:sldId id="260" r:id="rId3"/>
    <p:sldId id="256" r:id="rId4"/>
    <p:sldId id="262" r:id="rId5"/>
    <p:sldId id="326" r:id="rId6"/>
    <p:sldId id="322" r:id="rId7"/>
    <p:sldId id="323" r:id="rId8"/>
    <p:sldId id="324" r:id="rId9"/>
    <p:sldId id="393" r:id="rId10"/>
    <p:sldId id="320" r:id="rId11"/>
    <p:sldId id="325" r:id="rId12"/>
    <p:sldId id="327" r:id="rId13"/>
    <p:sldId id="330" r:id="rId14"/>
    <p:sldId id="329" r:id="rId15"/>
    <p:sldId id="404" r:id="rId16"/>
    <p:sldId id="402" r:id="rId17"/>
    <p:sldId id="403" r:id="rId18"/>
    <p:sldId id="321" r:id="rId19"/>
    <p:sldId id="401" r:id="rId20"/>
    <p:sldId id="399" r:id="rId21"/>
    <p:sldId id="331" r:id="rId22"/>
    <p:sldId id="332" r:id="rId23"/>
    <p:sldId id="335" r:id="rId24"/>
    <p:sldId id="333" r:id="rId25"/>
    <p:sldId id="400" r:id="rId26"/>
    <p:sldId id="336" r:id="rId27"/>
    <p:sldId id="334" r:id="rId28"/>
    <p:sldId id="337" r:id="rId29"/>
    <p:sldId id="340" r:id="rId30"/>
    <p:sldId id="341" r:id="rId31"/>
    <p:sldId id="339" r:id="rId32"/>
    <p:sldId id="342" r:id="rId33"/>
    <p:sldId id="338" r:id="rId34"/>
    <p:sldId id="347" r:id="rId35"/>
    <p:sldId id="348" r:id="rId36"/>
    <p:sldId id="343" r:id="rId37"/>
    <p:sldId id="328" r:id="rId38"/>
    <p:sldId id="344" r:id="rId39"/>
    <p:sldId id="345" r:id="rId40"/>
    <p:sldId id="346" r:id="rId41"/>
    <p:sldId id="349" r:id="rId42"/>
    <p:sldId id="350" r:id="rId43"/>
    <p:sldId id="395" r:id="rId44"/>
    <p:sldId id="351" r:id="rId45"/>
    <p:sldId id="352" r:id="rId46"/>
    <p:sldId id="396" r:id="rId47"/>
    <p:sldId id="397" r:id="rId48"/>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82" d="100"/>
          <a:sy n="82" d="100"/>
        </p:scale>
        <p:origin x="1474" y="5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عنوان 28"/>
          <p:cNvSpPr>
            <a:spLocks noGrp="1"/>
          </p:cNvSpPr>
          <p:nvPr>
            <p:ph type="ctrTitle"/>
          </p:nvPr>
        </p:nvSpPr>
        <p:spPr>
          <a:xfrm>
            <a:off x="381000" y="4853411"/>
            <a:ext cx="8458200" cy="1222375"/>
          </a:xfrm>
        </p:spPr>
        <p:txBody>
          <a:bodyPr anchor="t"/>
          <a:lstStyle/>
          <a:p>
            <a:r>
              <a:rPr kumimoji="0" lang="ar-SA"/>
              <a:t>انقر لتحرير نمط العنوان الرئيسي</a:t>
            </a:r>
            <a:endParaRPr kumimoji="0" lang="en-US"/>
          </a:p>
        </p:txBody>
      </p:sp>
      <p:sp>
        <p:nvSpPr>
          <p:cNvPr id="9" name="عنوان فرعي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a:t>انقر لتحرير نمط العنوان الثانوي الرئيسي</a:t>
            </a:r>
            <a:endParaRPr kumimoji="0" lang="en-US"/>
          </a:p>
        </p:txBody>
      </p:sp>
      <p:sp>
        <p:nvSpPr>
          <p:cNvPr id="16" name="عنصر نائب للتاريخ 15"/>
          <p:cNvSpPr>
            <a:spLocks noGrp="1"/>
          </p:cNvSpPr>
          <p:nvPr>
            <p:ph type="dt" sz="half" idx="10"/>
          </p:nvPr>
        </p:nvSpPr>
        <p:spPr/>
        <p:txBody>
          <a:bodyPr/>
          <a:lstStyle/>
          <a:p>
            <a:fld id="{C3CD359D-4F44-4729-B037-DBD4FBD74615}" type="datetimeFigureOut">
              <a:rPr lang="ar-SA" smtClean="0"/>
              <a:pPr/>
              <a:t>01/05/1446</a:t>
            </a:fld>
            <a:endParaRPr lang="ar-SA"/>
          </a:p>
        </p:txBody>
      </p:sp>
      <p:sp>
        <p:nvSpPr>
          <p:cNvPr id="2" name="عنصر نائب للتذييل 1"/>
          <p:cNvSpPr>
            <a:spLocks noGrp="1"/>
          </p:cNvSpPr>
          <p:nvPr>
            <p:ph type="ftr" sz="quarter" idx="11"/>
          </p:nvPr>
        </p:nvSpPr>
        <p:spPr/>
        <p:txBody>
          <a:bodyPr/>
          <a:lstStyle/>
          <a:p>
            <a:endParaRPr lang="ar-SA"/>
          </a:p>
        </p:txBody>
      </p:sp>
      <p:sp>
        <p:nvSpPr>
          <p:cNvPr id="15" name="عنصر نائب لرقم الشريحة 14"/>
          <p:cNvSpPr>
            <a:spLocks noGrp="1"/>
          </p:cNvSpPr>
          <p:nvPr>
            <p:ph type="sldNum" sz="quarter" idx="12"/>
          </p:nvPr>
        </p:nvSpPr>
        <p:spPr>
          <a:xfrm>
            <a:off x="8229600" y="6473952"/>
            <a:ext cx="758952" cy="246888"/>
          </a:xfrm>
        </p:spPr>
        <p:txBody>
          <a:bodyPr/>
          <a:lstStyle/>
          <a:p>
            <a:fld id="{13065141-E8A6-4A71-98C8-88B98ED6D8BB}" type="slidenum">
              <a:rPr lang="ar-SA" smtClean="0"/>
              <a:pPr/>
              <a:t>‹#›</a:t>
            </a:fld>
            <a:endParaRPr lang="ar-SA"/>
          </a:p>
        </p:txBody>
      </p:sp>
    </p:spTree>
  </p:cSld>
  <p:clrMapOvr>
    <a:masterClrMapping/>
  </p:clrMapOvr>
  <p:transition>
    <p:wedg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2" name="عنوان 21"/>
          <p:cNvSpPr>
            <a:spLocks noGrp="1"/>
          </p:cNvSpPr>
          <p:nvPr>
            <p:ph type="title"/>
          </p:nvPr>
        </p:nvSpPr>
        <p:spPr/>
        <p:txBody>
          <a:bodyPr/>
          <a:lstStyle/>
          <a:p>
            <a:r>
              <a:rPr kumimoji="0" lang="ar-SA"/>
              <a:t>انقر لتحرير نمط العنوان الرئيسي</a:t>
            </a:r>
            <a:endParaRPr kumimoji="0" lang="en-US"/>
          </a:p>
        </p:txBody>
      </p:sp>
      <p:sp>
        <p:nvSpPr>
          <p:cNvPr id="27" name="عنصر نائب للمحتوى 26"/>
          <p:cNvSpPr>
            <a:spLocks noGrp="1"/>
          </p:cNvSpPr>
          <p:nvPr>
            <p:ph idx="1"/>
          </p:nvPr>
        </p:nvSpPr>
        <p:spPr/>
        <p:txBody>
          <a:bodyPr/>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25" name="عنصر نائب للتاريخ 24"/>
          <p:cNvSpPr>
            <a:spLocks noGrp="1"/>
          </p:cNvSpPr>
          <p:nvPr>
            <p:ph type="dt" sz="half" idx="10"/>
          </p:nvPr>
        </p:nvSpPr>
        <p:spPr/>
        <p:txBody>
          <a:bodyPr/>
          <a:lstStyle/>
          <a:p>
            <a:fld id="{C3CD359D-4F44-4729-B037-DBD4FBD74615}" type="datetimeFigureOut">
              <a:rPr lang="ar-SA" smtClean="0"/>
              <a:pPr/>
              <a:t>01/05/1446</a:t>
            </a:fld>
            <a:endParaRPr lang="ar-SA"/>
          </a:p>
        </p:txBody>
      </p:sp>
      <p:sp>
        <p:nvSpPr>
          <p:cNvPr id="19" name="عنصر نائب للتذييل 18"/>
          <p:cNvSpPr>
            <a:spLocks noGrp="1"/>
          </p:cNvSpPr>
          <p:nvPr>
            <p:ph type="ftr" sz="quarter" idx="11"/>
          </p:nvPr>
        </p:nvSpPr>
        <p:spPr>
          <a:xfrm>
            <a:off x="3581400" y="76200"/>
            <a:ext cx="2895600" cy="288925"/>
          </a:xfrm>
        </p:spPr>
        <p:txBody>
          <a:bodyPr/>
          <a:lstStyle/>
          <a:p>
            <a:endParaRPr lang="ar-SA"/>
          </a:p>
        </p:txBody>
      </p:sp>
      <p:sp>
        <p:nvSpPr>
          <p:cNvPr id="16" name="عنصر نائب لرقم الشريحة 15"/>
          <p:cNvSpPr>
            <a:spLocks noGrp="1"/>
          </p:cNvSpPr>
          <p:nvPr>
            <p:ph type="sldNum" sz="quarter" idx="12"/>
          </p:nvPr>
        </p:nvSpPr>
        <p:spPr>
          <a:xfrm>
            <a:off x="8229600" y="6473952"/>
            <a:ext cx="758952" cy="246888"/>
          </a:xfrm>
        </p:spPr>
        <p:txBody>
          <a:bodyPr/>
          <a:lstStyle/>
          <a:p>
            <a:fld id="{13065141-E8A6-4A71-98C8-88B98ED6D8BB}" type="slidenum">
              <a:rPr lang="ar-SA" smtClean="0"/>
              <a:pPr/>
              <a:t>‹#›</a:t>
            </a:fld>
            <a:endParaRPr lang="ar-SA"/>
          </a:p>
        </p:txBody>
      </p:sp>
    </p:spTree>
  </p:cSld>
  <p:clrMapOvr>
    <a:masterClrMapping/>
  </p:clrMapOvr>
  <p:transition>
    <p:wedg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3">
        <a:schemeClr val="bg2"/>
      </p:bgRef>
    </p:bg>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عنصر نائب للنص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a:t>انقر لتحرير أنماط النص الرئيسي</a:t>
            </a:r>
          </a:p>
        </p:txBody>
      </p:sp>
      <p:sp>
        <p:nvSpPr>
          <p:cNvPr id="19" name="عنصر نائب للتاريخ 18"/>
          <p:cNvSpPr>
            <a:spLocks noGrp="1"/>
          </p:cNvSpPr>
          <p:nvPr>
            <p:ph type="dt" sz="half" idx="10"/>
          </p:nvPr>
        </p:nvSpPr>
        <p:spPr/>
        <p:txBody>
          <a:bodyPr/>
          <a:lstStyle/>
          <a:p>
            <a:fld id="{C3CD359D-4F44-4729-B037-DBD4FBD74615}" type="datetimeFigureOut">
              <a:rPr lang="ar-SA" smtClean="0"/>
              <a:pPr/>
              <a:t>01/05/1446</a:t>
            </a:fld>
            <a:endParaRPr lang="ar-SA"/>
          </a:p>
        </p:txBody>
      </p:sp>
      <p:sp>
        <p:nvSpPr>
          <p:cNvPr id="11" name="عنصر نائب للتذييل 10"/>
          <p:cNvSpPr>
            <a:spLocks noGrp="1"/>
          </p:cNvSpPr>
          <p:nvPr>
            <p:ph type="ftr" sz="quarter" idx="11"/>
          </p:nvPr>
        </p:nvSpPr>
        <p:spPr/>
        <p:txBody>
          <a:bodyPr/>
          <a:lstStyle/>
          <a:p>
            <a:endParaRPr lang="ar-SA"/>
          </a:p>
        </p:txBody>
      </p:sp>
      <p:sp>
        <p:nvSpPr>
          <p:cNvPr id="16" name="عنصر نائب لرقم الشريحة 15"/>
          <p:cNvSpPr>
            <a:spLocks noGrp="1"/>
          </p:cNvSpPr>
          <p:nvPr>
            <p:ph type="sldNum" sz="quarter" idx="12"/>
          </p:nvPr>
        </p:nvSpPr>
        <p:spPr/>
        <p:txBody>
          <a:bodyPr/>
          <a:lstStyle/>
          <a:p>
            <a:fld id="{13065141-E8A6-4A71-98C8-88B98ED6D8BB}" type="slidenum">
              <a:rPr lang="ar-SA" smtClean="0"/>
              <a:pPr/>
              <a:t>‹#›</a:t>
            </a:fld>
            <a:endParaRPr lang="ar-SA"/>
          </a:p>
        </p:txBody>
      </p:sp>
      <p:sp>
        <p:nvSpPr>
          <p:cNvPr id="8" name="عنوان 7"/>
          <p:cNvSpPr>
            <a:spLocks noGrp="1"/>
          </p:cNvSpPr>
          <p:nvPr>
            <p:ph type="title"/>
          </p:nvPr>
        </p:nvSpPr>
        <p:spPr>
          <a:xfrm>
            <a:off x="180475" y="2947085"/>
            <a:ext cx="8686800" cy="1184825"/>
          </a:xfrm>
        </p:spPr>
        <p:txBody>
          <a:bodyPr rtlCol="0" anchor="t"/>
          <a:lstStyle>
            <a:lvl1pPr algn="r">
              <a:defRPr/>
            </a:lvl1pPr>
          </a:lstStyle>
          <a:p>
            <a:r>
              <a:rPr kumimoji="0" lang="ar-SA"/>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p:transition>
    <p:wedg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0" name="عنوان 19"/>
          <p:cNvSpPr>
            <a:spLocks noGrp="1"/>
          </p:cNvSpPr>
          <p:nvPr>
            <p:ph type="title"/>
          </p:nvPr>
        </p:nvSpPr>
        <p:spPr>
          <a:xfrm>
            <a:off x="301752" y="457200"/>
            <a:ext cx="8686800" cy="841248"/>
          </a:xfrm>
        </p:spPr>
        <p:txBody>
          <a:bodyPr/>
          <a:lstStyle/>
          <a:p>
            <a:r>
              <a:rPr kumimoji="0" lang="ar-SA"/>
              <a:t>انقر لتحرير نمط العنوان الرئيسي</a:t>
            </a:r>
            <a:endParaRPr kumimoji="0" lang="en-US"/>
          </a:p>
        </p:txBody>
      </p:sp>
      <p:sp>
        <p:nvSpPr>
          <p:cNvPr id="14" name="عنصر نائب للمحتوى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13" name="عنصر نائب للمحتوى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21" name="عنصر نائب للتاريخ 20"/>
          <p:cNvSpPr>
            <a:spLocks noGrp="1"/>
          </p:cNvSpPr>
          <p:nvPr>
            <p:ph type="dt" sz="half" idx="10"/>
          </p:nvPr>
        </p:nvSpPr>
        <p:spPr/>
        <p:txBody>
          <a:bodyPr/>
          <a:lstStyle/>
          <a:p>
            <a:fld id="{C3CD359D-4F44-4729-B037-DBD4FBD74615}" type="datetimeFigureOut">
              <a:rPr lang="ar-SA" smtClean="0"/>
              <a:pPr/>
              <a:t>01/05/1446</a:t>
            </a:fld>
            <a:endParaRPr lang="ar-SA"/>
          </a:p>
        </p:txBody>
      </p:sp>
      <p:sp>
        <p:nvSpPr>
          <p:cNvPr id="10" name="عنصر نائب للتذييل 9"/>
          <p:cNvSpPr>
            <a:spLocks noGrp="1"/>
          </p:cNvSpPr>
          <p:nvPr>
            <p:ph type="ftr" sz="quarter" idx="11"/>
          </p:nvPr>
        </p:nvSpPr>
        <p:spPr/>
        <p:txBody>
          <a:bodyPr/>
          <a:lstStyle/>
          <a:p>
            <a:endParaRPr lang="ar-SA"/>
          </a:p>
        </p:txBody>
      </p:sp>
      <p:sp>
        <p:nvSpPr>
          <p:cNvPr id="31" name="عنصر نائب لرقم الشريحة 30"/>
          <p:cNvSpPr>
            <a:spLocks noGrp="1"/>
          </p:cNvSpPr>
          <p:nvPr>
            <p:ph type="sldNum" sz="quarter" idx="12"/>
          </p:nvPr>
        </p:nvSpPr>
        <p:spPr/>
        <p:txBody>
          <a:bodyPr/>
          <a:lstStyle/>
          <a:p>
            <a:fld id="{13065141-E8A6-4A71-98C8-88B98ED6D8BB}" type="slidenum">
              <a:rPr lang="ar-SA" smtClean="0"/>
              <a:pPr/>
              <a:t>‹#›</a:t>
            </a:fld>
            <a:endParaRPr lang="ar-SA"/>
          </a:p>
        </p:txBody>
      </p:sp>
    </p:spTree>
  </p:cSld>
  <p:clrMapOvr>
    <a:masterClrMapping/>
  </p:clrMapOvr>
  <p:transition>
    <p:wedg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9" name="عنوان 28"/>
          <p:cNvSpPr>
            <a:spLocks noGrp="1"/>
          </p:cNvSpPr>
          <p:nvPr>
            <p:ph type="title"/>
          </p:nvPr>
        </p:nvSpPr>
        <p:spPr>
          <a:xfrm>
            <a:off x="304800" y="5410200"/>
            <a:ext cx="8610600" cy="882650"/>
          </a:xfrm>
        </p:spPr>
        <p:txBody>
          <a:bodyPr anchor="ctr"/>
          <a:lstStyle>
            <a:lvl1pPr>
              <a:defRPr/>
            </a:lvl1pPr>
          </a:lstStyle>
          <a:p>
            <a:r>
              <a:rPr kumimoji="0" lang="ar-SA"/>
              <a:t>انقر لتحرير نمط العنوان الرئيسي</a:t>
            </a:r>
            <a:endParaRPr kumimoji="0" lang="en-US"/>
          </a:p>
        </p:txBody>
      </p:sp>
      <p:sp>
        <p:nvSpPr>
          <p:cNvPr id="13" name="عنصر نائب للنص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a:t>انقر لتحرير أنماط النص الرئيسي</a:t>
            </a:r>
          </a:p>
        </p:txBody>
      </p:sp>
      <p:sp>
        <p:nvSpPr>
          <p:cNvPr id="25" name="عنصر نائب للنص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a:t>انقر لتحرير أنماط النص الرئيسي</a:t>
            </a:r>
          </a:p>
        </p:txBody>
      </p:sp>
      <p:sp>
        <p:nvSpPr>
          <p:cNvPr id="4" name="عنصر نائب للمحتوى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28" name="عنصر نائب للمحتوى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10" name="عنصر نائب للتاريخ 9"/>
          <p:cNvSpPr>
            <a:spLocks noGrp="1"/>
          </p:cNvSpPr>
          <p:nvPr>
            <p:ph type="dt" sz="half" idx="10"/>
          </p:nvPr>
        </p:nvSpPr>
        <p:spPr/>
        <p:txBody>
          <a:bodyPr/>
          <a:lstStyle/>
          <a:p>
            <a:fld id="{C3CD359D-4F44-4729-B037-DBD4FBD74615}" type="datetimeFigureOut">
              <a:rPr lang="ar-SA" smtClean="0"/>
              <a:pPr/>
              <a:t>01/05/1446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a:xfrm>
            <a:off x="8229600" y="6477000"/>
            <a:ext cx="762000" cy="246888"/>
          </a:xfrm>
        </p:spPr>
        <p:txBody>
          <a:bodyPr/>
          <a:lstStyle/>
          <a:p>
            <a:fld id="{13065141-E8A6-4A71-98C8-88B98ED6D8BB}" type="slidenum">
              <a:rPr lang="ar-SA" smtClean="0"/>
              <a:pPr/>
              <a:t>‹#›</a:t>
            </a:fld>
            <a:endParaRPr lang="ar-SA"/>
          </a:p>
        </p:txBody>
      </p:sp>
      <p:sp>
        <p:nvSpPr>
          <p:cNvPr id="11" name="رابط مستقيم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transition>
    <p:wedg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30" name="عنوان 29"/>
          <p:cNvSpPr>
            <a:spLocks noGrp="1"/>
          </p:cNvSpPr>
          <p:nvPr>
            <p:ph type="title"/>
          </p:nvPr>
        </p:nvSpPr>
        <p:spPr>
          <a:xfrm>
            <a:off x="301752" y="457200"/>
            <a:ext cx="8686800" cy="841248"/>
          </a:xfrm>
        </p:spPr>
        <p:txBody>
          <a:bodyPr/>
          <a:lstStyle/>
          <a:p>
            <a:r>
              <a:rPr kumimoji="0" lang="ar-SA"/>
              <a:t>انقر لتحرير نمط العنوان الرئيسي</a:t>
            </a:r>
            <a:endParaRPr kumimoji="0" lang="en-US"/>
          </a:p>
        </p:txBody>
      </p:sp>
      <p:sp>
        <p:nvSpPr>
          <p:cNvPr id="12" name="عنصر نائب للتاريخ 11"/>
          <p:cNvSpPr>
            <a:spLocks noGrp="1"/>
          </p:cNvSpPr>
          <p:nvPr>
            <p:ph type="dt" sz="half" idx="10"/>
          </p:nvPr>
        </p:nvSpPr>
        <p:spPr/>
        <p:txBody>
          <a:bodyPr/>
          <a:lstStyle/>
          <a:p>
            <a:fld id="{C3CD359D-4F44-4729-B037-DBD4FBD74615}" type="datetimeFigureOut">
              <a:rPr lang="ar-SA" smtClean="0"/>
              <a:pPr/>
              <a:t>01/05/1446</a:t>
            </a:fld>
            <a:endParaRPr lang="ar-SA"/>
          </a:p>
        </p:txBody>
      </p:sp>
      <p:sp>
        <p:nvSpPr>
          <p:cNvPr id="21" name="عنصر نائب للتذييل 20"/>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3065141-E8A6-4A71-98C8-88B98ED6D8BB}" type="slidenum">
              <a:rPr lang="ar-SA" smtClean="0"/>
              <a:pPr/>
              <a:t>‹#›</a:t>
            </a:fld>
            <a:endParaRPr lang="ar-SA"/>
          </a:p>
        </p:txBody>
      </p:sp>
    </p:spTree>
  </p:cSld>
  <p:clrMapOvr>
    <a:masterClrMapping/>
  </p:clrMapOvr>
  <p:transition>
    <p:wedg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p>
            <a:fld id="{C3CD359D-4F44-4729-B037-DBD4FBD74615}" type="datetimeFigureOut">
              <a:rPr lang="ar-SA" smtClean="0"/>
              <a:pPr/>
              <a:t>01/05/1446</a:t>
            </a:fld>
            <a:endParaRPr lang="ar-SA"/>
          </a:p>
        </p:txBody>
      </p:sp>
      <p:sp>
        <p:nvSpPr>
          <p:cNvPr id="24" name="عنصر نائب للتذييل 23"/>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3065141-E8A6-4A71-98C8-88B98ED6D8BB}" type="slidenum">
              <a:rPr lang="ar-SA" smtClean="0"/>
              <a:pPr/>
              <a:t>‹#›</a:t>
            </a:fld>
            <a:endParaRPr lang="ar-SA"/>
          </a:p>
        </p:txBody>
      </p:sp>
    </p:spTree>
  </p:cSld>
  <p:clrMapOvr>
    <a:masterClrMapping/>
  </p:clrMapOvr>
  <p:transition>
    <p:wedg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8" name="رابط مستقيم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عنوان 11"/>
          <p:cNvSpPr>
            <a:spLocks noGrp="1"/>
          </p:cNvSpPr>
          <p:nvPr>
            <p:ph type="title"/>
          </p:nvPr>
        </p:nvSpPr>
        <p:spPr>
          <a:xfrm>
            <a:off x="457200" y="5486400"/>
            <a:ext cx="8458200" cy="520700"/>
          </a:xfrm>
        </p:spPr>
        <p:txBody>
          <a:bodyPr anchor="ctr"/>
          <a:lstStyle>
            <a:lvl1pPr algn="l">
              <a:buNone/>
              <a:defRPr sz="2000" b="1"/>
            </a:lvl1pPr>
          </a:lstStyle>
          <a:p>
            <a:r>
              <a:rPr kumimoji="0" lang="ar-SA"/>
              <a:t>انقر لتحرير نمط العنوان الرئيسي</a:t>
            </a:r>
            <a:endParaRPr kumimoji="0" lang="en-US"/>
          </a:p>
        </p:txBody>
      </p:sp>
      <p:sp>
        <p:nvSpPr>
          <p:cNvPr id="26" name="عنصر نائب للنص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a:t>انقر لتحرير أنماط النص الرئيسي</a:t>
            </a:r>
          </a:p>
        </p:txBody>
      </p:sp>
      <p:sp>
        <p:nvSpPr>
          <p:cNvPr id="14" name="عنصر نائب للمحتوى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25" name="عنصر نائب للتاريخ 24"/>
          <p:cNvSpPr>
            <a:spLocks noGrp="1"/>
          </p:cNvSpPr>
          <p:nvPr>
            <p:ph type="dt" sz="half" idx="10"/>
          </p:nvPr>
        </p:nvSpPr>
        <p:spPr/>
        <p:txBody>
          <a:bodyPr/>
          <a:lstStyle/>
          <a:p>
            <a:fld id="{C3CD359D-4F44-4729-B037-DBD4FBD74615}" type="datetimeFigureOut">
              <a:rPr lang="ar-SA" smtClean="0"/>
              <a:pPr/>
              <a:t>01/05/1446</a:t>
            </a:fld>
            <a:endParaRPr lang="ar-SA"/>
          </a:p>
        </p:txBody>
      </p:sp>
      <p:sp>
        <p:nvSpPr>
          <p:cNvPr id="29" name="عنصر نائب للتذييل 28"/>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3065141-E8A6-4A71-98C8-88B98ED6D8BB}" type="slidenum">
              <a:rPr lang="ar-SA" smtClean="0"/>
              <a:pPr/>
              <a:t>‹#›</a:t>
            </a:fld>
            <a:endParaRPr lang="ar-SA"/>
          </a:p>
        </p:txBody>
      </p:sp>
    </p:spTree>
  </p:cSld>
  <p:clrMapOvr>
    <a:masterClrMapping/>
  </p:clrMapOvr>
  <p:transition>
    <p:wedg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13" name="عنصر نائب للصورة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ar-SA"/>
              <a:t>انقر فوق الرمز لإضافة صورة</a:t>
            </a:r>
            <a:endParaRPr kumimoji="0" lang="en-US" dirty="0"/>
          </a:p>
        </p:txBody>
      </p:sp>
      <p:sp>
        <p:nvSpPr>
          <p:cNvPr id="7" name="عنصر نائب للتاريخ 6"/>
          <p:cNvSpPr>
            <a:spLocks noGrp="1"/>
          </p:cNvSpPr>
          <p:nvPr>
            <p:ph type="dt" sz="half" idx="10"/>
          </p:nvPr>
        </p:nvSpPr>
        <p:spPr/>
        <p:txBody>
          <a:bodyPr/>
          <a:lstStyle/>
          <a:p>
            <a:fld id="{C3CD359D-4F44-4729-B037-DBD4FBD74615}" type="datetimeFigureOut">
              <a:rPr lang="ar-SA" smtClean="0"/>
              <a:pPr/>
              <a:t>01/05/1446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31" name="عنصر نائب لرقم الشريحة 30"/>
          <p:cNvSpPr>
            <a:spLocks noGrp="1"/>
          </p:cNvSpPr>
          <p:nvPr>
            <p:ph type="sldNum" sz="quarter" idx="12"/>
          </p:nvPr>
        </p:nvSpPr>
        <p:spPr/>
        <p:txBody>
          <a:bodyPr/>
          <a:lstStyle/>
          <a:p>
            <a:fld id="{13065141-E8A6-4A71-98C8-88B98ED6D8BB}" type="slidenum">
              <a:rPr lang="ar-SA" smtClean="0"/>
              <a:pPr/>
              <a:t>‹#›</a:t>
            </a:fld>
            <a:endParaRPr lang="ar-SA"/>
          </a:p>
        </p:txBody>
      </p:sp>
      <p:sp>
        <p:nvSpPr>
          <p:cNvPr id="17" name="عنوان 16"/>
          <p:cNvSpPr>
            <a:spLocks noGrp="1"/>
          </p:cNvSpPr>
          <p:nvPr>
            <p:ph type="title"/>
          </p:nvPr>
        </p:nvSpPr>
        <p:spPr>
          <a:xfrm>
            <a:off x="381000" y="4993760"/>
            <a:ext cx="5867400" cy="522288"/>
          </a:xfrm>
        </p:spPr>
        <p:txBody>
          <a:bodyPr anchor="ctr"/>
          <a:lstStyle>
            <a:lvl1pPr algn="l">
              <a:buNone/>
              <a:defRPr sz="2000" b="1"/>
            </a:lvl1pPr>
          </a:lstStyle>
          <a:p>
            <a:r>
              <a:rPr kumimoji="0" lang="ar-SA"/>
              <a:t>انقر لتحرير نمط العنوان الرئيسي</a:t>
            </a:r>
            <a:endParaRPr kumimoji="0" lang="en-US"/>
          </a:p>
        </p:txBody>
      </p:sp>
      <p:sp>
        <p:nvSpPr>
          <p:cNvPr id="26" name="عنصر نائب للنص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ar-SA"/>
              <a:t>انقر لتحرير أنماط النص الرئيسي</a:t>
            </a:r>
          </a:p>
        </p:txBody>
      </p:sp>
    </p:spTree>
  </p:cSld>
  <p:clrMapOvr>
    <a:masterClrMapping/>
  </p:clrMapOvr>
  <p:transition>
    <p:wedg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4" name="عنصر نائب للتاريخ 3"/>
          <p:cNvSpPr>
            <a:spLocks noGrp="1"/>
          </p:cNvSpPr>
          <p:nvPr>
            <p:ph type="dt" sz="half" idx="10"/>
          </p:nvPr>
        </p:nvSpPr>
        <p:spPr/>
        <p:txBody>
          <a:bodyPr/>
          <a:lstStyle/>
          <a:p>
            <a:fld id="{C3CD359D-4F44-4729-B037-DBD4FBD74615}" type="datetimeFigureOut">
              <a:rPr lang="ar-SA" smtClean="0"/>
              <a:pPr/>
              <a:t>01/05/1446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3065141-E8A6-4A71-98C8-88B98ED6D8BB}" type="slidenum">
              <a:rPr lang="ar-SA" smtClean="0"/>
              <a:pPr/>
              <a:t>‹#›</a:t>
            </a:fld>
            <a:endParaRPr lang="ar-SA"/>
          </a:p>
        </p:txBody>
      </p:sp>
    </p:spTree>
  </p:cSld>
  <p:clrMapOvr>
    <a:masterClrMapping/>
  </p:clrMapOvr>
  <p:transition>
    <p:wedg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549276"/>
            <a:ext cx="1828800" cy="5851525"/>
          </a:xfrm>
        </p:spPr>
        <p:txBody>
          <a:bodyPr vert="eaVert"/>
          <a:lstStyle/>
          <a:p>
            <a:r>
              <a:rPr kumimoji="0" lang="ar-SA"/>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549276"/>
            <a:ext cx="6248400" cy="5851525"/>
          </a:xfrm>
        </p:spPr>
        <p:txBody>
          <a:bodyPr vert="eaVert"/>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4" name="عنصر نائب للتاريخ 3"/>
          <p:cNvSpPr>
            <a:spLocks noGrp="1"/>
          </p:cNvSpPr>
          <p:nvPr>
            <p:ph type="dt" sz="half" idx="10"/>
          </p:nvPr>
        </p:nvSpPr>
        <p:spPr/>
        <p:txBody>
          <a:bodyPr/>
          <a:lstStyle/>
          <a:p>
            <a:fld id="{C3CD359D-4F44-4729-B037-DBD4FBD74615}" type="datetimeFigureOut">
              <a:rPr lang="ar-SA" smtClean="0"/>
              <a:pPr/>
              <a:t>01/05/1446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3065141-E8A6-4A71-98C8-88B98ED6D8BB}" type="slidenum">
              <a:rPr lang="ar-SA" smtClean="0"/>
              <a:pPr/>
              <a:t>‹#›</a:t>
            </a:fld>
            <a:endParaRPr lang="ar-SA"/>
          </a:p>
        </p:txBody>
      </p:sp>
    </p:spTree>
  </p:cSld>
  <p:clrMapOvr>
    <a:masterClrMapping/>
  </p:clrMapOvr>
  <p:transition>
    <p:wedg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عنصر نائب للنص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ar-SA"/>
              <a:t>انقر لتحرير أنماط النص الرئيسي</a:t>
            </a:r>
          </a:p>
          <a:p>
            <a:pPr lvl="1" eaLnBrk="1" latinLnBrk="0" hangingPunct="1"/>
            <a:r>
              <a:rPr kumimoji="0" lang="ar-SA"/>
              <a:t>المستوى الثاني</a:t>
            </a:r>
          </a:p>
          <a:p>
            <a:pPr lvl="2" eaLnBrk="1" latinLnBrk="0" hangingPunct="1"/>
            <a:r>
              <a:rPr kumimoji="0" lang="ar-SA"/>
              <a:t>المستوى الثالث</a:t>
            </a:r>
          </a:p>
          <a:p>
            <a:pPr lvl="3" eaLnBrk="1" latinLnBrk="0" hangingPunct="1"/>
            <a:r>
              <a:rPr kumimoji="0" lang="ar-SA"/>
              <a:t>المستوى الرابع</a:t>
            </a:r>
          </a:p>
          <a:p>
            <a:pPr lvl="4" eaLnBrk="1" latinLnBrk="0" hangingPunct="1"/>
            <a:r>
              <a:rPr kumimoji="0" lang="ar-SA"/>
              <a:t>المستوى الخامس</a:t>
            </a:r>
            <a:endParaRPr kumimoji="0" lang="en-US"/>
          </a:p>
        </p:txBody>
      </p:sp>
      <p:sp>
        <p:nvSpPr>
          <p:cNvPr id="11" name="عنصر نائب للتاريخ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C3CD359D-4F44-4729-B037-DBD4FBD74615}" type="datetimeFigureOut">
              <a:rPr lang="ar-SA" smtClean="0"/>
              <a:pPr/>
              <a:t>01/05/1446</a:t>
            </a:fld>
            <a:endParaRPr lang="ar-SA"/>
          </a:p>
        </p:txBody>
      </p:sp>
      <p:sp>
        <p:nvSpPr>
          <p:cNvPr id="28" name="عنصر نائب للتذييل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ar-SA"/>
          </a:p>
        </p:txBody>
      </p:sp>
      <p:sp>
        <p:nvSpPr>
          <p:cNvPr id="5" name="عنصر نائب لرقم الشريحة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13065141-E8A6-4A71-98C8-88B98ED6D8BB}" type="slidenum">
              <a:rPr lang="ar-SA" smtClean="0"/>
              <a:pPr/>
              <a:t>‹#›</a:t>
            </a:fld>
            <a:endParaRPr lang="ar-SA"/>
          </a:p>
        </p:txBody>
      </p:sp>
      <p:sp>
        <p:nvSpPr>
          <p:cNvPr id="10" name="عنصر نائب للعنوان 9"/>
          <p:cNvSpPr>
            <a:spLocks noGrp="1"/>
          </p:cNvSpPr>
          <p:nvPr>
            <p:ph type="title"/>
          </p:nvPr>
        </p:nvSpPr>
        <p:spPr>
          <a:xfrm>
            <a:off x="304800" y="457200"/>
            <a:ext cx="8686800" cy="838200"/>
          </a:xfrm>
          <a:prstGeom prst="rect">
            <a:avLst/>
          </a:prstGeom>
        </p:spPr>
        <p:txBody>
          <a:bodyPr vert="horz" anchor="ctr">
            <a:normAutofit/>
          </a:bodyPr>
          <a:lstStyle/>
          <a:p>
            <a:r>
              <a:rPr kumimoji="0" lang="ar-SA"/>
              <a:t>انقر لتحرير نمط العنوان الرئيسي</a:t>
            </a:r>
            <a:endParaRPr kumimoji="0" lang="en-US"/>
          </a:p>
        </p:txBody>
      </p:sp>
      <p:sp>
        <p:nvSpPr>
          <p:cNvPr id="9" name="رابط مستقيم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رابط مستقيم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wedge/>
  </p:transition>
  <p:txStyles>
    <p:titleStyle>
      <a:lvl1pPr algn="l" rtl="1"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r" rtl="1"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r" rtl="1"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r" rtl="1"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r" rtl="1"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r" rtl="1"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r" rtl="1"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r" rtl="1"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Box 1"/>
          <p:cNvSpPr txBox="1">
            <a:spLocks noChangeArrowheads="1"/>
          </p:cNvSpPr>
          <p:nvPr/>
        </p:nvSpPr>
        <p:spPr bwMode="auto">
          <a:xfrm>
            <a:off x="428625" y="428625"/>
            <a:ext cx="8143875" cy="2862263"/>
          </a:xfrm>
          <a:prstGeom prst="rect">
            <a:avLst/>
          </a:prstGeom>
          <a:noFill/>
          <a:ln w="9525">
            <a:noFill/>
            <a:miter lim="800000"/>
            <a:headEnd/>
            <a:tailEnd/>
          </a:ln>
        </p:spPr>
        <p:txBody>
          <a:bodyPr>
            <a:spAutoFit/>
          </a:bodyPr>
          <a:lstStyle/>
          <a:p>
            <a:endParaRPr lang="en-US" sz="3600">
              <a:latin typeface="Lucida Fax" pitchFamily="18" charset="0"/>
              <a:cs typeface="FrankRuehl" pitchFamily="2" charset="-79"/>
            </a:endParaRPr>
          </a:p>
          <a:p>
            <a:r>
              <a:rPr lang="en-US" sz="3600">
                <a:latin typeface="Lucida Fax" pitchFamily="18" charset="0"/>
                <a:cs typeface="FrankRuehl" pitchFamily="2" charset="-79"/>
              </a:rPr>
              <a:t>Before  starting……</a:t>
            </a:r>
          </a:p>
          <a:p>
            <a:r>
              <a:rPr lang="en-US" sz="3600">
                <a:latin typeface="Lucida Fax" pitchFamily="18" charset="0"/>
                <a:cs typeface="FrankRuehl" pitchFamily="2" charset="-79"/>
              </a:rPr>
              <a:t>   </a:t>
            </a:r>
          </a:p>
          <a:p>
            <a:endParaRPr lang="en-US" sz="3600">
              <a:latin typeface="Lucida Fax" pitchFamily="18" charset="0"/>
              <a:cs typeface="FrankRuehl" pitchFamily="2" charset="-79"/>
            </a:endParaRPr>
          </a:p>
          <a:p>
            <a:r>
              <a:rPr lang="en-US" sz="3600">
                <a:latin typeface="Lucida Fax" pitchFamily="18" charset="0"/>
                <a:cs typeface="FrankRuehl" pitchFamily="2" charset="-79"/>
              </a:rPr>
              <a:t>    please switch off your mobile </a:t>
            </a:r>
            <a:endParaRPr lang="ar-IQ" sz="3600">
              <a:latin typeface="Lucida Fax" pitchFamily="18" charset="0"/>
            </a:endParaRPr>
          </a:p>
        </p:txBody>
      </p:sp>
      <p:pic>
        <p:nvPicPr>
          <p:cNvPr id="3075" name="Picture 2" descr="C:\Documents and Settings\al_bably\Desktop\باطنية\4151.jpg"/>
          <p:cNvPicPr>
            <a:picLocks noChangeAspect="1" noChangeArrowheads="1"/>
          </p:cNvPicPr>
          <p:nvPr/>
        </p:nvPicPr>
        <p:blipFill>
          <a:blip r:embed="rId2" cstate="print"/>
          <a:srcRect/>
          <a:stretch>
            <a:fillRect/>
          </a:stretch>
        </p:blipFill>
        <p:spPr bwMode="auto">
          <a:xfrm>
            <a:off x="6429375" y="3484563"/>
            <a:ext cx="2157413" cy="2997200"/>
          </a:xfrm>
          <a:prstGeom prst="rect">
            <a:avLst/>
          </a:prstGeom>
          <a:noFill/>
          <a:ln w="9525">
            <a:noFill/>
            <a:miter lim="800000"/>
            <a:headEnd/>
            <a:tailEnd/>
          </a:ln>
        </p:spPr>
      </p:pic>
    </p:spTree>
  </p:cSld>
  <p:clrMapOvr>
    <a:masterClrMapping/>
  </p:clrMapOvr>
  <p:transition>
    <p:wedg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نص 1"/>
          <p:cNvSpPr>
            <a:spLocks noGrp="1"/>
          </p:cNvSpPr>
          <p:nvPr>
            <p:ph type="body" idx="1"/>
          </p:nvPr>
        </p:nvSpPr>
        <p:spPr/>
        <p:txBody>
          <a:bodyPr/>
          <a:lstStyle/>
          <a:p>
            <a:endParaRPr lang="ar-SA"/>
          </a:p>
        </p:txBody>
      </p:sp>
      <p:sp>
        <p:nvSpPr>
          <p:cNvPr id="3" name="عنوان 2"/>
          <p:cNvSpPr>
            <a:spLocks noGrp="1"/>
          </p:cNvSpPr>
          <p:nvPr>
            <p:ph type="title"/>
          </p:nvPr>
        </p:nvSpPr>
        <p:spPr>
          <a:xfrm>
            <a:off x="180475" y="2286001"/>
            <a:ext cx="8686800" cy="4953000"/>
          </a:xfrm>
        </p:spPr>
        <p:txBody>
          <a:bodyPr>
            <a:normAutofit fontScale="90000"/>
          </a:bodyPr>
          <a:lstStyle/>
          <a:p>
            <a:pPr algn="l" rtl="0"/>
            <a:r>
              <a:rPr lang="en-US" sz="4400" dirty="0"/>
              <a:t>SECOND STAGE Lec.No.5</a:t>
            </a:r>
            <a:br>
              <a:rPr lang="en-US" sz="4400" dirty="0"/>
            </a:br>
            <a:r>
              <a:rPr lang="en-US" sz="4400" i="1" dirty="0" err="1"/>
              <a:t>Dr.Mukhalled.Al-Asady</a:t>
            </a:r>
            <a:br>
              <a:rPr lang="en-US" sz="4400" dirty="0"/>
            </a:br>
            <a:r>
              <a:rPr lang="en-US" sz="4400" b="1" dirty="0">
                <a:solidFill>
                  <a:schemeClr val="tx1"/>
                </a:solidFill>
              </a:rPr>
              <a:t> (Oral &amp; maxillofacial surgeon) </a:t>
            </a:r>
            <a:br>
              <a:rPr lang="en-US" sz="4400" dirty="0"/>
            </a:br>
            <a:r>
              <a:rPr lang="en-US" sz="4400" dirty="0"/>
              <a:t>B.D.S-C.A.B.M.F.S</a:t>
            </a:r>
            <a:br>
              <a:rPr lang="en-US" sz="4400" dirty="0"/>
            </a:br>
            <a:r>
              <a:rPr lang="en-US" sz="4400" dirty="0"/>
              <a:t>Al-</a:t>
            </a:r>
            <a:r>
              <a:rPr lang="en-US" sz="4400" dirty="0" err="1"/>
              <a:t>MuthNNa</a:t>
            </a:r>
            <a:r>
              <a:rPr lang="en-US" sz="4400" dirty="0"/>
              <a:t> University</a:t>
            </a:r>
            <a:br>
              <a:rPr lang="en-US" sz="4400" dirty="0"/>
            </a:br>
            <a:r>
              <a:rPr lang="en-US" sz="4400" dirty="0"/>
              <a:t>C0llege of dentistry  </a:t>
            </a:r>
            <a:br>
              <a:rPr lang="en-US" sz="4400" dirty="0"/>
            </a:br>
            <a:r>
              <a:rPr lang="en-US" sz="4400" dirty="0"/>
              <a:t>2024-2025</a:t>
            </a:r>
            <a:br>
              <a:rPr lang="en-US" dirty="0"/>
            </a:br>
            <a:endParaRPr lang="ar-SA"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p:txBody>
          <a:bodyPr/>
          <a:lstStyle/>
          <a:p>
            <a:r>
              <a:rPr lang="en-US" sz="4800" b="1" i="1" dirty="0">
                <a:solidFill>
                  <a:schemeClr val="accent6"/>
                </a:solidFill>
              </a:rPr>
              <a:t>GENERAL ANATOMY</a:t>
            </a:r>
            <a:endParaRPr lang="ar-SA" sz="4800" b="1" i="1" dirty="0">
              <a:solidFill>
                <a:schemeClr val="accent6"/>
              </a:solidFill>
            </a:endParaRPr>
          </a:p>
        </p:txBody>
      </p:sp>
    </p:spTree>
  </p:cSld>
  <p:clrMapOvr>
    <a:masterClrMapping/>
  </p:clrMapOvr>
  <p:transition>
    <p:wedg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p:txBody>
          <a:bodyPr>
            <a:noAutofit/>
          </a:bodyPr>
          <a:lstStyle/>
          <a:p>
            <a:r>
              <a:rPr lang="en-US" sz="4800" b="1" i="1" dirty="0">
                <a:solidFill>
                  <a:srgbClr val="00B050"/>
                </a:solidFill>
              </a:rPr>
              <a:t>PAROTID REGION \Part one</a:t>
            </a:r>
            <a:endParaRPr lang="ar-SA" sz="4800" b="1" i="1" dirty="0">
              <a:solidFill>
                <a:srgbClr val="00B050"/>
              </a:solidFill>
            </a:endParaRPr>
          </a:p>
        </p:txBody>
      </p:sp>
    </p:spTree>
  </p:cSld>
  <p:clrMapOvr>
    <a:masterClrMapping/>
  </p:clrMapOvr>
  <p:transition>
    <p:wedg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parotid gland"/>
          <p:cNvPicPr>
            <a:picLocks noChangeAspect="1" noChangeArrowheads="1"/>
          </p:cNvPicPr>
          <p:nvPr/>
        </p:nvPicPr>
        <p:blipFill>
          <a:blip r:embed="rId2" cstate="print"/>
          <a:srcRect/>
          <a:stretch>
            <a:fillRect/>
          </a:stretch>
        </p:blipFill>
        <p:spPr bwMode="auto">
          <a:xfrm>
            <a:off x="152400" y="381000"/>
            <a:ext cx="8839200" cy="6324600"/>
          </a:xfrm>
          <a:prstGeom prst="rect">
            <a:avLst/>
          </a:prstGeom>
          <a:noFill/>
        </p:spPr>
      </p:pic>
    </p:spTree>
  </p:cSld>
  <p:clrMapOvr>
    <a:masterClrMapping/>
  </p:clrMapOvr>
  <p:transition>
    <p:wedg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sz="4400" b="1" i="1" u="sng" dirty="0">
                <a:solidFill>
                  <a:srgbClr val="C00000"/>
                </a:solidFill>
              </a:rPr>
              <a:t>OVERVIEW:</a:t>
            </a:r>
            <a:br>
              <a:rPr lang="en-US" dirty="0"/>
            </a:br>
            <a:endParaRPr lang="ar-SA" dirty="0"/>
          </a:p>
        </p:txBody>
      </p:sp>
      <p:sp>
        <p:nvSpPr>
          <p:cNvPr id="3" name="عنصر نائب للمحتوى 2"/>
          <p:cNvSpPr>
            <a:spLocks noGrp="1"/>
          </p:cNvSpPr>
          <p:nvPr>
            <p:ph idx="1"/>
          </p:nvPr>
        </p:nvSpPr>
        <p:spPr/>
        <p:txBody>
          <a:bodyPr>
            <a:normAutofit lnSpcReduction="10000"/>
          </a:bodyPr>
          <a:lstStyle/>
          <a:p>
            <a:pPr algn="l" rtl="0"/>
            <a:r>
              <a:rPr lang="en-US" sz="4800" b="1" dirty="0"/>
              <a:t>The parotid region </a:t>
            </a:r>
            <a:r>
              <a:rPr lang="en-US" sz="4800" dirty="0"/>
              <a:t>is the region that located in the </a:t>
            </a:r>
            <a:r>
              <a:rPr lang="en-US" sz="4800" i="1" dirty="0">
                <a:solidFill>
                  <a:srgbClr val="FF0000"/>
                </a:solidFill>
              </a:rPr>
              <a:t>posterolateral part </a:t>
            </a:r>
            <a:r>
              <a:rPr lang="en-US" sz="4800" dirty="0"/>
              <a:t>of the facial region.</a:t>
            </a:r>
          </a:p>
          <a:p>
            <a:pPr algn="l" rtl="0"/>
            <a:endParaRPr lang="en-US" sz="4800" dirty="0"/>
          </a:p>
          <a:p>
            <a:pPr algn="l" rtl="0">
              <a:buNone/>
            </a:pPr>
            <a:r>
              <a:rPr lang="en-US" sz="4800" dirty="0"/>
              <a:t> </a:t>
            </a:r>
            <a:endParaRPr lang="ar-SA" dirty="0"/>
          </a:p>
        </p:txBody>
      </p:sp>
    </p:spTree>
  </p:cSld>
  <p:clrMapOvr>
    <a:masterClrMapping/>
  </p:clrMapOvr>
  <p:transition>
    <p:wedg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p:txBody>
          <a:bodyPr>
            <a:normAutofit/>
          </a:bodyPr>
          <a:lstStyle/>
          <a:p>
            <a:r>
              <a:rPr lang="en-US" sz="4400" b="1" i="1" dirty="0">
                <a:solidFill>
                  <a:srgbClr val="00B0F0"/>
                </a:solidFill>
              </a:rPr>
              <a:t>BOUNDERIES</a:t>
            </a:r>
            <a:endParaRPr lang="ar-SA" sz="4400" b="1" i="1" dirty="0">
              <a:solidFill>
                <a:srgbClr val="00B0F0"/>
              </a:solidFill>
            </a:endParaRPr>
          </a:p>
        </p:txBody>
      </p:sp>
    </p:spTree>
  </p:cSld>
  <p:clrMapOvr>
    <a:masterClrMapping/>
  </p:clrMapOvr>
  <p:transition>
    <p:wedg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0"/>
            <a:r>
              <a:rPr lang="en-US" b="1" dirty="0" err="1"/>
              <a:t>Zygomatic</a:t>
            </a:r>
            <a:r>
              <a:rPr lang="en-US" b="1" dirty="0"/>
              <a:t> arch </a:t>
            </a:r>
            <a:r>
              <a:rPr lang="en-US" b="1" dirty="0">
                <a:solidFill>
                  <a:srgbClr val="FF0000"/>
                </a:solidFill>
              </a:rPr>
              <a:t>superiorly.</a:t>
            </a:r>
          </a:p>
          <a:p>
            <a:pPr algn="just" rtl="0"/>
            <a:r>
              <a:rPr lang="en-US" b="1" dirty="0"/>
              <a:t> External ear and anterior border of the sternocleidomastoid muscle </a:t>
            </a:r>
            <a:r>
              <a:rPr lang="en-US" b="1" dirty="0">
                <a:solidFill>
                  <a:srgbClr val="FF0000"/>
                </a:solidFill>
              </a:rPr>
              <a:t>posteriorly.</a:t>
            </a:r>
          </a:p>
          <a:p>
            <a:pPr algn="just" rtl="0"/>
            <a:r>
              <a:rPr lang="en-US" b="1" dirty="0"/>
              <a:t> </a:t>
            </a:r>
            <a:r>
              <a:rPr lang="en-US" b="1" dirty="0" err="1"/>
              <a:t>Ramus</a:t>
            </a:r>
            <a:r>
              <a:rPr lang="en-US" b="1" dirty="0"/>
              <a:t> </a:t>
            </a:r>
            <a:r>
              <a:rPr lang="en-US" dirty="0"/>
              <a:t>of the mandible </a:t>
            </a:r>
            <a:r>
              <a:rPr lang="en-US" b="1" dirty="0">
                <a:solidFill>
                  <a:srgbClr val="FF0000"/>
                </a:solidFill>
              </a:rPr>
              <a:t>medially.</a:t>
            </a:r>
          </a:p>
          <a:p>
            <a:pPr algn="just" rtl="0"/>
            <a:r>
              <a:rPr lang="en-US" b="1" dirty="0"/>
              <a:t> Anterior border of the </a:t>
            </a:r>
            <a:r>
              <a:rPr lang="en-US" b="1" dirty="0" err="1"/>
              <a:t>masseter</a:t>
            </a:r>
            <a:r>
              <a:rPr lang="en-US" b="1" dirty="0"/>
              <a:t> muscle </a:t>
            </a:r>
            <a:r>
              <a:rPr lang="en-US" b="1" dirty="0" err="1">
                <a:solidFill>
                  <a:srgbClr val="FF0000"/>
                </a:solidFill>
              </a:rPr>
              <a:t>anteriorly</a:t>
            </a:r>
            <a:r>
              <a:rPr lang="en-US" b="1" dirty="0">
                <a:solidFill>
                  <a:srgbClr val="FF0000"/>
                </a:solidFill>
              </a:rPr>
              <a:t>.</a:t>
            </a:r>
          </a:p>
          <a:p>
            <a:pPr algn="just" rtl="0"/>
            <a:r>
              <a:rPr lang="en-US" dirty="0"/>
              <a:t> </a:t>
            </a:r>
            <a:r>
              <a:rPr lang="en-US" b="1" dirty="0"/>
              <a:t>Angle and inferior border of the mandible </a:t>
            </a:r>
            <a:r>
              <a:rPr lang="en-US" b="1" dirty="0">
                <a:solidFill>
                  <a:srgbClr val="FF0000"/>
                </a:solidFill>
              </a:rPr>
              <a:t>inferiorly.</a:t>
            </a:r>
          </a:p>
          <a:p>
            <a:endParaRPr lang="ar-SA" dirty="0"/>
          </a:p>
        </p:txBody>
      </p:sp>
    </p:spTree>
  </p:cSld>
  <p:clrMapOvr>
    <a:masterClrMapping/>
  </p:clrMapOvr>
  <p:transition>
    <p:wedg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52400" y="152400"/>
            <a:ext cx="8763000" cy="6553200"/>
          </a:xfrm>
          <a:prstGeom prst="rect">
            <a:avLst/>
          </a:prstGeom>
          <a:noFill/>
          <a:ln w="9525">
            <a:noFill/>
            <a:miter lim="800000"/>
            <a:headEnd/>
            <a:tailEnd/>
          </a:ln>
        </p:spPr>
      </p:pic>
    </p:spTree>
  </p:cSld>
  <p:clrMapOvr>
    <a:masterClrMapping/>
  </p:clrMapOvr>
  <p:transition>
    <p:wedg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AutoShape 2" descr="Image result for parotid region"/>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SA"/>
          </a:p>
        </p:txBody>
      </p:sp>
      <p:sp>
        <p:nvSpPr>
          <p:cNvPr id="1028" name="AutoShape 4" descr="Image result for parotid region"/>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SA"/>
          </a:p>
        </p:txBody>
      </p:sp>
      <p:pic>
        <p:nvPicPr>
          <p:cNvPr id="1029" name="Picture 5"/>
          <p:cNvPicPr>
            <a:picLocks noChangeAspect="1" noChangeArrowheads="1"/>
          </p:cNvPicPr>
          <p:nvPr/>
        </p:nvPicPr>
        <p:blipFill>
          <a:blip r:embed="rId2" cstate="print"/>
          <a:srcRect/>
          <a:stretch>
            <a:fillRect/>
          </a:stretch>
        </p:blipFill>
        <p:spPr bwMode="auto">
          <a:xfrm>
            <a:off x="304800" y="381000"/>
            <a:ext cx="8534400" cy="6324600"/>
          </a:xfrm>
          <a:prstGeom prst="rect">
            <a:avLst/>
          </a:prstGeom>
          <a:noFill/>
          <a:ln w="9525">
            <a:noFill/>
            <a:miter lim="800000"/>
            <a:headEnd/>
            <a:tailEnd/>
          </a:ln>
        </p:spPr>
      </p:pic>
    </p:spTree>
  </p:cSld>
  <p:clrMapOvr>
    <a:masterClrMapping/>
  </p:clrMapOvr>
  <p:transition>
    <p:wedg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lnSpcReduction="10000"/>
          </a:bodyPr>
          <a:lstStyle/>
          <a:p>
            <a:pPr algn="just" rtl="0"/>
            <a:r>
              <a:rPr lang="en-US" sz="4000" b="1" u="sng" dirty="0">
                <a:solidFill>
                  <a:srgbClr val="FF0000"/>
                </a:solidFill>
              </a:rPr>
              <a:t>The parotid region includes:</a:t>
            </a:r>
          </a:p>
          <a:p>
            <a:pPr algn="just" rtl="0"/>
            <a:r>
              <a:rPr lang="en-US" sz="4000" b="1" dirty="0">
                <a:solidFill>
                  <a:srgbClr val="7030A0"/>
                </a:solidFill>
              </a:rPr>
              <a:t>Parotid gland</a:t>
            </a:r>
          </a:p>
          <a:p>
            <a:pPr algn="just" rtl="0"/>
            <a:r>
              <a:rPr lang="en-US" sz="4000" b="1" dirty="0">
                <a:solidFill>
                  <a:srgbClr val="7030A0"/>
                </a:solidFill>
              </a:rPr>
              <a:t>Parotid duct.</a:t>
            </a:r>
          </a:p>
          <a:p>
            <a:pPr algn="just" rtl="0"/>
            <a:r>
              <a:rPr lang="en-US" sz="4000" b="1" dirty="0">
                <a:solidFill>
                  <a:srgbClr val="7030A0"/>
                </a:solidFill>
              </a:rPr>
              <a:t>Facial nerve (CN VII).</a:t>
            </a:r>
          </a:p>
          <a:p>
            <a:pPr algn="just" rtl="0"/>
            <a:r>
              <a:rPr lang="en-US" sz="4000" b="1" dirty="0">
                <a:solidFill>
                  <a:srgbClr val="7030A0"/>
                </a:solidFill>
              </a:rPr>
              <a:t>Retromandibular vein.</a:t>
            </a:r>
          </a:p>
          <a:p>
            <a:pPr algn="just" rtl="0"/>
            <a:r>
              <a:rPr lang="en-US" sz="4000" b="1" dirty="0">
                <a:solidFill>
                  <a:srgbClr val="7030A0"/>
                </a:solidFill>
              </a:rPr>
              <a:t>External carotid artery.</a:t>
            </a:r>
          </a:p>
          <a:p>
            <a:pPr algn="just" rtl="0"/>
            <a:r>
              <a:rPr lang="en-US" sz="4000" b="1" dirty="0">
                <a:solidFill>
                  <a:srgbClr val="7030A0"/>
                </a:solidFill>
              </a:rPr>
              <a:t>Masseter muscle.</a:t>
            </a:r>
          </a:p>
          <a:p>
            <a:endParaRPr lang="ar-SA" dirty="0"/>
          </a:p>
        </p:txBody>
      </p:sp>
    </p:spTree>
  </p:cSld>
  <p:clrMapOvr>
    <a:masterClrMapping/>
  </p:clrMapOvr>
  <p:transition>
    <p:wedg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en-US" b="1" i="1" u="sng" dirty="0">
                <a:solidFill>
                  <a:srgbClr val="00B050"/>
                </a:solidFill>
              </a:rPr>
              <a:t>Overview and Topographic Anatomy</a:t>
            </a:r>
            <a:br>
              <a:rPr lang="en-US" dirty="0"/>
            </a:br>
            <a:endParaRPr lang="ar-SA" dirty="0"/>
          </a:p>
        </p:txBody>
      </p:sp>
      <p:sp>
        <p:nvSpPr>
          <p:cNvPr id="3" name="عنوان فرعي 2"/>
          <p:cNvSpPr>
            <a:spLocks noGrp="1"/>
          </p:cNvSpPr>
          <p:nvPr>
            <p:ph type="subTitle" idx="1"/>
          </p:nvPr>
        </p:nvSpPr>
        <p:spPr/>
        <p:txBody>
          <a:bodyPr/>
          <a:lstStyle/>
          <a:p>
            <a:pPr rtl="0"/>
            <a:r>
              <a:rPr lang="en-US" sz="4000" b="1" i="1" u="sng" dirty="0">
                <a:solidFill>
                  <a:srgbClr val="FF0000"/>
                </a:solidFill>
              </a:rPr>
              <a:t>PAROTID GLAND</a:t>
            </a:r>
            <a:endParaRPr lang="en-US" sz="4000" dirty="0">
              <a:solidFill>
                <a:srgbClr val="FF0000"/>
              </a:solidFill>
            </a:endParaRPr>
          </a:p>
          <a:p>
            <a:endParaRPr lang="ar-SA" dirty="0"/>
          </a:p>
        </p:txBody>
      </p:sp>
    </p:spTree>
  </p:cSld>
  <p:clrMapOvr>
    <a:masterClrMapping/>
  </p:clrMapOvr>
  <p:transition>
    <p:wedg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b="1" i="1" u="sng" dirty="0">
                <a:solidFill>
                  <a:srgbClr val="00B050"/>
                </a:solidFill>
              </a:rPr>
              <a:t>GENERAL INFORMATION</a:t>
            </a:r>
            <a:br>
              <a:rPr lang="en-US" dirty="0">
                <a:solidFill>
                  <a:srgbClr val="00B050"/>
                </a:solidFill>
              </a:rPr>
            </a:br>
            <a:endParaRPr lang="ar-SA" dirty="0">
              <a:solidFill>
                <a:srgbClr val="00B050"/>
              </a:solidFill>
            </a:endParaRPr>
          </a:p>
        </p:txBody>
      </p:sp>
      <p:sp>
        <p:nvSpPr>
          <p:cNvPr id="3" name="عنصر نائب للمحتوى 2"/>
          <p:cNvSpPr>
            <a:spLocks noGrp="1"/>
          </p:cNvSpPr>
          <p:nvPr>
            <p:ph idx="1"/>
          </p:nvPr>
        </p:nvSpPr>
        <p:spPr/>
        <p:txBody>
          <a:bodyPr/>
          <a:lstStyle/>
          <a:p>
            <a:pPr lvl="0" algn="just" rtl="0"/>
            <a:r>
              <a:rPr lang="en-US" sz="3600" b="1" i="1" dirty="0"/>
              <a:t>The largest of all the major salivary glands.</a:t>
            </a:r>
          </a:p>
          <a:p>
            <a:pPr lvl="0" algn="just" rtl="0"/>
            <a:r>
              <a:rPr lang="en-US" sz="3600" b="1" i="1" dirty="0"/>
              <a:t>Entirely </a:t>
            </a:r>
            <a:r>
              <a:rPr lang="en-US" sz="3600" b="1" i="1" u="sng" dirty="0">
                <a:solidFill>
                  <a:srgbClr val="C00000"/>
                </a:solidFill>
              </a:rPr>
              <a:t>serous</a:t>
            </a:r>
            <a:r>
              <a:rPr lang="en-US" sz="3600" b="1" i="1" dirty="0"/>
              <a:t> in secretion.</a:t>
            </a:r>
          </a:p>
          <a:p>
            <a:pPr lvl="0" algn="just" rtl="0"/>
            <a:r>
              <a:rPr lang="en-US" sz="3600" b="1" i="1" dirty="0"/>
              <a:t>Pyramidal in shape, with up to 5 processes (or extensions)</a:t>
            </a:r>
          </a:p>
          <a:p>
            <a:pPr lvl="0" algn="just" rtl="0"/>
            <a:r>
              <a:rPr lang="en-US" sz="3600" b="1" i="1" dirty="0"/>
              <a:t>The gland’s capsule is from the </a:t>
            </a:r>
            <a:r>
              <a:rPr lang="en-US" sz="3600" b="1" i="1" dirty="0">
                <a:solidFill>
                  <a:srgbClr val="C00000"/>
                </a:solidFill>
              </a:rPr>
              <a:t>deep cervical fascia.</a:t>
            </a:r>
          </a:p>
          <a:p>
            <a:endParaRPr lang="ar-SA" dirty="0"/>
          </a:p>
        </p:txBody>
      </p:sp>
    </p:spTree>
  </p:cSld>
  <p:clrMapOvr>
    <a:masterClrMapping/>
  </p:clrMapOvr>
  <p:transition>
    <p:wedg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Image result for parotid gland"/>
          <p:cNvPicPr>
            <a:picLocks noChangeAspect="1" noChangeArrowheads="1"/>
          </p:cNvPicPr>
          <p:nvPr/>
        </p:nvPicPr>
        <p:blipFill>
          <a:blip r:embed="rId2" cstate="print"/>
          <a:srcRect/>
          <a:stretch>
            <a:fillRect/>
          </a:stretch>
        </p:blipFill>
        <p:spPr bwMode="auto">
          <a:xfrm>
            <a:off x="304800" y="152400"/>
            <a:ext cx="8534400" cy="6553200"/>
          </a:xfrm>
          <a:prstGeom prst="rect">
            <a:avLst/>
          </a:prstGeom>
          <a:noFill/>
        </p:spPr>
      </p:pic>
    </p:spTree>
  </p:cSld>
  <p:clrMapOvr>
    <a:masterClrMapping/>
  </p:clrMapOvr>
  <p:transition>
    <p:wedg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9470A31B-60B9-BAA5-80A4-8ACB4BDE48EB}"/>
              </a:ext>
            </a:extLst>
          </p:cNvPr>
          <p:cNvPicPr>
            <a:picLocks noChangeAspect="1"/>
          </p:cNvPicPr>
          <p:nvPr/>
        </p:nvPicPr>
        <p:blipFill>
          <a:blip r:embed="rId2"/>
          <a:stretch>
            <a:fillRect/>
          </a:stretch>
        </p:blipFill>
        <p:spPr>
          <a:xfrm>
            <a:off x="381000" y="152400"/>
            <a:ext cx="8381999" cy="6400800"/>
          </a:xfrm>
          <a:prstGeom prst="rect">
            <a:avLst/>
          </a:prstGeom>
        </p:spPr>
      </p:pic>
    </p:spTree>
    <p:extLst>
      <p:ext uri="{BB962C8B-B14F-4D97-AF65-F5344CB8AC3E}">
        <p14:creationId xmlns:p14="http://schemas.microsoft.com/office/powerpoint/2010/main" val="3345598333"/>
      </p:ext>
    </p:extLst>
  </p:cSld>
  <p:clrMapOvr>
    <a:masterClrMapping/>
  </p:clrMapOvr>
  <p:transition>
    <p:wedg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19A22876-B433-CF33-320B-C5BA0114EFD4}"/>
              </a:ext>
            </a:extLst>
          </p:cNvPr>
          <p:cNvSpPr>
            <a:spLocks noGrp="1"/>
          </p:cNvSpPr>
          <p:nvPr>
            <p:ph type="title"/>
          </p:nvPr>
        </p:nvSpPr>
        <p:spPr/>
        <p:txBody>
          <a:bodyPr/>
          <a:lstStyle/>
          <a:p>
            <a:r>
              <a:rPr lang="en-US" dirty="0">
                <a:solidFill>
                  <a:srgbClr val="C00000"/>
                </a:solidFill>
              </a:rPr>
              <a:t>Deep Cervical Fascia</a:t>
            </a:r>
          </a:p>
        </p:txBody>
      </p:sp>
      <p:sp>
        <p:nvSpPr>
          <p:cNvPr id="3" name="عنصر نائب للمحتوى 2">
            <a:extLst>
              <a:ext uri="{FF2B5EF4-FFF2-40B4-BE49-F238E27FC236}">
                <a16:creationId xmlns:a16="http://schemas.microsoft.com/office/drawing/2014/main" id="{80562125-E57F-E34F-DFD9-5C1A83D9F31F}"/>
              </a:ext>
            </a:extLst>
          </p:cNvPr>
          <p:cNvSpPr>
            <a:spLocks noGrp="1"/>
          </p:cNvSpPr>
          <p:nvPr>
            <p:ph idx="1"/>
          </p:nvPr>
        </p:nvSpPr>
        <p:spPr/>
        <p:txBody>
          <a:bodyPr>
            <a:normAutofit lnSpcReduction="10000"/>
          </a:bodyPr>
          <a:lstStyle/>
          <a:p>
            <a:pPr algn="just" rtl="0"/>
            <a:r>
              <a:rPr lang="en-US" sz="3600" dirty="0"/>
              <a:t>The deep cervical fascia lies, as its name suggests, 'deep' to the superficial fascia and platysma muscle. </a:t>
            </a:r>
          </a:p>
          <a:p>
            <a:pPr algn="just" rtl="0"/>
            <a:r>
              <a:rPr lang="en-US" sz="3600" dirty="0"/>
              <a:t>This fascia is organized into several layers.</a:t>
            </a:r>
          </a:p>
          <a:p>
            <a:pPr algn="just" rtl="0"/>
            <a:r>
              <a:rPr lang="en-US" sz="3600" dirty="0"/>
              <a:t> These layers act like a shirt collar, supporting the structures and vessels of the neck.</a:t>
            </a:r>
          </a:p>
        </p:txBody>
      </p:sp>
    </p:spTree>
    <p:extLst>
      <p:ext uri="{BB962C8B-B14F-4D97-AF65-F5344CB8AC3E}">
        <p14:creationId xmlns:p14="http://schemas.microsoft.com/office/powerpoint/2010/main" val="388508341"/>
      </p:ext>
    </p:extLst>
  </p:cSld>
  <p:clrMapOvr>
    <a:masterClrMapping/>
  </p:clrMapOvr>
  <p:transition>
    <p:wedg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614282B2-0981-F787-0E4D-2A5CDD6039EA}"/>
              </a:ext>
            </a:extLst>
          </p:cNvPr>
          <p:cNvPicPr>
            <a:picLocks noChangeAspect="1"/>
          </p:cNvPicPr>
          <p:nvPr/>
        </p:nvPicPr>
        <p:blipFill>
          <a:blip r:embed="rId2"/>
          <a:stretch>
            <a:fillRect/>
          </a:stretch>
        </p:blipFill>
        <p:spPr>
          <a:xfrm>
            <a:off x="152400" y="857250"/>
            <a:ext cx="8915400" cy="5143500"/>
          </a:xfrm>
          <a:prstGeom prst="rect">
            <a:avLst/>
          </a:prstGeom>
        </p:spPr>
      </p:pic>
    </p:spTree>
    <p:extLst>
      <p:ext uri="{BB962C8B-B14F-4D97-AF65-F5344CB8AC3E}">
        <p14:creationId xmlns:p14="http://schemas.microsoft.com/office/powerpoint/2010/main" val="1679025764"/>
      </p:ext>
    </p:extLst>
  </p:cSld>
  <p:clrMapOvr>
    <a:masterClrMapping/>
  </p:clrMapOvr>
  <p:transition>
    <p:wedg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Image result for parotid region"/>
          <p:cNvPicPr>
            <a:picLocks noChangeAspect="1" noChangeArrowheads="1"/>
          </p:cNvPicPr>
          <p:nvPr/>
        </p:nvPicPr>
        <p:blipFill>
          <a:blip r:embed="rId2" cstate="print"/>
          <a:srcRect/>
          <a:stretch>
            <a:fillRect/>
          </a:stretch>
        </p:blipFill>
        <p:spPr bwMode="auto">
          <a:xfrm>
            <a:off x="152400" y="152400"/>
            <a:ext cx="8763000" cy="6477000"/>
          </a:xfrm>
          <a:prstGeom prst="rect">
            <a:avLst/>
          </a:prstGeom>
          <a:noFill/>
        </p:spPr>
      </p:pic>
    </p:spTree>
  </p:cSld>
  <p:clrMapOvr>
    <a:masterClrMapping/>
  </p:clrMapOvr>
  <p:transition>
    <p:wedg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0A77EDE-CA5C-8F93-84FB-176A8506C5F4}"/>
              </a:ext>
            </a:extLst>
          </p:cNvPr>
          <p:cNvSpPr>
            <a:spLocks noGrp="1"/>
          </p:cNvSpPr>
          <p:nvPr>
            <p:ph type="title"/>
          </p:nvPr>
        </p:nvSpPr>
        <p:spPr>
          <a:xfrm>
            <a:off x="304800" y="228600"/>
            <a:ext cx="8686800" cy="1066800"/>
          </a:xfrm>
        </p:spPr>
        <p:txBody>
          <a:bodyPr>
            <a:normAutofit fontScale="90000"/>
          </a:bodyPr>
          <a:lstStyle/>
          <a:p>
            <a:r>
              <a:rPr lang="en-US" sz="2200" dirty="0">
                <a:solidFill>
                  <a:srgbClr val="FF0000"/>
                </a:solidFill>
              </a:rPr>
              <a:t>The gland is an irregular lobulated mass, sends ‘processes’ in various directions. These include:</a:t>
            </a:r>
            <a:br>
              <a:rPr lang="en-US" sz="2200" dirty="0">
                <a:solidFill>
                  <a:srgbClr val="FF0000"/>
                </a:solidFill>
              </a:rPr>
            </a:br>
            <a:endParaRPr lang="en-US" dirty="0">
              <a:solidFill>
                <a:srgbClr val="FF0000"/>
              </a:solidFill>
            </a:endParaRPr>
          </a:p>
        </p:txBody>
      </p:sp>
      <p:sp>
        <p:nvSpPr>
          <p:cNvPr id="3" name="عنصر نائب للمحتوى 2">
            <a:extLst>
              <a:ext uri="{FF2B5EF4-FFF2-40B4-BE49-F238E27FC236}">
                <a16:creationId xmlns:a16="http://schemas.microsoft.com/office/drawing/2014/main" id="{D46150A2-4EBB-4EA6-CE7B-6A75EDA02185}"/>
              </a:ext>
            </a:extLst>
          </p:cNvPr>
          <p:cNvSpPr>
            <a:spLocks noGrp="1"/>
          </p:cNvSpPr>
          <p:nvPr>
            <p:ph idx="1"/>
          </p:nvPr>
        </p:nvSpPr>
        <p:spPr/>
        <p:txBody>
          <a:bodyPr>
            <a:normAutofit fontScale="85000" lnSpcReduction="20000"/>
          </a:bodyPr>
          <a:lstStyle/>
          <a:p>
            <a:pPr marL="0" indent="0" algn="just" rtl="0">
              <a:buNone/>
            </a:pPr>
            <a:r>
              <a:rPr lang="en-US" b="1" dirty="0">
                <a:solidFill>
                  <a:srgbClr val="C00000"/>
                </a:solidFill>
              </a:rPr>
              <a:t>1.	Glenoid process </a:t>
            </a:r>
            <a:r>
              <a:rPr lang="en-US" dirty="0"/>
              <a:t>that extends upward behind the temporo-mandibular  joint, in front of external auditory meatus </a:t>
            </a:r>
          </a:p>
          <a:p>
            <a:pPr marL="0" indent="0" algn="just" rtl="0">
              <a:buNone/>
            </a:pPr>
            <a:r>
              <a:rPr lang="en-US" b="1" dirty="0">
                <a:solidFill>
                  <a:srgbClr val="C00000"/>
                </a:solidFill>
              </a:rPr>
              <a:t>2.	Facial process </a:t>
            </a:r>
            <a:r>
              <a:rPr lang="en-US" dirty="0"/>
              <a:t>that extends anteriorly onto the masseter muscle </a:t>
            </a:r>
          </a:p>
          <a:p>
            <a:pPr marL="0" indent="0" algn="just" rtl="0">
              <a:buNone/>
            </a:pPr>
            <a:r>
              <a:rPr lang="en-US" b="1" dirty="0">
                <a:solidFill>
                  <a:srgbClr val="C00000"/>
                </a:solidFill>
              </a:rPr>
              <a:t>3.	Accessory process (part), </a:t>
            </a:r>
            <a:r>
              <a:rPr lang="en-US" dirty="0"/>
              <a:t>small part of facial process lying along the parotid duct </a:t>
            </a:r>
          </a:p>
          <a:p>
            <a:pPr marL="0" indent="0" algn="just" rtl="0">
              <a:buNone/>
            </a:pPr>
            <a:r>
              <a:rPr lang="en-US" b="1" dirty="0">
                <a:solidFill>
                  <a:srgbClr val="C00000"/>
                </a:solidFill>
              </a:rPr>
              <a:t>4.	Pterygoid process </a:t>
            </a:r>
            <a:r>
              <a:rPr lang="en-US" dirty="0"/>
              <a:t>that extends forward from the deeper part, lies between the medial pterygoid muscle &amp; the ramus of mandible</a:t>
            </a:r>
          </a:p>
          <a:p>
            <a:pPr marL="0" indent="0" algn="just" rtl="0">
              <a:buNone/>
            </a:pPr>
            <a:r>
              <a:rPr lang="en-US" b="1" dirty="0">
                <a:solidFill>
                  <a:srgbClr val="C00000"/>
                </a:solidFill>
              </a:rPr>
              <a:t>5.	Carotid process </a:t>
            </a:r>
            <a:r>
              <a:rPr lang="en-US" dirty="0"/>
              <a:t>that lies posterior to the external carotid artery </a:t>
            </a:r>
          </a:p>
          <a:p>
            <a:pPr algn="l" rtl="0"/>
            <a:endParaRPr lang="en-US" dirty="0"/>
          </a:p>
        </p:txBody>
      </p:sp>
    </p:spTree>
    <p:extLst>
      <p:ext uri="{BB962C8B-B14F-4D97-AF65-F5344CB8AC3E}">
        <p14:creationId xmlns:p14="http://schemas.microsoft.com/office/powerpoint/2010/main" val="1896386824"/>
      </p:ext>
    </p:extLst>
  </p:cSld>
  <p:clrMapOvr>
    <a:masterClrMapping/>
  </p:clrMapOvr>
  <p:transition>
    <p:wedg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1" descr="C:\Documents and Settings\user\My Documents\My Pictures\Copy of 234.png"/>
          <p:cNvPicPr>
            <a:picLocks noChangeAspect="1" noChangeArrowheads="1"/>
          </p:cNvPicPr>
          <p:nvPr/>
        </p:nvPicPr>
        <p:blipFill>
          <a:blip r:embed="rId2" cstate="print"/>
          <a:srcRect/>
          <a:stretch>
            <a:fillRect/>
          </a:stretch>
        </p:blipFill>
        <p:spPr bwMode="auto">
          <a:xfrm>
            <a:off x="228600" y="228600"/>
            <a:ext cx="8686800" cy="6400800"/>
          </a:xfrm>
          <a:prstGeom prst="rect">
            <a:avLst/>
          </a:prstGeom>
          <a:noFill/>
          <a:ln w="9525">
            <a:noFill/>
            <a:miter lim="800000"/>
            <a:headEnd/>
            <a:tailEnd/>
          </a:ln>
        </p:spPr>
      </p:pic>
    </p:spTree>
  </p:cSld>
  <p:clrMapOvr>
    <a:masterClrMapping/>
  </p:clrMapOvr>
  <p:transition>
    <p:wedg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p:txBody>
          <a:bodyPr/>
          <a:lstStyle/>
          <a:p>
            <a:r>
              <a:rPr lang="en-US" sz="4000" b="1" i="1" u="sng" dirty="0">
                <a:solidFill>
                  <a:srgbClr val="FF0000"/>
                </a:solidFill>
              </a:rPr>
              <a:t>ANATOMIC LANDMARKS</a:t>
            </a:r>
            <a:endParaRPr lang="en-US" sz="4000" dirty="0">
              <a:solidFill>
                <a:srgbClr val="FF0000"/>
              </a:solidFill>
            </a:endParaRPr>
          </a:p>
          <a:p>
            <a:endParaRPr lang="ar-SA" dirty="0"/>
          </a:p>
        </p:txBody>
      </p:sp>
    </p:spTree>
  </p:cSld>
  <p:clrMapOvr>
    <a:masterClrMapping/>
  </p:clrMapOvr>
  <p:transition>
    <p:wedg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lnSpcReduction="10000"/>
          </a:bodyPr>
          <a:lstStyle/>
          <a:p>
            <a:pPr algn="just" rtl="0">
              <a:buNone/>
            </a:pPr>
            <a:r>
              <a:rPr lang="en-US" b="1" dirty="0"/>
              <a:t>1.Approximately 75% or more of the parotid gland overlies the masseter muscle; the rest is retromandibular.</a:t>
            </a:r>
          </a:p>
          <a:p>
            <a:pPr algn="just" rtl="0">
              <a:buNone/>
            </a:pPr>
            <a:endParaRPr lang="en-US" b="1" dirty="0"/>
          </a:p>
          <a:p>
            <a:pPr algn="just" rtl="0">
              <a:buNone/>
            </a:pPr>
            <a:r>
              <a:rPr lang="en-US" b="1" dirty="0"/>
              <a:t>2.Facial nerve enters the parotid fossa by passing </a:t>
            </a:r>
            <a:r>
              <a:rPr lang="en-US" b="1" dirty="0">
                <a:solidFill>
                  <a:srgbClr val="FF0000"/>
                </a:solidFill>
              </a:rPr>
              <a:t>between the stylohyoid muscle and the posterior belly of the digastric muscle</a:t>
            </a:r>
            <a:r>
              <a:rPr lang="en-US" b="1" dirty="0"/>
              <a:t>, then splits the gland into a superficial lobe and a deep lobe that are connected by an isthmus.</a:t>
            </a:r>
          </a:p>
          <a:p>
            <a:pPr algn="just" rtl="0">
              <a:buNone/>
            </a:pPr>
            <a:endParaRPr lang="en-US" dirty="0"/>
          </a:p>
          <a:p>
            <a:pPr algn="just" rtl="0">
              <a:buNone/>
            </a:pPr>
            <a:endParaRPr lang="en-US" dirty="0"/>
          </a:p>
          <a:p>
            <a:endParaRPr lang="ar-SA" dirty="0"/>
          </a:p>
        </p:txBody>
      </p:sp>
    </p:spTree>
  </p:cSld>
  <p:clrMapOvr>
    <a:masterClrMapping/>
  </p:clrMapOvr>
  <p:transition>
    <p:wedg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0">
              <a:buNone/>
            </a:pPr>
            <a:r>
              <a:rPr lang="en-US" b="1" dirty="0">
                <a:solidFill>
                  <a:schemeClr val="tx1"/>
                </a:solidFill>
              </a:rPr>
              <a:t>3.Deep lobe lies adjacent to the lateral pharyngeal space.</a:t>
            </a:r>
          </a:p>
          <a:p>
            <a:pPr algn="just" rtl="0">
              <a:buNone/>
            </a:pPr>
            <a:r>
              <a:rPr lang="en-US" b="1" dirty="0">
                <a:solidFill>
                  <a:schemeClr val="tx1"/>
                </a:solidFill>
              </a:rPr>
              <a:t>4.</a:t>
            </a:r>
            <a:r>
              <a:rPr lang="en-US" b="1" dirty="0">
                <a:solidFill>
                  <a:srgbClr val="FF0000"/>
                </a:solidFill>
              </a:rPr>
              <a:t>Transverse facial artery </a:t>
            </a:r>
            <a:r>
              <a:rPr lang="en-US" b="1" dirty="0">
                <a:solidFill>
                  <a:schemeClr val="tx1"/>
                </a:solidFill>
              </a:rPr>
              <a:t>parallels the parotid duct slightly superior to the duct.</a:t>
            </a:r>
          </a:p>
          <a:p>
            <a:pPr algn="just" rtl="0">
              <a:buNone/>
            </a:pPr>
            <a:r>
              <a:rPr lang="en-US" b="1" dirty="0">
                <a:solidFill>
                  <a:schemeClr val="tx1"/>
                </a:solidFill>
              </a:rPr>
              <a:t>5.Buccal and zygomatic branches of the facial nerve form an anastomosing loop superficial to the parotid duct</a:t>
            </a:r>
            <a:r>
              <a:rPr lang="en-US" b="1" i="1" u="sng" dirty="0">
                <a:solidFill>
                  <a:schemeClr val="tx1"/>
                </a:solidFill>
              </a:rPr>
              <a:t>.</a:t>
            </a:r>
            <a:endParaRPr lang="en-US" b="1" dirty="0">
              <a:solidFill>
                <a:schemeClr val="tx1"/>
              </a:solidFill>
            </a:endParaRPr>
          </a:p>
          <a:p>
            <a:pPr algn="just" rtl="0">
              <a:buNone/>
            </a:pPr>
            <a:endParaRPr lang="en-US" dirty="0"/>
          </a:p>
          <a:p>
            <a:endParaRPr lang="ar-SA" dirty="0"/>
          </a:p>
        </p:txBody>
      </p:sp>
    </p:spTree>
  </p:cSld>
  <p:clrMapOvr>
    <a:masterClrMapping/>
  </p:clrMapOvr>
  <p:transition>
    <p:wedg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parotid gland"/>
          <p:cNvPicPr>
            <a:picLocks noChangeAspect="1" noChangeArrowheads="1"/>
          </p:cNvPicPr>
          <p:nvPr/>
        </p:nvPicPr>
        <p:blipFill>
          <a:blip r:embed="rId2" cstate="print"/>
          <a:srcRect/>
          <a:stretch>
            <a:fillRect/>
          </a:stretch>
        </p:blipFill>
        <p:spPr bwMode="auto">
          <a:xfrm>
            <a:off x="266700" y="190500"/>
            <a:ext cx="8610600" cy="6477000"/>
          </a:xfrm>
          <a:prstGeom prst="rect">
            <a:avLst/>
          </a:prstGeom>
          <a:noFill/>
        </p:spPr>
      </p:pic>
    </p:spTree>
  </p:cSld>
  <p:clrMapOvr>
    <a:masterClrMapping/>
  </p:clrMapOvr>
  <p:transition>
    <p:wedg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1E4A4312-5132-74D0-82FE-C4C39EC5D3D9}"/>
              </a:ext>
            </a:extLst>
          </p:cNvPr>
          <p:cNvSpPr>
            <a:spLocks noGrp="1"/>
          </p:cNvSpPr>
          <p:nvPr>
            <p:ph type="title"/>
          </p:nvPr>
        </p:nvSpPr>
        <p:spPr/>
        <p:txBody>
          <a:bodyPr/>
          <a:lstStyle/>
          <a:p>
            <a:endParaRPr lang="en-US"/>
          </a:p>
        </p:txBody>
      </p:sp>
      <p:sp>
        <p:nvSpPr>
          <p:cNvPr id="3" name="عنصر نائب للمحتوى 2">
            <a:extLst>
              <a:ext uri="{FF2B5EF4-FFF2-40B4-BE49-F238E27FC236}">
                <a16:creationId xmlns:a16="http://schemas.microsoft.com/office/drawing/2014/main" id="{42EFAC58-49D5-E8BE-54F5-9EC90C11121F}"/>
              </a:ext>
            </a:extLst>
          </p:cNvPr>
          <p:cNvSpPr>
            <a:spLocks noGrp="1"/>
          </p:cNvSpPr>
          <p:nvPr>
            <p:ph idx="1"/>
          </p:nvPr>
        </p:nvSpPr>
        <p:spPr/>
        <p:txBody>
          <a:bodyPr/>
          <a:lstStyle/>
          <a:p>
            <a:pPr marL="0" indent="0" algn="just" rtl="0">
              <a:buNone/>
            </a:pPr>
            <a:r>
              <a:rPr lang="en-US" b="1" dirty="0"/>
              <a:t>6.The parotid gland is the </a:t>
            </a:r>
            <a:r>
              <a:rPr lang="en-US" b="1" dirty="0">
                <a:solidFill>
                  <a:srgbClr val="FF0000"/>
                </a:solidFill>
              </a:rPr>
              <a:t>largest </a:t>
            </a:r>
            <a:r>
              <a:rPr lang="en-US" b="1" dirty="0"/>
              <a:t>of three paired salivary glands. </a:t>
            </a:r>
          </a:p>
          <a:p>
            <a:pPr marL="0" indent="0" algn="just" rtl="0">
              <a:buNone/>
            </a:pPr>
            <a:r>
              <a:rPr lang="en-US" b="1" dirty="0"/>
              <a:t>7.It composed mostly of </a:t>
            </a:r>
            <a:r>
              <a:rPr lang="en-US" b="1" dirty="0">
                <a:solidFill>
                  <a:srgbClr val="FF0000"/>
                </a:solidFill>
              </a:rPr>
              <a:t>serous acini</a:t>
            </a:r>
            <a:r>
              <a:rPr lang="en-US" b="1" dirty="0"/>
              <a:t>. </a:t>
            </a:r>
          </a:p>
          <a:p>
            <a:pPr marL="0" indent="0" algn="just" rtl="0">
              <a:buNone/>
            </a:pPr>
            <a:r>
              <a:rPr lang="en-US" b="1" dirty="0"/>
              <a:t>8.Although the facial nerve (CN VII) is embedded within the parotid gland, the branches extending from the gland to innervate the muscles of facial expression are encountered during the dissection of the face.</a:t>
            </a:r>
          </a:p>
          <a:p>
            <a:pPr marL="0" indent="0" algn="l" rtl="0">
              <a:buNone/>
            </a:pPr>
            <a:endParaRPr lang="en-US" dirty="0"/>
          </a:p>
        </p:txBody>
      </p:sp>
    </p:spTree>
    <p:extLst>
      <p:ext uri="{BB962C8B-B14F-4D97-AF65-F5344CB8AC3E}">
        <p14:creationId xmlns:p14="http://schemas.microsoft.com/office/powerpoint/2010/main" val="2101315057"/>
      </p:ext>
    </p:extLst>
  </p:cSld>
  <p:clrMapOvr>
    <a:masterClrMapping/>
  </p:clrMapOvr>
  <p:transition>
    <p:wedg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l" rtl="0">
              <a:buNone/>
            </a:pPr>
            <a:r>
              <a:rPr lang="en-US" sz="4000" dirty="0"/>
              <a:t>9. </a:t>
            </a:r>
            <a:r>
              <a:rPr lang="en-US" sz="4000" b="1" dirty="0">
                <a:solidFill>
                  <a:srgbClr val="FF0000"/>
                </a:solidFill>
              </a:rPr>
              <a:t>The facial nerve </a:t>
            </a:r>
            <a:r>
              <a:rPr lang="en-US" sz="4000" dirty="0"/>
              <a:t>divides the gland into</a:t>
            </a:r>
            <a:r>
              <a:rPr lang="en-US" sz="4000" b="1" dirty="0"/>
              <a:t> </a:t>
            </a:r>
            <a:r>
              <a:rPr lang="en-US" sz="4000" b="1" u="sng" dirty="0"/>
              <a:t>superficial </a:t>
            </a:r>
            <a:r>
              <a:rPr lang="en-US" sz="4000" u="sng" dirty="0"/>
              <a:t>and </a:t>
            </a:r>
            <a:r>
              <a:rPr lang="en-US" sz="4000" b="1" u="sng" dirty="0"/>
              <a:t>deep lobes.</a:t>
            </a:r>
            <a:endParaRPr lang="en-US" sz="4000" dirty="0"/>
          </a:p>
          <a:p>
            <a:endParaRPr lang="ar-SA" dirty="0"/>
          </a:p>
        </p:txBody>
      </p:sp>
    </p:spTree>
  </p:cSld>
  <p:clrMapOvr>
    <a:masterClrMapping/>
  </p:clrMapOvr>
  <p:transition>
    <p:wedg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Image result for lobes of parotid gland"/>
          <p:cNvPicPr>
            <a:picLocks noChangeAspect="1" noChangeArrowheads="1"/>
          </p:cNvPicPr>
          <p:nvPr/>
        </p:nvPicPr>
        <p:blipFill>
          <a:blip r:embed="rId2" cstate="print"/>
          <a:srcRect/>
          <a:stretch>
            <a:fillRect/>
          </a:stretch>
        </p:blipFill>
        <p:spPr bwMode="auto">
          <a:xfrm>
            <a:off x="152400" y="304800"/>
            <a:ext cx="8763000" cy="6400800"/>
          </a:xfrm>
          <a:prstGeom prst="rect">
            <a:avLst/>
          </a:prstGeom>
          <a:noFill/>
        </p:spPr>
      </p:pic>
    </p:spTree>
  </p:cSld>
  <p:clrMapOvr>
    <a:masterClrMapping/>
  </p:clrMapOvr>
  <p:transition>
    <p:wedg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a:bodyPr>
          <a:lstStyle/>
          <a:p>
            <a:pPr marL="0" indent="0" algn="just" rtl="0">
              <a:buNone/>
            </a:pPr>
            <a:r>
              <a:rPr lang="en-US" b="1" dirty="0"/>
              <a:t>10.The parotid gland is enclosed within a tough, unyielding, fascial capsule, the parotid sheath (capsule), </a:t>
            </a:r>
            <a:r>
              <a:rPr lang="en-US" b="1" dirty="0">
                <a:solidFill>
                  <a:srgbClr val="FF0000"/>
                </a:solidFill>
              </a:rPr>
              <a:t>derived from the investing layer of deep cervical fascia. </a:t>
            </a:r>
          </a:p>
          <a:p>
            <a:pPr algn="just" rtl="0"/>
            <a:r>
              <a:rPr lang="en-US" b="1" dirty="0"/>
              <a:t>The parotid gland has an irregular shape because the area occupied by the gland, the parotid bed, is anteroinferior to the external acoustic meatus, where it is wedged between the ramus of the mandible and the mastoid process.</a:t>
            </a:r>
          </a:p>
          <a:p>
            <a:pPr algn="just" rtl="0"/>
            <a:endParaRPr lang="ar-SA" b="1" dirty="0"/>
          </a:p>
        </p:txBody>
      </p:sp>
    </p:spTree>
  </p:cSld>
  <p:clrMapOvr>
    <a:masterClrMapping/>
  </p:clrMapOvr>
  <p:transition>
    <p:wedg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Image result for parotid gland fascia"/>
          <p:cNvPicPr>
            <a:picLocks noChangeAspect="1" noChangeArrowheads="1"/>
          </p:cNvPicPr>
          <p:nvPr/>
        </p:nvPicPr>
        <p:blipFill>
          <a:blip r:embed="rId2" cstate="print"/>
          <a:srcRect/>
          <a:stretch>
            <a:fillRect/>
          </a:stretch>
        </p:blipFill>
        <p:spPr bwMode="auto">
          <a:xfrm>
            <a:off x="228601" y="152400"/>
            <a:ext cx="8686799" cy="6124576"/>
          </a:xfrm>
          <a:prstGeom prst="rect">
            <a:avLst/>
          </a:prstGeom>
          <a:noFill/>
        </p:spPr>
      </p:pic>
    </p:spTree>
  </p:cSld>
  <p:clrMapOvr>
    <a:masterClrMapping/>
  </p:clrMapOvr>
  <p:transition>
    <p:wedg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pPr algn="just" rtl="0">
              <a:buNone/>
            </a:pPr>
            <a:r>
              <a:rPr lang="en-US" sz="4000" b="1" i="1" dirty="0"/>
              <a:t>11.The apex of the parotid gland is posterior to the angle of the mandible, and its base is related to the </a:t>
            </a:r>
            <a:r>
              <a:rPr lang="en-US" sz="4000" b="1" i="1" dirty="0" err="1"/>
              <a:t>Zygomatic</a:t>
            </a:r>
            <a:r>
              <a:rPr lang="en-US" sz="4000" b="1" i="1" dirty="0"/>
              <a:t> arch.</a:t>
            </a:r>
            <a:endParaRPr lang="ar-SA" sz="4000" b="1" i="1" dirty="0"/>
          </a:p>
        </p:txBody>
      </p:sp>
    </p:spTree>
  </p:cSld>
  <p:clrMapOvr>
    <a:masterClrMapping/>
  </p:clrMapOvr>
  <p:transition>
    <p:wedg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Image result for parotid gland fascia"/>
          <p:cNvPicPr>
            <a:picLocks noChangeAspect="1" noChangeArrowheads="1"/>
          </p:cNvPicPr>
          <p:nvPr/>
        </p:nvPicPr>
        <p:blipFill>
          <a:blip r:embed="rId2" cstate="print"/>
          <a:srcRect/>
          <a:stretch>
            <a:fillRect/>
          </a:stretch>
        </p:blipFill>
        <p:spPr bwMode="auto">
          <a:xfrm>
            <a:off x="152400" y="304800"/>
            <a:ext cx="8839200" cy="6400800"/>
          </a:xfrm>
          <a:prstGeom prst="rect">
            <a:avLst/>
          </a:prstGeom>
          <a:noFill/>
        </p:spPr>
      </p:pic>
    </p:spTree>
  </p:cSld>
  <p:clrMapOvr>
    <a:masterClrMapping/>
  </p:clrMapOvr>
  <p:transition>
    <p:wedg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0">
              <a:buNone/>
            </a:pPr>
            <a:r>
              <a:rPr lang="en-US" dirty="0"/>
              <a:t>12.</a:t>
            </a:r>
            <a:r>
              <a:rPr lang="en-US" b="1" i="1" dirty="0"/>
              <a:t>The parotid duct</a:t>
            </a:r>
            <a:r>
              <a:rPr lang="en-US" dirty="0"/>
              <a:t> passes horizontally from the anterior edge of the gland. </a:t>
            </a:r>
          </a:p>
          <a:p>
            <a:pPr algn="just" rtl="0">
              <a:buFont typeface="Wingdings" panose="05000000000000000000" pitchFamily="2" charset="2"/>
              <a:buChar char="v"/>
            </a:pPr>
            <a:r>
              <a:rPr lang="en-US" dirty="0"/>
              <a:t>At the anterior border of the masseter, the </a:t>
            </a:r>
            <a:r>
              <a:rPr lang="en-US" b="1" i="1" dirty="0"/>
              <a:t>duct turns medially, </a:t>
            </a:r>
            <a:r>
              <a:rPr lang="en-US" b="1" i="1" dirty="0">
                <a:solidFill>
                  <a:srgbClr val="FF0000"/>
                </a:solidFill>
              </a:rPr>
              <a:t>pierces</a:t>
            </a:r>
            <a:r>
              <a:rPr lang="en-US" dirty="0"/>
              <a:t> </a:t>
            </a:r>
            <a:r>
              <a:rPr lang="en-US" b="1" i="1" dirty="0">
                <a:solidFill>
                  <a:srgbClr val="00B050"/>
                </a:solidFill>
              </a:rPr>
              <a:t>(Buccal pad of fat, the buccinator muscle, Buccopharyngeal fascia  and Buccal mucosa  and  enters the oral cavity through a small orifice opposite the 2nd maxillary molar tooth)</a:t>
            </a:r>
            <a:r>
              <a:rPr lang="en-US" b="1" dirty="0">
                <a:solidFill>
                  <a:srgbClr val="00B050"/>
                </a:solidFill>
              </a:rPr>
              <a:t>.</a:t>
            </a:r>
          </a:p>
          <a:p>
            <a:endParaRPr lang="ar-SA" dirty="0"/>
          </a:p>
        </p:txBody>
      </p:sp>
    </p:spTree>
  </p:cSld>
  <p:clrMapOvr>
    <a:masterClrMapping/>
  </p:clrMapOvr>
  <p:transition>
    <p:wedg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Image result for parotid gland fascia"/>
          <p:cNvPicPr>
            <a:picLocks noChangeAspect="1" noChangeArrowheads="1"/>
          </p:cNvPicPr>
          <p:nvPr/>
        </p:nvPicPr>
        <p:blipFill>
          <a:blip r:embed="rId2" cstate="print"/>
          <a:srcRect/>
          <a:stretch>
            <a:fillRect/>
          </a:stretch>
        </p:blipFill>
        <p:spPr bwMode="auto">
          <a:xfrm>
            <a:off x="152400" y="609600"/>
            <a:ext cx="8839200" cy="6019800"/>
          </a:xfrm>
          <a:prstGeom prst="rect">
            <a:avLst/>
          </a:prstGeom>
          <a:noFill/>
        </p:spPr>
      </p:pic>
    </p:spTree>
  </p:cSld>
  <p:clrMapOvr>
    <a:masterClrMapping/>
  </p:clrMapOvr>
  <p:transition>
    <p:wedg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Image result for parotid gland duct"/>
          <p:cNvPicPr>
            <a:picLocks noChangeAspect="1" noChangeArrowheads="1"/>
          </p:cNvPicPr>
          <p:nvPr/>
        </p:nvPicPr>
        <p:blipFill>
          <a:blip r:embed="rId2" cstate="print"/>
          <a:srcRect/>
          <a:stretch>
            <a:fillRect/>
          </a:stretch>
        </p:blipFill>
        <p:spPr bwMode="auto">
          <a:xfrm>
            <a:off x="228600" y="228600"/>
            <a:ext cx="8610600" cy="6400800"/>
          </a:xfrm>
          <a:prstGeom prst="rect">
            <a:avLst/>
          </a:prstGeom>
          <a:noFill/>
        </p:spPr>
      </p:pic>
    </p:spTree>
  </p:cSld>
  <p:clrMapOvr>
    <a:masterClrMapping/>
  </p:clrMapOvr>
  <p:transition>
    <p:wedg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Image result for parotid gland duct"/>
          <p:cNvPicPr>
            <a:picLocks noChangeAspect="1" noChangeArrowheads="1"/>
          </p:cNvPicPr>
          <p:nvPr/>
        </p:nvPicPr>
        <p:blipFill>
          <a:blip r:embed="rId2" cstate="print"/>
          <a:srcRect/>
          <a:stretch>
            <a:fillRect/>
          </a:stretch>
        </p:blipFill>
        <p:spPr bwMode="auto">
          <a:xfrm>
            <a:off x="228600" y="152400"/>
            <a:ext cx="8686800" cy="6553200"/>
          </a:xfrm>
          <a:prstGeom prst="rect">
            <a:avLst/>
          </a:prstGeom>
          <a:noFill/>
        </p:spPr>
      </p:pic>
    </p:spTree>
  </p:cSld>
  <p:clrMapOvr>
    <a:masterClrMapping/>
  </p:clrMapOvr>
  <p:transition>
    <p:wedg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lnSpcReduction="10000"/>
          </a:bodyPr>
          <a:lstStyle/>
          <a:p>
            <a:pPr algn="just" rtl="0">
              <a:buNone/>
            </a:pPr>
            <a:r>
              <a:rPr lang="en-US" sz="3600" b="1" dirty="0"/>
              <a:t>13.The oblique passage of the duct in the buccinator muscle acts as a valve-like mechanism &amp; prevents inflation of the duct during blowing. </a:t>
            </a:r>
          </a:p>
          <a:p>
            <a:pPr algn="just" rtl="0">
              <a:buFont typeface="Wingdings" panose="05000000000000000000" pitchFamily="2" charset="2"/>
              <a:buChar char="q"/>
            </a:pPr>
            <a:r>
              <a:rPr lang="en-US" sz="3600" b="1" dirty="0"/>
              <a:t>About a finger breadth below the zygomatic arch, the duct accompanied by the: transverse facial vessels </a:t>
            </a:r>
            <a:r>
              <a:rPr lang="en-US" sz="3600" b="1" u="sng" dirty="0"/>
              <a:t>above</a:t>
            </a:r>
            <a:r>
              <a:rPr lang="en-US" sz="3600" b="1" dirty="0"/>
              <a:t>  and buccal  branch of facial nerve </a:t>
            </a:r>
            <a:r>
              <a:rPr lang="en-US" sz="3600" b="1" u="sng" dirty="0"/>
              <a:t>below</a:t>
            </a:r>
            <a:r>
              <a:rPr lang="en-US" sz="3600" b="1" dirty="0"/>
              <a:t>.</a:t>
            </a:r>
          </a:p>
          <a:p>
            <a:endParaRPr lang="ar-SA" dirty="0"/>
          </a:p>
        </p:txBody>
      </p:sp>
    </p:spTree>
  </p:cSld>
  <p:clrMapOvr>
    <a:masterClrMapping/>
  </p:clrMapOvr>
  <p:transition>
    <p:wedg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Image result for parotid gland"/>
          <p:cNvPicPr>
            <a:picLocks noChangeAspect="1" noChangeArrowheads="1"/>
          </p:cNvPicPr>
          <p:nvPr/>
        </p:nvPicPr>
        <p:blipFill>
          <a:blip r:embed="rId2" cstate="print"/>
          <a:srcRect/>
          <a:stretch>
            <a:fillRect/>
          </a:stretch>
        </p:blipFill>
        <p:spPr bwMode="auto">
          <a:xfrm>
            <a:off x="228600" y="228600"/>
            <a:ext cx="8534400" cy="6477000"/>
          </a:xfrm>
          <a:prstGeom prst="rect">
            <a:avLst/>
          </a:prstGeom>
          <a:noFill/>
        </p:spPr>
      </p:pic>
    </p:spTree>
  </p:cSld>
  <p:clrMapOvr>
    <a:masterClrMapping/>
  </p:clrMapOvr>
  <p:transition>
    <p:wedg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pPr algn="just" rtl="0">
              <a:buNone/>
            </a:pPr>
            <a:r>
              <a:rPr lang="en-US" sz="4000" b="1" dirty="0">
                <a:solidFill>
                  <a:srgbClr val="FF0000"/>
                </a:solidFill>
              </a:rPr>
              <a:t>14.The duct is represented by the middle 1/3 of a line extending from the tragus of the auricle to a point midway between the ala of nose &amp; upper lip.</a:t>
            </a:r>
          </a:p>
          <a:p>
            <a:pPr algn="just" rtl="0"/>
            <a:endParaRPr lang="ar-SA" sz="4000" dirty="0"/>
          </a:p>
        </p:txBody>
      </p:sp>
    </p:spTree>
  </p:cSld>
  <p:clrMapOvr>
    <a:masterClrMapping/>
  </p:clrMapOvr>
  <p:transition>
    <p:wedg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Object 6"/>
          <p:cNvPicPr>
            <a:picLocks noChangeArrowheads="1"/>
          </p:cNvPicPr>
          <p:nvPr/>
        </p:nvPicPr>
        <p:blipFill>
          <a:blip r:embed="rId2" cstate="print"/>
          <a:srcRect t="-169" b="-272"/>
          <a:stretch>
            <a:fillRect/>
          </a:stretch>
        </p:blipFill>
        <p:spPr bwMode="auto">
          <a:xfrm>
            <a:off x="152400" y="152400"/>
            <a:ext cx="8686800" cy="6553200"/>
          </a:xfrm>
          <a:prstGeom prst="rect">
            <a:avLst/>
          </a:prstGeom>
          <a:noFill/>
          <a:ln w="9525">
            <a:noFill/>
            <a:miter lim="800000"/>
            <a:headEnd/>
            <a:tailEnd/>
          </a:ln>
        </p:spPr>
      </p:pic>
    </p:spTree>
  </p:cSld>
  <p:clrMapOvr>
    <a:masterClrMapping/>
  </p:clrMapOvr>
  <p:transition>
    <p:wedg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Image result for parotid gland duct"/>
          <p:cNvPicPr>
            <a:picLocks noChangeAspect="1" noChangeArrowheads="1"/>
          </p:cNvPicPr>
          <p:nvPr/>
        </p:nvPicPr>
        <p:blipFill>
          <a:blip r:embed="rId2" cstate="print"/>
          <a:srcRect/>
          <a:stretch>
            <a:fillRect/>
          </a:stretch>
        </p:blipFill>
        <p:spPr bwMode="auto">
          <a:xfrm>
            <a:off x="1600200" y="609600"/>
            <a:ext cx="6172200" cy="6096000"/>
          </a:xfrm>
          <a:prstGeom prst="rect">
            <a:avLst/>
          </a:prstGeom>
          <a:noFill/>
        </p:spPr>
      </p:pic>
    </p:spTree>
  </p:cSld>
  <p:clrMapOvr>
    <a:masterClrMapping/>
  </p:clrMapOvr>
  <p:transition>
    <p:wedg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en-US" dirty="0"/>
              <a:t>from superficial to deep</a:t>
            </a:r>
            <a:endParaRPr lang="ar-SA" dirty="0"/>
          </a:p>
        </p:txBody>
      </p:sp>
      <p:sp>
        <p:nvSpPr>
          <p:cNvPr id="3" name="عنوان فرعي 2"/>
          <p:cNvSpPr>
            <a:spLocks noGrp="1"/>
          </p:cNvSpPr>
          <p:nvPr>
            <p:ph type="subTitle" idx="1"/>
          </p:nvPr>
        </p:nvSpPr>
        <p:spPr/>
        <p:txBody>
          <a:bodyPr>
            <a:normAutofit fontScale="77500" lnSpcReduction="20000"/>
          </a:bodyPr>
          <a:lstStyle/>
          <a:p>
            <a:r>
              <a:rPr lang="en-US" sz="4400" b="1" i="1" u="sng" dirty="0">
                <a:solidFill>
                  <a:srgbClr val="00B050"/>
                </a:solidFill>
              </a:rPr>
              <a:t>Structures Present Within the Parotid Gland</a:t>
            </a:r>
            <a:r>
              <a:rPr lang="en-US" b="1" i="1" u="sng" dirty="0"/>
              <a:t> </a:t>
            </a:r>
            <a:endParaRPr lang="en-US" dirty="0"/>
          </a:p>
          <a:p>
            <a:endParaRPr lang="ar-SA" dirty="0"/>
          </a:p>
        </p:txBody>
      </p:sp>
    </p:spTree>
  </p:cSld>
  <p:clrMapOvr>
    <a:masterClrMapping/>
  </p:clrMapOvr>
  <p:transition>
    <p:wedg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0">
              <a:buNone/>
            </a:pPr>
            <a:r>
              <a:rPr lang="en-US" b="1" dirty="0">
                <a:solidFill>
                  <a:srgbClr val="FFC000"/>
                </a:solidFill>
              </a:rPr>
              <a:t>1. Facial nerve and its branches.</a:t>
            </a:r>
          </a:p>
          <a:p>
            <a:pPr algn="just" rtl="0">
              <a:buNone/>
            </a:pPr>
            <a:r>
              <a:rPr lang="en-US" b="1" dirty="0">
                <a:solidFill>
                  <a:srgbClr val="0070C0"/>
                </a:solidFill>
              </a:rPr>
              <a:t>2. </a:t>
            </a:r>
            <a:r>
              <a:rPr lang="en-US" b="1" dirty="0" err="1">
                <a:solidFill>
                  <a:srgbClr val="0070C0"/>
                </a:solidFill>
              </a:rPr>
              <a:t>Retromandibular</a:t>
            </a:r>
            <a:r>
              <a:rPr lang="en-US" b="1" dirty="0">
                <a:solidFill>
                  <a:srgbClr val="0070C0"/>
                </a:solidFill>
              </a:rPr>
              <a:t> vein: </a:t>
            </a:r>
            <a:r>
              <a:rPr lang="en-US" b="1" dirty="0">
                <a:solidFill>
                  <a:schemeClr val="tx1"/>
                </a:solidFill>
              </a:rPr>
              <a:t>It is formed within the substance of parotid gland by union of superficial temporal and maxillary veins, and lies below the facial nerve.</a:t>
            </a:r>
          </a:p>
          <a:p>
            <a:pPr algn="just" rtl="0">
              <a:buNone/>
            </a:pPr>
            <a:r>
              <a:rPr lang="en-US" b="1" dirty="0">
                <a:solidFill>
                  <a:srgbClr val="FF0000"/>
                </a:solidFill>
              </a:rPr>
              <a:t>3. External carotid artery: </a:t>
            </a:r>
            <a:r>
              <a:rPr lang="en-US" b="1" dirty="0">
                <a:solidFill>
                  <a:srgbClr val="C00000"/>
                </a:solidFill>
              </a:rPr>
              <a:t>It occupies the deep part of gland.</a:t>
            </a:r>
          </a:p>
          <a:p>
            <a:pPr algn="just" rtl="0">
              <a:buNone/>
            </a:pPr>
            <a:r>
              <a:rPr lang="en-US" b="1" dirty="0">
                <a:solidFill>
                  <a:srgbClr val="00B050"/>
                </a:solidFill>
              </a:rPr>
              <a:t>4. Deep parotid lymph nodes.</a:t>
            </a:r>
          </a:p>
          <a:p>
            <a:pPr algn="l" rtl="0">
              <a:buNone/>
            </a:pPr>
            <a:endParaRPr lang="ar-SA" dirty="0"/>
          </a:p>
        </p:txBody>
      </p:sp>
    </p:spTree>
  </p:cSld>
  <p:clrMapOvr>
    <a:masterClrMapping/>
  </p:clrMapOvr>
  <p:transition>
    <p:wedg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381000" y="228600"/>
            <a:ext cx="8382000" cy="6477000"/>
          </a:xfrm>
          <a:prstGeom prst="rect">
            <a:avLst/>
          </a:prstGeom>
          <a:noFill/>
          <a:ln w="9525">
            <a:noFill/>
            <a:miter lim="800000"/>
            <a:headEnd/>
            <a:tailEnd/>
          </a:ln>
        </p:spPr>
      </p:pic>
    </p:spTree>
  </p:cSld>
  <p:clrMapOvr>
    <a:masterClrMapping/>
  </p:clrMapOvr>
  <p:transition>
    <p:wedg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a:xfrm>
            <a:off x="381000" y="2971800"/>
            <a:ext cx="8458200" cy="1828800"/>
          </a:xfrm>
        </p:spPr>
        <p:txBody>
          <a:bodyPr>
            <a:normAutofit/>
          </a:bodyPr>
          <a:lstStyle/>
          <a:p>
            <a:r>
              <a:rPr lang="en-US" sz="4000" b="1" u="dbl" dirty="0">
                <a:solidFill>
                  <a:srgbClr val="FF0000"/>
                </a:solidFill>
              </a:rPr>
              <a:t>INNERVATION OF PAROTID GLAND AND RELATED STRUCTURES:</a:t>
            </a:r>
            <a:endParaRPr lang="en-US" sz="4000" dirty="0">
              <a:solidFill>
                <a:srgbClr val="FF0000"/>
              </a:solidFill>
            </a:endParaRPr>
          </a:p>
          <a:p>
            <a:endParaRPr lang="ar-SA" dirty="0"/>
          </a:p>
        </p:txBody>
      </p:sp>
    </p:spTree>
  </p:cSld>
  <p:clrMapOvr>
    <a:masterClrMapping/>
  </p:clrMapOvr>
  <p:transition>
    <p:wedg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a:solidFill>
                  <a:srgbClr val="FFC000"/>
                </a:solidFill>
              </a:rPr>
              <a:t>Sensory </a:t>
            </a:r>
            <a:r>
              <a:rPr lang="en-US" dirty="0" err="1">
                <a:solidFill>
                  <a:srgbClr val="FFC000"/>
                </a:solidFill>
              </a:rPr>
              <a:t>innervation</a:t>
            </a:r>
            <a:endParaRPr lang="ar-SA" dirty="0">
              <a:solidFill>
                <a:srgbClr val="FFC000"/>
              </a:solidFill>
            </a:endParaRPr>
          </a:p>
        </p:txBody>
      </p:sp>
      <p:sp>
        <p:nvSpPr>
          <p:cNvPr id="3" name="عنصر نائب للمحتوى 2"/>
          <p:cNvSpPr>
            <a:spLocks noGrp="1"/>
          </p:cNvSpPr>
          <p:nvPr>
            <p:ph idx="1"/>
          </p:nvPr>
        </p:nvSpPr>
        <p:spPr/>
        <p:txBody>
          <a:bodyPr>
            <a:normAutofit/>
          </a:bodyPr>
          <a:lstStyle/>
          <a:p>
            <a:pPr algn="just" rtl="0"/>
            <a:r>
              <a:rPr lang="en-US" dirty="0"/>
              <a:t>Although the CN VII is embedded within the gland the CN VII does not provide innervation to the gland.</a:t>
            </a:r>
          </a:p>
          <a:p>
            <a:pPr algn="just" rtl="0"/>
            <a:r>
              <a:rPr lang="en-US" dirty="0"/>
              <a:t>The </a:t>
            </a:r>
            <a:r>
              <a:rPr lang="en-US" b="1" i="1" dirty="0">
                <a:solidFill>
                  <a:srgbClr val="00B050"/>
                </a:solidFill>
              </a:rPr>
              <a:t>auriculotemporal nerve and the great auricular nerve </a:t>
            </a:r>
            <a:r>
              <a:rPr lang="en-US" b="1" i="1" dirty="0">
                <a:solidFill>
                  <a:schemeClr val="tx1"/>
                </a:solidFill>
              </a:rPr>
              <a:t>(</a:t>
            </a:r>
            <a:r>
              <a:rPr lang="en-US" b="1" dirty="0">
                <a:solidFill>
                  <a:schemeClr val="tx1"/>
                </a:solidFill>
              </a:rPr>
              <a:t>a branch of the cervical plexus composed of fibers from C2 and C3 spinal nerves), </a:t>
            </a:r>
            <a:r>
              <a:rPr lang="en-US" b="1" dirty="0">
                <a:solidFill>
                  <a:srgbClr val="C00000"/>
                </a:solidFill>
              </a:rPr>
              <a:t>innervates the parotid sheath as well as the overlying skin.</a:t>
            </a:r>
          </a:p>
          <a:p>
            <a:pPr algn="just" rtl="0"/>
            <a:endParaRPr lang="ar-SA" sz="2800" dirty="0"/>
          </a:p>
        </p:txBody>
      </p:sp>
    </p:spTree>
  </p:cSld>
  <p:clrMapOvr>
    <a:masterClrMapping/>
  </p:clrMapOvr>
  <p:transition>
    <p:wedg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152400" y="152400"/>
            <a:ext cx="8763000" cy="6553200"/>
          </a:xfrm>
          <a:prstGeom prst="rect">
            <a:avLst/>
          </a:prstGeom>
          <a:noFill/>
          <a:ln w="9525">
            <a:noFill/>
            <a:miter lim="800000"/>
            <a:headEnd/>
            <a:tailEnd/>
          </a:ln>
        </p:spPr>
      </p:pic>
    </p:spTree>
  </p:cSld>
  <p:clrMapOvr>
    <a:masterClrMapping/>
  </p:clrMapOvr>
  <p:transition>
    <p:wedg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l" rtl="0"/>
            <a:r>
              <a:rPr lang="en-US" b="1" dirty="0">
                <a:solidFill>
                  <a:srgbClr val="FF0000"/>
                </a:solidFill>
              </a:rPr>
              <a:t>Arterial supply: </a:t>
            </a:r>
            <a:r>
              <a:rPr lang="en-US" b="1" dirty="0"/>
              <a:t>External carotid artery &amp; its terminal branches.</a:t>
            </a:r>
          </a:p>
          <a:p>
            <a:pPr algn="l" rtl="0"/>
            <a:r>
              <a:rPr lang="en-US" b="1" dirty="0">
                <a:solidFill>
                  <a:srgbClr val="00B0F0"/>
                </a:solidFill>
              </a:rPr>
              <a:t>Venous drainage: </a:t>
            </a:r>
            <a:r>
              <a:rPr lang="en-US" b="1" dirty="0"/>
              <a:t>Into the retro-</a:t>
            </a:r>
            <a:r>
              <a:rPr lang="en-US" b="1" dirty="0" err="1"/>
              <a:t>mandibular</a:t>
            </a:r>
            <a:r>
              <a:rPr lang="en-US" b="1" dirty="0"/>
              <a:t> vein.</a:t>
            </a:r>
          </a:p>
          <a:p>
            <a:pPr algn="l" rtl="0"/>
            <a:r>
              <a:rPr lang="en-US" b="1" dirty="0">
                <a:solidFill>
                  <a:srgbClr val="00B050"/>
                </a:solidFill>
              </a:rPr>
              <a:t>Lymph Drainage: </a:t>
            </a:r>
            <a:r>
              <a:rPr lang="en-US" b="1" dirty="0"/>
              <a:t>Into the parotid &amp; then into the deep cervical lymph nodes.</a:t>
            </a:r>
          </a:p>
          <a:p>
            <a:pPr algn="l" rtl="0"/>
            <a:r>
              <a:rPr lang="en-US" b="1" dirty="0"/>
              <a:t>Sensory innervations: </a:t>
            </a:r>
            <a:r>
              <a:rPr lang="en-US" b="1" dirty="0" err="1"/>
              <a:t>Auriculotemporal</a:t>
            </a:r>
            <a:r>
              <a:rPr lang="en-US" b="1" dirty="0"/>
              <a:t> &amp; Great auricular nerves.</a:t>
            </a:r>
          </a:p>
          <a:p>
            <a:endParaRPr lang="ar-SA" dirty="0"/>
          </a:p>
        </p:txBody>
      </p:sp>
    </p:spTree>
  </p:cSld>
  <p:clrMapOvr>
    <a:masterClrMapping/>
  </p:clrMapOvr>
  <p:transition>
    <p:wedge/>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رحلة">
  <a:themeElements>
    <a:clrScheme name="رحلة">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رحلة">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رحلة">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6221</TotalTime>
  <Words>970</Words>
  <Application>Microsoft Office PowerPoint</Application>
  <PresentationFormat>عرض على الشاشة (4:3)</PresentationFormat>
  <Paragraphs>76</Paragraphs>
  <Slides>47</Slides>
  <Notes>0</Notes>
  <HiddenSlides>0</HiddenSlides>
  <MMClips>0</MMClips>
  <ScaleCrop>false</ScaleCrop>
  <HeadingPairs>
    <vt:vector size="6" baseType="variant">
      <vt:variant>
        <vt:lpstr>الخطوط المستخدمة</vt:lpstr>
      </vt:variant>
      <vt:variant>
        <vt:i4>5</vt:i4>
      </vt:variant>
      <vt:variant>
        <vt:lpstr>نسق</vt:lpstr>
      </vt:variant>
      <vt:variant>
        <vt:i4>1</vt:i4>
      </vt:variant>
      <vt:variant>
        <vt:lpstr>عناوين الشرائح</vt:lpstr>
      </vt:variant>
      <vt:variant>
        <vt:i4>47</vt:i4>
      </vt:variant>
    </vt:vector>
  </HeadingPairs>
  <TitlesOfParts>
    <vt:vector size="53" baseType="lpstr">
      <vt:lpstr>Franklin Gothic Book</vt:lpstr>
      <vt:lpstr>Franklin Gothic Medium</vt:lpstr>
      <vt:lpstr>Lucida Fax</vt:lpstr>
      <vt:lpstr>Wingdings</vt:lpstr>
      <vt:lpstr>Wingdings 2</vt:lpstr>
      <vt:lpstr>رحلة</vt:lpstr>
      <vt:lpstr>عرض تقديمي في PowerPoint</vt:lpstr>
      <vt:lpstr>SECOND STAGE Lec.No.5 Dr.Mukhalled.Al-Asady  (Oral &amp; maxillofacial surgeon)  B.D.S-C.A.B.M.F.S Al-MuthNNa University C0llege of dentistry   2024-2025 </vt:lpstr>
      <vt:lpstr>عرض تقديمي في PowerPoint</vt:lpstr>
      <vt:lpstr>عرض تقديمي في PowerPoint</vt:lpstr>
      <vt:lpstr>عرض تقديمي في PowerPoint</vt:lpstr>
      <vt:lpstr>OVERVIEW: </vt:lpstr>
      <vt:lpstr>عرض تقديمي في PowerPoint</vt:lpstr>
      <vt:lpstr>عرض تقديمي في PowerPoint</vt:lpstr>
      <vt:lpstr>عرض تقديمي في PowerPoint</vt:lpstr>
      <vt:lpstr>عرض تقديمي في PowerPoint</vt:lpstr>
      <vt:lpstr>عرض تقديمي في PowerPoint</vt:lpstr>
      <vt:lpstr>Overview and Topographic Anatomy </vt:lpstr>
      <vt:lpstr>GENERAL INFORMATION </vt:lpstr>
      <vt:lpstr>عرض تقديمي في PowerPoint</vt:lpstr>
      <vt:lpstr>عرض تقديمي في PowerPoint</vt:lpstr>
      <vt:lpstr>Deep Cervical Fascia</vt:lpstr>
      <vt:lpstr>عرض تقديمي في PowerPoint</vt:lpstr>
      <vt:lpstr>عرض تقديمي في PowerPoint</vt:lpstr>
      <vt:lpstr>The gland is an irregular lobulated mass, sends ‘processes’ in various directions. These include: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from superficial to deep</vt:lpstr>
      <vt:lpstr>عرض تقديمي في PowerPoint</vt:lpstr>
      <vt:lpstr>عرض تقديمي في PowerPoint</vt:lpstr>
      <vt:lpstr>عرض تقديمي في PowerPoint</vt:lpstr>
      <vt:lpstr>Sensory innervation</vt:lpstr>
      <vt:lpstr>عرض تقديمي في PowerPoint</vt:lpstr>
      <vt:lpstr>عرض تقديمي في PowerPoint</vt:lpstr>
    </vt:vector>
  </TitlesOfParts>
  <Company>Ahmed-Under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mukhalled</dc:creator>
  <cp:lastModifiedBy>MUKHALLED SALIM</cp:lastModifiedBy>
  <cp:revision>178</cp:revision>
  <dcterms:created xsi:type="dcterms:W3CDTF">2017-10-26T08:26:00Z</dcterms:created>
  <dcterms:modified xsi:type="dcterms:W3CDTF">2024-11-02T16:08:31Z</dcterms:modified>
</cp:coreProperties>
</file>