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82" r:id="rId2"/>
    <p:sldId id="398" r:id="rId3"/>
    <p:sldId id="256" r:id="rId4"/>
    <p:sldId id="262" r:id="rId5"/>
    <p:sldId id="328" r:id="rId6"/>
    <p:sldId id="329" r:id="rId7"/>
    <p:sldId id="324" r:id="rId8"/>
    <p:sldId id="330" r:id="rId9"/>
    <p:sldId id="331" r:id="rId10"/>
    <p:sldId id="332" r:id="rId11"/>
    <p:sldId id="336" r:id="rId12"/>
    <p:sldId id="333" r:id="rId13"/>
    <p:sldId id="335" r:id="rId14"/>
    <p:sldId id="337" r:id="rId15"/>
    <p:sldId id="322" r:id="rId16"/>
    <p:sldId id="323" r:id="rId17"/>
    <p:sldId id="321" r:id="rId18"/>
    <p:sldId id="338" r:id="rId19"/>
    <p:sldId id="343" r:id="rId20"/>
    <p:sldId id="339" r:id="rId21"/>
    <p:sldId id="394" r:id="rId22"/>
    <p:sldId id="326" r:id="rId23"/>
    <p:sldId id="340" r:id="rId24"/>
    <p:sldId id="341" r:id="rId25"/>
    <p:sldId id="342" r:id="rId26"/>
    <p:sldId id="344" r:id="rId27"/>
    <p:sldId id="345" r:id="rId28"/>
    <p:sldId id="347" r:id="rId29"/>
    <p:sldId id="396" r:id="rId30"/>
    <p:sldId id="395" r:id="rId31"/>
    <p:sldId id="348" r:id="rId32"/>
    <p:sldId id="349" r:id="rId33"/>
    <p:sldId id="350" r:id="rId34"/>
    <p:sldId id="351" r:id="rId35"/>
    <p:sldId id="352" r:id="rId36"/>
    <p:sldId id="354" r:id="rId37"/>
    <p:sldId id="327" r:id="rId38"/>
    <p:sldId id="353" r:id="rId3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114" y="34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CD359D-4F44-4729-B037-DBD4FBD74615}" type="datetimeFigureOut">
              <a:rPr lang="ar-SA" smtClean="0"/>
              <a:pPr/>
              <a:t>14/05/1446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3065141-E8A6-4A71-98C8-88B98ED6D8B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428625" y="428625"/>
            <a:ext cx="814387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3600">
              <a:latin typeface="Lucida Fax" pitchFamily="18" charset="0"/>
              <a:cs typeface="FrankRuehl" pitchFamily="2" charset="-79"/>
            </a:endParaRPr>
          </a:p>
          <a:p>
            <a:r>
              <a:rPr lang="en-US" sz="3600">
                <a:latin typeface="Lucida Fax" pitchFamily="18" charset="0"/>
                <a:cs typeface="FrankRuehl" pitchFamily="2" charset="-79"/>
              </a:rPr>
              <a:t>Before  starting……</a:t>
            </a:r>
          </a:p>
          <a:p>
            <a:r>
              <a:rPr lang="en-US" sz="3600">
                <a:latin typeface="Lucida Fax" pitchFamily="18" charset="0"/>
                <a:cs typeface="FrankRuehl" pitchFamily="2" charset="-79"/>
              </a:rPr>
              <a:t>   </a:t>
            </a:r>
          </a:p>
          <a:p>
            <a:endParaRPr lang="en-US" sz="3600">
              <a:latin typeface="Lucida Fax" pitchFamily="18" charset="0"/>
              <a:cs typeface="FrankRuehl" pitchFamily="2" charset="-79"/>
            </a:endParaRPr>
          </a:p>
          <a:p>
            <a:r>
              <a:rPr lang="en-US" sz="3600">
                <a:latin typeface="Lucida Fax" pitchFamily="18" charset="0"/>
                <a:cs typeface="FrankRuehl" pitchFamily="2" charset="-79"/>
              </a:rPr>
              <a:t>    please switch off your mobile </a:t>
            </a:r>
            <a:endParaRPr lang="ar-IQ" sz="3600">
              <a:latin typeface="Lucida Fax" pitchFamily="18" charset="0"/>
            </a:endParaRPr>
          </a:p>
        </p:txBody>
      </p:sp>
      <p:pic>
        <p:nvPicPr>
          <p:cNvPr id="3075" name="Picture 2" descr="C:\Documents and Settings\al_bably\Desktop\باطنية\41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75" y="3484563"/>
            <a:ext cx="2157413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نص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180475" y="2286001"/>
            <a:ext cx="8686800" cy="4953000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4400" dirty="0"/>
              <a:t>SECOND STAGE Lec.No.7</a:t>
            </a:r>
            <a:br>
              <a:rPr lang="en-US" sz="4400" dirty="0"/>
            </a:br>
            <a:r>
              <a:rPr lang="en-US" sz="4400" i="1" dirty="0" err="1"/>
              <a:t>Dr.Mukhalled.Al-Asady</a:t>
            </a:r>
            <a:br>
              <a:rPr lang="en-US" sz="4400" dirty="0"/>
            </a:br>
            <a:r>
              <a:rPr lang="en-US" sz="4400" b="1" dirty="0">
                <a:solidFill>
                  <a:schemeClr val="tx1"/>
                </a:solidFill>
              </a:rPr>
              <a:t> (Oral &amp; maxillofacial surgeon) </a:t>
            </a:r>
            <a:br>
              <a:rPr lang="en-US" sz="4400" dirty="0"/>
            </a:br>
            <a:r>
              <a:rPr lang="en-US" sz="4400" dirty="0"/>
              <a:t>B.D.S-C.A.B.M.F.S</a:t>
            </a:r>
            <a:br>
              <a:rPr lang="en-US" sz="4400" dirty="0"/>
            </a:br>
            <a:r>
              <a:rPr lang="en-US" sz="4400" dirty="0"/>
              <a:t>Al-</a:t>
            </a:r>
            <a:r>
              <a:rPr lang="en-US" sz="4400" dirty="0" err="1"/>
              <a:t>MuthNNa</a:t>
            </a:r>
            <a:r>
              <a:rPr lang="en-US" sz="4400" dirty="0"/>
              <a:t> University</a:t>
            </a:r>
            <a:br>
              <a:rPr lang="en-US" sz="4400" dirty="0"/>
            </a:br>
            <a:r>
              <a:rPr lang="en-US" sz="4400" dirty="0"/>
              <a:t>C0llege of dentistry  </a:t>
            </a:r>
            <a:br>
              <a:rPr lang="en-US" sz="4400" dirty="0"/>
            </a:br>
            <a:r>
              <a:rPr lang="en-US" sz="4400" dirty="0"/>
              <a:t>2024-2025</a:t>
            </a:r>
            <a:br>
              <a:rPr lang="en-US" dirty="0"/>
            </a:b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800" b="1" i="1" dirty="0">
                <a:solidFill>
                  <a:schemeClr val="accent6"/>
                </a:solidFill>
              </a:rPr>
              <a:t>GENERAL ANATOMY</a:t>
            </a:r>
            <a:endParaRPr lang="ar-SA" sz="4800" b="1" i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8458200" cy="2438400"/>
          </a:xfrm>
        </p:spPr>
        <p:txBody>
          <a:bodyPr>
            <a:noAutofit/>
          </a:bodyPr>
          <a:lstStyle/>
          <a:p>
            <a:pPr rtl="0"/>
            <a:r>
              <a:rPr lang="en-US" sz="4800" b="1" i="1" dirty="0">
                <a:solidFill>
                  <a:srgbClr val="00B050"/>
                </a:solidFill>
              </a:rPr>
              <a:t>MANDIBULAR NERVE/1</a:t>
            </a:r>
            <a:endParaRPr lang="en-US" sz="48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/>
              <a:t>Trigeminal nerve [V]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4000" b="1" dirty="0">
                <a:solidFill>
                  <a:srgbClr val="0070C0"/>
                </a:solidFill>
              </a:rPr>
              <a:t>The trigeminal nerve [V] is the major general sensory nerve of the head and also innervates muscles that move the lower jaw.</a:t>
            </a:r>
          </a:p>
          <a:p>
            <a:pPr algn="just" rtl="0"/>
            <a:r>
              <a:rPr lang="en-US" sz="4000" b="1" dirty="0">
                <a:solidFill>
                  <a:srgbClr val="0070C0"/>
                </a:solidFill>
              </a:rPr>
              <a:t>It carries general somatic afferent (GSA) and </a:t>
            </a:r>
            <a:r>
              <a:rPr lang="en-US" sz="4000" b="1" dirty="0" err="1">
                <a:solidFill>
                  <a:srgbClr val="0070C0"/>
                </a:solidFill>
              </a:rPr>
              <a:t>branchial</a:t>
            </a:r>
            <a:r>
              <a:rPr lang="en-US" sz="4000" b="1" dirty="0">
                <a:solidFill>
                  <a:srgbClr val="0070C0"/>
                </a:solidFill>
              </a:rPr>
              <a:t> efferent (BE) fibers:</a:t>
            </a:r>
          </a:p>
          <a:p>
            <a:pPr algn="just"/>
            <a:endParaRPr lang="ar-SA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>
                <a:solidFill>
                  <a:srgbClr val="FF0000"/>
                </a:solidFill>
              </a:rPr>
              <a:t>The GSA fibers</a:t>
            </a:r>
            <a:r>
              <a:rPr lang="en-US" i="1" u="sng" dirty="0">
                <a:solidFill>
                  <a:srgbClr val="FF0000"/>
                </a:solidFill>
              </a:rPr>
              <a:t>: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buNone/>
            </a:pPr>
            <a:r>
              <a:rPr lang="en-US" b="1" dirty="0"/>
              <a:t>provide sensory input from the face, anterior one-half of the scalp, mucous membranes of the oral and nasal cavities and the </a:t>
            </a:r>
            <a:r>
              <a:rPr lang="en-US" b="1" dirty="0" err="1"/>
              <a:t>paranasal</a:t>
            </a:r>
            <a:r>
              <a:rPr lang="en-US" b="1" dirty="0"/>
              <a:t> sinuses , the </a:t>
            </a:r>
            <a:r>
              <a:rPr lang="en-US" b="1" dirty="0" err="1"/>
              <a:t>nasopharynx</a:t>
            </a:r>
            <a:r>
              <a:rPr lang="en-US" b="1" dirty="0"/>
              <a:t>, part of the ear and external acoustic </a:t>
            </a:r>
            <a:r>
              <a:rPr lang="en-US" b="1" dirty="0" err="1"/>
              <a:t>meatus</a:t>
            </a:r>
            <a:r>
              <a:rPr lang="en-US" b="1" dirty="0"/>
              <a:t>, part of the tympanic membrane, the orbital contents and conjunctiva, and the </a:t>
            </a:r>
            <a:r>
              <a:rPr lang="en-US" b="1" dirty="0" err="1"/>
              <a:t>dura</a:t>
            </a:r>
            <a:r>
              <a:rPr lang="en-US" b="1" dirty="0"/>
              <a:t> mater in the anterior and middle cranial </a:t>
            </a:r>
            <a:r>
              <a:rPr lang="en-US" b="1" dirty="0" err="1"/>
              <a:t>fossae</a:t>
            </a:r>
            <a:r>
              <a:rPr lang="en-US" b="1" dirty="0"/>
              <a:t>.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228600"/>
            <a:ext cx="86106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/>
              <a:t>The BE fibers: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sz="4400" b="1" dirty="0">
                <a:solidFill>
                  <a:srgbClr val="FF0000"/>
                </a:solidFill>
              </a:rPr>
              <a:t>innervate the muscles of mastication; the tensor tympani, tensor </a:t>
            </a:r>
            <a:r>
              <a:rPr lang="en-US" sz="4400" b="1" dirty="0" err="1">
                <a:solidFill>
                  <a:srgbClr val="FF0000"/>
                </a:solidFill>
              </a:rPr>
              <a:t>veli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palatini</a:t>
            </a:r>
            <a:r>
              <a:rPr lang="en-US" sz="4400" b="1" dirty="0">
                <a:solidFill>
                  <a:srgbClr val="FF0000"/>
                </a:solidFill>
              </a:rPr>
              <a:t>, and </a:t>
            </a:r>
            <a:r>
              <a:rPr lang="en-US" sz="4400" b="1" dirty="0" err="1">
                <a:solidFill>
                  <a:srgbClr val="FF0000"/>
                </a:solidFill>
              </a:rPr>
              <a:t>mylohyoid</a:t>
            </a:r>
            <a:r>
              <a:rPr lang="en-US" sz="4400" b="1" dirty="0">
                <a:solidFill>
                  <a:srgbClr val="FF0000"/>
                </a:solidFill>
              </a:rPr>
              <a:t> muscles; and the anterior belly of the </a:t>
            </a:r>
            <a:r>
              <a:rPr lang="en-US" sz="4400" b="1" dirty="0" err="1">
                <a:solidFill>
                  <a:srgbClr val="FF0000"/>
                </a:solidFill>
              </a:rPr>
              <a:t>digastric</a:t>
            </a:r>
            <a:r>
              <a:rPr lang="en-US" sz="4400" b="1" dirty="0">
                <a:solidFill>
                  <a:srgbClr val="FF0000"/>
                </a:solidFill>
              </a:rPr>
              <a:t> muscle.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COURSE OF TRIGEMINAL NERVE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/>
            <a:r>
              <a:rPr lang="en-US" sz="3600" b="1" dirty="0">
                <a:solidFill>
                  <a:srgbClr val="002060"/>
                </a:solidFill>
              </a:rPr>
              <a:t>The trigeminal nerve exits from the anterolateral surface of the pons as a </a:t>
            </a:r>
            <a:r>
              <a:rPr lang="en-US" sz="3600" b="1" i="1" u="sng" dirty="0">
                <a:solidFill>
                  <a:srgbClr val="00B050"/>
                </a:solidFill>
              </a:rPr>
              <a:t>large sensory root </a:t>
            </a:r>
            <a:r>
              <a:rPr lang="en-US" sz="3600" b="1" dirty="0">
                <a:solidFill>
                  <a:srgbClr val="002060"/>
                </a:solidFill>
              </a:rPr>
              <a:t>and a </a:t>
            </a:r>
            <a:r>
              <a:rPr lang="en-US" sz="3600" b="1" i="1" u="sng" dirty="0">
                <a:solidFill>
                  <a:srgbClr val="00B050"/>
                </a:solidFill>
              </a:rPr>
              <a:t>small motor root</a:t>
            </a:r>
          </a:p>
          <a:p>
            <a:pPr algn="just" rtl="0"/>
            <a:r>
              <a:rPr lang="en-US" sz="3600" b="1" i="1" u="sng" dirty="0">
                <a:solidFill>
                  <a:srgbClr val="00B050"/>
                </a:solidFill>
              </a:rPr>
              <a:t> </a:t>
            </a:r>
            <a:r>
              <a:rPr lang="en-US" sz="3600" b="1" dirty="0">
                <a:solidFill>
                  <a:srgbClr val="002060"/>
                </a:solidFill>
              </a:rPr>
              <a:t>These roots continue forward out of the posterior cranial fossa and into the middle cranial fossa by passing over the medial tip of the petrous part of the temporal bone.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106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rtl="0"/>
            <a:r>
              <a:rPr lang="en-US" b="1" dirty="0"/>
              <a:t>I n the middle cranial fossa the sensory root expands into the </a:t>
            </a:r>
            <a:r>
              <a:rPr lang="en-US" b="1" i="1" u="sng" dirty="0">
                <a:solidFill>
                  <a:srgbClr val="FF0000"/>
                </a:solidFill>
              </a:rPr>
              <a:t>trigeminal ganglion </a:t>
            </a:r>
            <a:r>
              <a:rPr lang="en-US" b="1" dirty="0"/>
              <a:t>, which contains cell bodies for the sensory.</a:t>
            </a:r>
          </a:p>
          <a:p>
            <a:pPr algn="just" rtl="0"/>
            <a:r>
              <a:rPr lang="en-US" b="1" dirty="0"/>
              <a:t> The ganglion is in a neurons in the trigeminal nerve and depression (the trigeminal depression) on the anterior surface of the petrous part of the temporal bone, in a dural cave (the trigeminal cave)</a:t>
            </a:r>
          </a:p>
          <a:p>
            <a:pPr algn="just" rtl="0"/>
            <a:r>
              <a:rPr lang="en-US" b="1" dirty="0"/>
              <a:t>  The motor root is below and completely separate from the sensory root at this point.</a:t>
            </a:r>
          </a:p>
          <a:p>
            <a:pPr algn="just" rtl="0"/>
            <a:endParaRPr lang="ar-SA" b="1" dirty="0"/>
          </a:p>
        </p:txBody>
      </p:sp>
    </p:spTree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6868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age result for trigeminal ner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610600" cy="64008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rtl="0"/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Arising from the anterior border of the trigeminal ganglion are the three terminal divisions of the trigeminal nerve, which in descending order are:</a:t>
            </a:r>
          </a:p>
          <a:p>
            <a:pPr algn="just" rtl="0">
              <a:buNone/>
            </a:pP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• the ophthalmic nerve (ophthalmic division [VI ] ) .</a:t>
            </a:r>
          </a:p>
          <a:p>
            <a:pPr algn="just" rtl="0">
              <a:buNone/>
            </a:pP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• the maxillary nerve (maxillary division [V2]), and</a:t>
            </a:r>
          </a:p>
          <a:p>
            <a:pPr algn="just" rtl="0">
              <a:buNone/>
            </a:pP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• the </a:t>
            </a:r>
            <a:r>
              <a:rPr lang="en-US" sz="3500" b="1" dirty="0" err="1">
                <a:solidFill>
                  <a:schemeClr val="accent1">
                    <a:lumMod val="75000"/>
                  </a:schemeClr>
                </a:solidFill>
              </a:rPr>
              <a:t>mandibular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 nerve (</a:t>
            </a:r>
            <a:r>
              <a:rPr lang="en-US" sz="3500" b="1" dirty="0" err="1">
                <a:solidFill>
                  <a:schemeClr val="accent1">
                    <a:lumMod val="75000"/>
                  </a:schemeClr>
                </a:solidFill>
              </a:rPr>
              <a:t>mandibular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</a:rPr>
              <a:t> division [V 3]).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52400"/>
            <a:ext cx="8610600" cy="655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6106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81000" y="3352800"/>
            <a:ext cx="8458200" cy="1447800"/>
          </a:xfrm>
        </p:spPr>
        <p:txBody>
          <a:bodyPr/>
          <a:lstStyle/>
          <a:p>
            <a:r>
              <a:rPr lang="en-US" sz="4400" b="1" u="sng" dirty="0" err="1">
                <a:solidFill>
                  <a:srgbClr val="00B050"/>
                </a:solidFill>
              </a:rPr>
              <a:t>Mandibular</a:t>
            </a:r>
            <a:r>
              <a:rPr lang="en-US" sz="4400" b="1" u="sng" dirty="0">
                <a:solidFill>
                  <a:srgbClr val="00B050"/>
                </a:solidFill>
              </a:rPr>
              <a:t> nerve [V3]</a:t>
            </a:r>
            <a:endParaRPr lang="en-US" sz="4400" dirty="0">
              <a:solidFill>
                <a:srgbClr val="00B05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0"/>
            <a:r>
              <a:rPr lang="en-US" sz="4000" b="1" dirty="0"/>
              <a:t>This is the largest division of the trigeminal nerve and is the only one to contain motor as well as sensory fibers. </a:t>
            </a:r>
          </a:p>
          <a:p>
            <a:pPr algn="just" rtl="0"/>
            <a:r>
              <a:rPr lang="en-US" sz="4000" b="1" dirty="0"/>
              <a:t>Developmentally, it is the nerve of the first branchial arch and is thus responsible for supplying structures derived from it. </a:t>
            </a:r>
          </a:p>
          <a:p>
            <a:pPr algn="just" rtl="0"/>
            <a:endParaRPr lang="ar-SA" sz="4000" b="1" dirty="0"/>
          </a:p>
        </p:txBody>
      </p:sp>
    </p:spTree>
  </p:cSld>
  <p:clrMapOvr>
    <a:masterClrMapping/>
  </p:clrMapOvr>
  <p:transition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0"/>
            <a:r>
              <a:rPr lang="en-US" sz="3600" b="1" dirty="0">
                <a:solidFill>
                  <a:schemeClr val="tx1"/>
                </a:solidFill>
              </a:rPr>
              <a:t>The mandibular nerve [V3] leaves the inferior margin of the trigeminal ganglion and leaves the skull through the foramen </a:t>
            </a:r>
            <a:r>
              <a:rPr lang="en-US" sz="3600" b="1" dirty="0" err="1">
                <a:solidFill>
                  <a:schemeClr val="tx1"/>
                </a:solidFill>
              </a:rPr>
              <a:t>ovale</a:t>
            </a:r>
            <a:r>
              <a:rPr lang="en-US" sz="3600" b="1" dirty="0">
                <a:solidFill>
                  <a:schemeClr val="tx1"/>
                </a:solidFill>
              </a:rPr>
              <a:t>. </a:t>
            </a:r>
          </a:p>
          <a:p>
            <a:pPr algn="just" rtl="0"/>
            <a:r>
              <a:rPr lang="en-US" sz="3600" b="1" dirty="0">
                <a:solidFill>
                  <a:schemeClr val="tx1"/>
                </a:solidFill>
              </a:rPr>
              <a:t>The motor root o f the trigeminal nerve also passes through the foramen </a:t>
            </a:r>
            <a:r>
              <a:rPr lang="en-US" sz="3600" b="1" dirty="0" err="1">
                <a:solidFill>
                  <a:schemeClr val="tx1"/>
                </a:solidFill>
              </a:rPr>
              <a:t>ovale</a:t>
            </a:r>
            <a:r>
              <a:rPr lang="en-US" sz="3600" b="1" dirty="0">
                <a:solidFill>
                  <a:schemeClr val="tx1"/>
                </a:solidFill>
              </a:rPr>
              <a:t> and unites with the sensory component of the mandibular nerve [V 3] </a:t>
            </a:r>
            <a:r>
              <a:rPr lang="en-US" sz="3600" b="1" dirty="0">
                <a:solidFill>
                  <a:srgbClr val="FF0000"/>
                </a:solidFill>
              </a:rPr>
              <a:t>outside the skull. </a:t>
            </a:r>
            <a:endParaRPr lang="ar-SA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age result for trigeminal ner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610600" cy="64008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52400"/>
            <a:ext cx="8686800" cy="655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5400" b="1" dirty="0">
                <a:solidFill>
                  <a:schemeClr val="tx1"/>
                </a:solidFill>
              </a:rPr>
              <a:t>Thus the mandibular nerve</a:t>
            </a:r>
          </a:p>
          <a:p>
            <a:pPr marL="0" indent="0" algn="just" rtl="0">
              <a:buNone/>
            </a:pPr>
            <a:r>
              <a:rPr lang="en-US" sz="5400" b="1" dirty="0">
                <a:solidFill>
                  <a:schemeClr val="tx1"/>
                </a:solidFill>
              </a:rPr>
              <a:t> [V 3] is the only division of the trigeminal nerve that </a:t>
            </a:r>
            <a:r>
              <a:rPr lang="en-US" sz="5400" b="1" dirty="0">
                <a:solidFill>
                  <a:srgbClr val="C00000"/>
                </a:solidFill>
              </a:rPr>
              <a:t>contains a motor component</a:t>
            </a:r>
            <a:r>
              <a:rPr lang="en-US" sz="5400" b="1" dirty="0">
                <a:solidFill>
                  <a:schemeClr val="tx1"/>
                </a:solidFill>
              </a:rPr>
              <a:t>.</a:t>
            </a:r>
            <a:endParaRPr lang="ar-SA" sz="5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sz="3600" b="1" dirty="0">
                <a:solidFill>
                  <a:schemeClr val="tx1"/>
                </a:solidFill>
              </a:rPr>
              <a:t>Outside the skull the motor fibers innervate the four muscles of mastication (</a:t>
            </a:r>
            <a:r>
              <a:rPr lang="en-US" sz="3600" b="1" dirty="0" err="1">
                <a:solidFill>
                  <a:schemeClr val="tx1"/>
                </a:solidFill>
              </a:rPr>
              <a:t>temporalis</a:t>
            </a:r>
            <a:r>
              <a:rPr lang="en-US" sz="3600" b="1" dirty="0">
                <a:solidFill>
                  <a:schemeClr val="tx1"/>
                </a:solidFill>
              </a:rPr>
              <a:t>, </a:t>
            </a:r>
            <a:r>
              <a:rPr lang="en-US" sz="3600" b="1" dirty="0" err="1">
                <a:solidFill>
                  <a:schemeClr val="tx1"/>
                </a:solidFill>
              </a:rPr>
              <a:t>masseter</a:t>
            </a:r>
            <a:r>
              <a:rPr lang="en-US" sz="3600" b="1" dirty="0">
                <a:solidFill>
                  <a:schemeClr val="tx1"/>
                </a:solidFill>
              </a:rPr>
              <a:t>, and medial and lateral </a:t>
            </a:r>
            <a:r>
              <a:rPr lang="en-US" sz="3600" b="1" dirty="0" err="1">
                <a:solidFill>
                  <a:schemeClr val="tx1"/>
                </a:solidFill>
              </a:rPr>
              <a:t>pterygoids</a:t>
            </a:r>
            <a:r>
              <a:rPr lang="en-US" sz="3600" b="1" dirty="0">
                <a:solidFill>
                  <a:schemeClr val="tx1"/>
                </a:solidFill>
              </a:rPr>
              <a:t>) , as well as the tensor tympani muscle, the tensor </a:t>
            </a:r>
            <a:r>
              <a:rPr lang="en-US" sz="3600" b="1" dirty="0" err="1">
                <a:solidFill>
                  <a:schemeClr val="tx1"/>
                </a:solidFill>
              </a:rPr>
              <a:t>veli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palatini</a:t>
            </a:r>
            <a:r>
              <a:rPr lang="en-US" sz="3600" b="1" dirty="0">
                <a:solidFill>
                  <a:schemeClr val="tx1"/>
                </a:solidFill>
              </a:rPr>
              <a:t> muscle, the anterior belly of the </a:t>
            </a:r>
            <a:r>
              <a:rPr lang="en-US" sz="3600" b="1" dirty="0" err="1">
                <a:solidFill>
                  <a:schemeClr val="tx1"/>
                </a:solidFill>
              </a:rPr>
              <a:t>digastric</a:t>
            </a:r>
            <a:r>
              <a:rPr lang="en-US" sz="3600" b="1" dirty="0">
                <a:solidFill>
                  <a:schemeClr val="tx1"/>
                </a:solidFill>
              </a:rPr>
              <a:t> muscle, and the </a:t>
            </a:r>
            <a:r>
              <a:rPr lang="en-US" sz="3600" b="1" dirty="0" err="1">
                <a:solidFill>
                  <a:schemeClr val="tx1"/>
                </a:solidFill>
              </a:rPr>
              <a:t>mylohyoid</a:t>
            </a:r>
            <a:r>
              <a:rPr lang="en-US" sz="3600" b="1" dirty="0">
                <a:solidFill>
                  <a:schemeClr val="tx1"/>
                </a:solidFill>
              </a:rPr>
              <a:t> muscle.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/>
            <a:r>
              <a:rPr lang="en-US" b="1" dirty="0"/>
              <a:t>The </a:t>
            </a:r>
            <a:r>
              <a:rPr lang="en-US" b="1" dirty="0" err="1"/>
              <a:t>mandibular</a:t>
            </a:r>
            <a:r>
              <a:rPr lang="en-US" b="1" dirty="0"/>
              <a:t> nerve [V 3] also receives sensory branches from the skin of the lower face, cheek, lower lip, anterior part of the external ear, part of the external acoustic </a:t>
            </a:r>
            <a:r>
              <a:rPr lang="en-US" b="1" dirty="0" err="1"/>
              <a:t>meatus</a:t>
            </a:r>
            <a:r>
              <a:rPr lang="en-US" b="1" dirty="0"/>
              <a:t> and the temporal region, the anterior two thirds of the tongue, the teeth of the lower</a:t>
            </a:r>
          </a:p>
          <a:p>
            <a:pPr algn="just" rtl="0">
              <a:buNone/>
            </a:pPr>
            <a:r>
              <a:rPr lang="en-US" b="1" dirty="0"/>
              <a:t> jaw, the mastoid air cells, the mucous membranes of the cheek, the mandible, and </a:t>
            </a:r>
            <a:r>
              <a:rPr lang="en-US" b="1" dirty="0" err="1"/>
              <a:t>dura</a:t>
            </a:r>
            <a:r>
              <a:rPr lang="en-US" b="1" dirty="0"/>
              <a:t> in the middle cranial </a:t>
            </a:r>
            <a:r>
              <a:rPr lang="en-US" b="1" dirty="0" err="1"/>
              <a:t>fossa</a:t>
            </a:r>
            <a:r>
              <a:rPr lang="en-US" b="1" dirty="0"/>
              <a:t>.</a:t>
            </a:r>
          </a:p>
          <a:p>
            <a:pPr algn="just" rtl="0"/>
            <a:endParaRPr lang="ar-SA" b="1" dirty="0"/>
          </a:p>
        </p:txBody>
      </p:sp>
    </p:spTree>
  </p:cSld>
  <p:clrMapOvr>
    <a:masterClrMapping/>
  </p:clrMapOvr>
  <p:transition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C00000"/>
                </a:solidFill>
              </a:rPr>
              <a:t>Its Sensory fibers supply :</a:t>
            </a:r>
            <a:br>
              <a:rPr lang="en-US" b="1" u="sng" dirty="0">
                <a:solidFill>
                  <a:srgbClr val="C00000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sz="3600" b="1" dirty="0">
                <a:solidFill>
                  <a:schemeClr val="tx1"/>
                </a:solidFill>
              </a:rPr>
              <a:t>the mandibular teeth and their supporting structures, </a:t>
            </a:r>
          </a:p>
          <a:p>
            <a:pPr lvl="0" algn="just" rtl="0"/>
            <a:r>
              <a:rPr lang="en-US" sz="3600" b="1" dirty="0">
                <a:solidFill>
                  <a:schemeClr val="tx1"/>
                </a:solidFill>
              </a:rPr>
              <a:t>the mucosa of the anterior two-thirds of the tongue and the floor of the mouth.</a:t>
            </a:r>
          </a:p>
          <a:p>
            <a:pPr lvl="0" algn="just" rtl="0"/>
            <a:r>
              <a:rPr lang="en-US" sz="3600" b="1" dirty="0">
                <a:solidFill>
                  <a:schemeClr val="tx1"/>
                </a:solidFill>
              </a:rPr>
              <a:t>the skin of the lower part of the face (including the lower lip) and parts of the temporal region and auricle. 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C00000"/>
                </a:solidFill>
              </a:rPr>
              <a:t>Its motor fibers supply : </a:t>
            </a:r>
            <a:br>
              <a:rPr lang="en-US" b="1" u="sng" dirty="0">
                <a:solidFill>
                  <a:srgbClr val="C00000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rtl="0"/>
            <a:r>
              <a:rPr lang="en-US" sz="4400" dirty="0">
                <a:solidFill>
                  <a:schemeClr val="tx1"/>
                </a:solidFill>
              </a:rPr>
              <a:t>the four muscles of mastication </a:t>
            </a:r>
          </a:p>
          <a:p>
            <a:pPr lvl="0" algn="just" rtl="0"/>
            <a:r>
              <a:rPr lang="en-US" sz="4400" dirty="0">
                <a:solidFill>
                  <a:schemeClr val="tx1"/>
                </a:solidFill>
              </a:rPr>
              <a:t>the </a:t>
            </a:r>
            <a:r>
              <a:rPr lang="en-US" sz="4400" dirty="0" err="1">
                <a:solidFill>
                  <a:schemeClr val="tx1"/>
                </a:solidFill>
              </a:rPr>
              <a:t>mylohyoid</a:t>
            </a:r>
            <a:r>
              <a:rPr lang="en-US" sz="4400" dirty="0">
                <a:solidFill>
                  <a:schemeClr val="tx1"/>
                </a:solidFill>
              </a:rPr>
              <a:t>, anterior belly of </a:t>
            </a:r>
            <a:r>
              <a:rPr lang="en-US" sz="4400" dirty="0" err="1">
                <a:solidFill>
                  <a:schemeClr val="tx1"/>
                </a:solidFill>
              </a:rPr>
              <a:t>digastric</a:t>
            </a:r>
            <a:r>
              <a:rPr lang="en-US" sz="4400" dirty="0">
                <a:solidFill>
                  <a:schemeClr val="tx1"/>
                </a:solidFill>
              </a:rPr>
              <a:t>,</a:t>
            </a:r>
          </a:p>
          <a:p>
            <a:pPr lvl="0" algn="just" rtl="0"/>
            <a:r>
              <a:rPr lang="en-US" sz="4400" dirty="0">
                <a:solidFill>
                  <a:schemeClr val="tx1"/>
                </a:solidFill>
              </a:rPr>
              <a:t> tensor </a:t>
            </a:r>
            <a:r>
              <a:rPr lang="en-US" sz="4400" dirty="0" err="1">
                <a:solidFill>
                  <a:schemeClr val="tx1"/>
                </a:solidFill>
              </a:rPr>
              <a:t>veli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palatini</a:t>
            </a:r>
            <a:r>
              <a:rPr lang="en-US" sz="4400" dirty="0">
                <a:solidFill>
                  <a:schemeClr val="tx1"/>
                </a:solidFill>
              </a:rPr>
              <a:t> and tensor tympani muscles.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rtl="0"/>
            <a:r>
              <a:rPr lang="en-US" b="1" dirty="0"/>
              <a:t>The mandibular nerve is formed in the infratemporal fossa by the union of the sensory and motor roots immediately after they leave the skull at the foramen </a:t>
            </a:r>
            <a:r>
              <a:rPr lang="en-US" b="1" dirty="0" err="1"/>
              <a:t>ovale</a:t>
            </a:r>
            <a:r>
              <a:rPr lang="en-US" b="1" dirty="0"/>
              <a:t>. </a:t>
            </a:r>
          </a:p>
          <a:p>
            <a:pPr algn="just" rtl="0"/>
            <a:r>
              <a:rPr lang="en-US" b="1" dirty="0"/>
              <a:t>Within the foramen </a:t>
            </a:r>
            <a:r>
              <a:rPr lang="en-US" b="1" dirty="0" err="1"/>
              <a:t>ovale</a:t>
            </a:r>
            <a:r>
              <a:rPr lang="en-US" b="1" dirty="0"/>
              <a:t>, the motor root (or roots) lie </a:t>
            </a:r>
            <a:r>
              <a:rPr lang="en-US" b="1" dirty="0" err="1"/>
              <a:t>posteromedially</a:t>
            </a:r>
            <a:r>
              <a:rPr lang="en-US" b="1" dirty="0"/>
              <a:t> to the sensory root and these roots are accompanied by emissary veins, the lesser petrosal nerve and the accessory meningeal artery. </a:t>
            </a:r>
          </a:p>
          <a:p>
            <a:pPr algn="just" rtl="0"/>
            <a:r>
              <a:rPr lang="en-US" b="1" dirty="0"/>
              <a:t>As the </a:t>
            </a:r>
            <a:r>
              <a:rPr lang="en-US" b="1" dirty="0" err="1"/>
              <a:t>mandibular</a:t>
            </a:r>
            <a:r>
              <a:rPr lang="en-US" b="1" dirty="0"/>
              <a:t> nerve leaves the foramen </a:t>
            </a:r>
            <a:r>
              <a:rPr lang="en-US" b="1" dirty="0" err="1"/>
              <a:t>ovale</a:t>
            </a:r>
            <a:r>
              <a:rPr lang="en-US" b="1" dirty="0"/>
              <a:t>, it lies on the tensor </a:t>
            </a:r>
            <a:r>
              <a:rPr lang="en-US" b="1" dirty="0" err="1"/>
              <a:t>veli</a:t>
            </a:r>
            <a:r>
              <a:rPr lang="en-US" b="1" dirty="0"/>
              <a:t> </a:t>
            </a:r>
            <a:r>
              <a:rPr lang="en-US" b="1" dirty="0" err="1"/>
              <a:t>palatini</a:t>
            </a:r>
            <a:r>
              <a:rPr lang="en-US" b="1" dirty="0"/>
              <a:t> muscle and is covered laterally by the upper head of the lateral </a:t>
            </a:r>
            <a:r>
              <a:rPr lang="en-US" b="1" dirty="0" err="1"/>
              <a:t>pterygoid</a:t>
            </a:r>
            <a:r>
              <a:rPr lang="en-US" b="1" dirty="0"/>
              <a:t> muscle (slightly anterior to the neck of the mandible). 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52400"/>
            <a:ext cx="8686800" cy="655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rigeminal ner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8458200" cy="64008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81000" y="3276600"/>
            <a:ext cx="8458200" cy="1524000"/>
          </a:xfrm>
        </p:spPr>
        <p:txBody>
          <a:bodyPr/>
          <a:lstStyle/>
          <a:p>
            <a:r>
              <a:rPr lang="en-US" sz="4400" b="1" i="1" u="sng" dirty="0">
                <a:solidFill>
                  <a:srgbClr val="FF0000"/>
                </a:solidFill>
              </a:rPr>
              <a:t>BRANCHES:</a:t>
            </a:r>
            <a:endParaRPr lang="en-US" sz="4400" b="1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Main trunk</a:t>
            </a:r>
            <a:br>
              <a:rPr lang="en-US" dirty="0">
                <a:solidFill>
                  <a:srgbClr val="7030A0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buNone/>
            </a:pPr>
            <a:r>
              <a:rPr lang="en-US" u="sng" dirty="0">
                <a:solidFill>
                  <a:srgbClr val="FF0000"/>
                </a:solidFill>
              </a:rPr>
              <a:t>Sensory: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algn="just" rtl="0"/>
            <a:r>
              <a:rPr lang="en-US" dirty="0" err="1">
                <a:solidFill>
                  <a:srgbClr val="FF0000"/>
                </a:solidFill>
              </a:rPr>
              <a:t>Meningeal</a:t>
            </a:r>
            <a:r>
              <a:rPr lang="en-US" dirty="0">
                <a:solidFill>
                  <a:srgbClr val="FF0000"/>
                </a:solidFill>
              </a:rPr>
              <a:t> branch (</a:t>
            </a:r>
            <a:r>
              <a:rPr lang="en-US" dirty="0" err="1">
                <a:solidFill>
                  <a:srgbClr val="FF0000"/>
                </a:solidFill>
              </a:rPr>
              <a:t>nervus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spinosus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pPr algn="just" rtl="0">
              <a:buNone/>
            </a:pPr>
            <a:r>
              <a:rPr lang="en-US" u="sng" dirty="0">
                <a:solidFill>
                  <a:srgbClr val="FF0000"/>
                </a:solidFill>
              </a:rPr>
              <a:t>Motor branches:</a:t>
            </a:r>
            <a:endParaRPr lang="en-US" dirty="0">
              <a:solidFill>
                <a:srgbClr val="FF0000"/>
              </a:solidFill>
            </a:endParaRPr>
          </a:p>
          <a:p>
            <a:pPr algn="just" rtl="0"/>
            <a:r>
              <a:rPr lang="en-US" dirty="0">
                <a:solidFill>
                  <a:srgbClr val="FF0000"/>
                </a:solidFill>
              </a:rPr>
              <a:t>Nerve to medial </a:t>
            </a:r>
            <a:r>
              <a:rPr lang="en-US" dirty="0" err="1">
                <a:solidFill>
                  <a:srgbClr val="FF0000"/>
                </a:solidFill>
              </a:rPr>
              <a:t>pterygoid</a:t>
            </a:r>
            <a:endParaRPr lang="en-US" dirty="0">
              <a:solidFill>
                <a:srgbClr val="FF0000"/>
              </a:solidFill>
            </a:endParaRPr>
          </a:p>
          <a:p>
            <a:pPr algn="just" rtl="0"/>
            <a:r>
              <a:rPr lang="en-US" dirty="0">
                <a:solidFill>
                  <a:srgbClr val="FF0000"/>
                </a:solidFill>
              </a:rPr>
              <a:t>Tensor </a:t>
            </a:r>
            <a:r>
              <a:rPr lang="en-US" dirty="0" err="1">
                <a:solidFill>
                  <a:srgbClr val="FF0000"/>
                </a:solidFill>
              </a:rPr>
              <a:t>veli</a:t>
            </a:r>
            <a:endParaRPr lang="en-US" dirty="0">
              <a:solidFill>
                <a:srgbClr val="FF0000"/>
              </a:solidFill>
            </a:endParaRPr>
          </a:p>
          <a:p>
            <a:pPr algn="just" rtl="0"/>
            <a:r>
              <a:rPr lang="en-US" dirty="0">
                <a:solidFill>
                  <a:srgbClr val="FF0000"/>
                </a:solidFill>
              </a:rPr>
              <a:t>Tensor tympani</a:t>
            </a:r>
          </a:p>
          <a:p>
            <a:pPr algn="just"/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Anterior division:</a:t>
            </a:r>
            <a:br>
              <a:rPr lang="en-US" dirty="0">
                <a:solidFill>
                  <a:srgbClr val="00B050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4000" b="1" dirty="0">
                <a:solidFill>
                  <a:schemeClr val="tx1"/>
                </a:solidFill>
              </a:rPr>
              <a:t>Masseteric nerve</a:t>
            </a:r>
          </a:p>
          <a:p>
            <a:pPr algn="just" rtl="0"/>
            <a:r>
              <a:rPr lang="en-US" sz="4000" b="1" dirty="0">
                <a:solidFill>
                  <a:schemeClr val="tx1"/>
                </a:solidFill>
              </a:rPr>
              <a:t>Deep temporal nerves</a:t>
            </a:r>
          </a:p>
          <a:p>
            <a:pPr algn="just" rtl="0"/>
            <a:r>
              <a:rPr lang="en-US" sz="4000" b="1" dirty="0">
                <a:solidFill>
                  <a:schemeClr val="tx1"/>
                </a:solidFill>
              </a:rPr>
              <a:t>Nerve to lateral </a:t>
            </a:r>
            <a:r>
              <a:rPr lang="en-US" sz="4000" b="1" dirty="0" err="1">
                <a:solidFill>
                  <a:schemeClr val="tx1"/>
                </a:solidFill>
              </a:rPr>
              <a:t>pterygoid</a:t>
            </a:r>
            <a:endParaRPr lang="en-US" sz="4000" b="1" dirty="0">
              <a:solidFill>
                <a:schemeClr val="tx1"/>
              </a:solidFill>
            </a:endParaRPr>
          </a:p>
          <a:p>
            <a:pPr algn="just" rtl="0"/>
            <a:r>
              <a:rPr lang="en-US" sz="4000" b="1" dirty="0">
                <a:solidFill>
                  <a:schemeClr val="tx1"/>
                </a:solidFill>
              </a:rPr>
              <a:t>Long </a:t>
            </a:r>
            <a:r>
              <a:rPr lang="en-US" sz="4000" b="1" dirty="0" err="1">
                <a:solidFill>
                  <a:schemeClr val="tx1"/>
                </a:solidFill>
              </a:rPr>
              <a:t>buccal</a:t>
            </a:r>
            <a:r>
              <a:rPr lang="en-US" sz="4000" b="1" dirty="0">
                <a:solidFill>
                  <a:schemeClr val="tx1"/>
                </a:solidFill>
              </a:rPr>
              <a:t> nerve</a:t>
            </a:r>
          </a:p>
          <a:p>
            <a:pPr algn="just"/>
            <a:endParaRPr lang="ar-SA" sz="4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Posterior division: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sz="4000" b="1" dirty="0">
                <a:solidFill>
                  <a:srgbClr val="C00000"/>
                </a:solidFill>
              </a:rPr>
              <a:t>Auriculotemporal nerve</a:t>
            </a:r>
          </a:p>
          <a:p>
            <a:pPr algn="just" rtl="0"/>
            <a:r>
              <a:rPr lang="en-US" sz="4000" b="1" dirty="0">
                <a:solidFill>
                  <a:srgbClr val="C00000"/>
                </a:solidFill>
              </a:rPr>
              <a:t>Lingual nerve</a:t>
            </a:r>
          </a:p>
          <a:p>
            <a:pPr algn="just" rtl="0"/>
            <a:r>
              <a:rPr lang="en-US" sz="4000" b="1" dirty="0">
                <a:solidFill>
                  <a:srgbClr val="C00000"/>
                </a:solidFill>
              </a:rPr>
              <a:t>Inferior alveolar nerve:(Mental, Incisive &amp; mylohyoid nerves)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u="sng" dirty="0"/>
              <a:t>The </a:t>
            </a:r>
            <a:r>
              <a:rPr lang="en-US" b="1" u="sng" dirty="0" err="1"/>
              <a:t>meningeal</a:t>
            </a:r>
            <a:r>
              <a:rPr lang="en-US" b="1" u="sng" dirty="0"/>
              <a:t> branch (</a:t>
            </a:r>
            <a:r>
              <a:rPr lang="en-US" b="1" u="sng" dirty="0" err="1"/>
              <a:t>nervus</a:t>
            </a:r>
            <a:r>
              <a:rPr lang="en-US" b="1" u="sng" dirty="0"/>
              <a:t> </a:t>
            </a:r>
            <a:r>
              <a:rPr lang="en-US" b="1" u="sng" dirty="0" err="1"/>
              <a:t>spinosus</a:t>
            </a:r>
            <a:r>
              <a:rPr lang="en-US" b="1" u="sng" dirty="0"/>
              <a:t>):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sz="3600" dirty="0">
                <a:solidFill>
                  <a:schemeClr val="tx1"/>
                </a:solidFill>
              </a:rPr>
              <a:t>It is a ‘recurrent nerve’ as it runs back into the middle cranial fossa through the foramen spinosum. </a:t>
            </a:r>
          </a:p>
          <a:p>
            <a:pPr algn="just" rtl="0"/>
            <a:r>
              <a:rPr lang="en-US" sz="3600" dirty="0">
                <a:solidFill>
                  <a:schemeClr val="tx1"/>
                </a:solidFill>
              </a:rPr>
              <a:t>It supplies the dura mater lining the middle and anterior cranial fossae and the mucosa of the mastoid antrum and mastoid air cells.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u="sng" dirty="0"/>
              <a:t>The nerve to the medial </a:t>
            </a:r>
            <a:r>
              <a:rPr lang="en-US" b="1" u="sng" dirty="0" err="1"/>
              <a:t>pterygoid</a:t>
            </a:r>
            <a:r>
              <a:rPr lang="en-US" b="1" u="sng" dirty="0"/>
              <a:t> muscle</a:t>
            </a:r>
            <a:r>
              <a:rPr lang="en-US" dirty="0"/>
              <a:t>: 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buNone/>
            </a:pPr>
            <a:r>
              <a:rPr lang="en-US" dirty="0"/>
              <a:t> </a:t>
            </a:r>
          </a:p>
          <a:p>
            <a:pPr algn="just" rtl="0"/>
            <a:r>
              <a:rPr lang="en-US" sz="4000" dirty="0"/>
              <a:t>This enters the deep surface of the muscle and also gives slender branches that pass uninterrupted through the </a:t>
            </a:r>
            <a:r>
              <a:rPr lang="en-US" sz="4000" dirty="0" err="1"/>
              <a:t>otic</a:t>
            </a:r>
            <a:r>
              <a:rPr lang="en-US" sz="4000" dirty="0"/>
              <a:t> ganglion to supply the tensor tympani and tensor </a:t>
            </a:r>
            <a:r>
              <a:rPr lang="en-US" sz="4000" dirty="0" err="1"/>
              <a:t>veli</a:t>
            </a:r>
            <a:r>
              <a:rPr lang="en-US" sz="4000" dirty="0"/>
              <a:t> </a:t>
            </a:r>
            <a:r>
              <a:rPr lang="en-US" sz="4000" dirty="0" err="1"/>
              <a:t>palatini</a:t>
            </a:r>
            <a:r>
              <a:rPr lang="en-US" sz="4000" dirty="0"/>
              <a:t> muscles.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610600" cy="632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eningeal branch (nervus spinosus)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534400" cy="62484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2790</TotalTime>
  <Words>1005</Words>
  <Application>Microsoft Office PowerPoint</Application>
  <PresentationFormat>عرض على الشاشة (4:3)</PresentationFormat>
  <Paragraphs>69</Paragraphs>
  <Slides>38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38</vt:i4>
      </vt:variant>
    </vt:vector>
  </HeadingPairs>
  <TitlesOfParts>
    <vt:vector size="43" baseType="lpstr">
      <vt:lpstr>Franklin Gothic Book</vt:lpstr>
      <vt:lpstr>Franklin Gothic Medium</vt:lpstr>
      <vt:lpstr>Lucida Fax</vt:lpstr>
      <vt:lpstr>Wingdings 2</vt:lpstr>
      <vt:lpstr>رحلة</vt:lpstr>
      <vt:lpstr>عرض تقديمي في PowerPoint</vt:lpstr>
      <vt:lpstr>SECOND STAGE Lec.No.7 Dr.Mukhalled.Al-Asady  (Oral &amp; maxillofacial surgeon)  B.D.S-C.A.B.M.F.S Al-MuthNNa University C0llege of dentistry   2024-2025 </vt:lpstr>
      <vt:lpstr>عرض تقديمي في PowerPoint</vt:lpstr>
      <vt:lpstr>عرض تقديمي في PowerPoint</vt:lpstr>
      <vt:lpstr>Trigeminal nerve [V] </vt:lpstr>
      <vt:lpstr>The GSA fibers:</vt:lpstr>
      <vt:lpstr>عرض تقديمي في PowerPoint</vt:lpstr>
      <vt:lpstr>The BE fibers: </vt:lpstr>
      <vt:lpstr>COURSE OF TRIGEMINAL NERVE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Its Sensory fibers supply : </vt:lpstr>
      <vt:lpstr>Its motor fibers supply :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Main trunk </vt:lpstr>
      <vt:lpstr>Anterior division: </vt:lpstr>
      <vt:lpstr>Posterior division: </vt:lpstr>
      <vt:lpstr>The meningeal branch (nervus spinosus): </vt:lpstr>
      <vt:lpstr>The nerve to the medial pterygoid muscle:  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mukhalled</dc:creator>
  <cp:lastModifiedBy>MUKHALLED SALIM</cp:lastModifiedBy>
  <cp:revision>248</cp:revision>
  <dcterms:created xsi:type="dcterms:W3CDTF">2017-10-26T08:26:00Z</dcterms:created>
  <dcterms:modified xsi:type="dcterms:W3CDTF">2024-11-15T08:31:57Z</dcterms:modified>
</cp:coreProperties>
</file>