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93" r:id="rId2"/>
    <p:sldId id="256" r:id="rId3"/>
    <p:sldId id="257" r:id="rId4"/>
    <p:sldId id="258" r:id="rId5"/>
    <p:sldId id="261" r:id="rId6"/>
    <p:sldId id="262" r:id="rId7"/>
    <p:sldId id="263" r:id="rId8"/>
    <p:sldId id="259" r:id="rId9"/>
    <p:sldId id="260" r:id="rId10"/>
    <p:sldId id="265" r:id="rId11"/>
    <p:sldId id="264" r:id="rId12"/>
    <p:sldId id="266" r:id="rId13"/>
    <p:sldId id="268" r:id="rId14"/>
    <p:sldId id="269" r:id="rId15"/>
    <p:sldId id="272" r:id="rId16"/>
    <p:sldId id="270" r:id="rId17"/>
    <p:sldId id="271" r:id="rId18"/>
    <p:sldId id="273" r:id="rId19"/>
    <p:sldId id="267" r:id="rId20"/>
    <p:sldId id="275" r:id="rId21"/>
    <p:sldId id="278" r:id="rId22"/>
    <p:sldId id="277" r:id="rId23"/>
    <p:sldId id="281" r:id="rId24"/>
    <p:sldId id="282" r:id="rId25"/>
    <p:sldId id="279" r:id="rId26"/>
    <p:sldId id="283" r:id="rId27"/>
    <p:sldId id="285" r:id="rId28"/>
    <p:sldId id="284" r:id="rId29"/>
    <p:sldId id="276" r:id="rId30"/>
    <p:sldId id="288" r:id="rId31"/>
    <p:sldId id="289" r:id="rId32"/>
    <p:sldId id="290" r:id="rId33"/>
    <p:sldId id="291" r:id="rId34"/>
    <p:sldId id="287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75DCB02-9BB8-47FD-8907-85C794F793BA}" styleName="نمط ذو نسُق 1 - تمييز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-782" y="-25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0B9F3E-097B-4C65-A948-FF1FBD0285A9}" type="doc">
      <dgm:prSet loTypeId="urn:microsoft.com/office/officeart/2005/8/layout/defaul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260681DA-AFA2-49D2-9B4F-1A02078A44F9}">
      <dgm:prSet phldrT="[نص]" custT="1"/>
      <dgm:spPr/>
      <dgm:t>
        <a:bodyPr/>
        <a:lstStyle/>
        <a:p>
          <a:pPr rtl="1"/>
          <a:r>
            <a:rPr lang="en-US" sz="3200" dirty="0" smtClean="0"/>
            <a:t>Inhalation route</a:t>
          </a:r>
          <a:endParaRPr lang="ar-SA" sz="3200" dirty="0"/>
        </a:p>
      </dgm:t>
    </dgm:pt>
    <dgm:pt modelId="{C8B2CDB7-E305-46CB-A674-BCD327BE77D4}" type="parTrans" cxnId="{EB17F4A1-F306-499B-9E3E-A692E3C76A15}">
      <dgm:prSet/>
      <dgm:spPr/>
      <dgm:t>
        <a:bodyPr/>
        <a:lstStyle/>
        <a:p>
          <a:pPr rtl="1"/>
          <a:endParaRPr lang="ar-SA"/>
        </a:p>
      </dgm:t>
    </dgm:pt>
    <dgm:pt modelId="{7FA9AA3E-B65A-447F-97AF-A6BF63DDBCF3}" type="sibTrans" cxnId="{EB17F4A1-F306-499B-9E3E-A692E3C76A15}">
      <dgm:prSet/>
      <dgm:spPr/>
      <dgm:t>
        <a:bodyPr/>
        <a:lstStyle/>
        <a:p>
          <a:pPr rtl="1"/>
          <a:endParaRPr lang="ar-SA"/>
        </a:p>
      </dgm:t>
    </dgm:pt>
    <dgm:pt modelId="{3BB874E4-5716-4249-AF05-3794B7702D40}">
      <dgm:prSet phldrT="[نص]" custT="1"/>
      <dgm:spPr/>
      <dgm:t>
        <a:bodyPr/>
        <a:lstStyle/>
        <a:p>
          <a:pPr rtl="1"/>
          <a:r>
            <a:rPr lang="en-US" sz="2800" dirty="0" smtClean="0"/>
            <a:t>Rectal route</a:t>
          </a:r>
          <a:endParaRPr lang="ar-SA" sz="2800" dirty="0"/>
        </a:p>
      </dgm:t>
    </dgm:pt>
    <dgm:pt modelId="{18463CAD-741C-46C0-B60E-6E875A1AD554}" type="parTrans" cxnId="{132018B0-820C-4498-B655-672FA84DB684}">
      <dgm:prSet/>
      <dgm:spPr/>
      <dgm:t>
        <a:bodyPr/>
        <a:lstStyle/>
        <a:p>
          <a:pPr rtl="1"/>
          <a:endParaRPr lang="ar-SA"/>
        </a:p>
      </dgm:t>
    </dgm:pt>
    <dgm:pt modelId="{2251A9EC-F622-45F0-A26D-EBE5A9EC1FBB}" type="sibTrans" cxnId="{132018B0-820C-4498-B655-672FA84DB684}">
      <dgm:prSet/>
      <dgm:spPr/>
      <dgm:t>
        <a:bodyPr/>
        <a:lstStyle/>
        <a:p>
          <a:pPr rtl="1"/>
          <a:endParaRPr lang="ar-SA"/>
        </a:p>
      </dgm:t>
    </dgm:pt>
    <dgm:pt modelId="{5DA60E84-4236-43D8-A756-976A1097C264}">
      <dgm:prSet phldrT="[نص]" custT="1"/>
      <dgm:spPr/>
      <dgm:t>
        <a:bodyPr/>
        <a:lstStyle/>
        <a:p>
          <a:pPr rtl="1"/>
          <a:r>
            <a:rPr lang="en-US" sz="2800" dirty="0" smtClean="0"/>
            <a:t>Intramuscular route </a:t>
          </a:r>
          <a:endParaRPr lang="ar-SA" sz="2800" dirty="0"/>
        </a:p>
      </dgm:t>
    </dgm:pt>
    <dgm:pt modelId="{7183799A-4E08-452B-A0FD-EC87E2C2DAE4}" type="parTrans" cxnId="{9D17AEBE-31CE-4AB0-9396-ED669398A2B0}">
      <dgm:prSet/>
      <dgm:spPr/>
      <dgm:t>
        <a:bodyPr/>
        <a:lstStyle/>
        <a:p>
          <a:pPr rtl="1"/>
          <a:endParaRPr lang="ar-SA"/>
        </a:p>
      </dgm:t>
    </dgm:pt>
    <dgm:pt modelId="{4A04B7BC-047D-4BBA-AA86-DF52E80D1F13}" type="sibTrans" cxnId="{9D17AEBE-31CE-4AB0-9396-ED669398A2B0}">
      <dgm:prSet/>
      <dgm:spPr/>
      <dgm:t>
        <a:bodyPr/>
        <a:lstStyle/>
        <a:p>
          <a:pPr rtl="1"/>
          <a:endParaRPr lang="ar-SA"/>
        </a:p>
      </dgm:t>
    </dgm:pt>
    <dgm:pt modelId="{7E97FF13-FD65-4530-8F9F-367B4827140E}">
      <dgm:prSet phldrT="[نص]" custT="1"/>
      <dgm:spPr/>
      <dgm:t>
        <a:bodyPr/>
        <a:lstStyle/>
        <a:p>
          <a:pPr rtl="1"/>
          <a:r>
            <a:rPr lang="en-US" sz="2800" dirty="0" smtClean="0"/>
            <a:t>Submucosal route</a:t>
          </a:r>
          <a:endParaRPr lang="ar-SA" sz="2800" dirty="0"/>
        </a:p>
      </dgm:t>
    </dgm:pt>
    <dgm:pt modelId="{1509BCDA-A328-4DE5-90EE-788EBC7DE398}" type="parTrans" cxnId="{3CF7F0B3-2396-461C-9BD5-7D5C37467C13}">
      <dgm:prSet/>
      <dgm:spPr/>
      <dgm:t>
        <a:bodyPr/>
        <a:lstStyle/>
        <a:p>
          <a:pPr rtl="1"/>
          <a:endParaRPr lang="ar-SA"/>
        </a:p>
      </dgm:t>
    </dgm:pt>
    <dgm:pt modelId="{C6C713B2-74FF-449F-9CC3-3119875E3FC1}" type="sibTrans" cxnId="{3CF7F0B3-2396-461C-9BD5-7D5C37467C13}">
      <dgm:prSet/>
      <dgm:spPr/>
      <dgm:t>
        <a:bodyPr/>
        <a:lstStyle/>
        <a:p>
          <a:pPr rtl="1"/>
          <a:endParaRPr lang="ar-SA"/>
        </a:p>
      </dgm:t>
    </dgm:pt>
    <dgm:pt modelId="{52F11C9A-0AA6-42AE-A080-B51792F12118}">
      <dgm:prSet phldrT="[نص]" custT="1"/>
      <dgm:spPr/>
      <dgm:t>
        <a:bodyPr/>
        <a:lstStyle/>
        <a:p>
          <a:pPr rtl="1"/>
          <a:r>
            <a:rPr lang="en-US" sz="2800" dirty="0" smtClean="0"/>
            <a:t>Subcutaneous route</a:t>
          </a:r>
          <a:endParaRPr lang="ar-SA" sz="2800" dirty="0"/>
        </a:p>
      </dgm:t>
    </dgm:pt>
    <dgm:pt modelId="{C07259EF-55E2-46CC-AFC4-5E08EDE72453}" type="parTrans" cxnId="{A5E6E5FF-326A-47E5-9662-082B5062B5D0}">
      <dgm:prSet/>
      <dgm:spPr/>
      <dgm:t>
        <a:bodyPr/>
        <a:lstStyle/>
        <a:p>
          <a:pPr rtl="1"/>
          <a:endParaRPr lang="ar-SA"/>
        </a:p>
      </dgm:t>
    </dgm:pt>
    <dgm:pt modelId="{1C0589A3-D5A7-452A-845D-B2FB5A64F0F2}" type="sibTrans" cxnId="{A5E6E5FF-326A-47E5-9662-082B5062B5D0}">
      <dgm:prSet/>
      <dgm:spPr/>
      <dgm:t>
        <a:bodyPr/>
        <a:lstStyle/>
        <a:p>
          <a:pPr rtl="1"/>
          <a:endParaRPr lang="ar-SA"/>
        </a:p>
      </dgm:t>
    </dgm:pt>
    <dgm:pt modelId="{0D4D1FD6-1D75-4961-AB6A-E4349184CD1F}">
      <dgm:prSet custT="1"/>
      <dgm:spPr/>
      <dgm:t>
        <a:bodyPr/>
        <a:lstStyle/>
        <a:p>
          <a:pPr rtl="1"/>
          <a:r>
            <a:rPr lang="en-US" sz="2800" dirty="0" smtClean="0"/>
            <a:t>Intravenous route</a:t>
          </a:r>
          <a:endParaRPr lang="ar-SA" sz="2800" dirty="0"/>
        </a:p>
      </dgm:t>
    </dgm:pt>
    <dgm:pt modelId="{40F2CA9F-7AB1-4ADC-B075-33C92843E362}" type="parTrans" cxnId="{DC46CB8C-ACC4-43BE-8454-63F7EE5E2839}">
      <dgm:prSet/>
      <dgm:spPr/>
      <dgm:t>
        <a:bodyPr/>
        <a:lstStyle/>
        <a:p>
          <a:pPr rtl="1"/>
          <a:endParaRPr lang="ar-SA"/>
        </a:p>
      </dgm:t>
    </dgm:pt>
    <dgm:pt modelId="{C6BFE3A3-0002-452C-AB28-FC50B18E6458}" type="sibTrans" cxnId="{DC46CB8C-ACC4-43BE-8454-63F7EE5E2839}">
      <dgm:prSet/>
      <dgm:spPr/>
      <dgm:t>
        <a:bodyPr/>
        <a:lstStyle/>
        <a:p>
          <a:pPr rtl="1"/>
          <a:endParaRPr lang="ar-SA"/>
        </a:p>
      </dgm:t>
    </dgm:pt>
    <dgm:pt modelId="{ABC52A3C-82D4-43EC-A950-B368158C5296}" type="pres">
      <dgm:prSet presAssocID="{C80B9F3E-097B-4C65-A948-FF1FBD0285A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509FD44-35CC-4068-84C3-E78013A1256F}" type="pres">
      <dgm:prSet presAssocID="{260681DA-AFA2-49D2-9B4F-1A02078A44F9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4B1294D-CA9D-4ABF-8EF5-1416ADD65339}" type="pres">
      <dgm:prSet presAssocID="{7FA9AA3E-B65A-447F-97AF-A6BF63DDBCF3}" presName="sibTrans" presStyleCnt="0"/>
      <dgm:spPr/>
    </dgm:pt>
    <dgm:pt modelId="{D2BC9C59-70EC-4347-AE65-22B437E2E7E5}" type="pres">
      <dgm:prSet presAssocID="{3BB874E4-5716-4249-AF05-3794B7702D40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CCF92A5-4DF9-4868-A737-47D32DBF7E57}" type="pres">
      <dgm:prSet presAssocID="{2251A9EC-F622-45F0-A26D-EBE5A9EC1FBB}" presName="sibTrans" presStyleCnt="0"/>
      <dgm:spPr/>
    </dgm:pt>
    <dgm:pt modelId="{80D5A7C2-3839-4A96-BAEC-7E7F68799A12}" type="pres">
      <dgm:prSet presAssocID="{5DA60E84-4236-43D8-A756-976A1097C264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7782E9C-4263-4F36-91E9-708831CE8ED2}" type="pres">
      <dgm:prSet presAssocID="{4A04B7BC-047D-4BBA-AA86-DF52E80D1F13}" presName="sibTrans" presStyleCnt="0"/>
      <dgm:spPr/>
    </dgm:pt>
    <dgm:pt modelId="{78CB2727-52D4-4587-93A1-5BFF20B8D4A7}" type="pres">
      <dgm:prSet presAssocID="{7E97FF13-FD65-4530-8F9F-367B4827140E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A55B828-044B-4B69-A1AA-6C4814647851}" type="pres">
      <dgm:prSet presAssocID="{C6C713B2-74FF-449F-9CC3-3119875E3FC1}" presName="sibTrans" presStyleCnt="0"/>
      <dgm:spPr/>
    </dgm:pt>
    <dgm:pt modelId="{57CAE477-AC73-4044-BD07-BB58D3FDC446}" type="pres">
      <dgm:prSet presAssocID="{52F11C9A-0AA6-42AE-A080-B51792F12118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366E024-FC20-47E7-8132-948F4DC209DD}" type="pres">
      <dgm:prSet presAssocID="{1C0589A3-D5A7-452A-845D-B2FB5A64F0F2}" presName="sibTrans" presStyleCnt="0"/>
      <dgm:spPr/>
    </dgm:pt>
    <dgm:pt modelId="{F48E56C8-7BD1-4F07-BDC8-2A3C4B4A2DD6}" type="pres">
      <dgm:prSet presAssocID="{0D4D1FD6-1D75-4961-AB6A-E4349184CD1F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A666898F-AC9A-488D-BB61-88B76B859768}" type="presOf" srcId="{5DA60E84-4236-43D8-A756-976A1097C264}" destId="{80D5A7C2-3839-4A96-BAEC-7E7F68799A12}" srcOrd="0" destOrd="0" presId="urn:microsoft.com/office/officeart/2005/8/layout/default"/>
    <dgm:cxn modelId="{4251084E-589B-4983-B2A9-B7684F770037}" type="presOf" srcId="{260681DA-AFA2-49D2-9B4F-1A02078A44F9}" destId="{4509FD44-35CC-4068-84C3-E78013A1256F}" srcOrd="0" destOrd="0" presId="urn:microsoft.com/office/officeart/2005/8/layout/default"/>
    <dgm:cxn modelId="{22B1A5E3-19A2-401E-8EC4-7E63B6226A05}" type="presOf" srcId="{0D4D1FD6-1D75-4961-AB6A-E4349184CD1F}" destId="{F48E56C8-7BD1-4F07-BDC8-2A3C4B4A2DD6}" srcOrd="0" destOrd="0" presId="urn:microsoft.com/office/officeart/2005/8/layout/default"/>
    <dgm:cxn modelId="{DC46CB8C-ACC4-43BE-8454-63F7EE5E2839}" srcId="{C80B9F3E-097B-4C65-A948-FF1FBD0285A9}" destId="{0D4D1FD6-1D75-4961-AB6A-E4349184CD1F}" srcOrd="5" destOrd="0" parTransId="{40F2CA9F-7AB1-4ADC-B075-33C92843E362}" sibTransId="{C6BFE3A3-0002-452C-AB28-FC50B18E6458}"/>
    <dgm:cxn modelId="{C03F5A6F-8BC5-4435-8580-20FE31E22242}" type="presOf" srcId="{52F11C9A-0AA6-42AE-A080-B51792F12118}" destId="{57CAE477-AC73-4044-BD07-BB58D3FDC446}" srcOrd="0" destOrd="0" presId="urn:microsoft.com/office/officeart/2005/8/layout/default"/>
    <dgm:cxn modelId="{84E12ADE-23F6-4C21-A936-5A7C8DD42182}" type="presOf" srcId="{3BB874E4-5716-4249-AF05-3794B7702D40}" destId="{D2BC9C59-70EC-4347-AE65-22B437E2E7E5}" srcOrd="0" destOrd="0" presId="urn:microsoft.com/office/officeart/2005/8/layout/default"/>
    <dgm:cxn modelId="{EB17F4A1-F306-499B-9E3E-A692E3C76A15}" srcId="{C80B9F3E-097B-4C65-A948-FF1FBD0285A9}" destId="{260681DA-AFA2-49D2-9B4F-1A02078A44F9}" srcOrd="0" destOrd="0" parTransId="{C8B2CDB7-E305-46CB-A674-BCD327BE77D4}" sibTransId="{7FA9AA3E-B65A-447F-97AF-A6BF63DDBCF3}"/>
    <dgm:cxn modelId="{D85483EF-B43A-4E5D-8028-180276AD6FD0}" type="presOf" srcId="{7E97FF13-FD65-4530-8F9F-367B4827140E}" destId="{78CB2727-52D4-4587-93A1-5BFF20B8D4A7}" srcOrd="0" destOrd="0" presId="urn:microsoft.com/office/officeart/2005/8/layout/default"/>
    <dgm:cxn modelId="{9D17AEBE-31CE-4AB0-9396-ED669398A2B0}" srcId="{C80B9F3E-097B-4C65-A948-FF1FBD0285A9}" destId="{5DA60E84-4236-43D8-A756-976A1097C264}" srcOrd="2" destOrd="0" parTransId="{7183799A-4E08-452B-A0FD-EC87E2C2DAE4}" sibTransId="{4A04B7BC-047D-4BBA-AA86-DF52E80D1F13}"/>
    <dgm:cxn modelId="{132018B0-820C-4498-B655-672FA84DB684}" srcId="{C80B9F3E-097B-4C65-A948-FF1FBD0285A9}" destId="{3BB874E4-5716-4249-AF05-3794B7702D40}" srcOrd="1" destOrd="0" parTransId="{18463CAD-741C-46C0-B60E-6E875A1AD554}" sibTransId="{2251A9EC-F622-45F0-A26D-EBE5A9EC1FBB}"/>
    <dgm:cxn modelId="{3CF7F0B3-2396-461C-9BD5-7D5C37467C13}" srcId="{C80B9F3E-097B-4C65-A948-FF1FBD0285A9}" destId="{7E97FF13-FD65-4530-8F9F-367B4827140E}" srcOrd="3" destOrd="0" parTransId="{1509BCDA-A328-4DE5-90EE-788EBC7DE398}" sibTransId="{C6C713B2-74FF-449F-9CC3-3119875E3FC1}"/>
    <dgm:cxn modelId="{A5E6E5FF-326A-47E5-9662-082B5062B5D0}" srcId="{C80B9F3E-097B-4C65-A948-FF1FBD0285A9}" destId="{52F11C9A-0AA6-42AE-A080-B51792F12118}" srcOrd="4" destOrd="0" parTransId="{C07259EF-55E2-46CC-AFC4-5E08EDE72453}" sibTransId="{1C0589A3-D5A7-452A-845D-B2FB5A64F0F2}"/>
    <dgm:cxn modelId="{C6C2E41F-2499-4353-9CE8-53C563085986}" type="presOf" srcId="{C80B9F3E-097B-4C65-A948-FF1FBD0285A9}" destId="{ABC52A3C-82D4-43EC-A950-B368158C5296}" srcOrd="0" destOrd="0" presId="urn:microsoft.com/office/officeart/2005/8/layout/default"/>
    <dgm:cxn modelId="{D82FA4BA-E432-4C8B-8A88-CD46088FFBA9}" type="presParOf" srcId="{ABC52A3C-82D4-43EC-A950-B368158C5296}" destId="{4509FD44-35CC-4068-84C3-E78013A1256F}" srcOrd="0" destOrd="0" presId="urn:microsoft.com/office/officeart/2005/8/layout/default"/>
    <dgm:cxn modelId="{9325FF8C-A3D9-43DC-B04B-8736E6C21FAD}" type="presParOf" srcId="{ABC52A3C-82D4-43EC-A950-B368158C5296}" destId="{F4B1294D-CA9D-4ABF-8EF5-1416ADD65339}" srcOrd="1" destOrd="0" presId="urn:microsoft.com/office/officeart/2005/8/layout/default"/>
    <dgm:cxn modelId="{ABA0BC92-3FA2-4DC8-999A-3AC82F1E6151}" type="presParOf" srcId="{ABC52A3C-82D4-43EC-A950-B368158C5296}" destId="{D2BC9C59-70EC-4347-AE65-22B437E2E7E5}" srcOrd="2" destOrd="0" presId="urn:microsoft.com/office/officeart/2005/8/layout/default"/>
    <dgm:cxn modelId="{41BBA6A1-4816-45B8-BC51-78B07950D245}" type="presParOf" srcId="{ABC52A3C-82D4-43EC-A950-B368158C5296}" destId="{DCCF92A5-4DF9-4868-A737-47D32DBF7E57}" srcOrd="3" destOrd="0" presId="urn:microsoft.com/office/officeart/2005/8/layout/default"/>
    <dgm:cxn modelId="{D05F36CD-48E8-4536-81D3-CF045C10C86A}" type="presParOf" srcId="{ABC52A3C-82D4-43EC-A950-B368158C5296}" destId="{80D5A7C2-3839-4A96-BAEC-7E7F68799A12}" srcOrd="4" destOrd="0" presId="urn:microsoft.com/office/officeart/2005/8/layout/default"/>
    <dgm:cxn modelId="{DA254DCF-C154-423D-8AD1-2C283914F5A7}" type="presParOf" srcId="{ABC52A3C-82D4-43EC-A950-B368158C5296}" destId="{27782E9C-4263-4F36-91E9-708831CE8ED2}" srcOrd="5" destOrd="0" presId="urn:microsoft.com/office/officeart/2005/8/layout/default"/>
    <dgm:cxn modelId="{CA37EB6B-6876-49D1-B468-2BCB46BD27B0}" type="presParOf" srcId="{ABC52A3C-82D4-43EC-A950-B368158C5296}" destId="{78CB2727-52D4-4587-93A1-5BFF20B8D4A7}" srcOrd="6" destOrd="0" presId="urn:microsoft.com/office/officeart/2005/8/layout/default"/>
    <dgm:cxn modelId="{D90E2010-2371-4EBF-B941-A065009F6DA0}" type="presParOf" srcId="{ABC52A3C-82D4-43EC-A950-B368158C5296}" destId="{4A55B828-044B-4B69-A1AA-6C4814647851}" srcOrd="7" destOrd="0" presId="urn:microsoft.com/office/officeart/2005/8/layout/default"/>
    <dgm:cxn modelId="{B1106960-1676-41F3-8079-CF796817ED2B}" type="presParOf" srcId="{ABC52A3C-82D4-43EC-A950-B368158C5296}" destId="{57CAE477-AC73-4044-BD07-BB58D3FDC446}" srcOrd="8" destOrd="0" presId="urn:microsoft.com/office/officeart/2005/8/layout/default"/>
    <dgm:cxn modelId="{CBEE61EC-9EE3-495E-A08A-B196F96C6E5F}" type="presParOf" srcId="{ABC52A3C-82D4-43EC-A950-B368158C5296}" destId="{3366E024-FC20-47E7-8132-948F4DC209DD}" srcOrd="9" destOrd="0" presId="urn:microsoft.com/office/officeart/2005/8/layout/default"/>
    <dgm:cxn modelId="{3CF2FEE4-2D96-4795-A982-5F13B6BF4969}" type="presParOf" srcId="{ABC52A3C-82D4-43EC-A950-B368158C5296}" destId="{F48E56C8-7BD1-4F07-BDC8-2A3C4B4A2DD6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09FD44-35CC-4068-84C3-E78013A1256F}">
      <dsp:nvSpPr>
        <dsp:cNvPr id="0" name=""/>
        <dsp:cNvSpPr/>
      </dsp:nvSpPr>
      <dsp:spPr>
        <a:xfrm>
          <a:off x="0" y="22497"/>
          <a:ext cx="3401714" cy="204102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Inhalation route</a:t>
          </a:r>
          <a:endParaRPr lang="ar-SA" sz="3200" kern="1200" dirty="0"/>
        </a:p>
      </dsp:txBody>
      <dsp:txXfrm>
        <a:off x="0" y="22497"/>
        <a:ext cx="3401714" cy="2041028"/>
      </dsp:txXfrm>
    </dsp:sp>
    <dsp:sp modelId="{D2BC9C59-70EC-4347-AE65-22B437E2E7E5}">
      <dsp:nvSpPr>
        <dsp:cNvPr id="0" name=""/>
        <dsp:cNvSpPr/>
      </dsp:nvSpPr>
      <dsp:spPr>
        <a:xfrm>
          <a:off x="3741886" y="22497"/>
          <a:ext cx="3401714" cy="2041028"/>
        </a:xfrm>
        <a:prstGeom prst="rect">
          <a:avLst/>
        </a:prstGeom>
        <a:solidFill>
          <a:schemeClr val="accent4">
            <a:hueOff val="-197883"/>
            <a:satOff val="-1138"/>
            <a:lumOff val="-90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Rectal route</a:t>
          </a:r>
          <a:endParaRPr lang="ar-SA" sz="2800" kern="1200" dirty="0"/>
        </a:p>
      </dsp:txBody>
      <dsp:txXfrm>
        <a:off x="3741886" y="22497"/>
        <a:ext cx="3401714" cy="2041028"/>
      </dsp:txXfrm>
    </dsp:sp>
    <dsp:sp modelId="{80D5A7C2-3839-4A96-BAEC-7E7F68799A12}">
      <dsp:nvSpPr>
        <dsp:cNvPr id="0" name=""/>
        <dsp:cNvSpPr/>
      </dsp:nvSpPr>
      <dsp:spPr>
        <a:xfrm>
          <a:off x="7483772" y="22497"/>
          <a:ext cx="3401714" cy="2041028"/>
        </a:xfrm>
        <a:prstGeom prst="rect">
          <a:avLst/>
        </a:prstGeom>
        <a:solidFill>
          <a:schemeClr val="accent4">
            <a:hueOff val="-395766"/>
            <a:satOff val="-2276"/>
            <a:lumOff val="-180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Intramuscular route </a:t>
          </a:r>
          <a:endParaRPr lang="ar-SA" sz="2800" kern="1200" dirty="0"/>
        </a:p>
      </dsp:txBody>
      <dsp:txXfrm>
        <a:off x="7483772" y="22497"/>
        <a:ext cx="3401714" cy="2041028"/>
      </dsp:txXfrm>
    </dsp:sp>
    <dsp:sp modelId="{78CB2727-52D4-4587-93A1-5BFF20B8D4A7}">
      <dsp:nvSpPr>
        <dsp:cNvPr id="0" name=""/>
        <dsp:cNvSpPr/>
      </dsp:nvSpPr>
      <dsp:spPr>
        <a:xfrm>
          <a:off x="0" y="2403698"/>
          <a:ext cx="3401714" cy="2041028"/>
        </a:xfrm>
        <a:prstGeom prst="rect">
          <a:avLst/>
        </a:prstGeom>
        <a:solidFill>
          <a:schemeClr val="accent4">
            <a:hueOff val="-593648"/>
            <a:satOff val="-3414"/>
            <a:lumOff val="-270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Submucosal route</a:t>
          </a:r>
          <a:endParaRPr lang="ar-SA" sz="2800" kern="1200" dirty="0"/>
        </a:p>
      </dsp:txBody>
      <dsp:txXfrm>
        <a:off x="0" y="2403698"/>
        <a:ext cx="3401714" cy="2041028"/>
      </dsp:txXfrm>
    </dsp:sp>
    <dsp:sp modelId="{57CAE477-AC73-4044-BD07-BB58D3FDC446}">
      <dsp:nvSpPr>
        <dsp:cNvPr id="0" name=""/>
        <dsp:cNvSpPr/>
      </dsp:nvSpPr>
      <dsp:spPr>
        <a:xfrm>
          <a:off x="3741886" y="2403698"/>
          <a:ext cx="3401714" cy="2041028"/>
        </a:xfrm>
        <a:prstGeom prst="rect">
          <a:avLst/>
        </a:prstGeom>
        <a:solidFill>
          <a:schemeClr val="accent4">
            <a:hueOff val="-791531"/>
            <a:satOff val="-4552"/>
            <a:lumOff val="-360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Subcutaneous route</a:t>
          </a:r>
          <a:endParaRPr lang="ar-SA" sz="2800" kern="1200" dirty="0"/>
        </a:p>
      </dsp:txBody>
      <dsp:txXfrm>
        <a:off x="3741886" y="2403698"/>
        <a:ext cx="3401714" cy="2041028"/>
      </dsp:txXfrm>
    </dsp:sp>
    <dsp:sp modelId="{F48E56C8-7BD1-4F07-BDC8-2A3C4B4A2DD6}">
      <dsp:nvSpPr>
        <dsp:cNvPr id="0" name=""/>
        <dsp:cNvSpPr/>
      </dsp:nvSpPr>
      <dsp:spPr>
        <a:xfrm>
          <a:off x="7483772" y="2403698"/>
          <a:ext cx="3401714" cy="2041028"/>
        </a:xfrm>
        <a:prstGeom prst="rect">
          <a:avLst/>
        </a:prstGeom>
        <a:solidFill>
          <a:schemeClr val="accent4">
            <a:hueOff val="-989414"/>
            <a:satOff val="-5690"/>
            <a:lumOff val="-451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Intravenous route</a:t>
          </a:r>
          <a:endParaRPr lang="ar-SA" sz="2800" kern="1200" dirty="0"/>
        </a:p>
      </dsp:txBody>
      <dsp:txXfrm>
        <a:off x="7483772" y="2403698"/>
        <a:ext cx="3401714" cy="20410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 صو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1424" y="620691"/>
            <a:ext cx="10363200" cy="2427309"/>
          </a:xfrm>
          <a:extLst/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dirty="0">
                <a:solidFill>
                  <a:srgbClr val="00B050"/>
                </a:solidFill>
              </a:rPr>
              <a:t>Pharmacological  Management  of   Child </a:t>
            </a:r>
            <a:r>
              <a:rPr lang="en-US" sz="3600" dirty="0" smtClean="0">
                <a:solidFill>
                  <a:srgbClr val="00B050"/>
                </a:solidFill>
              </a:rPr>
              <a:t>Behavior</a:t>
            </a:r>
            <a:br>
              <a:rPr lang="en-US" sz="3600" dirty="0" smtClean="0">
                <a:solidFill>
                  <a:srgbClr val="00B050"/>
                </a:solidFill>
              </a:rPr>
            </a:br>
            <a:r>
              <a:rPr lang="en-US" sz="3600" dirty="0" smtClean="0">
                <a:solidFill>
                  <a:srgbClr val="00B050"/>
                </a:solidFill>
              </a:rPr>
              <a:t>Part one</a:t>
            </a:r>
            <a:r>
              <a:rPr lang="en-US" sz="3600" dirty="0">
                <a:solidFill>
                  <a:srgbClr val="00B050"/>
                </a:solidFill>
              </a:rPr>
              <a:t/>
            </a:r>
            <a:br>
              <a:rPr lang="en-US" sz="3600" dirty="0">
                <a:solidFill>
                  <a:srgbClr val="00B050"/>
                </a:solidFill>
              </a:rPr>
            </a:br>
            <a:r>
              <a:rPr lang="en-US" sz="3600" dirty="0">
                <a:solidFill>
                  <a:srgbClr val="00B050"/>
                </a:solidFill>
              </a:rPr>
              <a:t/>
            </a:r>
            <a:br>
              <a:rPr lang="en-US" sz="3600" dirty="0">
                <a:solidFill>
                  <a:srgbClr val="00B050"/>
                </a:solidFill>
              </a:rPr>
            </a:br>
            <a:r>
              <a:rPr lang="en-US" sz="3600" dirty="0">
                <a:solidFill>
                  <a:srgbClr val="00B050"/>
                </a:solidFill>
                <a:cs typeface="+mj-cs"/>
              </a:rPr>
              <a:t/>
            </a:r>
            <a:br>
              <a:rPr lang="en-US" sz="3600" dirty="0">
                <a:solidFill>
                  <a:srgbClr val="00B050"/>
                </a:solidFill>
                <a:cs typeface="+mj-cs"/>
              </a:rPr>
            </a:br>
            <a:r>
              <a:rPr sz="4000" dirty="0" err="1" smtClean="0">
                <a:solidFill>
                  <a:srgbClr val="FF0000"/>
                </a:solidFill>
                <a:cs typeface="+mj-cs"/>
              </a:rPr>
              <a:t>Pedodontic</a:t>
            </a:r>
            <a:r>
              <a:rPr sz="4000" dirty="0" smtClean="0">
                <a:solidFill>
                  <a:srgbClr val="FF0000"/>
                </a:solidFill>
                <a:cs typeface="+mj-cs"/>
              </a:rPr>
              <a:t> Dentistry \ 5</a:t>
            </a:r>
            <a:r>
              <a:rPr sz="4000" baseline="30000" dirty="0" smtClean="0">
                <a:solidFill>
                  <a:srgbClr val="FF0000"/>
                </a:solidFill>
                <a:cs typeface="+mj-cs"/>
              </a:rPr>
              <a:t>th</a:t>
            </a:r>
            <a:r>
              <a:rPr sz="4000" dirty="0" smtClean="0">
                <a:solidFill>
                  <a:srgbClr val="FF0000"/>
                </a:solidFill>
                <a:cs typeface="+mj-cs"/>
              </a:rPr>
              <a:t>-grade</a:t>
            </a:r>
            <a:r>
              <a:rPr dirty="0" smtClean="0">
                <a:solidFill>
                  <a:prstClr val="black"/>
                </a:solidFill>
                <a:cs typeface="+mj-cs"/>
              </a:rPr>
              <a:t/>
            </a:r>
            <a:br>
              <a:rPr dirty="0" smtClean="0">
                <a:solidFill>
                  <a:prstClr val="black"/>
                </a:solidFill>
                <a:cs typeface="+mj-cs"/>
              </a:rPr>
            </a:br>
            <a:r>
              <a:rPr dirty="0" smtClean="0">
                <a:solidFill>
                  <a:srgbClr val="C00000"/>
                </a:solidFill>
                <a:cs typeface="+mj-cs"/>
              </a:rPr>
              <a:t>Lec.</a:t>
            </a:r>
            <a:r>
              <a:rPr lang="en-US" dirty="0">
                <a:solidFill>
                  <a:srgbClr val="C00000"/>
                </a:solidFill>
              </a:rPr>
              <a:t>6</a:t>
            </a:r>
            <a:endParaRPr lang="ar-SA" dirty="0">
              <a:solidFill>
                <a:srgbClr val="C00000"/>
              </a:solidFill>
              <a:cs typeface="+mj-cs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2279650"/>
          </a:xfrm>
        </p:spPr>
        <p:txBody>
          <a:bodyPr>
            <a:noAutofit/>
          </a:bodyPr>
          <a:lstStyle/>
          <a:p>
            <a:pPr marL="73152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defRPr/>
            </a:pPr>
            <a:r>
              <a:rPr lang="en-US" altLang="ar-IQ" sz="2400" b="1" dirty="0">
                <a:solidFill>
                  <a:srgbClr val="FF0000"/>
                </a:solidFill>
                <a:latin typeface="Book Antiqua"/>
                <a:cs typeface="Times New Roman"/>
              </a:rPr>
              <a:t>Dr. </a:t>
            </a:r>
            <a:r>
              <a:rPr lang="en-US" altLang="ar-IQ" sz="2400" b="1" dirty="0" err="1">
                <a:solidFill>
                  <a:srgbClr val="FF0000"/>
                </a:solidFill>
                <a:latin typeface="Book Antiqua"/>
                <a:cs typeface="Times New Roman"/>
              </a:rPr>
              <a:t>Mukhalled</a:t>
            </a:r>
            <a:r>
              <a:rPr lang="en-US" altLang="ar-IQ" sz="2400" b="1" dirty="0">
                <a:solidFill>
                  <a:srgbClr val="FF0000"/>
                </a:solidFill>
                <a:latin typeface="Book Antiqua"/>
                <a:cs typeface="Times New Roman"/>
              </a:rPr>
              <a:t> </a:t>
            </a:r>
            <a:r>
              <a:rPr lang="en-US" altLang="ar-IQ" sz="2400" b="1" dirty="0" err="1">
                <a:solidFill>
                  <a:srgbClr val="FF0000"/>
                </a:solidFill>
                <a:latin typeface="Book Antiqua"/>
                <a:cs typeface="Times New Roman"/>
              </a:rPr>
              <a:t>alasady</a:t>
            </a:r>
            <a:endParaRPr lang="en-US" altLang="ar-IQ" sz="2400" b="1" dirty="0">
              <a:solidFill>
                <a:srgbClr val="FF0000"/>
              </a:solidFill>
              <a:latin typeface="Book Antiqua"/>
              <a:cs typeface="Times New Roman"/>
            </a:endParaRPr>
          </a:p>
          <a:p>
            <a:pPr marL="73152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defRPr/>
            </a:pPr>
            <a:r>
              <a:rPr lang="en-US" altLang="ar-IQ" sz="2400" b="1" dirty="0">
                <a:solidFill>
                  <a:srgbClr val="FF0000"/>
                </a:solidFill>
                <a:latin typeface="Book Antiqua"/>
                <a:cs typeface="Times New Roman"/>
              </a:rPr>
              <a:t>Oral &amp; Maxillofacial </a:t>
            </a:r>
            <a:r>
              <a:rPr lang="en-US" altLang="ar-IQ" sz="2400" b="1" dirty="0" smtClean="0">
                <a:solidFill>
                  <a:srgbClr val="FF0000"/>
                </a:solidFill>
                <a:latin typeface="Book Antiqua"/>
                <a:cs typeface="Times New Roman"/>
              </a:rPr>
              <a:t>surgeon</a:t>
            </a:r>
          </a:p>
          <a:p>
            <a:pPr marL="73152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defRPr/>
            </a:pPr>
            <a:r>
              <a:rPr lang="en-US" altLang="ar-IQ" sz="2400" b="1" dirty="0" smtClean="0">
                <a:solidFill>
                  <a:srgbClr val="FF0000"/>
                </a:solidFill>
                <a:latin typeface="Book Antiqua"/>
                <a:cs typeface="Times New Roman"/>
              </a:rPr>
              <a:t>B.D.S</a:t>
            </a:r>
            <a:r>
              <a:rPr lang="en-US" altLang="ar-IQ" sz="2400" b="1" dirty="0">
                <a:solidFill>
                  <a:srgbClr val="FF0000"/>
                </a:solidFill>
                <a:latin typeface="Book Antiqua"/>
                <a:cs typeface="Times New Roman"/>
              </a:rPr>
              <a:t>. – C.A.B.M.F.S</a:t>
            </a:r>
          </a:p>
          <a:p>
            <a:pPr marL="73152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defRPr/>
            </a:pPr>
            <a:r>
              <a:rPr lang="en-US" altLang="ar-IQ" sz="2400" b="1" dirty="0" smtClean="0">
                <a:solidFill>
                  <a:srgbClr val="00B0F0"/>
                </a:solidFill>
                <a:latin typeface="Book Antiqua"/>
                <a:cs typeface="Times New Roman"/>
              </a:rPr>
              <a:t>College of dentistry\University</a:t>
            </a:r>
          </a:p>
          <a:p>
            <a:pPr marL="73152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defRPr/>
            </a:pPr>
            <a:r>
              <a:rPr lang="en-US" altLang="ar-IQ" sz="2400" b="1" dirty="0" smtClean="0">
                <a:solidFill>
                  <a:srgbClr val="00B0F0"/>
                </a:solidFill>
                <a:latin typeface="Book Antiqua"/>
                <a:cs typeface="Times New Roman"/>
              </a:rPr>
              <a:t> of Al- </a:t>
            </a:r>
            <a:r>
              <a:rPr lang="en-US" altLang="ar-IQ" sz="2400" b="1" dirty="0" err="1" smtClean="0">
                <a:solidFill>
                  <a:srgbClr val="00B0F0"/>
                </a:solidFill>
                <a:latin typeface="Book Antiqua"/>
                <a:cs typeface="Times New Roman"/>
              </a:rPr>
              <a:t>Muthanna</a:t>
            </a:r>
            <a:endParaRPr lang="en-US" altLang="ar-IQ" sz="2400" b="1" dirty="0">
              <a:solidFill>
                <a:srgbClr val="00B0F0"/>
              </a:solidFill>
              <a:latin typeface="Book Antiqua"/>
              <a:cs typeface="Times New Roman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ar-SA" sz="24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690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27463" y="483326"/>
            <a:ext cx="9513526" cy="1724297"/>
          </a:xfrm>
        </p:spPr>
        <p:txBody>
          <a:bodyPr/>
          <a:lstStyle/>
          <a:p>
            <a:r>
              <a:rPr lang="en-US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Pharmacological  Management  of  </a:t>
            </a:r>
            <a:r>
              <a:rPr lang="en-US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Child Behavior</a:t>
            </a:r>
            <a:endParaRPr lang="en-US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9553" y="3174275"/>
            <a:ext cx="5688193" cy="2403566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2229" y="2765516"/>
            <a:ext cx="3345043" cy="299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16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45029" y="618518"/>
            <a:ext cx="10232571" cy="687768"/>
          </a:xfrm>
        </p:spPr>
        <p:txBody>
          <a:bodyPr>
            <a:noAutofit/>
          </a:bodyPr>
          <a:lstStyle/>
          <a:p>
            <a:r>
              <a:rPr lang="en-US" sz="4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Pharmacologic management:</a:t>
            </a:r>
            <a:br>
              <a:rPr lang="en-US" sz="4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en-US" sz="4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274321" y="1306286"/>
            <a:ext cx="11003280" cy="5329645"/>
          </a:xfrm>
        </p:spPr>
        <p:txBody>
          <a:bodyPr>
            <a:normAutofit lnSpcReduction="10000"/>
          </a:bodyPr>
          <a:lstStyle/>
          <a:p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Pharmacologic management is a broad term that describes </a:t>
            </a:r>
            <a:r>
              <a:rPr lang="en-US" sz="2800" cap="none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drugs to manage the behavior of pediatric patients undergoing dental procedures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</a:p>
          <a:p>
            <a:r>
              <a:rPr lang="en-US" sz="2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</a:t>
            </a:r>
            <a:r>
              <a:rPr lang="en-US" sz="28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he </a:t>
            </a:r>
            <a:r>
              <a:rPr lang="en-US" sz="2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types of drugs used include: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inhaled gases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oral medications,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drugs administered via intravenous infusion,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intramuscular injection, and other routes of administration. </a:t>
            </a:r>
          </a:p>
          <a:p>
            <a:r>
              <a:rPr lang="en-US" sz="2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Pharmacologic management is further divided into two subcategories:</a:t>
            </a:r>
            <a:endParaRPr lang="en-US" sz="2800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sedation and general anesthesia</a:t>
            </a:r>
          </a:p>
        </p:txBody>
      </p:sp>
    </p:spTree>
    <p:extLst>
      <p:ext uri="{BB962C8B-B14F-4D97-AF65-F5344CB8AC3E}">
        <p14:creationId xmlns:p14="http://schemas.microsoft.com/office/powerpoint/2010/main" val="354588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085151" cy="1158032"/>
          </a:xfrm>
        </p:spPr>
        <p:txBody>
          <a:bodyPr>
            <a:normAutofit/>
          </a:bodyPr>
          <a:lstStyle/>
          <a:p>
            <a:r>
              <a:rPr lang="en-US" sz="66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DEGREE OF SEDATION</a:t>
            </a:r>
            <a:endParaRPr lang="en-US" sz="6600" b="1" cap="none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130629" y="1776550"/>
            <a:ext cx="11207931" cy="4728753"/>
          </a:xfrm>
        </p:spPr>
        <p:txBody>
          <a:bodyPr/>
          <a:lstStyle/>
          <a:p>
            <a:pPr marL="0" indent="0">
              <a:buNone/>
            </a:pPr>
            <a:r>
              <a:rPr lang="en-US" sz="3200" b="1" u="sng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Minimal degree:(</a:t>
            </a:r>
            <a:r>
              <a:rPr lang="en-US" sz="3200" b="1" u="sng" cap="none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anxiolysis</a:t>
            </a:r>
            <a:r>
              <a:rPr lang="en-US" sz="3200" b="1" u="sng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) </a:t>
            </a:r>
            <a:endParaRPr lang="en-US" sz="3200" b="1" u="sng" cap="none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cap="none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Minimally depressed level of consciousness produced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 a pharmacologic method </a:t>
            </a:r>
            <a:endParaRPr lang="en-US" sz="2400" cap="none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The patient's ability </a:t>
            </a:r>
            <a:r>
              <a:rPr lang="en-US" sz="2400" cap="none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maintain an airway independently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</a:t>
            </a:r>
            <a:r>
              <a:rPr lang="en-US" sz="2400" cap="none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patient responds </a:t>
            </a:r>
            <a:r>
              <a:rPr lang="en-US" sz="2400" cap="none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normally to tactile stimulation and </a:t>
            </a:r>
            <a:r>
              <a:rPr lang="en-US" sz="2400" cap="none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verbal </a:t>
            </a:r>
            <a:r>
              <a:rPr lang="en-US" sz="2400" cap="none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commands. </a:t>
            </a:r>
            <a:endParaRPr lang="en-US" sz="2400" cap="none" dirty="0" smtClean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Although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cognitive 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function  and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coordination may be modestly 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impaired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endParaRPr lang="en-US" sz="2400" cap="none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ventilator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and </a:t>
            </a:r>
            <a:r>
              <a:rPr lang="en-US" sz="2400" cap="none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cardiovascular are </a:t>
            </a:r>
            <a:r>
              <a:rPr lang="en-US" sz="2400" cap="none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unaffected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6975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085151" cy="1158032"/>
          </a:xfrm>
        </p:spPr>
        <p:txBody>
          <a:bodyPr>
            <a:normAutofit/>
          </a:bodyPr>
          <a:lstStyle/>
          <a:p>
            <a:r>
              <a:rPr lang="en-US" sz="66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DEGREE OF SEDATION</a:t>
            </a:r>
            <a:endParaRPr lang="en-US" sz="6600" b="1" cap="none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130629" y="1776550"/>
            <a:ext cx="11207931" cy="47287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u="sng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Moderate degree: (Conscious Sedation)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drug-induced </a:t>
            </a:r>
            <a:r>
              <a:rPr lang="en-US" sz="2800" cap="none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depression of </a:t>
            </a:r>
            <a:r>
              <a:rPr lang="en-US" sz="2800" cap="none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consciousness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patients respond </a:t>
            </a:r>
            <a:r>
              <a:rPr lang="en-US" sz="2800" cap="none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purposefully to verbal commands, either </a:t>
            </a:r>
            <a:r>
              <a:rPr lang="en-US" sz="2800" cap="none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alone </a:t>
            </a:r>
            <a:r>
              <a:rPr lang="en-US" sz="2800" cap="none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 accompanied by light tactile stimulation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cap="none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 interventions are required to </a:t>
            </a:r>
            <a:r>
              <a:rPr lang="en-US" sz="2800" cap="none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maintain </a:t>
            </a:r>
            <a:r>
              <a:rPr lang="en-US" sz="2800" cap="none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patent airway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and spontaneous ventilation is adequate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cap="none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Cardiovascular </a:t>
            </a:r>
            <a:r>
              <a:rPr lang="en-US" sz="2800" cap="none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function </a:t>
            </a:r>
            <a:r>
              <a:rPr lang="en-US" sz="2800" cap="none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 </a:t>
            </a:r>
            <a:r>
              <a:rPr lang="en-US" sz="2800" cap="none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usually maintained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8281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085151" cy="1158032"/>
          </a:xfrm>
        </p:spPr>
        <p:txBody>
          <a:bodyPr>
            <a:normAutofit/>
          </a:bodyPr>
          <a:lstStyle/>
          <a:p>
            <a:r>
              <a:rPr lang="en-US" sz="66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DEGREE OF SEDATION</a:t>
            </a:r>
            <a:endParaRPr lang="en-US" sz="6600" b="1" cap="none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130629" y="1776550"/>
            <a:ext cx="11207931" cy="47287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500" b="1" u="sng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Deep </a:t>
            </a:r>
            <a:r>
              <a:rPr lang="en-US" sz="3500" b="1" u="sng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sedation (</a:t>
            </a:r>
            <a:r>
              <a:rPr lang="en-US" sz="3500" b="1" u="sng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Analgesia) </a:t>
            </a:r>
            <a:r>
              <a:rPr lang="en-US" sz="3500" b="1" u="sng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drug-induced </a:t>
            </a:r>
            <a:r>
              <a:rPr lang="en-US" sz="2800" cap="none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depression of consciousness </a:t>
            </a:r>
            <a:endParaRPr lang="en-US" sz="2800" cap="none" dirty="0" smtClean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patients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cannot be easily aroused but respond purposefully following </a:t>
            </a:r>
            <a:r>
              <a:rPr lang="en-US" sz="2800" cap="none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repeated or </a:t>
            </a:r>
            <a:r>
              <a:rPr lang="en-US" sz="2800" cap="none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painful </a:t>
            </a:r>
            <a:r>
              <a:rPr lang="en-US" sz="2800" cap="none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stimulation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endParaRPr lang="en-US" sz="2800" cap="none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</a:t>
            </a:r>
            <a:r>
              <a:rPr lang="en-US" sz="2800" cap="none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ability to maintain </a:t>
            </a:r>
            <a:r>
              <a:rPr lang="en-US" sz="2800" cap="none" dirty="0" err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ventilatory</a:t>
            </a:r>
            <a:r>
              <a:rPr lang="en-US" sz="2800" cap="none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function independently may be </a:t>
            </a:r>
            <a:r>
              <a:rPr lang="en-US" sz="2800" cap="none" dirty="0" err="1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imparied</a:t>
            </a:r>
            <a:r>
              <a:rPr lang="en-US" sz="2800" cap="none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Patients </a:t>
            </a:r>
            <a:r>
              <a:rPr lang="en-US" sz="2800" cap="none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may require assistance in maintaining a patent airway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and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spontaneous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ventilation may be inadequate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cap="none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Cardiovascular function is usually </a:t>
            </a:r>
            <a:r>
              <a:rPr lang="en-US" sz="2800" cap="none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maintained</a:t>
            </a:r>
            <a:r>
              <a:rPr lang="en-US" sz="2800" cap="none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438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085151" cy="1158032"/>
          </a:xfrm>
        </p:spPr>
        <p:txBody>
          <a:bodyPr>
            <a:normAutofit/>
          </a:bodyPr>
          <a:lstStyle/>
          <a:p>
            <a:r>
              <a:rPr lang="en-US" sz="66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DEGREE OF SEDATION</a:t>
            </a:r>
            <a:endParaRPr lang="en-US" sz="6600" b="1" cap="none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130629" y="1776550"/>
            <a:ext cx="11207931" cy="472875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500" b="1" u="sng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General </a:t>
            </a:r>
            <a:r>
              <a:rPr lang="en-US" sz="3500" b="1" u="sng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anesthesia: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drug-induced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loss of consciousness during which </a:t>
            </a:r>
            <a:endParaRPr lang="en-US" sz="2800" cap="none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cap="none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patients are </a:t>
            </a:r>
            <a:r>
              <a:rPr lang="en-US" sz="2800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not </a:t>
            </a:r>
            <a:r>
              <a:rPr lang="en-US" sz="2800" cap="none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arousable</a:t>
            </a:r>
            <a:r>
              <a:rPr lang="en-US" sz="2800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even by painful stimulation. </a:t>
            </a:r>
            <a:endParaRPr lang="en-US" sz="2800" cap="none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ability to maintain </a:t>
            </a:r>
            <a:r>
              <a:rPr lang="en-US" sz="2800" cap="none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ventilatory</a:t>
            </a:r>
            <a:r>
              <a:rPr lang="en-US" sz="2800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cap="none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function </a:t>
            </a:r>
            <a:r>
              <a:rPr lang="en-US" sz="2800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independently is often impaired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Patients often require assistance in </a:t>
            </a:r>
            <a:r>
              <a:rPr lang="en-US" sz="2800" cap="none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maintaining </a:t>
            </a:r>
            <a:r>
              <a:rPr lang="en-US" sz="2800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patent airway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endParaRPr lang="en-US" sz="2800" cap="none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and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positive pressure ventilation may be required because of depressed </a:t>
            </a:r>
          </a:p>
          <a:p>
            <a:pPr marL="0" indent="0">
              <a:buNone/>
            </a:pP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spontaneous ventilation or drug-induced depression of neuromuscular function.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Cardiovascular function may be impaired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472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400" b="1" cap="none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The goals of sedation for pediatric child:</a:t>
            </a:r>
            <a:endParaRPr lang="en-US" sz="4400" b="1" cap="none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248195" y="2214694"/>
            <a:ext cx="11416936" cy="4643306"/>
          </a:xfrm>
        </p:spPr>
        <p:txBody>
          <a:bodyPr>
            <a:normAutofit fontScale="92500" lnSpcReduction="20000"/>
          </a:bodyPr>
          <a:lstStyle/>
          <a:p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en-US" sz="33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1) to guard the </a:t>
            </a:r>
            <a:r>
              <a:rPr lang="en-US" sz="3300" cap="none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patient's safety</a:t>
            </a:r>
            <a:r>
              <a:rPr lang="en-US" sz="33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and welfare; </a:t>
            </a:r>
          </a:p>
          <a:p>
            <a:r>
              <a:rPr lang="en-US" sz="33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(2) to </a:t>
            </a:r>
            <a:r>
              <a:rPr lang="en-US" sz="3300" cap="none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minimize physical discomfort and </a:t>
            </a:r>
            <a:r>
              <a:rPr lang="en-US" sz="3300" cap="none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pain</a:t>
            </a:r>
            <a:r>
              <a:rPr lang="en-US" sz="33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r>
              <a:rPr lang="en-US" sz="33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3300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33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(3) to </a:t>
            </a:r>
            <a:r>
              <a:rPr lang="en-US" sz="3300" cap="none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control anxiety, minimize psychological trauma</a:t>
            </a:r>
            <a:r>
              <a:rPr lang="en-US" sz="33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and </a:t>
            </a:r>
            <a:r>
              <a:rPr lang="en-US" sz="3300" cap="none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maximize the potential </a:t>
            </a:r>
            <a:r>
              <a:rPr lang="en-US" sz="3300" cap="none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 amnesia</a:t>
            </a:r>
            <a:endParaRPr lang="en-US" sz="3300" cap="none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33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(4) to </a:t>
            </a:r>
            <a:r>
              <a:rPr lang="en-US" sz="3300" cap="none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control behavior or movement </a:t>
            </a:r>
            <a:r>
              <a:rPr lang="en-US" sz="33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 that the procedure can be completed safely; </a:t>
            </a:r>
          </a:p>
          <a:p>
            <a:r>
              <a:rPr lang="en-US" sz="33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(5) to </a:t>
            </a:r>
            <a:r>
              <a:rPr lang="en-US" sz="33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return </a:t>
            </a:r>
            <a:r>
              <a:rPr lang="en-US" sz="33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patient to a physiologic state in </a:t>
            </a:r>
            <a:r>
              <a:rPr lang="en-US" sz="33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which </a:t>
            </a:r>
            <a:r>
              <a:rPr lang="en-US" sz="33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safe discharge, as </a:t>
            </a:r>
            <a:r>
              <a:rPr lang="en-US" sz="33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determined according </a:t>
            </a:r>
            <a:r>
              <a:rPr lang="en-US" sz="33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recognized criteria, is possible</a:t>
            </a:r>
          </a:p>
        </p:txBody>
      </p:sp>
    </p:spTree>
    <p:extLst>
      <p:ext uri="{BB962C8B-B14F-4D97-AF65-F5344CB8AC3E}">
        <p14:creationId xmlns:p14="http://schemas.microsoft.com/office/powerpoint/2010/main" val="280423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7567" y="618518"/>
            <a:ext cx="11160660" cy="94902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cap="none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Indications for pharmacological behavior management:</a:t>
            </a:r>
            <a:endParaRPr lang="en-US" b="1" cap="none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117567" y="1854926"/>
            <a:ext cx="11160033" cy="3936273"/>
          </a:xfrm>
        </p:spPr>
        <p:txBody>
          <a:bodyPr>
            <a:noAutofit/>
          </a:bodyPr>
          <a:lstStyle/>
          <a:p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 very young child </a:t>
            </a:r>
            <a:endParaRPr lang="en-US" sz="2800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Children with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reduced emotional maturity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 those with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cognitive, physical or mental </a:t>
            </a:r>
            <a:r>
              <a:rPr lang="en-US" sz="2800" cap="none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disabilit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endParaRPr lang="en-US" sz="2800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Children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who are intensely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fearful and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anxious </a:t>
            </a:r>
          </a:p>
          <a:p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 Children who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 extensive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dental care and would benefit from prolonged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dental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visit </a:t>
            </a:r>
          </a:p>
          <a:p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 Children who have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allergy to local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anesthesia. </a:t>
            </a:r>
          </a:p>
        </p:txBody>
      </p:sp>
    </p:spTree>
    <p:extLst>
      <p:ext uri="{BB962C8B-B14F-4D97-AF65-F5344CB8AC3E}">
        <p14:creationId xmlns:p14="http://schemas.microsoft.com/office/powerpoint/2010/main" val="392584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05394" y="618517"/>
            <a:ext cx="10572833" cy="81839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4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Documentation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169817" y="1724298"/>
            <a:ext cx="11107783" cy="4833256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1</a:t>
            </a:r>
            <a:r>
              <a:rPr lang="en-US" sz="2800" b="1" cap="none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.The </a:t>
            </a:r>
            <a:r>
              <a:rPr lang="en-US" sz="2800" b="1" cap="none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reason for the need for sedation or G.A </a:t>
            </a:r>
          </a:p>
          <a:p>
            <a:r>
              <a:rPr lang="en-US" sz="2800" b="1" cap="none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</a:t>
            </a:r>
            <a:r>
              <a:rPr lang="en-US" sz="2800" b="1" cap="none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en-US" sz="2800" b="1" cap="none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nformed </a:t>
            </a:r>
            <a:r>
              <a:rPr lang="en-US" sz="2800" b="1" cap="none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consent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each patient, parents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entitled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 informed regarding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(benefits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risks, alternatives to sedation or G.A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.)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and the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patient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record should document that appropriate informed consent was obtained. </a:t>
            </a:r>
          </a:p>
          <a:p>
            <a:r>
              <a:rPr lang="en-US" sz="2800" b="1" cap="none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Instructions to parents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dental surgeon should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provide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verbal and written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instructions (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 and post anesthesia precautions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potential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 anticipated behavior, and limitation of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activities)</a:t>
            </a:r>
          </a:p>
          <a:p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4</a:t>
            </a:r>
            <a:r>
              <a:rPr lang="en-US" sz="2800" b="1" cap="none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Dietary instructions: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food and liquids intake should be limited prior to treatment</a:t>
            </a:r>
          </a:p>
        </p:txBody>
      </p:sp>
    </p:spTree>
    <p:extLst>
      <p:ext uri="{BB962C8B-B14F-4D97-AF65-F5344CB8AC3E}">
        <p14:creationId xmlns:p14="http://schemas.microsoft.com/office/powerpoint/2010/main" val="228448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22515" y="404949"/>
            <a:ext cx="10620104" cy="731521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cap="none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Anatomically differences in pediatric airways</a:t>
            </a:r>
            <a:endParaRPr lang="en-US" sz="4000" b="1" cap="none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296421" y="1136470"/>
            <a:ext cx="8534071" cy="5486400"/>
          </a:xfrm>
        </p:spPr>
        <p:txBody>
          <a:bodyPr>
            <a:noAutofit/>
          </a:bodyPr>
          <a:lstStyle/>
          <a:p>
            <a:r>
              <a:rPr lang="en-US" sz="2400" cap="none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vocal cords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positioned higher and more anterior. </a:t>
            </a:r>
          </a:p>
          <a:p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</a:t>
            </a:r>
            <a:r>
              <a:rPr lang="en-US" sz="2400" cap="none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smallest portion of pediatric airway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 at the 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level of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</a:t>
            </a:r>
            <a:r>
              <a:rPr lang="en-US" sz="2400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subglottis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(below cords) </a:t>
            </a:r>
            <a:endParaRPr lang="en-US" sz="2400" cap="none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Children have relatively </a:t>
            </a:r>
            <a:r>
              <a:rPr lang="en-US" sz="2400" cap="none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larger tongue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and epiglottis. </a:t>
            </a:r>
          </a:p>
          <a:p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cap="none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large tonsillar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/adenoid mass. </a:t>
            </a:r>
          </a:p>
          <a:p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cap="none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Larger head to body size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ratio in 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children</a:t>
            </a:r>
            <a:endParaRPr lang="en-US" sz="2400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400" cap="none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</a:t>
            </a:r>
            <a:r>
              <a:rPr lang="en-US" sz="2400" cap="none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mandible is less developed and </a:t>
            </a:r>
            <a:r>
              <a:rPr lang="en-US" sz="2400" cap="none" dirty="0" err="1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retrognathic</a:t>
            </a:r>
            <a:r>
              <a:rPr lang="en-US" sz="2400" cap="none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 younger children and infants. </a:t>
            </a:r>
          </a:p>
          <a:p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Children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have </a:t>
            </a:r>
            <a:r>
              <a:rPr lang="en-US" sz="2400" cap="none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smaller lung </a:t>
            </a:r>
            <a:r>
              <a:rPr lang="en-US" sz="2400" cap="none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capacity </a:t>
            </a:r>
            <a:r>
              <a:rPr lang="en-US" sz="2400" cap="none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and higher metabolic rate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resulting in a smaller 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oxygen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reserve. Hence, children </a:t>
            </a:r>
            <a:r>
              <a:rPr lang="en-US" sz="2400" cap="none" dirty="0" err="1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desaturate</a:t>
            </a:r>
            <a:r>
              <a:rPr lang="en-US" sz="2400" cap="none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more quickly than adults do</a:t>
            </a:r>
            <a:r>
              <a:rPr lang="en-US" sz="2400" dirty="0"/>
              <a:t>. 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850" y="3144065"/>
            <a:ext cx="4076700" cy="2137411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0998" y="1524816"/>
            <a:ext cx="3228975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29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9810831" cy="88371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Patient preoperative assessment</a:t>
            </a:r>
            <a:endParaRPr lang="en-US" sz="4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339634" y="1815738"/>
            <a:ext cx="11521440" cy="476794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3800" b="1" u="sng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Medical and dental history:</a:t>
            </a:r>
          </a:p>
          <a:p>
            <a:pPr marL="0" indent="0">
              <a:buNone/>
            </a:pPr>
            <a:r>
              <a:rPr lang="en-US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1- </a:t>
            </a:r>
            <a:r>
              <a:rPr lang="en-US" sz="32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Allergies </a:t>
            </a:r>
            <a:r>
              <a:rPr lang="en-US" sz="32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or adverse drug reaction that might increase the potential for airway </a:t>
            </a:r>
            <a:r>
              <a:rPr lang="en-US" sz="32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obstruction ( history of snoring or obstructive sleep </a:t>
            </a:r>
            <a:r>
              <a:rPr lang="en-US" sz="32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apnea </a:t>
            </a:r>
            <a:r>
              <a:rPr lang="en-US" sz="32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)</a:t>
            </a:r>
            <a:endParaRPr lang="en-US" sz="3200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marL="0" indent="0">
              <a:buNone/>
            </a:pPr>
            <a:r>
              <a:rPr lang="en-US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2-</a:t>
            </a:r>
            <a:r>
              <a:rPr lang="en-US" sz="32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Current </a:t>
            </a:r>
            <a:r>
              <a:rPr lang="en-US" sz="32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medications </a:t>
            </a:r>
            <a:r>
              <a:rPr lang="en-US" sz="32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(if </a:t>
            </a:r>
            <a:r>
              <a:rPr lang="en-US" sz="32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any including the dose, time, rout and site of </a:t>
            </a:r>
          </a:p>
          <a:p>
            <a:pPr marL="0" indent="0">
              <a:buNone/>
            </a:pPr>
            <a:r>
              <a:rPr lang="en-US" sz="3200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dministration</a:t>
            </a:r>
            <a:r>
              <a:rPr lang="en-US" sz="32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) </a:t>
            </a:r>
          </a:p>
          <a:p>
            <a:pPr marL="0" indent="0">
              <a:buNone/>
            </a:pPr>
            <a:r>
              <a:rPr lang="en-US" sz="32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3.</a:t>
            </a:r>
            <a:r>
              <a:rPr lang="en-US" sz="32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Previous hospitalization and past operations (date and purpose) </a:t>
            </a:r>
          </a:p>
          <a:p>
            <a:pPr marL="0" indent="0">
              <a:buNone/>
            </a:pPr>
            <a:r>
              <a:rPr lang="en-US" sz="32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4.</a:t>
            </a:r>
            <a:r>
              <a:rPr lang="en-US" sz="32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History of previous treatment under general anesthesia or sedation and any </a:t>
            </a:r>
          </a:p>
          <a:p>
            <a:pPr marL="0" indent="0">
              <a:buNone/>
            </a:pPr>
            <a:r>
              <a:rPr lang="en-US" sz="32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associated complications. </a:t>
            </a:r>
          </a:p>
        </p:txBody>
      </p:sp>
    </p:spTree>
    <p:extLst>
      <p:ext uri="{BB962C8B-B14F-4D97-AF65-F5344CB8AC3E}">
        <p14:creationId xmlns:p14="http://schemas.microsoft.com/office/powerpoint/2010/main" val="123162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9810831" cy="88371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Patient preoperative assessment</a:t>
            </a:r>
            <a:endParaRPr lang="en-US" sz="4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117566" y="1645920"/>
            <a:ext cx="11743508" cy="49377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6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5</a:t>
            </a:r>
            <a:r>
              <a:rPr lang="en-US" sz="26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.</a:t>
            </a: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Family history of diseases or disorders especially those might affect sedation and </a:t>
            </a:r>
          </a:p>
          <a:p>
            <a:pPr marL="0" indent="0">
              <a:buNone/>
            </a:pP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general </a:t>
            </a:r>
            <a:r>
              <a:rPr lang="en-US" sz="24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anesthesia</a:t>
            </a:r>
          </a:p>
          <a:p>
            <a:pPr marL="0" indent="0">
              <a:buNone/>
            </a:pPr>
            <a:r>
              <a:rPr lang="en-US" sz="26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6. </a:t>
            </a:r>
            <a:r>
              <a:rPr lang="en-US" sz="2400" b="1" u="sng" cap="none" spc="5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 medical status (diseases, disorders or physical abnormalities): </a:t>
            </a:r>
          </a:p>
          <a:p>
            <a:pPr marL="0" indent="0">
              <a:buNone/>
            </a:pP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• History of recent respiratory illness or current infections. </a:t>
            </a:r>
          </a:p>
          <a:p>
            <a:pPr marL="0" indent="0">
              <a:buNone/>
            </a:pP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• Assessment of the airway to determine suitability for conscious sedation or </a:t>
            </a:r>
            <a:r>
              <a:rPr lang="en-US" sz="24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general </a:t>
            </a: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anesthesia (GA). </a:t>
            </a:r>
          </a:p>
          <a:p>
            <a:pPr marL="0" indent="0">
              <a:buNone/>
            </a:pP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• Fasting requirements and the ability of the career to comply with instructions. </a:t>
            </a:r>
          </a:p>
          <a:p>
            <a:pPr marL="0" indent="0">
              <a:buNone/>
            </a:pP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• Proposed procedures being performed. </a:t>
            </a:r>
            <a:endParaRPr lang="en-US" sz="2400" cap="none" spc="50" dirty="0" smtClean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marL="0" indent="0">
              <a:buNone/>
            </a:pPr>
            <a:r>
              <a:rPr lang="en-US" sz="24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• Patient's weight and vital signs. </a:t>
            </a:r>
            <a:endParaRPr lang="en-US" sz="2400" cap="none" spc="50" dirty="0" smtClean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779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9810831" cy="88371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Patient preoperative assessment</a:t>
            </a:r>
            <a:endParaRPr lang="en-US" sz="4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117566" y="1645920"/>
            <a:ext cx="11743508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7. </a:t>
            </a: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Review </a:t>
            </a:r>
            <a:r>
              <a:rPr lang="en-US" sz="24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of </a:t>
            </a: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</a:t>
            </a:r>
            <a:r>
              <a:rPr lang="en-US" sz="24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ody </a:t>
            </a: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systems. </a:t>
            </a:r>
            <a:r>
              <a:rPr lang="en-US" sz="24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endParaRPr lang="en-US" sz="2400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marL="0" indent="0">
              <a:buNone/>
            </a:pPr>
            <a:r>
              <a:rPr lang="en-US" sz="28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8. </a:t>
            </a: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Age (in years and months) and weight </a:t>
            </a:r>
            <a:r>
              <a:rPr lang="en-US" sz="24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endParaRPr lang="en-US" sz="2400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marL="0" indent="0">
              <a:buNone/>
            </a:pPr>
            <a:r>
              <a:rPr lang="en-US" sz="28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9.</a:t>
            </a: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Name, address, and contact information of the child's home. </a:t>
            </a:r>
            <a:endParaRPr lang="en-US" sz="2400" cap="none" spc="50" dirty="0" smtClean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930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9810831" cy="88371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Patient preoperative assessment</a:t>
            </a:r>
            <a:endParaRPr lang="en-US" sz="4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130629" y="1502230"/>
            <a:ext cx="12061371" cy="535577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9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The </a:t>
            </a:r>
            <a:r>
              <a:rPr lang="en-US" sz="39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physical evaluation </a:t>
            </a:r>
            <a:endParaRPr lang="en-US" sz="3900" b="1" cap="none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en-US" sz="2800" cap="none" spc="50" dirty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</a:t>
            </a:r>
            <a:r>
              <a:rPr lang="en-US" sz="2800" cap="none" spc="50" dirty="0" smtClean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.</a:t>
            </a:r>
            <a:r>
              <a:rPr lang="en-US" sz="24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Height and weight </a:t>
            </a:r>
          </a:p>
          <a:p>
            <a:pPr marL="0" indent="0">
              <a:buNone/>
            </a:pPr>
            <a:r>
              <a:rPr lang="en-US" sz="2800" b="1" cap="none" spc="50" dirty="0" smtClean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2.</a:t>
            </a:r>
            <a:r>
              <a:rPr lang="en-US" sz="24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en-US" sz="2400" cap="none" spc="50" dirty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Vital signs, including heart and respiratory rates and blood pressure</a:t>
            </a: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. If </a:t>
            </a:r>
            <a:r>
              <a:rPr lang="en-US" sz="24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determination </a:t>
            </a: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of baseline vital signs is prevented by the patient's physical </a:t>
            </a:r>
            <a:r>
              <a:rPr lang="en-US" sz="24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resistance </a:t>
            </a: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or emotional condition, the </a:t>
            </a:r>
            <a:r>
              <a:rPr lang="en-US" sz="24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reasons </a:t>
            </a: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should be </a:t>
            </a:r>
            <a:r>
              <a:rPr lang="en-US" sz="24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documented</a:t>
            </a:r>
          </a:p>
          <a:p>
            <a:pPr marL="0" indent="0">
              <a:buNone/>
            </a:pPr>
            <a:r>
              <a:rPr lang="en-US" sz="2800" b="1" cap="none" spc="50" dirty="0" smtClean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3.</a:t>
            </a:r>
            <a:r>
              <a:rPr lang="en-US" sz="24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en-US" sz="2400" cap="none" spc="50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Evaluation of airway </a:t>
            </a:r>
            <a:r>
              <a:rPr lang="en-US" sz="2400" cap="none" spc="50" dirty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patency</a:t>
            </a: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, to include tonsillar size and anatomic </a:t>
            </a:r>
            <a:r>
              <a:rPr lang="en-US" sz="24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abnormalities any </a:t>
            </a: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increase the risk of airway obstruction (</a:t>
            </a:r>
            <a:r>
              <a:rPr lang="en-US" sz="2400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e.g</a:t>
            </a: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, mandibular </a:t>
            </a:r>
            <a:r>
              <a:rPr lang="en-US" sz="24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hypoplasia</a:t>
            </a: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, large. short neck, limited mandibular range of motion). </a:t>
            </a:r>
          </a:p>
          <a:p>
            <a:pPr marL="0" indent="0">
              <a:buNone/>
            </a:pPr>
            <a:r>
              <a:rPr lang="en-US" sz="2800" b="1" cap="none" spc="50" dirty="0" smtClean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4. </a:t>
            </a: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Physical abnormalities or conditions that may affect routine intraoperative </a:t>
            </a:r>
          </a:p>
          <a:p>
            <a:pPr marL="0" indent="0">
              <a:buNone/>
            </a:pPr>
            <a:r>
              <a:rPr lang="en-US" sz="24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monitory </a:t>
            </a: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(</a:t>
            </a:r>
            <a:r>
              <a:rPr lang="en-US" sz="2400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eg</a:t>
            </a:r>
            <a:r>
              <a:rPr lang="en-US" sz="24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. recent orthopedic injuries to arms or legs, active skin rashes) </a:t>
            </a:r>
          </a:p>
        </p:txBody>
      </p:sp>
    </p:spTree>
    <p:extLst>
      <p:ext uri="{BB962C8B-B14F-4D97-AF65-F5344CB8AC3E}">
        <p14:creationId xmlns:p14="http://schemas.microsoft.com/office/powerpoint/2010/main" val="345820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2697" y="618518"/>
            <a:ext cx="10925529" cy="1040466"/>
          </a:xfrm>
        </p:spPr>
        <p:txBody>
          <a:bodyPr/>
          <a:lstStyle/>
          <a:p>
            <a:pPr algn="l"/>
            <a:r>
              <a:rPr lang="en-US" cap="none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r>
              <a:rPr lang="en-US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ASA classification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182880" y="1541417"/>
            <a:ext cx="11795760" cy="3461657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400" cap="none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P1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normal healthy patient </a:t>
            </a:r>
          </a:p>
          <a:p>
            <a:r>
              <a:rPr lang="en-US" sz="2400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P2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 patient with mild systemic disease </a:t>
            </a:r>
          </a:p>
          <a:p>
            <a:r>
              <a:rPr lang="en-US" sz="2400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P3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patient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with severe systemic disease </a:t>
            </a:r>
          </a:p>
          <a:p>
            <a:r>
              <a:rPr lang="en-US" sz="2400" cap="none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P4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patient with severe systemic disease that is a constant threat to life </a:t>
            </a:r>
          </a:p>
          <a:p>
            <a:r>
              <a:rPr lang="en-US" sz="2400" cap="none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P5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moribund patient who is not expected to survive without the operation </a:t>
            </a:r>
          </a:p>
          <a:p>
            <a:r>
              <a:rPr lang="en-US" sz="2400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P6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declared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brain-dead patient whose organs are being removed for donor purposes 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4232366" y="618517"/>
            <a:ext cx="7746274" cy="92289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C00000"/>
                </a:solidFill>
              </a:rPr>
              <a:t>A</a:t>
            </a:r>
            <a:r>
              <a:rPr lang="en-US" sz="2800" dirty="0" smtClean="0">
                <a:solidFill>
                  <a:srgbClr val="C00000"/>
                </a:solidFill>
              </a:rPr>
              <a:t>merican </a:t>
            </a:r>
            <a:r>
              <a:rPr lang="en-US" sz="2800" dirty="0">
                <a:solidFill>
                  <a:srgbClr val="C00000"/>
                </a:solidFill>
              </a:rPr>
              <a:t>Society of Anesthesiologists' Physical Status (ASA) 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352697" y="5355771"/>
            <a:ext cx="10925529" cy="122790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bg1"/>
                </a:solidFill>
              </a:rPr>
              <a:t>So according to ASA, generally, </a:t>
            </a:r>
            <a:r>
              <a:rPr lang="en-US" sz="2400" dirty="0">
                <a:solidFill>
                  <a:srgbClr val="C00000"/>
                </a:solidFill>
              </a:rPr>
              <a:t>patients categorized into classes </a:t>
            </a:r>
            <a:r>
              <a:rPr lang="en-US" sz="2400" dirty="0" smtClean="0">
                <a:solidFill>
                  <a:srgbClr val="C00000"/>
                </a:solidFill>
              </a:rPr>
              <a:t>III </a:t>
            </a:r>
            <a:r>
              <a:rPr lang="en-US" sz="2400" dirty="0">
                <a:solidFill>
                  <a:srgbClr val="C00000"/>
                </a:solidFill>
              </a:rPr>
              <a:t>and IV are </a:t>
            </a:r>
          </a:p>
          <a:p>
            <a:r>
              <a:rPr lang="en-US" sz="2400" dirty="0">
                <a:solidFill>
                  <a:srgbClr val="C00000"/>
                </a:solidFill>
              </a:rPr>
              <a:t>better managed in a hospital setting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609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171094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cap="none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PRE-OPERATIVE DIATARY INSTRUCTION:</a:t>
            </a:r>
            <a:endParaRPr lang="en-US" b="1" cap="none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222069" y="2181497"/>
            <a:ext cx="11055531" cy="43107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</a:rPr>
              <a:t>I</a:t>
            </a:r>
            <a:r>
              <a:rPr lang="en-US" sz="2400" b="1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cap="none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 milk or solid foods for 6 hours for </a:t>
            </a:r>
            <a:r>
              <a:rPr lang="en-US" sz="2400" cap="none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children 6 to 36 </a:t>
            </a:r>
            <a:r>
              <a:rPr lang="en-US" sz="2400" cap="none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months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and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 6 to 8 hours 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children 36 months and older </a:t>
            </a:r>
          </a:p>
          <a:p>
            <a:pPr marL="0" indent="0">
              <a:buNone/>
            </a:pPr>
            <a:r>
              <a:rPr lang="en-US" sz="2400" b="1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cap="none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Clear liquids up to 3 hours before the procedure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 cite aged 6 months and older. </a:t>
            </a:r>
          </a:p>
          <a:p>
            <a:pPr marL="0" indent="0">
              <a:buNone/>
            </a:pPr>
            <a:r>
              <a:rPr lang="en-US" sz="2400" b="1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Let everyone in the home know the above information, because siblings or others </a:t>
            </a:r>
          </a:p>
          <a:p>
            <a:pPr marL="0" indent="0">
              <a:buNone/>
            </a:pP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living in the home often unknowingly feed the child</a:t>
            </a:r>
          </a:p>
        </p:txBody>
      </p:sp>
    </p:spTree>
    <p:extLst>
      <p:ext uri="{BB962C8B-B14F-4D97-AF65-F5344CB8AC3E}">
        <p14:creationId xmlns:p14="http://schemas.microsoft.com/office/powerpoint/2010/main" val="12459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2" cy="1079654"/>
          </a:xfrm>
          <a:solidFill>
            <a:schemeClr val="accent5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44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Routs of drug administrations</a:t>
            </a:r>
            <a:endParaRPr lang="en-US" sz="44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74021807"/>
              </p:ext>
            </p:extLst>
          </p:nvPr>
        </p:nvGraphicFramePr>
        <p:xfrm>
          <a:off x="392113" y="1958975"/>
          <a:ext cx="10885487" cy="4467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173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0447" y="618518"/>
            <a:ext cx="3540034" cy="1131905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Onset of action</a:t>
            </a:r>
            <a:endParaRPr lang="en-US" sz="40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418011" y="1920241"/>
            <a:ext cx="10859589" cy="4258490"/>
          </a:xfrm>
        </p:spPr>
        <p:txBody>
          <a:bodyPr>
            <a:normAutofit/>
          </a:bodyPr>
          <a:lstStyle/>
          <a:p>
            <a:r>
              <a:rPr lang="sv-SE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oral  </a:t>
            </a:r>
            <a:r>
              <a:rPr lang="sv-SE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30 </a:t>
            </a:r>
            <a:r>
              <a:rPr lang="sv-SE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 </a:t>
            </a:r>
          </a:p>
          <a:p>
            <a:r>
              <a:rPr lang="sv-SE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Inhalation           3 </a:t>
            </a:r>
            <a:r>
              <a:rPr lang="sv-SE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 </a:t>
            </a:r>
          </a:p>
          <a:p>
            <a:r>
              <a:rPr lang="sv-SE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IM                     5-10 min </a:t>
            </a:r>
            <a:endParaRPr lang="sv-SE" sz="2400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sv-SE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IV </a:t>
            </a:r>
            <a:r>
              <a:rPr lang="sv-SE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20 </a:t>
            </a:r>
            <a:r>
              <a:rPr lang="sv-SE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40 seconds </a:t>
            </a:r>
            <a:endParaRPr lang="en-US" sz="2400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5847805" y="444137"/>
            <a:ext cx="4598125" cy="1306286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Peak clinical effect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8686800" y="0"/>
            <a:ext cx="45719" cy="65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ستطيل 5"/>
          <p:cNvSpPr/>
          <p:nvPr/>
        </p:nvSpPr>
        <p:spPr>
          <a:xfrm>
            <a:off x="5839097" y="1920241"/>
            <a:ext cx="4885509" cy="329183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/>
          <p:cNvSpPr/>
          <p:nvPr/>
        </p:nvSpPr>
        <p:spPr>
          <a:xfrm>
            <a:off x="5839098" y="2024742"/>
            <a:ext cx="47940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Oral                   60 min </a:t>
            </a:r>
            <a:endParaRPr lang="en-US" sz="2400" dirty="0"/>
          </a:p>
          <a:p>
            <a:r>
              <a:rPr lang="en-US" sz="2400" dirty="0"/>
              <a:t>Inhalation </a:t>
            </a:r>
            <a:r>
              <a:rPr lang="en-US" sz="2400" dirty="0" smtClean="0"/>
              <a:t>           3-5 min</a:t>
            </a:r>
            <a:endParaRPr lang="en-US" sz="2400" dirty="0"/>
          </a:p>
          <a:p>
            <a:r>
              <a:rPr lang="en-US" sz="2400" dirty="0" smtClean="0"/>
              <a:t>IM                       30min </a:t>
            </a:r>
            <a:endParaRPr lang="en-US" sz="2400" dirty="0"/>
          </a:p>
          <a:p>
            <a:r>
              <a:rPr lang="en-US" sz="2400" dirty="0" smtClean="0"/>
              <a:t>IV                      1-I0mi</a:t>
            </a:r>
            <a:r>
              <a:rPr lang="en-US" sz="2400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92667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3776" y="618517"/>
            <a:ext cx="6479802" cy="1301723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54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Titration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431074" y="2259874"/>
            <a:ext cx="10846526" cy="3531325"/>
          </a:xfrm>
        </p:spPr>
        <p:txBody>
          <a:bodyPr>
            <a:noAutofit/>
          </a:bodyPr>
          <a:lstStyle/>
          <a:p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Ability to administer small increments of a drug to achieve a desire clinical effect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Oral Titration not possible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Inhalation Titration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possible </a:t>
            </a:r>
            <a:endParaRPr lang="en-US" sz="2800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IM Titration not possible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IV Titration </a:t>
            </a:r>
            <a:r>
              <a:rPr lang="en-US" sz="2800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posssible</a:t>
            </a:r>
            <a:endParaRPr lang="en-US" sz="2800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137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3776" y="618517"/>
            <a:ext cx="6479802" cy="1301723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54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Recovery  </a:t>
            </a:r>
            <a:endParaRPr lang="en-US" sz="54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274319" y="2207623"/>
            <a:ext cx="10846526" cy="3531325"/>
          </a:xfrm>
        </p:spPr>
        <p:txBody>
          <a:bodyPr>
            <a:noAutofit/>
          </a:bodyPr>
          <a:lstStyle/>
          <a:p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Need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 an escort (somebody) to leave the office </a:t>
            </a:r>
          </a:p>
          <a:p>
            <a:r>
              <a:rPr lang="en-US" sz="2800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Oral recovery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not complete even after 2-3hrs </a:t>
            </a:r>
          </a:p>
          <a:p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Inhalation recovery almost always complete, may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discharged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alone </a:t>
            </a:r>
          </a:p>
          <a:p>
            <a:r>
              <a:rPr lang="en-US" sz="2800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IM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not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complete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need escort </a:t>
            </a:r>
          </a:p>
        </p:txBody>
      </p:sp>
    </p:spTree>
    <p:extLst>
      <p:ext uri="{BB962C8B-B14F-4D97-AF65-F5344CB8AC3E}">
        <p14:creationId xmlns:p14="http://schemas.microsoft.com/office/powerpoint/2010/main" val="369666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87064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Enteral Route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431073" y="1672046"/>
            <a:ext cx="11377749" cy="4976948"/>
          </a:xfrm>
          <a:solidFill>
            <a:schemeClr val="bg1">
              <a:lumMod val="75000"/>
            </a:schemeClr>
          </a:solidFill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Enteral sedation is achieved by </a:t>
            </a:r>
            <a:r>
              <a:rPr lang="en-US" sz="2800" cap="none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drugs that are swallowed and absorbed through </a:t>
            </a:r>
            <a:r>
              <a:rPr lang="en-US" sz="2800" cap="none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digestive </a:t>
            </a:r>
            <a:r>
              <a:rPr lang="en-US" sz="2800" cap="none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 enteric system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practice of having parents administer oral medications to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children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prior to arrival at the office should be </a:t>
            </a:r>
            <a:r>
              <a:rPr lang="en-US" sz="2800" cap="none" dirty="0" err="1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avoided,the</a:t>
            </a:r>
            <a:r>
              <a:rPr lang="en-US" sz="2800" cap="none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onset approximately 30 minutes after </a:t>
            </a:r>
            <a:r>
              <a:rPr lang="en-US" sz="2800" cap="none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administration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2800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with peak effect noted by 60 minutes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endParaRPr lang="en-US" sz="2800" cap="none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taste may be quite objectionable,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especially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very young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children, this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 usually be overcome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when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drug is mixed with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palatable liquid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972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87064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Enteral Route </a:t>
            </a:r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20062251"/>
              </p:ext>
            </p:extLst>
          </p:nvPr>
        </p:nvGraphicFramePr>
        <p:xfrm>
          <a:off x="796835" y="1815736"/>
          <a:ext cx="10363200" cy="404453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120640">
                  <a:extLst>
                    <a:ext uri="{9D8B030D-6E8A-4147-A177-3AD203B41FA5}">
                      <a16:colId xmlns="" xmlns:a16="http://schemas.microsoft.com/office/drawing/2014/main" val="4274161775"/>
                    </a:ext>
                  </a:extLst>
                </a:gridCol>
                <a:gridCol w="5242560">
                  <a:extLst>
                    <a:ext uri="{9D8B030D-6E8A-4147-A177-3AD203B41FA5}">
                      <a16:colId xmlns="" xmlns:a16="http://schemas.microsoft.com/office/drawing/2014/main" val="1491842487"/>
                    </a:ext>
                  </a:extLst>
                </a:gridCol>
              </a:tblGrid>
              <a:tr h="47011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Advantages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Dis advantage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28004688"/>
                  </a:ext>
                </a:extLst>
              </a:tr>
              <a:tr h="47011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Accepted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Reliance 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46330628"/>
                  </a:ext>
                </a:extLst>
              </a:tr>
              <a:tr h="47011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Ease</a:t>
                      </a:r>
                      <a:r>
                        <a:rPr lang="en-US" sz="2400" baseline="0" dirty="0" smtClean="0"/>
                        <a:t> to administration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Prolonged</a:t>
                      </a:r>
                      <a:r>
                        <a:rPr lang="en-US" sz="2400" b="0" baseline="0" dirty="0" smtClean="0"/>
                        <a:t> latent period (recovery)</a:t>
                      </a:r>
                      <a:endParaRPr 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15173556"/>
                  </a:ext>
                </a:extLst>
              </a:tr>
              <a:tr h="47011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Decreased</a:t>
                      </a:r>
                      <a:r>
                        <a:rPr lang="en-US" sz="2400" baseline="0" dirty="0" smtClean="0"/>
                        <a:t> incidence and severity of adverse reaction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Incomplete absorption of </a:t>
                      </a:r>
                      <a:r>
                        <a:rPr lang="en-US" sz="2400" b="0" dirty="0" smtClean="0"/>
                        <a:t>drugs</a:t>
                      </a:r>
                      <a:r>
                        <a:rPr lang="en-US" sz="2400" b="0" baseline="0" dirty="0" smtClean="0"/>
                        <a:t> </a:t>
                      </a:r>
                      <a:r>
                        <a:rPr lang="en-US" sz="2400" b="0" baseline="0" dirty="0" smtClean="0"/>
                        <a:t>from GIT</a:t>
                      </a:r>
                      <a:endParaRPr 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4084819"/>
                  </a:ext>
                </a:extLst>
              </a:tr>
              <a:tr h="47011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 picks (needle)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Inability</a:t>
                      </a:r>
                      <a:r>
                        <a:rPr lang="en-US" sz="2400" b="0" baseline="0" dirty="0" smtClean="0"/>
                        <a:t> to titrate </a:t>
                      </a:r>
                      <a:endParaRPr 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85638096"/>
                  </a:ext>
                </a:extLst>
              </a:tr>
              <a:tr h="47011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 special training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Prolong duration of action</a:t>
                      </a:r>
                      <a:endParaRPr 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95840891"/>
                  </a:ext>
                </a:extLst>
              </a:tr>
              <a:tr h="4701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Inability to lighted or deepened the level of sedation</a:t>
                      </a:r>
                      <a:endParaRPr 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83278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148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87064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Rectal route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431073" y="1672046"/>
            <a:ext cx="11377749" cy="4976948"/>
          </a:xfrm>
          <a:solidFill>
            <a:schemeClr val="bg1">
              <a:lumMod val="75000"/>
            </a:schemeClr>
          </a:solidFill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Drugs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administered through this route are </a:t>
            </a:r>
            <a:r>
              <a:rPr lang="en-US" sz="2800" cap="none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absorbed through two </a:t>
            </a:r>
          </a:p>
          <a:p>
            <a:pPr marL="0" indent="0">
              <a:buNone/>
            </a:pPr>
            <a:r>
              <a:rPr lang="en-US" sz="2800" cap="none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different vascular systems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one of which delivers agents to the liver while the second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 passes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liver result wide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variations of bioavailability are seen after rectal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administration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endParaRPr lang="en-US" sz="2800" cap="none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800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Absorption is often irregular and </a:t>
            </a:r>
            <a:r>
              <a:rPr lang="en-US" sz="2800" cap="none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incomplete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and because of the </a:t>
            </a:r>
            <a:r>
              <a:rPr lang="en-US" sz="2800" cap="none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tendency toward </a:t>
            </a:r>
            <a:r>
              <a:rPr lang="en-US" sz="2800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mucosa! irritation 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from drugs delivered via this route, </a:t>
            </a:r>
            <a:r>
              <a:rPr lang="en-US" sz="2800" u="sng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rectal </a:t>
            </a:r>
            <a:r>
              <a:rPr lang="en-US" sz="2800" u="sng" cap="none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administration </a:t>
            </a:r>
            <a:r>
              <a:rPr lang="en-US" sz="2800" u="sng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 not recommended for pediatric sedation</a:t>
            </a:r>
          </a:p>
        </p:txBody>
      </p:sp>
    </p:spTree>
    <p:extLst>
      <p:ext uri="{BB962C8B-B14F-4D97-AF65-F5344CB8AC3E}">
        <p14:creationId xmlns:p14="http://schemas.microsoft.com/office/powerpoint/2010/main" val="212292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300446" y="1123406"/>
            <a:ext cx="10977154" cy="4667793"/>
          </a:xfrm>
        </p:spPr>
        <p:txBody>
          <a:bodyPr/>
          <a:lstStyle/>
          <a:p>
            <a:r>
              <a:rPr lang="en-US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complications: </a:t>
            </a:r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32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rectal </a:t>
            </a:r>
            <a:r>
              <a:rPr lang="en-US" sz="32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mucosal irritation </a:t>
            </a:r>
          </a:p>
          <a:p>
            <a:r>
              <a:rPr lang="en-US" sz="32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Initiation of bowel movement </a:t>
            </a:r>
          </a:p>
          <a:p>
            <a:r>
              <a:rPr lang="en-US" sz="32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Risk </a:t>
            </a:r>
            <a:r>
              <a:rPr lang="en-US" sz="32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of over sedation </a:t>
            </a:r>
            <a:endParaRPr lang="en-US" sz="3200" cap="none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sz="3200" cap="none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43692" y="849086"/>
            <a:ext cx="3304902" cy="77070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complications</a:t>
            </a:r>
            <a:endParaRPr lang="en-US" sz="3200" dirty="0"/>
          </a:p>
        </p:txBody>
      </p:sp>
      <p:sp>
        <p:nvSpPr>
          <p:cNvPr id="5" name="مستطيل 4"/>
          <p:cNvSpPr/>
          <p:nvPr/>
        </p:nvSpPr>
        <p:spPr>
          <a:xfrm>
            <a:off x="5630090" y="731520"/>
            <a:ext cx="4180115" cy="88827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Indications</a:t>
            </a:r>
            <a:endParaRPr lang="en-US" sz="3600" dirty="0"/>
          </a:p>
        </p:txBody>
      </p:sp>
      <p:sp>
        <p:nvSpPr>
          <p:cNvPr id="6" name="مستطيل 5"/>
          <p:cNvSpPr/>
          <p:nvPr/>
        </p:nvSpPr>
        <p:spPr>
          <a:xfrm>
            <a:off x="5486399" y="2338251"/>
            <a:ext cx="4963887" cy="8229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Unwilling to take orally </a:t>
            </a:r>
          </a:p>
          <a:p>
            <a:r>
              <a:rPr lang="en-US" sz="3200" dirty="0">
                <a:solidFill>
                  <a:schemeClr val="tx1"/>
                </a:solidFill>
              </a:rPr>
              <a:t>• Nausea &amp; vomiting </a:t>
            </a:r>
          </a:p>
          <a:p>
            <a:r>
              <a:rPr lang="en-US" sz="3200" dirty="0">
                <a:solidFill>
                  <a:schemeClr val="tx1"/>
                </a:solidFill>
              </a:rPr>
              <a:t>• Patient objecting injection </a:t>
            </a:r>
          </a:p>
          <a:p>
            <a:r>
              <a:rPr lang="en-US" sz="3200" dirty="0">
                <a:solidFill>
                  <a:schemeClr val="tx1"/>
                </a:solidFill>
              </a:rPr>
              <a:t>• Post-op control of pain</a:t>
            </a:r>
          </a:p>
        </p:txBody>
      </p:sp>
    </p:spTree>
    <p:extLst>
      <p:ext uri="{BB962C8B-B14F-4D97-AF65-F5344CB8AC3E}">
        <p14:creationId xmlns:p14="http://schemas.microsoft.com/office/powerpoint/2010/main" val="359764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87064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</a:t>
            </a:r>
            <a:r>
              <a:rPr lang="en-US" sz="54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ectal </a:t>
            </a:r>
            <a:r>
              <a:rPr lang="en-US" sz="54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Route </a:t>
            </a:r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50946967"/>
              </p:ext>
            </p:extLst>
          </p:nvPr>
        </p:nvGraphicFramePr>
        <p:xfrm>
          <a:off x="796835" y="1815736"/>
          <a:ext cx="10363200" cy="369169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120640">
                  <a:extLst>
                    <a:ext uri="{9D8B030D-6E8A-4147-A177-3AD203B41FA5}">
                      <a16:colId xmlns="" xmlns:a16="http://schemas.microsoft.com/office/drawing/2014/main" val="4274161775"/>
                    </a:ext>
                  </a:extLst>
                </a:gridCol>
                <a:gridCol w="5242560">
                  <a:extLst>
                    <a:ext uri="{9D8B030D-6E8A-4147-A177-3AD203B41FA5}">
                      <a16:colId xmlns="" xmlns:a16="http://schemas.microsoft.com/office/drawing/2014/main" val="1491842487"/>
                    </a:ext>
                  </a:extLst>
                </a:gridCol>
              </a:tblGrid>
              <a:tr h="47011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Advantages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Dis advantage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28004688"/>
                  </a:ext>
                </a:extLst>
              </a:tr>
              <a:tr h="47011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Low</a:t>
                      </a:r>
                      <a:r>
                        <a:rPr lang="en-US" sz="2400" baseline="0" dirty="0" smtClean="0"/>
                        <a:t> cost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Inconvenience to the administration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46330628"/>
                  </a:ext>
                </a:extLst>
              </a:tr>
              <a:tr h="47011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Ease</a:t>
                      </a:r>
                      <a:r>
                        <a:rPr lang="en-US" sz="2400" baseline="0" dirty="0" smtClean="0"/>
                        <a:t> to administration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Variable</a:t>
                      </a:r>
                      <a:r>
                        <a:rPr lang="en-US" sz="2400" b="0" baseline="0" dirty="0" smtClean="0"/>
                        <a:t> absorption</a:t>
                      </a:r>
                      <a:endParaRPr 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15173556"/>
                  </a:ext>
                </a:extLst>
              </a:tr>
              <a:tr h="47011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</a:t>
                      </a:r>
                      <a:r>
                        <a:rPr lang="en-US" sz="2400" baseline="0" dirty="0" smtClean="0"/>
                        <a:t> picks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Inability</a:t>
                      </a:r>
                      <a:r>
                        <a:rPr lang="en-US" sz="2400" b="0" baseline="0" dirty="0" smtClean="0"/>
                        <a:t> to reverse</a:t>
                      </a:r>
                      <a:endParaRPr 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4084819"/>
                  </a:ext>
                </a:extLst>
              </a:tr>
              <a:tr h="47011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Absorbed</a:t>
                      </a:r>
                      <a:r>
                        <a:rPr lang="en-US" sz="2400" baseline="0" dirty="0" smtClean="0"/>
                        <a:t> directly to circulation system</a:t>
                      </a:r>
                    </a:p>
                    <a:p>
                      <a:r>
                        <a:rPr lang="en-US" sz="2400" baseline="0" dirty="0" smtClean="0"/>
                        <a:t>(rapid onset of action)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Inability</a:t>
                      </a:r>
                      <a:r>
                        <a:rPr lang="en-US" sz="2400" b="0" baseline="0" dirty="0" smtClean="0"/>
                        <a:t> to titrate </a:t>
                      </a:r>
                      <a:endParaRPr 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85638096"/>
                  </a:ext>
                </a:extLst>
              </a:tr>
              <a:tr h="47011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By passing enterohepatic circulation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Intestinal</a:t>
                      </a:r>
                      <a:r>
                        <a:rPr lang="en-US" sz="2400" b="0" baseline="0" dirty="0" smtClean="0"/>
                        <a:t> irritation</a:t>
                      </a:r>
                      <a:endParaRPr 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95840891"/>
                  </a:ext>
                </a:extLst>
              </a:tr>
              <a:tr h="4701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Prolong </a:t>
                      </a:r>
                      <a:r>
                        <a:rPr lang="en-US" sz="2400" b="0" dirty="0" err="1" smtClean="0"/>
                        <a:t>recovry</a:t>
                      </a:r>
                      <a:endParaRPr 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83278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33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87064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Intramuscular route</a:t>
            </a:r>
            <a:endParaRPr lang="en-US" sz="54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431073" y="1672046"/>
            <a:ext cx="11377749" cy="4976948"/>
          </a:xfrm>
          <a:solidFill>
            <a:schemeClr val="bg1">
              <a:lumMod val="75000"/>
            </a:schemeClr>
          </a:solidFill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en-US" sz="2800" cap="none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Relies on  the high vascularity of muscle tissue </a:t>
            </a:r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achieve a moderate rapid onset of action (5-10 min).</a:t>
            </a:r>
          </a:p>
          <a:p>
            <a:r>
              <a:rPr lang="en-US" sz="2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More Rapid onset and offset compared with enteral  technique</a:t>
            </a:r>
            <a:endParaRPr lang="en-US" sz="2800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627016" y="3448594"/>
            <a:ext cx="4781006" cy="6139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Indications</a:t>
            </a:r>
            <a:endParaRPr lang="en-US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627016" y="4245428"/>
            <a:ext cx="11038115" cy="178961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Other controllable routes are unavailable or have </a:t>
            </a:r>
            <a:r>
              <a:rPr lang="en-US" sz="2800" dirty="0" smtClean="0"/>
              <a:t>proved ineffective</a:t>
            </a:r>
            <a:r>
              <a:rPr lang="en-US" sz="2800" dirty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Prior </a:t>
            </a:r>
            <a:r>
              <a:rPr lang="en-US" sz="2800" dirty="0"/>
              <a:t>to IV sedation or general anesthesia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716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10800000" flipV="1">
            <a:off x="613953" y="1633958"/>
            <a:ext cx="4221185" cy="599791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48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complications</a:t>
            </a:r>
            <a:endParaRPr lang="en-US" sz="4800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143691" y="2625634"/>
            <a:ext cx="11194869" cy="359228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en-US" sz="2800" cap="none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Nerve injury </a:t>
            </a:r>
            <a:endParaRPr lang="en-US" sz="2800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800" cap="none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Intravascular injection </a:t>
            </a:r>
            <a:endParaRPr lang="en-US" sz="2800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800" cap="none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Air embolism </a:t>
            </a:r>
            <a:endParaRPr lang="en-US" sz="2800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800" cap="none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Periostitis</a:t>
            </a:r>
            <a:r>
              <a:rPr lang="en-US" sz="28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r>
              <a:rPr lang="en-US" sz="2800" cap="none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Hematoma</a:t>
            </a:r>
          </a:p>
          <a:p>
            <a:r>
              <a:rPr lang="en-US" sz="28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2800" cap="none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bscess </a:t>
            </a:r>
          </a:p>
          <a:p>
            <a:r>
              <a:rPr lang="en-US" sz="2800" cap="none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Cyst </a:t>
            </a:r>
          </a:p>
          <a:p>
            <a:r>
              <a:rPr lang="en-US" sz="2800" cap="none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Necrosis </a:t>
            </a:r>
            <a:endParaRPr lang="en-US" sz="2800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854" y="300447"/>
            <a:ext cx="10376291" cy="106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1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05395" y="618518"/>
            <a:ext cx="10572832" cy="115803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6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Intravenous route</a:t>
            </a:r>
            <a:endParaRPr lang="en-US" sz="66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222069" y="2090057"/>
            <a:ext cx="11665131" cy="4362993"/>
          </a:xfr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92500"/>
          </a:bodyPr>
          <a:lstStyle/>
          <a:p>
            <a:r>
              <a:rPr lang="en-US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most effective method of 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ensuring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predictable and adequate sedation in virtually all patients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Effective blood levels 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of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drugs are achieved quite 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rapidly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(rapid onset of action)</a:t>
            </a:r>
            <a:endParaRPr lang="en-US" sz="2400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use of intravenous conscious sedation in pediatric dentistry is somewhat restricted 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certain types and ages of patients. </a:t>
            </a:r>
            <a:r>
              <a:rPr lang="en-US" sz="2800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Venipuncture is difficult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accomplish in the very 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young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 the combatant 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child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because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smaller vein size and 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with </a:t>
            </a:r>
            <a:r>
              <a:rPr lang="en-US" sz="2800" cap="non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need to restrain the patient</a:t>
            </a:r>
            <a:r>
              <a:rPr lang="en-US" sz="2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endParaRPr lang="en-US" sz="2800" cap="none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Because of this  the technique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 </a:t>
            </a:r>
            <a:r>
              <a:rPr lang="en-US" sz="2800" b="1" cap="none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often </a:t>
            </a:r>
            <a:r>
              <a:rPr lang="en-US" sz="2800" b="1" cap="none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more suitable for the apprehensive preteen and adolescent patient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7286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87064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Intravenous </a:t>
            </a:r>
            <a:endParaRPr lang="en-US" sz="54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601599268"/>
              </p:ext>
            </p:extLst>
          </p:nvPr>
        </p:nvGraphicFramePr>
        <p:xfrm>
          <a:off x="783770" y="1894115"/>
          <a:ext cx="10493830" cy="3017792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5246915">
                  <a:extLst>
                    <a:ext uri="{9D8B030D-6E8A-4147-A177-3AD203B41FA5}">
                      <a16:colId xmlns="" xmlns:a16="http://schemas.microsoft.com/office/drawing/2014/main" val="3602323252"/>
                    </a:ext>
                  </a:extLst>
                </a:gridCol>
                <a:gridCol w="5246915">
                  <a:extLst>
                    <a:ext uri="{9D8B030D-6E8A-4147-A177-3AD203B41FA5}">
                      <a16:colId xmlns="" xmlns:a16="http://schemas.microsoft.com/office/drawing/2014/main" val="3685542763"/>
                    </a:ext>
                  </a:extLst>
                </a:gridCol>
              </a:tblGrid>
              <a:tr h="44964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Advantage</a:t>
                      </a:r>
                      <a:r>
                        <a:rPr lang="en-US" sz="2800" baseline="0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Disadvantage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36841238"/>
                  </a:ext>
                </a:extLst>
              </a:tr>
              <a:tr h="449648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Rapid onset of action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Venipuncture is required 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0816783"/>
                  </a:ext>
                </a:extLst>
              </a:tr>
              <a:tr h="449648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Easily titrated 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More monitoring necessary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29725579"/>
                  </a:ext>
                </a:extLst>
              </a:tr>
              <a:tr h="449648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Rapid recovery 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Hematoma at the site of injection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2703433"/>
                  </a:ext>
                </a:extLst>
              </a:tr>
              <a:tr h="449648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Minimal side effects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Most agents</a:t>
                      </a:r>
                      <a:r>
                        <a:rPr lang="en-US" sz="2000" b="1" baseline="0" dirty="0" smtClean="0"/>
                        <a:t> cannot be reversed by antagonistic agents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41894203"/>
                  </a:ext>
                </a:extLst>
              </a:tr>
              <a:tr h="449648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Emergency IV access available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9050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082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27910" y="618518"/>
            <a:ext cx="8804364" cy="844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cap="none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Inhalation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274320" y="1802674"/>
            <a:ext cx="11003280" cy="4767943"/>
          </a:xfrm>
        </p:spPr>
        <p:txBody>
          <a:bodyPr>
            <a:noAutofit/>
          </a:bodyPr>
          <a:lstStyle/>
          <a:p>
            <a:r>
              <a:rPr lang="en-US" sz="2400" cap="none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inhalational route is a highly effective route of administration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allowing nonirritating 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gases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and volatile drugs to be inhaled and </a:t>
            </a:r>
            <a:r>
              <a:rPr lang="en-US" sz="2400" cap="none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absorbed directly through the pulmonary 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.. </a:t>
            </a:r>
          </a:p>
          <a:p>
            <a:r>
              <a:rPr lang="en-US" sz="2400" cap="none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</a:t>
            </a:r>
            <a:r>
              <a:rPr lang="en-US" sz="2400" cap="none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almost </a:t>
            </a:r>
            <a:r>
              <a:rPr lang="en-US" sz="2400" cap="none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instantaneous </a:t>
            </a:r>
            <a:r>
              <a:rPr lang="en-US" sz="2400" cap="none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absorption of agents delivered through this route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 due to the large surface 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area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of the lung. </a:t>
            </a:r>
            <a:endParaRPr lang="en-US" sz="2400" cap="none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Equilibrium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 quickly established among the partial pressure of the drug in </a:t>
            </a:r>
            <a:r>
              <a:rPr lang="en-US" sz="24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</a:t>
            </a:r>
            <a:r>
              <a:rPr lang="en-US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alveolar gas space, serum, and target tissues in the brain</a:t>
            </a:r>
          </a:p>
        </p:txBody>
      </p:sp>
    </p:spTree>
    <p:extLst>
      <p:ext uri="{BB962C8B-B14F-4D97-AF65-F5344CB8AC3E}">
        <p14:creationId xmlns:p14="http://schemas.microsoft.com/office/powerpoint/2010/main" val="12689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400" b="1" cap="none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Inhalation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Advantage </a:t>
            </a:r>
          </a:p>
          <a:p>
            <a:r>
              <a:rPr lang="en-US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Rapid 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onset of </a:t>
            </a:r>
            <a:r>
              <a:rPr lang="en-US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action</a:t>
            </a:r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Maximum 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clinical effect within </a:t>
            </a:r>
            <a:r>
              <a:rPr lang="en-US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30min</a:t>
            </a:r>
          </a:p>
          <a:p>
            <a:r>
              <a:rPr lang="en-US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More reliable absorption than oral or rectal routs</a:t>
            </a:r>
          </a:p>
          <a:p>
            <a:r>
              <a:rPr lang="en-US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Cooperation is not require  </a:t>
            </a:r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Disadvantage</a:t>
            </a:r>
          </a:p>
          <a:p>
            <a:r>
              <a:rPr lang="en-US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Inability 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</a:t>
            </a:r>
            <a:r>
              <a:rPr lang="en-US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titrate</a:t>
            </a:r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Inability 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reverse the drug </a:t>
            </a:r>
            <a:r>
              <a:rPr lang="en-US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action</a:t>
            </a:r>
          </a:p>
          <a:p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Prolonged duration of drug </a:t>
            </a:r>
            <a:r>
              <a:rPr lang="en-US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effect</a:t>
            </a:r>
          </a:p>
          <a:p>
            <a:r>
              <a:rPr lang="en-US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Injection </a:t>
            </a:r>
            <a:r>
              <a:rPr lang="en-US" cap="none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injuiries</a:t>
            </a:r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660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4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</a:t>
            </a:r>
            <a:r>
              <a:rPr lang="en-US" sz="44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nhalation</a:t>
            </a:r>
            <a:endParaRPr lang="en-US" sz="44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/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cap="none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Indication </a:t>
            </a:r>
            <a:endParaRPr lang="en-US" sz="3600" cap="none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</a:endParaRPr>
          </a:p>
          <a:p>
            <a:r>
              <a:rPr lang="en-US" sz="2800" cap="none" dirty="0">
                <a:ln w="0"/>
              </a:rPr>
              <a:t> Anxiety </a:t>
            </a:r>
          </a:p>
          <a:p>
            <a:pPr marL="0" indent="0">
              <a:buNone/>
            </a:pPr>
            <a:r>
              <a:rPr lang="en-US" sz="2800" cap="none" dirty="0">
                <a:ln w="0"/>
              </a:rPr>
              <a:t>• Medically compromised patients </a:t>
            </a:r>
          </a:p>
          <a:p>
            <a:pPr marL="0" indent="0">
              <a:buNone/>
            </a:pPr>
            <a:r>
              <a:rPr lang="en-US" sz="2800" cap="none" dirty="0">
                <a:ln w="0"/>
              </a:rPr>
              <a:t>• Gagging 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14"/>
          </p:nvPr>
        </p:nvSpPr>
        <p:spPr/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3300" b="1" cap="none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Contraindication</a:t>
            </a:r>
            <a:endParaRPr lang="en-US" sz="3300" b="1" cap="none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</a:endParaRPr>
          </a:p>
          <a:p>
            <a:r>
              <a:rPr lang="en-US" sz="2800" cap="none" dirty="0" smtClean="0">
                <a:ln w="0"/>
              </a:rPr>
              <a:t>Severe </a:t>
            </a:r>
            <a:r>
              <a:rPr lang="en-US" sz="2800" cap="none" dirty="0">
                <a:ln w="0"/>
              </a:rPr>
              <a:t>behavioral problems </a:t>
            </a:r>
          </a:p>
          <a:p>
            <a:r>
              <a:rPr lang="en-US" sz="2800" cap="none" dirty="0" smtClean="0">
                <a:ln w="0"/>
              </a:rPr>
              <a:t>Acute </a:t>
            </a:r>
            <a:r>
              <a:rPr lang="en-US" sz="2800" cap="none" dirty="0">
                <a:ln w="0"/>
              </a:rPr>
              <a:t>respiratory conditions </a:t>
            </a:r>
          </a:p>
          <a:p>
            <a:r>
              <a:rPr lang="en-US" sz="2800" cap="none" dirty="0" smtClean="0">
                <a:ln w="0"/>
              </a:rPr>
              <a:t>Inability </a:t>
            </a:r>
            <a:r>
              <a:rPr lang="en-US" sz="2800" cap="none" dirty="0">
                <a:ln w="0"/>
              </a:rPr>
              <a:t>to communicate and Learning difficulties </a:t>
            </a:r>
          </a:p>
          <a:p>
            <a:r>
              <a:rPr lang="en-US" sz="2800" cap="none" dirty="0" smtClean="0">
                <a:ln w="0"/>
              </a:rPr>
              <a:t>Very </a:t>
            </a:r>
            <a:r>
              <a:rPr lang="en-US" sz="2800" cap="none" dirty="0">
                <a:ln w="0"/>
              </a:rPr>
              <a:t>young children </a:t>
            </a:r>
          </a:p>
          <a:p>
            <a:r>
              <a:rPr lang="en-US" sz="2800" cap="none" dirty="0" smtClean="0">
                <a:ln w="0"/>
              </a:rPr>
              <a:t>Fear </a:t>
            </a:r>
            <a:r>
              <a:rPr lang="en-US" sz="2800" cap="none" dirty="0">
                <a:ln w="0"/>
              </a:rPr>
              <a:t>of the mask </a:t>
            </a:r>
          </a:p>
        </p:txBody>
      </p:sp>
    </p:spTree>
    <p:extLst>
      <p:ext uri="{BB962C8B-B14F-4D97-AF65-F5344CB8AC3E}">
        <p14:creationId xmlns:p14="http://schemas.microsoft.com/office/powerpoint/2010/main" val="11917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Thank you</a:t>
            </a:r>
            <a:endParaRPr lang="en-US" sz="5400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474720" y="2407989"/>
            <a:ext cx="4647791" cy="410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23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قطرة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1719</TotalTime>
  <Words>1897</Words>
  <Application>Microsoft Office PowerPoint</Application>
  <PresentationFormat>مخصص</PresentationFormat>
  <Paragraphs>247</Paragraphs>
  <Slides>34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34</vt:i4>
      </vt:variant>
    </vt:vector>
  </HeadingPairs>
  <TitlesOfParts>
    <vt:vector size="35" baseType="lpstr">
      <vt:lpstr>قطرة</vt:lpstr>
      <vt:lpstr>Pharmacological  Management  of   Child Behavior Part one   Pedodontic Dentistry \ 5th-grade Lec.6</vt:lpstr>
      <vt:lpstr>Pharmacological  Management  of   Child Behavior</vt:lpstr>
      <vt:lpstr>Pharmacologic management: </vt:lpstr>
      <vt:lpstr>DEGREE OF SEDATION</vt:lpstr>
      <vt:lpstr>DEGREE OF SEDATION</vt:lpstr>
      <vt:lpstr>DEGREE OF SEDATION</vt:lpstr>
      <vt:lpstr>DEGREE OF SEDATION</vt:lpstr>
      <vt:lpstr>The goals of sedation for pediatric child:</vt:lpstr>
      <vt:lpstr>Indications for pharmacological behavior management:</vt:lpstr>
      <vt:lpstr>Documentation</vt:lpstr>
      <vt:lpstr>Anatomically differences in pediatric airways</vt:lpstr>
      <vt:lpstr>Patient preoperative assessment</vt:lpstr>
      <vt:lpstr>Patient preoperative assessment</vt:lpstr>
      <vt:lpstr>Patient preoperative assessment</vt:lpstr>
      <vt:lpstr>Patient preoperative assessment</vt:lpstr>
      <vt:lpstr>5. ASA classification</vt:lpstr>
      <vt:lpstr>PRE-OPERATIVE DIATARY INSTRUCTION:</vt:lpstr>
      <vt:lpstr>Routs of drug administrations</vt:lpstr>
      <vt:lpstr>Onset of action</vt:lpstr>
      <vt:lpstr>Titration </vt:lpstr>
      <vt:lpstr>Recovery  </vt:lpstr>
      <vt:lpstr>Enteral Route </vt:lpstr>
      <vt:lpstr>Enteral Route </vt:lpstr>
      <vt:lpstr>Rectal route</vt:lpstr>
      <vt:lpstr>عرض تقديمي في PowerPoint</vt:lpstr>
      <vt:lpstr>Rectal Route </vt:lpstr>
      <vt:lpstr>Intramuscular route</vt:lpstr>
      <vt:lpstr>complications</vt:lpstr>
      <vt:lpstr>Intravenous route</vt:lpstr>
      <vt:lpstr>Intravenous </vt:lpstr>
      <vt:lpstr>Inhalation </vt:lpstr>
      <vt:lpstr>Inhalation</vt:lpstr>
      <vt:lpstr>Inhalation</vt:lpstr>
      <vt:lpstr>Thank you</vt:lpstr>
    </vt:vector>
  </TitlesOfParts>
  <Company>Microsoft (C)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Pharmacological  Management  of  Behaviour</dc:title>
  <dc:creator>Windows User</dc:creator>
  <cp:lastModifiedBy>DR.Ahmed Saker 2O11</cp:lastModifiedBy>
  <cp:revision>112</cp:revision>
  <dcterms:created xsi:type="dcterms:W3CDTF">2023-03-21T09:25:25Z</dcterms:created>
  <dcterms:modified xsi:type="dcterms:W3CDTF">2023-11-06T04:53:37Z</dcterms:modified>
</cp:coreProperties>
</file>